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7"/>
  </p:notesMasterIdLst>
  <p:sldIdLst>
    <p:sldId id="260" r:id="rId4"/>
    <p:sldId id="261" r:id="rId5"/>
    <p:sldId id="269" r:id="rId6"/>
    <p:sldId id="263" r:id="rId7"/>
    <p:sldId id="270" r:id="rId8"/>
    <p:sldId id="271" r:id="rId9"/>
    <p:sldId id="266" r:id="rId10"/>
    <p:sldId id="267" r:id="rId11"/>
    <p:sldId id="272" r:id="rId12"/>
    <p:sldId id="256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4/26/2010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800" y="211015"/>
            <a:ext cx="4368800" cy="47478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URANIUM SERIES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896815"/>
            <a:ext cx="8572560" cy="559190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Found in many rocks and soils. 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Granite contains about 4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ppm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Phosphate rock found in Florida contains 120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ppm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can be found in food chain due to phosphate fertilisers.</a:t>
            </a:r>
          </a:p>
          <a:p>
            <a:pPr algn="just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Series contains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emitters. 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Series decays through radium-226 (T</a:t>
            </a:r>
            <a:r>
              <a:rPr lang="en-GB" sz="2400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1/2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= 1600 years) which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decays to </a:t>
            </a:r>
            <a:r>
              <a:rPr lang="en-GB" sz="2400" b="1" dirty="0" smtClean="0">
                <a:solidFill>
                  <a:srgbClr val="FF0000"/>
                </a:solidFill>
                <a:cs typeface="Times New Roman" pitchFamily="18" charset="0"/>
              </a:rPr>
              <a:t>radon-222 (T</a:t>
            </a:r>
            <a:r>
              <a:rPr lang="en-GB" sz="2400" b="1" baseline="-30000" dirty="0" smtClean="0">
                <a:solidFill>
                  <a:srgbClr val="FF0000"/>
                </a:solidFill>
                <a:cs typeface="Times New Roman" pitchFamily="18" charset="0"/>
              </a:rPr>
              <a:t>1/2</a:t>
            </a:r>
            <a:r>
              <a:rPr lang="en-GB" sz="2400" b="1" dirty="0" smtClean="0">
                <a:solidFill>
                  <a:srgbClr val="FF0000"/>
                </a:solidFill>
                <a:cs typeface="Times New Roman" pitchFamily="18" charset="0"/>
              </a:rPr>
              <a:t> = 3.8 days)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– a noble gas.</a:t>
            </a:r>
          </a:p>
          <a:p>
            <a:pPr algn="just">
              <a:lnSpc>
                <a:spcPct val="90000"/>
              </a:lnSpc>
              <a:defRPr/>
            </a:pPr>
            <a:r>
              <a:rPr lang="en-GB" b="1" u="sng" dirty="0" smtClean="0">
                <a:solidFill>
                  <a:schemeClr val="tx2"/>
                </a:solidFill>
                <a:cs typeface="Times New Roman" pitchFamily="18" charset="0"/>
              </a:rPr>
              <a:t>Activity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of any daughter nuclei in series is: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sz="2400" baseline="-30000" dirty="0" err="1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GB" sz="2400" dirty="0" smtClean="0">
                <a:solidFill>
                  <a:srgbClr val="FF0000"/>
                </a:solidFill>
                <a:cs typeface="Times New Roman" pitchFamily="18" charset="0"/>
              </a:rPr>
              <a:t> N</a:t>
            </a:r>
            <a:r>
              <a:rPr lang="en-GB" sz="2400" baseline="-30000" dirty="0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GB" sz="2400" dirty="0" smtClean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GB" sz="24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sz="2400" baseline="-30000" dirty="0" smtClean="0">
                <a:solidFill>
                  <a:srgbClr val="FF0000"/>
                </a:solidFill>
                <a:cs typeface="Times New Roman" pitchFamily="18" charset="0"/>
              </a:rPr>
              <a:t>1 </a:t>
            </a:r>
            <a:r>
              <a:rPr lang="en-GB" sz="2400" dirty="0" smtClean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en-GB" sz="2400" baseline="-300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GB" sz="2400" baseline="-30000" dirty="0" smtClean="0">
                <a:cs typeface="Times New Roman" pitchFamily="18" charset="0"/>
              </a:rPr>
              <a:t> 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where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= ln2/T</a:t>
            </a:r>
            <a:r>
              <a:rPr lang="en-GB" sz="2400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1/2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and ‘1’ is 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238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 in this case.</a:t>
            </a:r>
          </a:p>
          <a:p>
            <a:pPr algn="just">
              <a:lnSpc>
                <a:spcPct val="90000"/>
              </a:lnSpc>
              <a:defRPr/>
            </a:pP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</a:rPr>
              <a:t>Average level of radon gas in UK houses is 20 Bq/m</a:t>
            </a:r>
            <a:r>
              <a:rPr lang="en-GB" b="1" baseline="30000" dirty="0" smtClean="0">
                <a:solidFill>
                  <a:srgbClr val="006600"/>
                </a:solidFill>
                <a:cs typeface="Times New Roman" pitchFamily="18" charset="0"/>
              </a:rPr>
              <a:t>3</a:t>
            </a:r>
            <a:endParaRPr lang="en-GB" b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The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effective dose equivalent =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1.3 </a:t>
            </a:r>
            <a:r>
              <a:rPr lang="en-GB" sz="2400" b="1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mSv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/year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Varies with location – It can be up to 6.4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mSv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/year in Cornwall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(must consider lung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dosimetry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, occupancy and other factors)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Radiation Protection: Practical Advice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055077"/>
            <a:ext cx="8229600" cy="538089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B50069"/>
                </a:solidFill>
                <a:cs typeface="Times New Roman" pitchFamily="18" charset="0"/>
              </a:rPr>
              <a:t>	</a:t>
            </a:r>
            <a:r>
              <a:rPr lang="en-GB" b="1" u="sng" dirty="0" smtClean="0">
                <a:solidFill>
                  <a:srgbClr val="B50069"/>
                </a:solidFill>
                <a:cs typeface="Times New Roman" pitchFamily="18" charset="0"/>
              </a:rPr>
              <a:t>Aims:</a:t>
            </a:r>
            <a:r>
              <a:rPr lang="en-GB" b="1" u="sng" dirty="0" smtClean="0">
                <a:cs typeface="Times New Roman" pitchFamily="18" charset="0"/>
              </a:rPr>
              <a:t> 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(a)    Radiation protection is based on the  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          ALARA principle – dose rates should be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L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ow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easonably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chievable.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	(b)   Ensure use of radiation is justified –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         produces net positive benefit.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Use time, distance, shielding to achieve dose reductions.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1.      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Reduce time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in contact with radioactive material: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Rehearse procedures with non-radioactive material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Use smallest amount of radioactivity possible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400" dirty="0" smtClean="0">
                <a:cs typeface="Times New Roman" pitchFamily="18" charset="0"/>
              </a:rPr>
              <a:t>Can experiment be done with less hazardous material?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If contaminated, wash with soap and water. Remove contaminated clothing to bag and monitor activity</a:t>
            </a: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14290"/>
            <a:ext cx="8215369" cy="628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2.	</a:t>
            </a:r>
            <a:r>
              <a:rPr lang="en-GB" sz="2600" b="1" u="sng" dirty="0" smtClean="0">
                <a:solidFill>
                  <a:srgbClr val="FF0000"/>
                </a:solidFill>
                <a:cs typeface="Times New Roman" pitchFamily="18" charset="0"/>
              </a:rPr>
              <a:t>Increase Distance</a:t>
            </a:r>
            <a:endParaRPr lang="en-GB" sz="26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Radiation/unit area at </a:t>
            </a: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 from source </a:t>
            </a: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GB" sz="2600" b="1" baseline="-30000" dirty="0" smtClean="0">
                <a:solidFill>
                  <a:schemeClr val="tx2"/>
                </a:solidFill>
                <a:cs typeface="Times New Roman" pitchFamily="18" charset="0"/>
              </a:rPr>
              <a:t>0</a:t>
            </a:r>
            <a:endParaRPr lang="en-GB" sz="2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				=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GB" sz="2600" baseline="-30000" dirty="0" smtClean="0">
                <a:solidFill>
                  <a:schemeClr val="tx2"/>
                </a:solidFill>
                <a:cs typeface="Times New Roman" pitchFamily="18" charset="0"/>
              </a:rPr>
              <a:t>0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/ 4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GB" sz="2600" baseline="30000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 Radiation intercepted at </a:t>
            </a: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 from source </a:t>
            </a: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GB" sz="2600" b="1" baseline="-30000" dirty="0" smtClean="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n-GB" sz="26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en-GB" sz="2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				=  I</a:t>
            </a:r>
            <a:r>
              <a:rPr lang="en-GB" sz="2600" baseline="-30000" dirty="0" smtClean="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A / 4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GB" sz="2600" baseline="30000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endParaRPr lang="en-GB" sz="2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Increase distance from 1cm to 10 cm decreases exposure by 100 - use forceps or long tongs to reduce dose to fingers.</a:t>
            </a: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Geiger counters, 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NaI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 detectors or dose meters give 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present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measure of dose rate – film badges only tell 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history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752600" y="2235444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714612" y="785794"/>
          <a:ext cx="4143404" cy="2714644"/>
        </p:xfrm>
        <a:graphic>
          <a:graphicData uri="http://schemas.openxmlformats.org/presentationml/2006/ole">
            <p:oleObj spid="_x0000_s283650" r:id="rId3" imgW="4219048" imgH="3448531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800" y="211015"/>
            <a:ext cx="4368800" cy="474785"/>
          </a:xfrm>
        </p:spPr>
        <p:txBody>
          <a:bodyPr>
            <a:normAutofit fontScale="90000"/>
          </a:bodyPr>
          <a:lstStyle/>
          <a:p>
            <a:endParaRPr lang="en-GB" b="1" dirty="0" smtClean="0">
              <a:solidFill>
                <a:schemeClr val="hlink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5728"/>
            <a:ext cx="8034366" cy="6202995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008000"/>
                </a:solidFill>
                <a:cs typeface="Times New Roman" pitchFamily="18" charset="0"/>
              </a:rPr>
              <a:t>   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 3.		   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Shielding</a:t>
            </a: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safety glasses, disposable gloves, use forceps -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sources sometimes creep due to radon and recoiling nuclei.</a:t>
            </a: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1 cm of </a:t>
            </a:r>
            <a:r>
              <a:rPr lang="en-GB" b="1" dirty="0" err="1" smtClean="0">
                <a:solidFill>
                  <a:schemeClr val="tx2"/>
                </a:solidFill>
                <a:cs typeface="Times New Roman" pitchFamily="18" charset="0"/>
              </a:rPr>
              <a:t>perspex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stops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s and contamination – use disposable gloves.</a:t>
            </a: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lead blocks ~ 10cm thick will reduce exposure from most sources by at least a factor of 10. Strong sources are usually at the end of a long holder.</a:t>
            </a: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AutoNum type="arabicPeriod" startAt="4"/>
              <a:defRPr/>
            </a:pP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Internal contamination</a:t>
            </a:r>
            <a:endParaRPr lang="en-GB" b="1" u="sng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cs typeface="Times New Roman" pitchFamily="18" charset="0"/>
              </a:rPr>
              <a:t>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(inhalation, ingestion)</a:t>
            </a:r>
          </a:p>
          <a:p>
            <a:pPr marL="457200" indent="-457200" algn="just">
              <a:lnSpc>
                <a:spcPct val="90000"/>
              </a:lnSpc>
              <a:buFontTx/>
              <a:buNone/>
              <a:defRPr/>
            </a:pPr>
            <a:endParaRPr lang="en-GB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Avoid or limit by containment – use fume cupboard in laboratory situation.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10" y="714356"/>
            <a:ext cx="7929618" cy="5616105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2"/>
                </a:solidFill>
              </a:rPr>
              <a:t>PROBLEM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What thickness of concrete is needed to attenuate a collimated beam of 1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MeV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photons by a factor of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lvl="2">
              <a:defRPr/>
            </a:pPr>
            <a:r>
              <a:rPr lang="en-GB" sz="2400" dirty="0" smtClean="0"/>
              <a:t>Density</a:t>
            </a:r>
            <a:r>
              <a:rPr lang="en-GB" sz="2400" dirty="0" smtClean="0">
                <a:latin typeface="Symbol" pitchFamily="18" charset="2"/>
              </a:rPr>
              <a:t> </a:t>
            </a:r>
            <a:r>
              <a:rPr lang="en-GB" sz="2400" dirty="0" err="1" smtClean="0">
                <a:latin typeface="Symbol" pitchFamily="18" charset="2"/>
              </a:rPr>
              <a:t>r</a:t>
            </a:r>
            <a:r>
              <a:rPr lang="en-GB" sz="2400" baseline="-25000" dirty="0" err="1" smtClean="0"/>
              <a:t>concrete</a:t>
            </a:r>
            <a:r>
              <a:rPr lang="en-GB" sz="2400" dirty="0" smtClean="0"/>
              <a:t> = 2200 kg m</a:t>
            </a:r>
            <a:r>
              <a:rPr lang="en-GB" sz="2400" baseline="30000" dirty="0" smtClean="0"/>
              <a:t>-3</a:t>
            </a:r>
          </a:p>
          <a:p>
            <a:pPr lvl="2">
              <a:defRPr/>
            </a:pPr>
            <a:r>
              <a:rPr lang="en-GB" sz="2400" dirty="0" smtClean="0"/>
              <a:t>Mass attenuation coefficient is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baseline="-25000" dirty="0" smtClean="0"/>
              <a:t>m</a:t>
            </a:r>
            <a:r>
              <a:rPr lang="en-GB" sz="2400" dirty="0" smtClean="0"/>
              <a:t> = 0.064 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g</a:t>
            </a:r>
            <a:r>
              <a:rPr lang="en-GB" sz="2400" baseline="30000" dirty="0" smtClean="0"/>
              <a:t>-1</a:t>
            </a:r>
          </a:p>
          <a:p>
            <a:pPr>
              <a:defRPr/>
            </a:pPr>
            <a:r>
              <a:rPr lang="en-GB" b="1" dirty="0" smtClean="0">
                <a:solidFill>
                  <a:schemeClr val="tx2"/>
                </a:solidFill>
              </a:rPr>
              <a:t>SOLUTION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		m</a:t>
            </a:r>
            <a:r>
              <a:rPr lang="en-GB" dirty="0" smtClean="0">
                <a:solidFill>
                  <a:schemeClr val="tx2"/>
                </a:solidFill>
              </a:rPr>
              <a:t>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= 2200 x 10</a:t>
            </a:r>
            <a:r>
              <a:rPr lang="en-GB" baseline="30000" dirty="0" smtClean="0">
                <a:solidFill>
                  <a:schemeClr val="tx2"/>
                </a:solidFill>
              </a:rPr>
              <a:t>3</a:t>
            </a:r>
            <a:r>
              <a:rPr lang="en-GB" dirty="0" smtClean="0">
                <a:solidFill>
                  <a:schemeClr val="tx2"/>
                </a:solidFill>
              </a:rPr>
              <a:t> x 10</a:t>
            </a:r>
            <a:r>
              <a:rPr lang="en-GB" baseline="30000" dirty="0" smtClean="0">
                <a:solidFill>
                  <a:schemeClr val="tx2"/>
                </a:solidFill>
              </a:rPr>
              <a:t>-6</a:t>
            </a:r>
            <a:r>
              <a:rPr lang="en-GB" dirty="0" smtClean="0">
                <a:solidFill>
                  <a:schemeClr val="tx2"/>
                </a:solidFill>
              </a:rPr>
              <a:t> x .064 cm</a:t>
            </a:r>
            <a:r>
              <a:rPr lang="en-GB" baseline="30000" dirty="0" smtClean="0">
                <a:solidFill>
                  <a:schemeClr val="tx2"/>
                </a:solidFill>
              </a:rPr>
              <a:t>-1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		       =0.141 cm</a:t>
            </a:r>
            <a:r>
              <a:rPr lang="en-GB" baseline="30000" dirty="0" smtClean="0">
                <a:solidFill>
                  <a:schemeClr val="tx2"/>
                </a:solidFill>
              </a:rPr>
              <a:t>-1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		exp(-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x) = 10</a:t>
            </a:r>
            <a:r>
              <a:rPr lang="en-GB" baseline="30000" dirty="0" smtClean="0">
                <a:solidFill>
                  <a:schemeClr val="tx2"/>
                </a:solidFill>
              </a:rPr>
              <a:t>-6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		so x = 98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29"/>
            <a:ext cx="8929718" cy="604473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National Radiation Protection Board recommends that action should be taken if level is 200 Bq/m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3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(equivalent to 10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mSv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/year)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 that the design level limit is 100 Bq/m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for new houses. 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Parts of the country with &gt; 1% probability of homes being above the action level should be regarded as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affected areas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. 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Effective dose in a lifetime should be less than 75mSv, i.e. at 10mSv/year homeowner should take action within 7 years.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Total energy deposited by daughters ~ 500 times that from radon 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radon and daughters are electrically charged when formed,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attach to dust particles than can be inhaled, and a fraction will remain in lungs that decays to solids and stays there (radiation weighting factor for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particles = 20).</a:t>
            </a:r>
          </a:p>
          <a:p>
            <a:pPr>
              <a:lnSpc>
                <a:spcPct val="90000"/>
              </a:lnSpc>
              <a:defRPr/>
            </a:pP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226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Ra is the parent of radon and is similar to calcium in its chemistry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collects in bone. 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Granite contains ~ 40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Bq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/kg of 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226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Ra. 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Brazil nuts contain ~ 500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Bq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/kg, extraordinarily high.</a:t>
            </a: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24610" name="Object 1027"/>
          <p:cNvGraphicFramePr>
            <a:graphicFrameLocks noChangeAspect="1"/>
          </p:cNvGraphicFramePr>
          <p:nvPr/>
        </p:nvGraphicFramePr>
        <p:xfrm>
          <a:off x="127000" y="261938"/>
          <a:ext cx="8802688" cy="6032500"/>
        </p:xfrm>
        <a:graphic>
          <a:graphicData uri="http://schemas.openxmlformats.org/presentationml/2006/ole">
            <p:oleObj spid="_x0000_s324610" name="Chart" r:id="rId3" imgW="5200802" imgH="51529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57167"/>
            <a:ext cx="7929618" cy="592935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008000"/>
                </a:solidFill>
                <a:cs typeface="Times New Roman" pitchFamily="18" charset="0"/>
              </a:rPr>
              <a:t>			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Thorium Series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GB" b="1" dirty="0" smtClean="0">
                <a:solidFill>
                  <a:srgbClr val="008000"/>
                </a:solidFill>
                <a:cs typeface="Times New Roman" pitchFamily="18" charset="0"/>
              </a:rPr>
              <a:t>	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Thorium is relatively insoluble, low specific activity, not usually detected in biological samples. 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Series decays through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Ra which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decays to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Ac and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 then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decays to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Ra and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Rn whose half-life is 56 seconds. 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Because of its relatively short half-life, the atmospheric concentrations of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Rn are very much less than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222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Rn produced by the uranium series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the dose from this isotope and its daughters is much less.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			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Actinium Series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235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 is only 0.7% of natural uranium, and the series decays through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219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Rn whose half life is 4 seconds.  Negligible contribution to environmental radiation.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0" y="285728"/>
          <a:ext cx="8764188" cy="6007121"/>
        </p:xfrm>
        <a:graphic>
          <a:graphicData uri="http://schemas.openxmlformats.org/presentationml/2006/ole">
            <p:oleObj spid="_x0000_s325634" name="Chart" r:id="rId3" imgW="5200802" imgH="51529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26658" name="Object 2"/>
          <p:cNvGraphicFramePr>
            <a:graphicFrameLocks noChangeAspect="1"/>
          </p:cNvGraphicFramePr>
          <p:nvPr/>
        </p:nvGraphicFramePr>
        <p:xfrm>
          <a:off x="0" y="214290"/>
          <a:ext cx="8881275" cy="5902347"/>
        </p:xfrm>
        <a:graphic>
          <a:graphicData uri="http://schemas.openxmlformats.org/presentationml/2006/ole">
            <p:oleObj spid="_x0000_s326658" name="Chart" r:id="rId3" imgW="5200802" imgH="51529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001056" cy="6044733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		Other Natural Radioactivity</a:t>
            </a:r>
            <a:r>
              <a:rPr lang="en-GB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GB" dirty="0" smtClean="0">
              <a:cs typeface="Times New Roman" pitchFamily="18" charset="0"/>
            </a:endParaRPr>
          </a:p>
          <a:p>
            <a:r>
              <a:rPr lang="en-GB" b="1" i="1" baseline="30000" dirty="0" smtClean="0">
                <a:solidFill>
                  <a:schemeClr val="tx2"/>
                </a:solidFill>
                <a:cs typeface="Times New Roman" pitchFamily="18" charset="0"/>
              </a:rPr>
              <a:t>40</a:t>
            </a:r>
            <a:r>
              <a:rPr lang="en-GB" b="1" i="1" dirty="0" smtClean="0">
                <a:solidFill>
                  <a:schemeClr val="tx2"/>
                </a:solidFill>
                <a:cs typeface="Times New Roman" pitchFamily="18" charset="0"/>
              </a:rPr>
              <a:t>K	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isotope of potassium –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40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K, has 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1.3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years.  ~ 0.01% of natural potassium.</a:t>
            </a:r>
          </a:p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Emits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’s, 1.3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MeV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max, and 1.461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MeV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-ray.  </a:t>
            </a:r>
          </a:p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The potassium content of soils is controlled by fertilisers.</a:t>
            </a:r>
          </a:p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70 kg man contains ~ 140g of potassium mainly in muscle (activity of 3.7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kBq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) giving equivalent dose rate of ~ 0.2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mSv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/year to reproductive organs and soft tissue and ~ 0.15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mSv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/year to bone.</a:t>
            </a:r>
          </a:p>
          <a:p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40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K is the predominant radioactive component in normal foods and human tissue.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GB" b="1" i="1" dirty="0" smtClean="0">
                <a:solidFill>
                  <a:srgbClr val="008000"/>
                </a:solidFill>
                <a:cs typeface="Times New Roman" pitchFamily="18" charset="0"/>
              </a:rPr>
              <a:t>				</a:t>
            </a:r>
            <a:r>
              <a:rPr lang="en-GB" sz="2600" b="1" u="sng" dirty="0" smtClean="0">
                <a:solidFill>
                  <a:srgbClr val="FF0000"/>
                </a:solidFill>
                <a:cs typeface="Times New Roman" pitchFamily="18" charset="0"/>
              </a:rPr>
              <a:t>Cosmic Rays</a:t>
            </a:r>
            <a:r>
              <a:rPr lang="en-GB" sz="2600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>
              <a:buFontTx/>
              <a:buNone/>
              <a:defRPr/>
            </a:pPr>
            <a:endParaRPr lang="en-GB" sz="2600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GB" sz="2600" dirty="0" smtClean="0">
                <a:cs typeface="Times New Roman" pitchFamily="18" charset="0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Primary radiation, above atmosphere, contains highly energetic (up to 10</a:t>
            </a:r>
            <a:r>
              <a:rPr lang="en-GB" sz="2600" baseline="30000" dirty="0" smtClean="0">
                <a:solidFill>
                  <a:schemeClr val="tx2"/>
                </a:solidFill>
                <a:cs typeface="Times New Roman" pitchFamily="18" charset="0"/>
              </a:rPr>
              <a:t>20-21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eV) particles ~ 85% protons, 14%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-particles and 1% heavier particles having Z= 4 – 26</a:t>
            </a:r>
          </a:p>
          <a:p>
            <a:pPr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Interactions with atmosphere produce electrons,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-rays, neutrons, 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muons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en-GB" sz="2600" dirty="0" smtClean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At sea level, ~ 80% </a:t>
            </a:r>
            <a:r>
              <a:rPr lang="en-GB" sz="26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muons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, 20% electrons.</a:t>
            </a:r>
          </a:p>
          <a:p>
            <a:pPr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A number of 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radionuclides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 that exist on earth are due to the interaction of cosmic rays with atmospheric nuclei </a:t>
            </a:r>
          </a:p>
          <a:p>
            <a:pPr lvl="1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most important are tritium (</a:t>
            </a:r>
            <a:r>
              <a:rPr lang="en-GB" sz="26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H), </a:t>
            </a:r>
            <a:r>
              <a:rPr lang="en-GB" sz="26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14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 and </a:t>
            </a:r>
            <a:r>
              <a:rPr lang="en-GB" sz="2600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7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Be.</a:t>
            </a:r>
          </a:p>
          <a:p>
            <a:pPr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Tritium is a very low energy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-emitter. Whole body dose ~ 0.03 – 0.06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Sv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/year.</a:t>
            </a:r>
          </a:p>
          <a:p>
            <a:pPr>
              <a:defRPr/>
            </a:pPr>
            <a:r>
              <a:rPr lang="en-GB" sz="2600" baseline="30000" dirty="0" smtClean="0">
                <a:solidFill>
                  <a:schemeClr val="tx2"/>
                </a:solidFill>
                <a:cs typeface="Times New Roman" pitchFamily="18" charset="0"/>
              </a:rPr>
              <a:t>14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C – another low energy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-emitter. </a:t>
            </a:r>
          </a:p>
          <a:p>
            <a:pPr lvl="1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Total carbon content of 70 kg man ~ 18%.  </a:t>
            </a:r>
          </a:p>
          <a:p>
            <a:pPr lvl="1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Dose is 14 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GB" sz="26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Sv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/year to the body tissues , ~ 7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Sv/year to reproductive organs.</a:t>
            </a:r>
          </a:p>
          <a:p>
            <a:pPr lvl="1" algn="just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</a:rPr>
              <a:t>This can rise  to 10 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</a:t>
            </a:r>
            <a:r>
              <a:rPr lang="en-GB" sz="2600" dirty="0" err="1" smtClean="0">
                <a:solidFill>
                  <a:schemeClr val="accent2">
                    <a:lumMod val="50000"/>
                  </a:schemeClr>
                </a:solidFill>
              </a:rPr>
              <a:t>Sv</a:t>
            </a: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</a:rPr>
              <a:t>/hour at polar latitudes (increased cosmic ray activity) and at high altitudes (e.g. Concorde flights).  </a:t>
            </a:r>
          </a:p>
          <a:p>
            <a:pPr lvl="1" algn="just"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</a:rPr>
              <a:t>Solar flares can give much higher doses.</a:t>
            </a:r>
            <a:endParaRPr lang="en-GB" sz="26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Total dose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is typically about 2.6 </a:t>
            </a:r>
            <a:r>
              <a:rPr lang="en-GB" sz="2600" b="1" dirty="0" err="1" smtClean="0">
                <a:solidFill>
                  <a:srgbClr val="FF0000"/>
                </a:solidFill>
                <a:cs typeface="Times New Roman" pitchFamily="18" charset="0"/>
              </a:rPr>
              <a:t>mSv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/year with 85</a:t>
            </a:r>
            <a:r>
              <a:rPr lang="en-GB" sz="2600" b="1" dirty="0" smtClean="0">
                <a:solidFill>
                  <a:srgbClr val="FF0000"/>
                </a:solidFill>
              </a:rPr>
              <a:t>% from natural radioactivity &amp; 15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% from artificial sources (mainly medical)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31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31</a:t>
            </a:r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93682"/>
          <a:ext cx="8372476" cy="676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076"/>
                <a:gridCol w="2743200"/>
                <a:gridCol w="2743200"/>
              </a:tblGrid>
              <a:tr h="46003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Source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Effective dose </a:t>
                      </a:r>
                      <a:r>
                        <a:rPr lang="en-GB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GB" dirty="0" err="1" smtClean="0"/>
                        <a:t>Sv</a:t>
                      </a:r>
                      <a:r>
                        <a:rPr lang="en-GB" dirty="0" smtClean="0"/>
                        <a:t> / yr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Range </a:t>
                      </a:r>
                      <a:r>
                        <a:rPr lang="en-GB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GB" dirty="0" err="1" smtClean="0"/>
                        <a:t>Sv</a:t>
                      </a:r>
                      <a:r>
                        <a:rPr lang="en-GB" dirty="0" smtClean="0"/>
                        <a:t> / yr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Natural sources (85%)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Cosmic rays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200-300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Food and drink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100-1000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Radon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300-100000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Terrestrial </a:t>
                      </a:r>
                      <a:r>
                        <a:rPr lang="en-GB" dirty="0" smtClean="0">
                          <a:latin typeface="Symbol" pitchFamily="18" charset="2"/>
                        </a:rPr>
                        <a:t>g</a:t>
                      </a:r>
                      <a:r>
                        <a:rPr lang="en-GB" dirty="0" smtClean="0"/>
                        <a:t> rays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100-1000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          Subtotal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2210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Artificial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 sources (15%)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          Subtotal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376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Occupational (0.3%)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 to 20 </a:t>
                      </a:r>
                      <a:r>
                        <a:rPr lang="en-GB" dirty="0" err="1" smtClean="0"/>
                        <a:t>mSv</a:t>
                      </a:r>
                      <a:r>
                        <a:rPr lang="en-GB" baseline="0" dirty="0" smtClean="0"/>
                        <a:t> for a few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                                   TOTAL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2600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Special groups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Radon prone areas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Nuclear</a:t>
                      </a:r>
                      <a:r>
                        <a:rPr lang="en-GB" baseline="0" dirty="0" smtClean="0"/>
                        <a:t> industry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radiation workers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radiation workers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21648</TotalTime>
  <Words>475</Words>
  <Application>Microsoft Office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Custom Design</vt:lpstr>
      <vt:lpstr>1_Custom Design</vt:lpstr>
      <vt:lpstr>Chart</vt:lpstr>
      <vt:lpstr>URANIUM SERIES</vt:lpstr>
      <vt:lpstr>Slide 2</vt:lpstr>
      <vt:lpstr>Slide 3</vt:lpstr>
      <vt:lpstr>Slide 4</vt:lpstr>
      <vt:lpstr>Slide 5</vt:lpstr>
      <vt:lpstr>Slide 6</vt:lpstr>
      <vt:lpstr> </vt:lpstr>
      <vt:lpstr>Slide 8</vt:lpstr>
      <vt:lpstr>Slide 9</vt:lpstr>
      <vt:lpstr>Radiation Protection: Practical Advice</vt:lpstr>
      <vt:lpstr>Slide 11</vt:lpstr>
      <vt:lpstr>Slide 12</vt:lpstr>
      <vt:lpstr>Slide 13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73</cp:revision>
  <dcterms:created xsi:type="dcterms:W3CDTF">2009-05-20T14:32:32Z</dcterms:created>
  <dcterms:modified xsi:type="dcterms:W3CDTF">2010-04-27T11:09:20Z</dcterms:modified>
</cp:coreProperties>
</file>