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62" r:id="rId4"/>
    <p:sldId id="263" r:id="rId5"/>
    <p:sldId id="264" r:id="rId6"/>
    <p:sldId id="265" r:id="rId7"/>
    <p:sldId id="266" r:id="rId8"/>
    <p:sldId id="25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7" tIns="43103" rIns="86207" bIns="43103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7" tIns="43103" rIns="86207" bIns="43103" rtlCol="0"/>
          <a:lstStyle>
            <a:lvl1pPr algn="r">
              <a:defRPr sz="1100"/>
            </a:lvl1pPr>
          </a:lstStyle>
          <a:p>
            <a:fld id="{276FB006-66E4-441D-A4CB-DAABFE7392B8}" type="datetimeFigureOut">
              <a:rPr lang="en-US" smtClean="0"/>
              <a:pPr/>
              <a:t>4/23/2010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7" tIns="43103" rIns="86207" bIns="431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7" tIns="43103" rIns="86207" bIns="431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7" tIns="43103" rIns="86207" bIns="43103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7" tIns="43103" rIns="86207" bIns="43103" rtlCol="0" anchor="b"/>
          <a:lstStyle>
            <a:lvl1pPr algn="r">
              <a:defRPr sz="11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30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ACCIDENTS</a:t>
            </a:r>
            <a:endParaRPr lang="en-US" sz="32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85786" y="500042"/>
            <a:ext cx="7518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CHERNOBYL  </a:t>
            </a:r>
          </a:p>
          <a:p>
            <a:pPr marL="342900" indent="-342900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609600" y="785794"/>
          <a:ext cx="8534400" cy="3642230"/>
        </p:xfrm>
        <a:graphic>
          <a:graphicData uri="http://schemas.openxmlformats.org/presentationml/2006/ole">
            <p:oleObj spid="_x0000_s322562" name="Designer Drawing" r:id="rId3" imgW="6172920" imgH="3825720" progId="">
              <p:embed/>
            </p:oleObj>
          </a:graphicData>
        </a:graphic>
      </p:graphicFrame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4214818"/>
            <a:ext cx="7721600" cy="22739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chemeClr val="tx2"/>
                </a:solidFill>
              </a:rPr>
              <a:t>RMBK design has several weaknesses including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No secondary shutdown system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Ability to over ride safety trips easily!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Less stable than western reactors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Graphite runs at &gt; 700</a:t>
            </a:r>
            <a:r>
              <a:rPr lang="en-GB" sz="2200" baseline="30000" dirty="0" smtClean="0"/>
              <a:t>o</a:t>
            </a:r>
            <a:r>
              <a:rPr lang="en-GB" sz="2200" dirty="0" smtClean="0"/>
              <a:t>C (burns in air!)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Reactivity worth of control rods inadequate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0"/>
            <a:ext cx="8929718" cy="6274433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Assumption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that is </a:t>
            </a:r>
            <a:r>
              <a:rPr lang="en-GB" i="1" u="sng" dirty="0" smtClean="0">
                <a:solidFill>
                  <a:schemeClr val="tx2"/>
                </a:solidFill>
                <a:cs typeface="Times New Roman" pitchFamily="18" charset="0"/>
              </a:rPr>
              <a:t>true for actinide series</a:t>
            </a:r>
            <a:r>
              <a:rPr lang="en-GB" dirty="0" smtClean="0">
                <a:solidFill>
                  <a:schemeClr val="tx2"/>
                </a:solidFill>
              </a:rPr>
              <a:t>  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(1)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&gt;&gt;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(2)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cs typeface="Times New Roman" pitchFamily="18" charset="0"/>
                <a:sym typeface="Symbol" pitchFamily="18" charset="2"/>
              </a:rPr>
              <a:t></a:t>
            </a:r>
            <a:r>
              <a:rPr lang="en-GB" dirty="0" smtClean="0">
                <a:cs typeface="Times New Roman" pitchFamily="18" charset="0"/>
              </a:rPr>
              <a:t>    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&lt;&lt;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/>
              <a:t>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since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 ln2 / 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(1)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and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=  ln2 / 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(2)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at large enough t we can neglect exp(-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t) compared with exp(-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t)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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exp(-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 =  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cs typeface="Times New Roman" pitchFamily="18" charset="0"/>
              </a:rPr>
              <a:t>  	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  <a:cs typeface="Times New Roman" pitchFamily="18" charset="0"/>
              </a:rPr>
              <a:t>and using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(B)</a:t>
            </a:r>
            <a:r>
              <a:rPr lang="en-GB" b="1" dirty="0" smtClean="0">
                <a:cs typeface="Times New Roman" pitchFamily="18" charset="0"/>
              </a:rPr>
              <a:t> </a:t>
            </a:r>
            <a:r>
              <a:rPr lang="en-GB" dirty="0" smtClean="0"/>
              <a:t>     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= 0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accent2"/>
                </a:solidFill>
                <a:cs typeface="Times New Roman" pitchFamily="18" charset="0"/>
              </a:rPr>
              <a:t>Using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(C)</a:t>
            </a:r>
            <a:r>
              <a:rPr lang="en-GB" dirty="0" smtClean="0">
                <a:solidFill>
                  <a:schemeClr val="tx2"/>
                </a:solidFill>
              </a:rPr>
              <a:t>  </a:t>
            </a:r>
            <a:r>
              <a:rPr lang="en-GB" dirty="0" smtClean="0"/>
              <a:t>      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 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Using same arguments as before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/>
              <a:t>   </a:t>
            </a:r>
            <a:r>
              <a:rPr lang="en-GB" dirty="0" smtClean="0">
                <a:solidFill>
                  <a:schemeClr val="tx2"/>
                </a:solidFill>
              </a:rPr>
              <a:t>and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0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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=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=  … etc. </a:t>
            </a:r>
            <a:r>
              <a:rPr lang="en-GB" dirty="0" smtClean="0"/>
              <a:t>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called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secular equilibrium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i.e.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dN/dt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0 for all members of series except first</a:t>
            </a:r>
          </a:p>
          <a:p>
            <a:pPr>
              <a:buFontTx/>
              <a:buNone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Note that </a:t>
            </a: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activity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of any of the daughters is given by  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="1" baseline="-30000" dirty="0" err="1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N</a:t>
            </a:r>
            <a:r>
              <a:rPr lang="en-GB" b="1" baseline="-30000" dirty="0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="1" baseline="-300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N</a:t>
            </a:r>
            <a:r>
              <a:rPr lang="en-GB" b="1" baseline="-300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i.e. is the same for each nuclide in the chain.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1071546"/>
            <a:ext cx="7175500" cy="525891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Uranium series has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 	 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=4.5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years) decaying to </a:t>
            </a:r>
          </a:p>
          <a:p>
            <a:pPr>
              <a:buFontTx/>
              <a:buNone/>
            </a:pP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*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=6.7 hours) decaying to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Pa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*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=24 days)	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 sample of rock contains 1kg of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U. What numbers of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*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and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Pa  atoms would you expect to find?	   </a:t>
            </a:r>
          </a:p>
          <a:p>
            <a:pPr>
              <a:buFontTx/>
              <a:buNone/>
            </a:pPr>
            <a:endParaRPr lang="en-GB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Assume secular equilibrium and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ln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(2)/T</a:t>
            </a:r>
            <a:r>
              <a:rPr lang="en-GB" baseline="-25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So N</a:t>
            </a:r>
            <a:r>
              <a:rPr lang="en-GB" baseline="-25000" dirty="0" smtClean="0">
                <a:solidFill>
                  <a:schemeClr val="tx2"/>
                </a:solidFill>
                <a:cs typeface="Times New Roman" pitchFamily="18" charset="0"/>
              </a:rPr>
              <a:t>U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/(4.5x10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x 365 x 24) =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			  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GB" baseline="-25000" dirty="0" err="1" smtClean="0">
                <a:solidFill>
                  <a:schemeClr val="tx2"/>
                </a:solidFill>
                <a:cs typeface="Times New Roman" pitchFamily="18" charset="0"/>
              </a:rPr>
              <a:t>Th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/(6.7) =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  		  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GB" baseline="-25000" dirty="0" err="1" smtClean="0">
                <a:solidFill>
                  <a:schemeClr val="tx2"/>
                </a:solidFill>
                <a:cs typeface="Times New Roman" pitchFamily="18" charset="0"/>
              </a:rPr>
              <a:t>Pa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/(24 x 24)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GB" baseline="-25000" dirty="0" smtClean="0">
                <a:solidFill>
                  <a:schemeClr val="tx2"/>
                </a:solidFill>
                <a:cs typeface="Times New Roman" pitchFamily="18" charset="0"/>
              </a:rPr>
              <a:t>U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1 / (238 x 1.66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-27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) = 2.5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24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So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GB" baseline="-25000" dirty="0" err="1" smtClean="0">
                <a:solidFill>
                  <a:schemeClr val="tx2"/>
                </a:solidFill>
                <a:cs typeface="Times New Roman" pitchFamily="18" charset="0"/>
              </a:rPr>
              <a:t>Th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4.2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11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and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GB" baseline="-25000" dirty="0" err="1" smtClean="0">
                <a:solidFill>
                  <a:schemeClr val="tx2"/>
                </a:solidFill>
                <a:cs typeface="Times New Roman" pitchFamily="18" charset="0"/>
              </a:rPr>
              <a:t>Pa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3.7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0"/>
            <a:ext cx="8215370" cy="664371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Attempted a test to check whether the emergency cooling system was OK!!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To be carried out in a shutdown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Delayed to night shift due to order to provide power on day shift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Started with staged power reduction from 3200MW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Reduced in error below 30 MW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Badly poisoned with </a:t>
            </a:r>
            <a:r>
              <a:rPr lang="en-GB" sz="2400" baseline="30000" dirty="0" smtClean="0">
                <a:solidFill>
                  <a:srgbClr val="006600"/>
                </a:solidFill>
              </a:rPr>
              <a:t>135</a:t>
            </a:r>
            <a:r>
              <a:rPr lang="en-GB" sz="2400" dirty="0" smtClean="0">
                <a:solidFill>
                  <a:srgbClr val="006600"/>
                </a:solidFill>
              </a:rPr>
              <a:t>Xe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Should have abandoned test here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Control rods withdrawn  to raise power to 200MW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Standby coolant pumps started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Power at 7% and cooling at 120%!!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Very sensitive </a:t>
            </a:r>
            <a:r>
              <a:rPr lang="en-GB" sz="2400" dirty="0" smtClean="0">
                <a:solidFill>
                  <a:srgbClr val="006600"/>
                </a:solidFill>
                <a:sym typeface="Symbol" pitchFamily="18" charset="2"/>
              </a:rPr>
              <a:t></a:t>
            </a:r>
            <a:r>
              <a:rPr lang="en-GB" sz="2400" dirty="0" smtClean="0">
                <a:solidFill>
                  <a:srgbClr val="006600"/>
                </a:solidFill>
              </a:rPr>
              <a:t>k~10</a:t>
            </a:r>
            <a:r>
              <a:rPr lang="en-GB" sz="2400" baseline="30000" dirty="0" smtClean="0">
                <a:solidFill>
                  <a:srgbClr val="006600"/>
                </a:solidFill>
              </a:rPr>
              <a:t>-1</a:t>
            </a:r>
            <a:r>
              <a:rPr lang="en-GB" sz="2400" dirty="0" smtClean="0">
                <a:solidFill>
                  <a:srgbClr val="006600"/>
                </a:solidFill>
              </a:rPr>
              <a:t> and T~1s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Problem with steam drum level (low)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Reactor trip signal disabled!!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Manual top up with cold water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Fall in core temperature </a:t>
            </a:r>
            <a:r>
              <a:rPr lang="en-GB" sz="2400" dirty="0" smtClean="0">
                <a:solidFill>
                  <a:srgbClr val="006600"/>
                </a:solidFill>
                <a:sym typeface="Wingdings" pitchFamily="2" charset="2"/>
              </a:rPr>
              <a:t>control rods out to furthest limit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  <a:sym typeface="Wingdings" pitchFamily="2" charset="2"/>
              </a:rPr>
              <a:t>Reactor uncontrollable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Crew decide to start the test!!!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57166"/>
            <a:ext cx="8358246" cy="59732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Cut off steam supply to the turbine ( no heat sink) after disabling the safety reactor trip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Steam fraction increases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k and </a:t>
            </a:r>
            <a:r>
              <a:rPr lang="en-GB" sz="2400" dirty="0" smtClean="0">
                <a:latin typeface="Symbol" pitchFamily="18" charset="2"/>
              </a:rPr>
              <a:t>f</a:t>
            </a:r>
            <a:r>
              <a:rPr lang="en-GB" sz="2400" dirty="0" smtClean="0"/>
              <a:t> increase too rapidly for automatic control rods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Panic button pressed when P &gt; 320MW but control rods are too few and too slow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1</a:t>
            </a:r>
            <a:r>
              <a:rPr lang="en-GB" baseline="30000" dirty="0" smtClean="0">
                <a:solidFill>
                  <a:schemeClr val="tx2"/>
                </a:solidFill>
              </a:rPr>
              <a:t>St</a:t>
            </a:r>
            <a:r>
              <a:rPr lang="en-GB" dirty="0" smtClean="0">
                <a:solidFill>
                  <a:schemeClr val="tx2"/>
                </a:solidFill>
              </a:rPr>
              <a:t> surge of power boils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Cooling water cannot take away heat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Fuel disintegrates and coolant boils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Final surge of power &gt; 3000MW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Steam explosion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Hydrogen (from zirconium-water and water-graphite reactions) explodes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Graphite ignites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World’s worst nuclear accident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Chernobyl_Disas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067" y="883627"/>
            <a:ext cx="8415867" cy="509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215369" cy="6429396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GB" b="1" dirty="0" smtClean="0">
                <a:solidFill>
                  <a:srgbClr val="006600"/>
                </a:solidFill>
              </a:rPr>
              <a:t>2.		THREE MILE ISLAND (1979)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accident involved the loss of coolant to a  PWR due to a failure in the feed--water system</a:t>
            </a:r>
          </a:p>
          <a:p>
            <a:pPr lvl="1">
              <a:defRPr/>
            </a:pPr>
            <a:r>
              <a:rPr lang="en-GB" sz="2400" dirty="0" smtClean="0"/>
              <a:t>Reactor and turbine tripped off</a:t>
            </a:r>
          </a:p>
          <a:p>
            <a:pPr lvl="1">
              <a:defRPr/>
            </a:pPr>
            <a:r>
              <a:rPr lang="en-GB" sz="2400" dirty="0" smtClean="0"/>
              <a:t>Problem handling residual heat led to temperature rise in the core and a 20% core meltdown</a:t>
            </a:r>
          </a:p>
          <a:p>
            <a:pPr lvl="1">
              <a:defRPr/>
            </a:pPr>
            <a:r>
              <a:rPr lang="en-GB" sz="2400" dirty="0" smtClean="0"/>
              <a:t>Volatile fission fragments contaminated the primary coolant which, due to pressure, vented a quantity of material into the atmosphere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Many lessons were learned about reactor design, human misjudgement and the malfunction of pumps and valves.</a:t>
            </a:r>
          </a:p>
          <a:p>
            <a:pPr>
              <a:buFontTx/>
              <a:buNone/>
              <a:defRPr/>
            </a:pPr>
            <a:r>
              <a:rPr lang="en-GB" b="1" dirty="0" smtClean="0">
                <a:solidFill>
                  <a:srgbClr val="006600"/>
                </a:solidFill>
              </a:rPr>
              <a:t>3</a:t>
            </a:r>
            <a:r>
              <a:rPr lang="en-GB" b="1" smtClean="0">
                <a:solidFill>
                  <a:srgbClr val="006600"/>
                </a:solidFill>
              </a:rPr>
              <a:t>.</a:t>
            </a:r>
            <a:r>
              <a:rPr lang="en-GB" b="1" dirty="0" smtClean="0">
                <a:solidFill>
                  <a:srgbClr val="006600"/>
                </a:solidFill>
              </a:rPr>
              <a:t>		WINDSCALE (1952)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An air cooled reactor built solely to manufacture plutonium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Some release of radiation into the atmosphere due to limited instrumentation and the not well understood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Wigner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effect (radiation damage to graphite)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Not really relevant as a safety issue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 HAZARDS ASSOCIATED WITH RADIONUCLIDES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10" y="1214422"/>
            <a:ext cx="7721600" cy="514353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All radiation is dangerous but some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radionuclides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are especially so as their chemistry allows them to get into the food chain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Strontium–90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(and 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89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Sr)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  <a:cs typeface="Times New Roman" pitchFamily="18" charset="0"/>
              </a:rPr>
              <a:t>is absorbed in plants from soil or by foliar deposition, and then passed to diary products.  Absorbed into bone because chemically is calcium-like. 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Cesium-137</a:t>
            </a:r>
            <a:r>
              <a:rPr lang="en-GB" b="1" dirty="0" smtClean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tightly bound by soil but contaminates food by foliar absorption.  Chemically potassium-like.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Carbon-14</a:t>
            </a:r>
            <a:r>
              <a:rPr lang="en-GB" dirty="0" smtClean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  <a:cs typeface="Times New Roman" pitchFamily="18" charset="0"/>
              </a:rPr>
              <a:t>readily passes into biological systems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Radioiodine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131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I)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(F-,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Cl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-like)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  <a:cs typeface="Times New Roman" pitchFamily="18" charset="0"/>
              </a:rPr>
              <a:t>ingested through drinking milk and concentrates in thyroid gland.</a:t>
            </a: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Radioactivity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01122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Some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radionuclides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occur naturally as single isotopes (of cosmic and terrestrial origin).  Others are components of three distinct chains of radioactive elements: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(1)        The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uranium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series  which originates with 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238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 (T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=4.5 x 10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9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years)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(2)        The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thorium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series which originates with 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232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Th (T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=1.4 x 10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10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years)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(3)        The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actinium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series which originates with 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235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 (T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= 7.0 x 10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8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years)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These 3 families of radioactive heavy nuclei are found in the earth’s crust and account for much of the radioactivity to which man is exposed.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 fourth family, the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neptunium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series – parent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241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Pu 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14 years) once existed but the parent and subsequent daughters have short half lives; only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209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Bi 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= 2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17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years) remains.</a:t>
            </a:r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SECULAR EQUILIBRIUM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571480"/>
            <a:ext cx="8572560" cy="60007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Uranium series has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238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U 	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	        	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*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	      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234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Pa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*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   etc.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(T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=4.5 x 10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9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years)   (T</a:t>
            </a:r>
            <a:r>
              <a:rPr lang="en-GB" baseline="-30000" dirty="0" smtClean="0">
                <a:solidFill>
                  <a:schemeClr val="tx2"/>
                </a:solidFill>
              </a:rPr>
              <a:t>1/2</a:t>
            </a:r>
            <a:r>
              <a:rPr lang="en-GB" dirty="0" smtClean="0">
                <a:solidFill>
                  <a:schemeClr val="tx2"/>
                </a:solidFill>
              </a:rPr>
              <a:t>=6.7 hours)     (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1/2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=24 days)</a:t>
            </a:r>
          </a:p>
          <a:p>
            <a:pPr>
              <a:buFontTx/>
              <a:buNone/>
              <a:defRPr/>
            </a:pP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(1)			(2)	       (3)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R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ate of decay of 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(1)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	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-----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(A)</a:t>
            </a:r>
            <a:endParaRPr lang="en-GB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cs typeface="Times New Roman" pitchFamily="18" charset="0"/>
              </a:rPr>
              <a:t> 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R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ate of decay of 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(2)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	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25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----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(B)</a:t>
            </a:r>
            <a:endParaRPr lang="en-GB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(1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st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term is rate of formation from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(1)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; 2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nd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term is decay of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(2)</a:t>
            </a:r>
            <a:r>
              <a:rPr lang="en-GB" dirty="0" smtClean="0">
                <a:solidFill>
                  <a:srgbClr val="800000"/>
                </a:solidFill>
                <a:cs typeface="Times New Roman" pitchFamily="18" charset="0"/>
              </a:rPr>
              <a:t>)</a:t>
            </a:r>
            <a:r>
              <a:rPr lang="en-GB" dirty="0" smtClean="0"/>
              <a:t> 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R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ate of decay of 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(3)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   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-----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(C)</a:t>
            </a:r>
            <a:r>
              <a:rPr lang="en-GB" dirty="0" smtClean="0"/>
              <a:t>   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etc.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are the number of radioactive atoms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(1) (2) (3)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at time t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Solve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(A)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	N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= N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exp(-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t)	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where N</a:t>
            </a:r>
            <a:r>
              <a:rPr lang="en-GB" baseline="-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= number of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(1)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atoms at t=0</a:t>
            </a:r>
          </a:p>
          <a:p>
            <a:pPr>
              <a:buFontTx/>
              <a:buNone/>
              <a:defRPr/>
            </a:pPr>
            <a:endParaRPr lang="en-GB" sz="230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839200" cy="650083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Solve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b="1" dirty="0" smtClean="0">
                <a:cs typeface="Times New Roman" pitchFamily="18" charset="0"/>
              </a:rPr>
              <a:t>(B)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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	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exp(-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Multiply both sides by exp(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t) and note that</a:t>
            </a:r>
            <a:endParaRPr lang="en-GB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d (N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)/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dt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= dN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/dt .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+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 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Substituting for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exp(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t) we have</a:t>
            </a:r>
            <a:endParaRPr lang="en-GB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	d (N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t)) /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dt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exp{(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t}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or</a:t>
            </a: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d (N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)=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exp{(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t]}</a:t>
            </a:r>
            <a:r>
              <a:rPr lang="en-GB" dirty="0" err="1" smtClean="0">
                <a:solidFill>
                  <a:srgbClr val="000000"/>
                </a:solidFill>
                <a:cs typeface="Times New Roman" pitchFamily="18" charset="0"/>
              </a:rPr>
              <a:t>dt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Integrating between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and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GB" dirty="0" smtClean="0">
                <a:solidFill>
                  <a:schemeClr val="accent2"/>
                </a:solidFill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we have 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{[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]</a:t>
            </a:r>
            <a:r>
              <a:rPr lang="en-GB" baseline="-30000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- [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]</a:t>
            </a:r>
            <a:r>
              <a:rPr lang="en-GB" baseline="-30000" dirty="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GB" baseline="-25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=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{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[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exp{(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t}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]</a:t>
            </a:r>
            <a:r>
              <a:rPr lang="en-GB" baseline="-30000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– [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exp{(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t}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]</a:t>
            </a:r>
            <a:r>
              <a:rPr lang="en-GB" baseline="-30000" dirty="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chemeClr val="tx1"/>
                </a:solidFill>
                <a:cs typeface="Times New Roman" pitchFamily="18" charset="0"/>
              </a:rPr>
              <a:t>}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/ 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So   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exp(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– 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 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. (exp{(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t} – 1) ) /(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Multiply through by exp(-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t), and noting that N</a:t>
            </a:r>
            <a:r>
              <a:rPr lang="en-GB" baseline="-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GB" baseline="30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= 0 :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 =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 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. (exp(-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 - exp(-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t)) /(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)   </a:t>
            </a:r>
            <a:r>
              <a:rPr lang="en-GB" dirty="0" smtClean="0">
                <a:solidFill>
                  <a:srgbClr val="FFFFFF"/>
                </a:solidFill>
                <a:cs typeface="Times New Roman" pitchFamily="18" charset="0"/>
              </a:rPr>
              <a:t>+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30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24166</TotalTime>
  <Words>516</Words>
  <Application>Microsoft Office PowerPoint</Application>
  <PresentationFormat>On-screen Show (4:3)</PresentationFormat>
  <Paragraphs>143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Custom Design</vt:lpstr>
      <vt:lpstr>1_Custom Design</vt:lpstr>
      <vt:lpstr>Designer Drawing</vt:lpstr>
      <vt:lpstr>REACTOR ACCIDENTS</vt:lpstr>
      <vt:lpstr> </vt:lpstr>
      <vt:lpstr> </vt:lpstr>
      <vt:lpstr>Slide 4</vt:lpstr>
      <vt:lpstr>Slide 5</vt:lpstr>
      <vt:lpstr>HEALTH HAZARDS ASSOCIATED WITH RADIONUCLIDES</vt:lpstr>
      <vt:lpstr>Natural Radioactivity</vt:lpstr>
      <vt:lpstr>SECULAR EQUILIBRIUM</vt:lpstr>
      <vt:lpstr>Slide 9</vt:lpstr>
      <vt:lpstr>Slide 10</vt:lpstr>
      <vt:lpstr>Example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88</cp:revision>
  <dcterms:created xsi:type="dcterms:W3CDTF">2009-05-20T14:32:32Z</dcterms:created>
  <dcterms:modified xsi:type="dcterms:W3CDTF">2010-04-26T10:37:02Z</dcterms:modified>
</cp:coreProperties>
</file>