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9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2/4/2010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54CB-75F1-4CB5-B2EE-ABF4E000AA9C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D6D3-C6F9-4426-BC11-4A105F0AD9C8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F3FD-D250-4A83-8E28-B17D8F02F7AB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827E-3813-4D91-BB98-CF0E75AAB930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6589-598A-4078-8BC4-0662EC2E9B82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C6D0-F128-4DE6-92A5-AA2E2E632C4E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5E1B-EAC0-4B70-A368-359F48497CCF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434D-99F1-42FF-B29F-8C7976E270A9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C2D6-4807-40E3-8281-075216518C30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5974-F670-4DDD-B06D-E6C58DE7DBF1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3044-399F-4E0C-8AAB-72F46D6EAE08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A92204-F836-4B55-86C7-B9063FBAB1D7}" type="datetime1">
              <a:rPr lang="en-US" smtClean="0"/>
              <a:pPr/>
              <a:t>2/4/2010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Lecture 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87E1-5C94-4628-985D-E6098D48995D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FD0B-0F34-4435-8C15-2B8E6D7DD2F4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0346-2391-4FC3-8108-0217AFF4C212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5DE6-EDDD-46EF-8711-145034E3AE01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75BD-7729-4486-8289-B582F1A7540E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278D-A2C4-4208-BE77-E4F1E385BAFB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2563-5907-4805-9D91-6E59583EA005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6B26-4C2A-487D-A643-D197E3DB0727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2837-56E3-42E5-9587-AB482B72A8FD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ABAC-48AB-4072-9FFB-F5C6C97A2EB0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7CCE-708C-4A15-86D5-0F05E03C9F40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1336-2914-40A6-B9C8-979D39AF6C0C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758E7-F5BA-4272-A48E-67051F6B1420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AF468-37FB-45A7-BBF9-9345D953B8BF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D178E-BF8A-48BB-A4AA-9148CCB57F4C}" type="datetime1">
              <a:rPr lang="en-US" smtClean="0"/>
              <a:pPr/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654032"/>
          </a:xfrm>
        </p:spPr>
        <p:txBody>
          <a:bodyPr/>
          <a:lstStyle/>
          <a:p>
            <a:r>
              <a:rPr lang="en-GB" dirty="0" smtClean="0"/>
              <a:t>ESSENTIAL FLUID MECHANICS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57150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Assume streamlined flow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Mass Continuity Equation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Bernoulli’s Equation for an ideal fluid</a:t>
            </a:r>
          </a:p>
          <a:p>
            <a:pPr>
              <a:buNone/>
            </a:pPr>
            <a:r>
              <a:rPr lang="en-GB" dirty="0" smtClean="0"/>
              <a:t>Consider the flow along the stream tube shown for an </a:t>
            </a:r>
          </a:p>
          <a:p>
            <a:pPr>
              <a:buNone/>
            </a:pPr>
            <a:r>
              <a:rPr lang="en-GB" dirty="0" smtClean="0"/>
              <a:t>incompressible fluid</a:t>
            </a:r>
          </a:p>
          <a:p>
            <a:pPr>
              <a:buNone/>
            </a:pPr>
            <a:r>
              <a:rPr lang="en-GB" dirty="0" smtClean="0"/>
              <a:t>Increase in PE for mass </a:t>
            </a:r>
            <a:r>
              <a:rPr lang="en-GB" dirty="0" smtClean="0">
                <a:latin typeface="Symbol" pitchFamily="18" charset="2"/>
              </a:rPr>
              <a:t>d</a:t>
            </a:r>
            <a:r>
              <a:rPr lang="en-GB" dirty="0" smtClean="0"/>
              <a:t>m is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m g(z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-z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GB" dirty="0" smtClean="0"/>
              <a:t>In time </a:t>
            </a:r>
            <a:r>
              <a:rPr lang="en-GB" dirty="0" err="1" smtClean="0">
                <a:latin typeface="Symbol" pitchFamily="18" charset="2"/>
              </a:rPr>
              <a:t>d</a:t>
            </a:r>
            <a:r>
              <a:rPr lang="en-GB" dirty="0" err="1" smtClean="0"/>
              <a:t>t</a:t>
            </a:r>
            <a:r>
              <a:rPr lang="en-GB" dirty="0" smtClean="0"/>
              <a:t> Mass Continuity gives 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m =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rgbClr val="FF0000"/>
                </a:solidFill>
              </a:rPr>
              <a:t> u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t =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rgbClr val="FF0000"/>
                </a:solidFill>
              </a:rPr>
              <a:t> u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t </a:t>
            </a:r>
          </a:p>
          <a:p>
            <a:pPr>
              <a:buNone/>
            </a:pPr>
            <a:r>
              <a:rPr lang="en-GB" dirty="0" smtClean="0"/>
              <a:t>Work done against pressure p</a:t>
            </a:r>
            <a:r>
              <a:rPr lang="en-GB" baseline="-25000" dirty="0" smtClean="0"/>
              <a:t>1</a:t>
            </a:r>
            <a:r>
              <a:rPr lang="en-GB" dirty="0" smtClean="0"/>
              <a:t> inwards at P</a:t>
            </a:r>
            <a:r>
              <a:rPr lang="en-GB" baseline="-25000" dirty="0" smtClean="0"/>
              <a:t>1</a:t>
            </a:r>
            <a:r>
              <a:rPr lang="en-GB" dirty="0" smtClean="0"/>
              <a:t> in </a:t>
            </a:r>
            <a:r>
              <a:rPr lang="en-GB" dirty="0" err="1" smtClean="0">
                <a:latin typeface="Symbol" pitchFamily="18" charset="2"/>
              </a:rPr>
              <a:t>d</a:t>
            </a:r>
            <a:r>
              <a:rPr lang="en-GB" dirty="0" err="1" smtClean="0"/>
              <a:t>t</a:t>
            </a:r>
            <a:r>
              <a:rPr lang="en-GB" dirty="0" smtClean="0"/>
              <a:t> is </a:t>
            </a:r>
            <a:r>
              <a:rPr lang="en-GB" dirty="0" smtClean="0">
                <a:latin typeface="Symbol" pitchFamily="18" charset="2"/>
              </a:rPr>
              <a:t>d</a:t>
            </a:r>
            <a:r>
              <a:rPr lang="en-GB" dirty="0" smtClean="0"/>
              <a:t>W</a:t>
            </a:r>
            <a:r>
              <a:rPr lang="en-GB" baseline="-25000" dirty="0" smtClean="0"/>
              <a:t>1</a:t>
            </a:r>
            <a:r>
              <a:rPr lang="en-GB" dirty="0" smtClean="0"/>
              <a:t>= p</a:t>
            </a:r>
            <a:r>
              <a:rPr lang="en-GB" baseline="-25000" dirty="0" smtClean="0"/>
              <a:t>1</a:t>
            </a:r>
            <a:r>
              <a:rPr lang="en-GB" dirty="0" smtClean="0"/>
              <a:t>u</a:t>
            </a:r>
            <a:r>
              <a:rPr lang="en-GB" baseline="-25000" dirty="0" smtClean="0"/>
              <a:t>1</a:t>
            </a:r>
            <a:r>
              <a:rPr lang="en-GB" dirty="0" smtClean="0"/>
              <a:t>A</a:t>
            </a:r>
            <a:r>
              <a:rPr lang="en-GB" baseline="-25000" dirty="0" smtClean="0"/>
              <a:t>1</a:t>
            </a:r>
            <a:r>
              <a:rPr lang="en-GB" dirty="0" smtClean="0">
                <a:latin typeface="Symbol" pitchFamily="18" charset="2"/>
              </a:rPr>
              <a:t>d</a:t>
            </a:r>
            <a:r>
              <a:rPr lang="en-GB" dirty="0" smtClean="0"/>
              <a:t>t </a:t>
            </a:r>
          </a:p>
          <a:p>
            <a:pPr>
              <a:buNone/>
            </a:pPr>
            <a:r>
              <a:rPr lang="en-GB" dirty="0" smtClean="0"/>
              <a:t>Work done against pressure p</a:t>
            </a:r>
            <a:r>
              <a:rPr lang="en-GB" baseline="-25000" dirty="0" smtClean="0"/>
              <a:t>2</a:t>
            </a:r>
            <a:r>
              <a:rPr lang="en-GB" dirty="0" smtClean="0"/>
              <a:t> outwards at P</a:t>
            </a:r>
            <a:r>
              <a:rPr lang="en-GB" baseline="-25000" dirty="0" smtClean="0"/>
              <a:t>2</a:t>
            </a:r>
            <a:r>
              <a:rPr lang="en-GB" dirty="0" smtClean="0"/>
              <a:t> in </a:t>
            </a:r>
            <a:r>
              <a:rPr lang="en-GB" dirty="0" err="1" smtClean="0">
                <a:latin typeface="Symbol" pitchFamily="18" charset="2"/>
              </a:rPr>
              <a:t>d</a:t>
            </a:r>
            <a:r>
              <a:rPr lang="en-GB" dirty="0" err="1" smtClean="0"/>
              <a:t>t</a:t>
            </a:r>
            <a:r>
              <a:rPr lang="en-GB" dirty="0" smtClean="0"/>
              <a:t> is </a:t>
            </a:r>
            <a:r>
              <a:rPr lang="en-GB" dirty="0" smtClean="0">
                <a:latin typeface="Symbol" pitchFamily="18" charset="2"/>
              </a:rPr>
              <a:t>d</a:t>
            </a:r>
            <a:r>
              <a:rPr lang="en-GB" dirty="0" smtClean="0"/>
              <a:t>W</a:t>
            </a:r>
            <a:r>
              <a:rPr lang="en-GB" baseline="-25000" dirty="0" smtClean="0"/>
              <a:t>2</a:t>
            </a:r>
            <a:r>
              <a:rPr lang="en-GB" dirty="0" smtClean="0"/>
              <a:t>= - p</a:t>
            </a:r>
            <a:r>
              <a:rPr lang="en-GB" baseline="-25000" dirty="0" smtClean="0"/>
              <a:t>2</a:t>
            </a:r>
            <a:r>
              <a:rPr lang="en-GB" dirty="0" smtClean="0"/>
              <a:t>u</a:t>
            </a:r>
            <a:r>
              <a:rPr lang="en-GB" baseline="-25000" dirty="0" smtClean="0"/>
              <a:t>2</a:t>
            </a:r>
            <a:r>
              <a:rPr lang="en-GB" dirty="0" smtClean="0"/>
              <a:t>A</a:t>
            </a:r>
            <a:r>
              <a:rPr lang="en-GB" baseline="-25000" dirty="0" smtClean="0"/>
              <a:t>2</a:t>
            </a:r>
            <a:r>
              <a:rPr lang="en-GB" dirty="0" smtClean="0">
                <a:latin typeface="Symbol" pitchFamily="18" charset="2"/>
              </a:rPr>
              <a:t>d</a:t>
            </a:r>
            <a:r>
              <a:rPr lang="en-GB" dirty="0" smtClean="0"/>
              <a:t>t </a:t>
            </a:r>
          </a:p>
          <a:p>
            <a:pPr>
              <a:buNone/>
            </a:pPr>
            <a:r>
              <a:rPr lang="en-GB" dirty="0" smtClean="0"/>
              <a:t>Net work is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W</a:t>
            </a:r>
            <a:r>
              <a:rPr lang="en-GB" baseline="-25000" dirty="0" smtClean="0">
                <a:solidFill>
                  <a:srgbClr val="FF0000"/>
                </a:solidFill>
              </a:rPr>
              <a:t>1 </a:t>
            </a:r>
            <a:r>
              <a:rPr lang="en-GB" dirty="0" smtClean="0">
                <a:solidFill>
                  <a:srgbClr val="FF0000"/>
                </a:solidFill>
              </a:rPr>
              <a:t>+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 d</a:t>
            </a:r>
            <a:r>
              <a:rPr lang="en-GB" dirty="0" smtClean="0">
                <a:solidFill>
                  <a:srgbClr val="FF0000"/>
                </a:solidFill>
              </a:rPr>
              <a:t>W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= p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u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t - p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u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t </a:t>
            </a:r>
          </a:p>
          <a:p>
            <a:pPr>
              <a:buNone/>
            </a:pPr>
            <a:r>
              <a:rPr lang="en-GB" dirty="0" smtClean="0"/>
              <a:t>Energy conservation says that this = change in PE + change in KE</a:t>
            </a:r>
          </a:p>
          <a:p>
            <a:pPr>
              <a:buNone/>
            </a:pPr>
            <a:r>
              <a:rPr lang="en-GB" dirty="0" smtClean="0"/>
              <a:t> i.e.		</a:t>
            </a:r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u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t - p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u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t =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m g(z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-z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) + ½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m(u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- u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4775-274A-47F3-9FED-05B8C674AF6F}" type="datetime1">
              <a:rPr lang="en-US" smtClean="0"/>
              <a:pPr/>
              <a:t>2/4/2010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7" name="Picture 6" descr="3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857232"/>
            <a:ext cx="4688676" cy="888106"/>
          </a:xfrm>
          <a:prstGeom prst="rect">
            <a:avLst/>
          </a:prstGeom>
        </p:spPr>
      </p:pic>
      <p:pic>
        <p:nvPicPr>
          <p:cNvPr id="8" name="Picture 7" descr="3.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2428868"/>
            <a:ext cx="4604429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GB" dirty="0" smtClean="0"/>
              <a:t>The formula derived for C</a:t>
            </a:r>
            <a:r>
              <a:rPr lang="en-GB" baseline="-25000" dirty="0" smtClean="0"/>
              <a:t>L</a:t>
            </a:r>
            <a:r>
              <a:rPr lang="en-GB" dirty="0" smtClean="0"/>
              <a:t> predicts that C</a:t>
            </a:r>
            <a:r>
              <a:rPr lang="en-GB" baseline="-25000" dirty="0" smtClean="0"/>
              <a:t>L</a:t>
            </a:r>
            <a:r>
              <a:rPr lang="en-GB" dirty="0" smtClean="0"/>
              <a:t> = unity when</a:t>
            </a:r>
          </a:p>
          <a:p>
            <a:pPr>
              <a:buNone/>
            </a:pPr>
            <a:r>
              <a:rPr lang="en-GB" dirty="0" smtClean="0"/>
              <a:t>	 </a:t>
            </a:r>
            <a:r>
              <a:rPr lang="en-GB" dirty="0" smtClean="0">
                <a:latin typeface="Symbol" pitchFamily="18" charset="2"/>
              </a:rPr>
              <a:t>a</a:t>
            </a:r>
            <a:r>
              <a:rPr lang="en-GB" dirty="0" smtClean="0"/>
              <a:t> = 9 degrees, close to what is observed in practice</a:t>
            </a:r>
          </a:p>
          <a:p>
            <a:r>
              <a:rPr lang="en-GB" dirty="0" smtClean="0"/>
              <a:t>The circulation concept is justified by the way that </a:t>
            </a:r>
            <a:r>
              <a:rPr lang="en-GB" dirty="0" err="1" smtClean="0"/>
              <a:t>vorticity</a:t>
            </a:r>
            <a:r>
              <a:rPr lang="en-GB" dirty="0" smtClean="0"/>
              <a:t> is generated when an aerofoil begins to move</a:t>
            </a:r>
          </a:p>
          <a:p>
            <a:pPr lvl="1"/>
            <a:r>
              <a:rPr lang="en-GB" dirty="0" err="1" smtClean="0"/>
              <a:t>Vorticity</a:t>
            </a:r>
            <a:r>
              <a:rPr lang="en-GB" dirty="0" smtClean="0"/>
              <a:t> is generated at the leading edge which is swept back to the trailing edge and then shed in the wake leaving an equal and opposite flow around the aerofoil</a:t>
            </a:r>
          </a:p>
          <a:p>
            <a:pPr lvl="1"/>
            <a:r>
              <a:rPr lang="en-GB" dirty="0" smtClean="0"/>
              <a:t>Reason why aircraft wait on a runway to allow time for vortices from previous aircraft to disperse</a:t>
            </a:r>
          </a:p>
          <a:p>
            <a:r>
              <a:rPr lang="en-GB" dirty="0" smtClean="0"/>
              <a:t>The effect of viscosity is therefore to produce circulation and then the lift force follows from </a:t>
            </a:r>
            <a:r>
              <a:rPr lang="en-GB" dirty="0" err="1" smtClean="0"/>
              <a:t>inviscid</a:t>
            </a:r>
            <a:r>
              <a:rPr lang="en-GB" dirty="0" smtClean="0"/>
              <a:t> fluid theory.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59AD-8D7F-4831-A1D3-4EC97AED85DE}" type="datetime1">
              <a:rPr lang="en-US" smtClean="0"/>
              <a:pPr/>
              <a:t>2/4/2010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654032"/>
          </a:xfrm>
        </p:spPr>
        <p:txBody>
          <a:bodyPr/>
          <a:lstStyle/>
          <a:p>
            <a:r>
              <a:rPr lang="en-GB" dirty="0" smtClean="0"/>
              <a:t>EULER’S TURBINE EQUATION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78647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 most types of power generation the kinetic </a:t>
            </a:r>
            <a:r>
              <a:rPr lang="en-GB" dirty="0" smtClean="0"/>
              <a:t>energy </a:t>
            </a:r>
            <a:r>
              <a:rPr lang="en-GB" dirty="0" smtClean="0"/>
              <a:t>of a fluid is converted into rotational motion of a shaft</a:t>
            </a:r>
          </a:p>
          <a:p>
            <a:r>
              <a:rPr lang="en-GB" dirty="0" smtClean="0"/>
              <a:t>Rate of change of angular momentum of</a:t>
            </a:r>
          </a:p>
          <a:p>
            <a:pPr>
              <a:buNone/>
            </a:pPr>
            <a:r>
              <a:rPr lang="en-GB" dirty="0" smtClean="0"/>
              <a:t>	the fluid = torque on shaft</a:t>
            </a:r>
          </a:p>
          <a:p>
            <a:r>
              <a:rPr lang="en-GB" dirty="0" smtClean="0"/>
              <a:t>Fluid enters with circumferential velocity</a:t>
            </a:r>
          </a:p>
          <a:p>
            <a:pPr>
              <a:buNone/>
            </a:pPr>
            <a:r>
              <a:rPr lang="en-GB" dirty="0" smtClean="0"/>
              <a:t>	v</a:t>
            </a:r>
            <a:r>
              <a:rPr lang="en-GB" baseline="-25000" dirty="0" smtClean="0"/>
              <a:t>t1</a:t>
            </a:r>
            <a:r>
              <a:rPr lang="en-GB" dirty="0" smtClean="0"/>
              <a:t> at r=r</a:t>
            </a:r>
            <a:r>
              <a:rPr lang="en-GB" baseline="-25000" dirty="0" smtClean="0"/>
              <a:t>1</a:t>
            </a:r>
            <a:r>
              <a:rPr lang="en-GB" dirty="0" smtClean="0"/>
              <a:t> and leaves at r = r</a:t>
            </a:r>
            <a:r>
              <a:rPr lang="en-GB" baseline="-25000" dirty="0" smtClean="0"/>
              <a:t>2</a:t>
            </a:r>
            <a:r>
              <a:rPr lang="en-GB" dirty="0" smtClean="0"/>
              <a:t> with v</a:t>
            </a:r>
            <a:r>
              <a:rPr lang="en-GB" baseline="-25000" dirty="0" smtClean="0"/>
              <a:t>t2</a:t>
            </a:r>
          </a:p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Mass flow rate =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Q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/>
              <a:t>where Q is the </a:t>
            </a:r>
          </a:p>
          <a:p>
            <a:pPr>
              <a:buNone/>
            </a:pPr>
            <a:r>
              <a:rPr lang="en-GB" dirty="0" smtClean="0"/>
              <a:t>	volume flow rate</a:t>
            </a:r>
          </a:p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Torque T =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Q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(r</a:t>
            </a:r>
            <a:r>
              <a:rPr lang="en-GB" b="1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en-GB" b="1" baseline="-25000" dirty="0" smtClean="0">
                <a:solidFill>
                  <a:schemeClr val="accent3">
                    <a:lumMod val="50000"/>
                  </a:schemeClr>
                </a:solidFill>
              </a:rPr>
              <a:t>t1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-r</a:t>
            </a:r>
            <a:r>
              <a:rPr lang="en-GB" b="1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en-GB" b="1" baseline="-25000" dirty="0" smtClean="0">
                <a:solidFill>
                  <a:schemeClr val="accent3">
                    <a:lumMod val="50000"/>
                  </a:schemeClr>
                </a:solidFill>
              </a:rPr>
              <a:t>t2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)  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GB" b="1" dirty="0" smtClean="0"/>
              <a:t>N.B. internal details of flow are irrelevant</a:t>
            </a:r>
          </a:p>
          <a:p>
            <a:r>
              <a:rPr lang="en-GB" dirty="0" smtClean="0"/>
              <a:t>Power delivered to a turbine rotating with angular velocity </a:t>
            </a:r>
            <a:r>
              <a:rPr lang="en-GB" dirty="0" smtClean="0">
                <a:latin typeface="Symbol" pitchFamily="18" charset="2"/>
              </a:rPr>
              <a:t>w </a:t>
            </a:r>
            <a:r>
              <a:rPr lang="en-GB" dirty="0" smtClean="0"/>
              <a:t>is</a:t>
            </a:r>
            <a:r>
              <a:rPr lang="en-GB" dirty="0" smtClean="0">
                <a:latin typeface="Symbol" pitchFamily="18" charset="2"/>
              </a:rPr>
              <a:t>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=w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T</a:t>
            </a:r>
          </a:p>
          <a:p>
            <a:r>
              <a:rPr lang="en-GB" dirty="0" smtClean="0"/>
              <a:t>Substituting we obtain </a:t>
            </a:r>
            <a:r>
              <a:rPr lang="en-GB" b="1" dirty="0" smtClean="0">
                <a:solidFill>
                  <a:srgbClr val="FF0000"/>
                </a:solidFill>
              </a:rPr>
              <a:t>EULERS TURBINE EQUATION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	</a:t>
            </a:r>
            <a:r>
              <a:rPr lang="en-GB" b="1" dirty="0" smtClean="0">
                <a:solidFill>
                  <a:srgbClr val="FF0000"/>
                </a:solidFill>
              </a:rPr>
              <a:t>P =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GB" b="1" dirty="0" err="1" smtClean="0">
                <a:solidFill>
                  <a:srgbClr val="FF0000"/>
                </a:solidFill>
              </a:rPr>
              <a:t>Q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(r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q</a:t>
            </a:r>
            <a:r>
              <a:rPr lang="en-GB" b="1" baseline="-25000" dirty="0" smtClean="0">
                <a:solidFill>
                  <a:srgbClr val="FF0000"/>
                </a:solidFill>
              </a:rPr>
              <a:t>1 </a:t>
            </a:r>
            <a:r>
              <a:rPr lang="en-GB" b="1" dirty="0" smtClean="0">
                <a:solidFill>
                  <a:srgbClr val="FF0000"/>
                </a:solidFill>
              </a:rPr>
              <a:t>cos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-r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q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cos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)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(3.8)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N.B. Maximum power when cos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="1" baseline="-25000" dirty="0" smtClean="0">
                <a:solidFill>
                  <a:srgbClr val="FF0000"/>
                </a:solidFill>
              </a:rPr>
              <a:t>2 </a:t>
            </a:r>
            <a:r>
              <a:rPr lang="en-GB" b="1" dirty="0" smtClean="0">
                <a:solidFill>
                  <a:srgbClr val="FF0000"/>
                </a:solidFill>
              </a:rPr>
              <a:t>=0,    i.e. fluid flows out </a:t>
            </a:r>
            <a:r>
              <a:rPr lang="en-GB" b="1" dirty="0" err="1" smtClean="0">
                <a:solidFill>
                  <a:srgbClr val="FF0000"/>
                </a:solidFill>
              </a:rPr>
              <a:t>radially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D858-97B3-49ED-A466-A0D980C59F07}" type="datetime1">
              <a:rPr lang="en-US" smtClean="0"/>
              <a:pPr/>
              <a:t>2/4/2010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7" name="Picture 6" descr="3.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428736"/>
            <a:ext cx="2749781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35798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Substituting for </a:t>
            </a:r>
            <a:r>
              <a:rPr lang="en-GB" dirty="0" smtClean="0">
                <a:latin typeface="Symbol" pitchFamily="18" charset="2"/>
              </a:rPr>
              <a:t>d</a:t>
            </a:r>
            <a:r>
              <a:rPr lang="en-GB" dirty="0" smtClean="0"/>
              <a:t>m and tidying up we obtain</a:t>
            </a:r>
          </a:p>
          <a:p>
            <a:pPr>
              <a:buNone/>
            </a:pPr>
            <a:r>
              <a:rPr lang="en-GB" dirty="0" smtClean="0"/>
              <a:t>     </a:t>
            </a:r>
            <a:r>
              <a:rPr lang="en-GB" dirty="0" smtClean="0">
                <a:solidFill>
                  <a:srgbClr val="FF0000"/>
                </a:solidFill>
              </a:rPr>
              <a:t>	p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rgbClr val="FF0000"/>
                </a:solidFill>
              </a:rPr>
              <a:t> +gz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 + ½ u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= p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rgbClr val="FF0000"/>
                </a:solidFill>
              </a:rPr>
              <a:t> +gz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+ ½ u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  </a:t>
            </a:r>
            <a:r>
              <a:rPr lang="en-GB" dirty="0" err="1" smtClean="0">
                <a:solidFill>
                  <a:srgbClr val="FF0000"/>
                </a:solidFill>
              </a:rPr>
              <a:t>i.e</a:t>
            </a:r>
            <a:r>
              <a:rPr lang="en-GB" dirty="0" smtClean="0">
                <a:solidFill>
                  <a:srgbClr val="FF0000"/>
                </a:solidFill>
              </a:rPr>
              <a:t> 	</a:t>
            </a:r>
            <a:r>
              <a:rPr lang="en-GB" b="1" dirty="0" smtClean="0">
                <a:solidFill>
                  <a:srgbClr val="FF0000"/>
                </a:solidFill>
              </a:rPr>
              <a:t> p/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+</a:t>
            </a:r>
            <a:r>
              <a:rPr lang="en-GB" b="1" dirty="0" err="1" smtClean="0">
                <a:solidFill>
                  <a:srgbClr val="FF0000"/>
                </a:solidFill>
              </a:rPr>
              <a:t>gz</a:t>
            </a:r>
            <a:r>
              <a:rPr lang="en-GB" b="1" dirty="0" smtClean="0">
                <a:solidFill>
                  <a:srgbClr val="FF0000"/>
                </a:solidFill>
              </a:rPr>
              <a:t> + ½ u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= constant   BERNOULLI’S EQUATION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(3.1)</a:t>
            </a:r>
          </a:p>
          <a:p>
            <a:r>
              <a:rPr lang="en-GB" dirty="0" smtClean="0"/>
              <a:t>The </a:t>
            </a:r>
            <a:r>
              <a:rPr lang="en-GB" b="1" dirty="0" err="1" smtClean="0">
                <a:solidFill>
                  <a:srgbClr val="FF0000"/>
                </a:solidFill>
              </a:rPr>
              <a:t>Pitot</a:t>
            </a:r>
            <a:r>
              <a:rPr lang="en-GB" b="1" dirty="0" smtClean="0">
                <a:solidFill>
                  <a:srgbClr val="FF0000"/>
                </a:solidFill>
              </a:rPr>
              <a:t> Tube </a:t>
            </a:r>
            <a:r>
              <a:rPr lang="en-GB" dirty="0" smtClean="0"/>
              <a:t>and </a:t>
            </a:r>
            <a:r>
              <a:rPr lang="en-GB" b="1" dirty="0" err="1" smtClean="0">
                <a:solidFill>
                  <a:srgbClr val="FF0000"/>
                </a:solidFill>
              </a:rPr>
              <a:t>Venturi</a:t>
            </a:r>
            <a:r>
              <a:rPr lang="en-GB" b="1" dirty="0" smtClean="0">
                <a:solidFill>
                  <a:srgbClr val="FF0000"/>
                </a:solidFill>
              </a:rPr>
              <a:t> Meter </a:t>
            </a:r>
            <a:r>
              <a:rPr lang="en-GB" dirty="0" smtClean="0"/>
              <a:t>are practical applications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DYNAMICS OF A VISCOUS FLUID</a:t>
            </a:r>
          </a:p>
          <a:p>
            <a:r>
              <a:rPr lang="en-GB" dirty="0" smtClean="0"/>
              <a:t>Real fluids have viscous properties. In laminar flow there are strong attractive forces between adjacent layers and between the layer next to a solid.</a:t>
            </a:r>
          </a:p>
          <a:p>
            <a:pPr>
              <a:buNone/>
            </a:pPr>
            <a:r>
              <a:rPr lang="en-GB" dirty="0" err="1" smtClean="0"/>
              <a:t>eg</a:t>
            </a:r>
            <a:r>
              <a:rPr lang="en-GB" dirty="0" smtClean="0"/>
              <a:t> (a) shows the velocity profile</a:t>
            </a:r>
          </a:p>
          <a:p>
            <a:pPr>
              <a:buNone/>
            </a:pPr>
            <a:r>
              <a:rPr lang="en-GB" dirty="0" smtClean="0"/>
              <a:t>in a pipe if the flow is laminar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viscous shear stress is given by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F /A = -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du/dy</a:t>
            </a:r>
            <a:r>
              <a:rPr lang="en-GB" b="1" dirty="0" smtClean="0">
                <a:solidFill>
                  <a:srgbClr val="FF0000"/>
                </a:solidFill>
              </a:rPr>
              <a:t>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(3.2) </a:t>
            </a:r>
            <a:r>
              <a:rPr lang="en-GB" dirty="0" smtClean="0">
                <a:solidFill>
                  <a:srgbClr val="FF0000"/>
                </a:solidFill>
              </a:rPr>
              <a:t>where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m </a:t>
            </a:r>
            <a:r>
              <a:rPr lang="en-GB" b="1" dirty="0" smtClean="0">
                <a:solidFill>
                  <a:srgbClr val="FF0000"/>
                </a:solidFill>
              </a:rPr>
              <a:t>is the 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Coefficient of Viscosity </a:t>
            </a:r>
            <a:r>
              <a:rPr lang="en-GB" dirty="0" smtClean="0">
                <a:solidFill>
                  <a:srgbClr val="FF0000"/>
                </a:solidFill>
              </a:rPr>
              <a:t>and </a:t>
            </a:r>
            <a:r>
              <a:rPr lang="en-GB" dirty="0" err="1" smtClean="0">
                <a:solidFill>
                  <a:srgbClr val="FF0000"/>
                </a:solidFill>
              </a:rPr>
              <a:t>du/dy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is the velocity gradient</a:t>
            </a:r>
          </a:p>
          <a:p>
            <a:pPr>
              <a:buNone/>
            </a:pPr>
            <a:r>
              <a:rPr lang="en-GB" dirty="0" smtClean="0"/>
              <a:t>(b) Represents turbulent flow which occurs at high flow rates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17A6-B8D1-466F-9D30-489EE522DC8B}" type="datetime1">
              <a:rPr lang="en-US" smtClean="0"/>
              <a:pPr/>
              <a:t>2/4/2010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7" name="Picture 6" descr="3.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3500438"/>
            <a:ext cx="4357686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572560" cy="621510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particular flow regime depends on the ratio of the inertial force to the viscous force as defined by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REYNOLDS NUMBER   R</a:t>
            </a:r>
            <a:r>
              <a:rPr lang="en-GB" b="1" baseline="-25000" dirty="0" smtClean="0">
                <a:solidFill>
                  <a:srgbClr val="FF0000"/>
                </a:solidFill>
              </a:rPr>
              <a:t>e</a:t>
            </a:r>
            <a:r>
              <a:rPr lang="en-GB" b="1" dirty="0" smtClean="0">
                <a:solidFill>
                  <a:srgbClr val="FF0000"/>
                </a:solidFill>
              </a:rPr>
              <a:t> =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U L /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 = U L/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n</a:t>
            </a:r>
            <a:r>
              <a:rPr lang="en-GB" b="1" dirty="0" smtClean="0">
                <a:solidFill>
                  <a:srgbClr val="FF0000"/>
                </a:solidFill>
              </a:rPr>
              <a:t>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(3.3) </a:t>
            </a:r>
            <a:r>
              <a:rPr lang="en-GB" dirty="0" smtClean="0"/>
              <a:t>where U, L and </a:t>
            </a:r>
            <a:r>
              <a:rPr lang="en-GB" dirty="0" smtClean="0">
                <a:latin typeface="Symbol" pitchFamily="18" charset="2"/>
              </a:rPr>
              <a:t>n</a:t>
            </a:r>
            <a:r>
              <a:rPr lang="en-GB" dirty="0" smtClean="0"/>
              <a:t> are the characteristic velocity, length and </a:t>
            </a:r>
            <a:r>
              <a:rPr lang="en-GB" dirty="0" err="1" smtClean="0"/>
              <a:t>kinematic</a:t>
            </a:r>
            <a:r>
              <a:rPr lang="en-GB" dirty="0" smtClean="0"/>
              <a:t> viscosity</a:t>
            </a:r>
          </a:p>
          <a:p>
            <a:r>
              <a:rPr lang="en-GB" dirty="0" smtClean="0"/>
              <a:t>Reynolds discovered that small values indicated laminar flow while large values involved turbulence and that two different flows with the same R</a:t>
            </a:r>
            <a:r>
              <a:rPr lang="en-GB" baseline="-25000" dirty="0" smtClean="0"/>
              <a:t>e</a:t>
            </a:r>
            <a:r>
              <a:rPr lang="en-GB" dirty="0" smtClean="0"/>
              <a:t> value exhibit similar geometric behaviour</a:t>
            </a:r>
          </a:p>
          <a:p>
            <a:pPr>
              <a:buNone/>
            </a:pPr>
            <a:endParaRPr lang="en-GB" dirty="0" smtClean="0"/>
          </a:p>
          <a:p>
            <a:pPr marL="457200" indent="-457200">
              <a:buAutoNum type="alphaLcParenBoth"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Represents the flow of an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inviscid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fluid about a cylinder while (b) shows</a:t>
            </a:r>
          </a:p>
          <a:p>
            <a:pPr marL="457200" indent="-457200"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flow of a viscous fluid</a:t>
            </a:r>
          </a:p>
          <a:p>
            <a:pPr marL="457200" indent="-457200"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/>
            <a:r>
              <a:rPr lang="en-GB" dirty="0" err="1" smtClean="0"/>
              <a:t>D’Alembert’s</a:t>
            </a:r>
            <a:r>
              <a:rPr lang="en-GB" dirty="0" smtClean="0"/>
              <a:t> Paradox is that in (a) the flow and hence pressures are symmetric whereas common experience shows that a net force exists on the cylinder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2736-F1AB-49B6-A708-ABFA669812D2}" type="datetime1">
              <a:rPr lang="en-US" smtClean="0"/>
              <a:pPr/>
              <a:t>2/4/2010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 descr="3.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66478" y="3071810"/>
            <a:ext cx="4077522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411891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The component of velocity tangential to the surface is zero at all points</a:t>
            </a:r>
          </a:p>
          <a:p>
            <a:r>
              <a:rPr lang="en-GB" dirty="0" smtClean="0"/>
              <a:t>For R</a:t>
            </a:r>
            <a:r>
              <a:rPr lang="en-GB" baseline="-25000" dirty="0" smtClean="0"/>
              <a:t>e</a:t>
            </a:r>
            <a:r>
              <a:rPr lang="en-GB" dirty="0" smtClean="0"/>
              <a:t>&gt;&gt;1 the viscous force is negligible in the bulk but is very significant in the viscous </a:t>
            </a:r>
            <a:r>
              <a:rPr lang="en-GB" b="1" dirty="0" smtClean="0">
                <a:solidFill>
                  <a:srgbClr val="FF0000"/>
                </a:solidFill>
              </a:rPr>
              <a:t>boundary layer</a:t>
            </a:r>
          </a:p>
          <a:p>
            <a:r>
              <a:rPr lang="en-GB" dirty="0" smtClean="0"/>
              <a:t>Rotational components of flow, </a:t>
            </a:r>
            <a:r>
              <a:rPr lang="en-GB" b="1" dirty="0" smtClean="0">
                <a:solidFill>
                  <a:srgbClr val="FF0000"/>
                </a:solidFill>
              </a:rPr>
              <a:t>vortices</a:t>
            </a:r>
            <a:r>
              <a:rPr lang="en-GB" dirty="0" smtClean="0"/>
              <a:t>, are generated within the boundary layer and at  the </a:t>
            </a:r>
            <a:r>
              <a:rPr lang="en-GB" b="1" dirty="0" smtClean="0">
                <a:solidFill>
                  <a:srgbClr val="FF0000"/>
                </a:solidFill>
              </a:rPr>
              <a:t>separation point </a:t>
            </a:r>
            <a:r>
              <a:rPr lang="en-GB" dirty="0" smtClean="0"/>
              <a:t>the boundary layer detaches from the surface and </a:t>
            </a:r>
            <a:r>
              <a:rPr lang="en-GB" dirty="0" err="1" smtClean="0"/>
              <a:t>vorticity</a:t>
            </a:r>
            <a:r>
              <a:rPr lang="en-GB" dirty="0" smtClean="0"/>
              <a:t> is discharged into the fluid</a:t>
            </a:r>
          </a:p>
          <a:p>
            <a:r>
              <a:rPr lang="en-GB" dirty="0" smtClean="0"/>
              <a:t>A net force known as the </a:t>
            </a:r>
            <a:r>
              <a:rPr lang="en-GB" b="1" dirty="0" smtClean="0">
                <a:solidFill>
                  <a:srgbClr val="FF0000"/>
                </a:solidFill>
              </a:rPr>
              <a:t>drag force </a:t>
            </a:r>
            <a:r>
              <a:rPr lang="en-GB" dirty="0" smtClean="0"/>
              <a:t>acts on the cylinder in the flow direction and there is no component normal to the flow (but see the spinning cylinder and </a:t>
            </a:r>
            <a:r>
              <a:rPr lang="en-GB" dirty="0" err="1" smtClean="0"/>
              <a:t>aerofoils</a:t>
            </a:r>
            <a:r>
              <a:rPr lang="en-GB" dirty="0" smtClean="0"/>
              <a:t> for </a:t>
            </a:r>
            <a:r>
              <a:rPr lang="en-GB" b="1" dirty="0" smtClean="0">
                <a:solidFill>
                  <a:srgbClr val="FF0000"/>
                </a:solidFill>
              </a:rPr>
              <a:t>Lift Force L</a:t>
            </a:r>
            <a:r>
              <a:rPr lang="en-GB" b="1" baseline="30000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)</a:t>
            </a:r>
          </a:p>
          <a:p>
            <a:r>
              <a:rPr lang="en-GB" dirty="0" smtClean="0"/>
              <a:t>Expect Drag D to be a function of density </a:t>
            </a:r>
            <a:r>
              <a:rPr lang="en-GB" dirty="0" smtClean="0">
                <a:latin typeface="Symbol" pitchFamily="18" charset="2"/>
              </a:rPr>
              <a:t>r</a:t>
            </a:r>
            <a:r>
              <a:rPr lang="en-GB" dirty="0" smtClean="0"/>
              <a:t>, area A and velocity U</a:t>
            </a:r>
          </a:p>
          <a:p>
            <a:pPr>
              <a:buNone/>
            </a:pPr>
            <a:r>
              <a:rPr lang="en-GB" dirty="0" smtClean="0"/>
              <a:t> 	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Assume D = ½ C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baseline="30000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U</a:t>
            </a:r>
            <a:r>
              <a:rPr lang="en-GB" baseline="30000" dirty="0" err="1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c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where </a:t>
            </a:r>
            <a:r>
              <a:rPr lang="en-GB" b="1" dirty="0" smtClean="0">
                <a:solidFill>
                  <a:srgbClr val="FF0000"/>
                </a:solidFill>
              </a:rPr>
              <a:t>C</a:t>
            </a:r>
            <a:r>
              <a:rPr lang="en-GB" b="1" baseline="-25000" dirty="0" smtClean="0">
                <a:solidFill>
                  <a:srgbClr val="FF0000"/>
                </a:solidFill>
              </a:rPr>
              <a:t>D</a:t>
            </a:r>
            <a:r>
              <a:rPr lang="en-GB" b="1" dirty="0" smtClean="0">
                <a:solidFill>
                  <a:srgbClr val="FF0000"/>
                </a:solidFill>
              </a:rPr>
              <a:t> is the dimensionless Drag Coefficient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and use dimensional analysis (</a:t>
            </a:r>
            <a:r>
              <a:rPr lang="en-GB" b="1" dirty="0" smtClean="0">
                <a:solidFill>
                  <a:srgbClr val="FF0000"/>
                </a:solidFill>
              </a:rPr>
              <a:t>C</a:t>
            </a:r>
            <a:r>
              <a:rPr lang="en-GB" b="1" baseline="-25000" dirty="0" smtClean="0">
                <a:solidFill>
                  <a:srgbClr val="FF0000"/>
                </a:solidFill>
              </a:rPr>
              <a:t>L</a:t>
            </a:r>
            <a:r>
              <a:rPr lang="en-GB" b="1" dirty="0" smtClean="0">
                <a:solidFill>
                  <a:srgbClr val="FF0000"/>
                </a:solidFill>
              </a:rPr>
              <a:t> is the Lift Coefficient) 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MLT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-2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= (ML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-3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(LT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(L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c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= M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-3a+b+2c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-b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so a=1, b=2,c=1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sym typeface="Symbol"/>
              </a:rPr>
              <a:t>  Drag Force D = </a:t>
            </a:r>
            <a:r>
              <a:rPr lang="en-GB" b="1" dirty="0" smtClean="0">
                <a:solidFill>
                  <a:srgbClr val="FF0000"/>
                </a:solidFill>
              </a:rPr>
              <a:t>½ C</a:t>
            </a:r>
            <a:r>
              <a:rPr lang="en-GB" b="1" baseline="-25000" dirty="0" smtClean="0">
                <a:solidFill>
                  <a:srgbClr val="FF0000"/>
                </a:solidFill>
              </a:rPr>
              <a:t>D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U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A</a:t>
            </a:r>
            <a:r>
              <a:rPr lang="en-GB" b="1" baseline="30000" dirty="0" smtClean="0">
                <a:solidFill>
                  <a:srgbClr val="FF0000"/>
                </a:solidFill>
              </a:rPr>
              <a:t>   </a:t>
            </a:r>
            <a:r>
              <a:rPr lang="en-GB" b="1" dirty="0" smtClean="0">
                <a:solidFill>
                  <a:srgbClr val="FF0000"/>
                </a:solidFill>
              </a:rPr>
              <a:t>( Lift Force L=  ½ C</a:t>
            </a:r>
            <a:r>
              <a:rPr lang="en-GB" b="1" baseline="-25000" dirty="0" smtClean="0">
                <a:solidFill>
                  <a:srgbClr val="FF0000"/>
                </a:solidFill>
              </a:rPr>
              <a:t>L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U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A)</a:t>
            </a:r>
            <a:r>
              <a:rPr lang="en-GB" b="1" baseline="30000" dirty="0" smtClean="0">
                <a:solidFill>
                  <a:srgbClr val="FF0000"/>
                </a:solidFill>
              </a:rPr>
              <a:t>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(3.4)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FAAB-7872-4C3A-B2A5-E12B291B4B9F}" type="datetime1">
              <a:rPr lang="en-US" smtClean="0"/>
              <a:pPr/>
              <a:t>2/4/2010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215106"/>
          </a:xfrm>
        </p:spPr>
        <p:txBody>
          <a:bodyPr>
            <a:normAutofit/>
          </a:bodyPr>
          <a:lstStyle/>
          <a:p>
            <a:r>
              <a:rPr lang="en-GB" dirty="0" smtClean="0"/>
              <a:t>Birds control lift and drag forces by changing the shapes of their wings and angle of attack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With an aerofoil as used in aircraft and turbines, for small angles of attack the pressure on the upper surface is significantly lower than on the lower surface resulting in a lift force</a:t>
            </a: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The diagram shows the dependence of C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L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andC</a:t>
            </a:r>
            <a:r>
              <a:rPr lang="en-GB" baseline="-25000" dirty="0" err="1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(magnified by 5) as a function of the angle of attack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7BAD-14AB-46DF-A964-AE6F491E2B7C}" type="datetime1">
              <a:rPr lang="en-US" smtClean="0"/>
              <a:pPr/>
              <a:t>2/4/2010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7" name="Picture 6" descr="3.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571744"/>
            <a:ext cx="5058514" cy="1803470"/>
          </a:xfrm>
          <a:prstGeom prst="rect">
            <a:avLst/>
          </a:prstGeom>
        </p:spPr>
      </p:pic>
      <p:pic>
        <p:nvPicPr>
          <p:cNvPr id="8" name="Picture 7" descr="3.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2285992"/>
            <a:ext cx="3718801" cy="2869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/>
          <a:lstStyle/>
          <a:p>
            <a:r>
              <a:rPr lang="en-GB" dirty="0" smtClean="0"/>
              <a:t>LIFT AND CIRCULATION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It is possible to explain lift using </a:t>
            </a:r>
            <a:r>
              <a:rPr lang="en-GB" dirty="0" err="1" smtClean="0"/>
              <a:t>inviscid</a:t>
            </a:r>
            <a:r>
              <a:rPr lang="en-GB" dirty="0" smtClean="0"/>
              <a:t> fluid dynamics by introducing the concept of </a:t>
            </a:r>
            <a:r>
              <a:rPr lang="en-GB" b="1" dirty="0" smtClean="0">
                <a:solidFill>
                  <a:srgbClr val="FF0000"/>
                </a:solidFill>
              </a:rPr>
              <a:t>circulation</a:t>
            </a:r>
          </a:p>
          <a:p>
            <a:r>
              <a:rPr lang="en-GB" dirty="0" smtClean="0"/>
              <a:t>This leads to the </a:t>
            </a:r>
            <a:r>
              <a:rPr lang="en-GB" b="1" dirty="0" smtClean="0">
                <a:solidFill>
                  <a:srgbClr val="FF0000"/>
                </a:solidFill>
              </a:rPr>
              <a:t>Magnus Effect  </a:t>
            </a:r>
            <a:r>
              <a:rPr lang="en-GB" dirty="0" smtClean="0"/>
              <a:t>where a spinning ball experiences a sideways force</a:t>
            </a:r>
          </a:p>
          <a:p>
            <a:r>
              <a:rPr lang="en-GB" dirty="0" smtClean="0"/>
              <a:t>It is simpler to think of a fixed cylinder with a circumferential velocity </a:t>
            </a:r>
            <a:r>
              <a:rPr lang="en-GB" dirty="0" err="1" smtClean="0"/>
              <a:t>u</a:t>
            </a:r>
            <a:r>
              <a:rPr lang="en-GB" baseline="-25000" dirty="0" err="1" smtClean="0">
                <a:latin typeface="Symbol" pitchFamily="18" charset="2"/>
              </a:rPr>
              <a:t>q</a:t>
            </a:r>
            <a:r>
              <a:rPr lang="en-GB" dirty="0" smtClean="0"/>
              <a:t> superimposed on a uniform </a:t>
            </a:r>
            <a:r>
              <a:rPr lang="en-GB" dirty="0" smtClean="0"/>
              <a:t>stream </a:t>
            </a:r>
            <a:r>
              <a:rPr lang="en-GB" dirty="0" smtClean="0"/>
              <a:t>velocity U.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u</a:t>
            </a:r>
            <a:r>
              <a:rPr lang="en-GB" baseline="-25000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dirty="0" smtClean="0">
                <a:solidFill>
                  <a:srgbClr val="FF0000"/>
                </a:solidFill>
              </a:rPr>
              <a:t> =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G </a:t>
            </a:r>
            <a:r>
              <a:rPr lang="en-GB" dirty="0" smtClean="0">
                <a:solidFill>
                  <a:srgbClr val="FF0000"/>
                </a:solidFill>
              </a:rPr>
              <a:t>/ 2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r where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G </a:t>
            </a:r>
            <a:r>
              <a:rPr lang="en-GB" dirty="0" smtClean="0">
                <a:solidFill>
                  <a:srgbClr val="FF0000"/>
                </a:solidFill>
              </a:rPr>
              <a:t>is a constant called the circulation</a:t>
            </a:r>
          </a:p>
          <a:p>
            <a:r>
              <a:rPr lang="en-GB" dirty="0" smtClean="0"/>
              <a:t>In (a) the flow is symmetric so there is no net force but in (c) the superposition leads to different velocities and hence pressures with a resultant force called the </a:t>
            </a:r>
            <a:r>
              <a:rPr lang="en-GB" b="1" dirty="0" smtClean="0">
                <a:solidFill>
                  <a:srgbClr val="FF0000"/>
                </a:solidFill>
              </a:rPr>
              <a:t>Lift L=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(3.5)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A47A-DFEF-4374-A080-7FAEF69B2536}" type="datetime1">
              <a:rPr lang="en-US" smtClean="0"/>
              <a:pPr/>
              <a:t>2/4/2010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8" name="Picture 7" descr="3.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3000372"/>
            <a:ext cx="5776679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/>
          <a:lstStyle/>
          <a:p>
            <a:r>
              <a:rPr lang="en-GB" dirty="0" smtClean="0"/>
              <a:t>KUTTA-JOUKOWSKI THEOREM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8643998" cy="592935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An </a:t>
            </a:r>
            <a:r>
              <a:rPr lang="en-GB" dirty="0" smtClean="0">
                <a:solidFill>
                  <a:srgbClr val="FF0000"/>
                </a:solidFill>
              </a:rPr>
              <a:t>incompressible</a:t>
            </a:r>
            <a:r>
              <a:rPr lang="en-GB" dirty="0" smtClean="0"/>
              <a:t> fluid has </a:t>
            </a:r>
            <a:r>
              <a:rPr lang="en-GB" dirty="0" smtClean="0">
                <a:latin typeface="Symbol" pitchFamily="18" charset="2"/>
              </a:rPr>
              <a:t>r </a:t>
            </a:r>
            <a:r>
              <a:rPr lang="en-GB" dirty="0" smtClean="0"/>
              <a:t>= constant and if it is </a:t>
            </a:r>
            <a:r>
              <a:rPr lang="en-GB" dirty="0" err="1" smtClean="0">
                <a:solidFill>
                  <a:srgbClr val="FF0000"/>
                </a:solidFill>
              </a:rPr>
              <a:t>irrotational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also (i.e. no vortices) then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</a:t>
            </a:r>
            <a:r>
              <a:rPr lang="en-GB" b="1" dirty="0" smtClean="0">
                <a:solidFill>
                  <a:srgbClr val="FF0000"/>
                </a:solidFill>
              </a:rPr>
              <a:t> x </a:t>
            </a:r>
            <a:r>
              <a:rPr lang="en-GB" b="1" u="sng" dirty="0" smtClean="0">
                <a:solidFill>
                  <a:srgbClr val="FF0000"/>
                </a:solidFill>
              </a:rPr>
              <a:t>U</a:t>
            </a:r>
            <a:r>
              <a:rPr lang="en-GB" b="1" dirty="0" smtClean="0">
                <a:solidFill>
                  <a:srgbClr val="FF0000"/>
                </a:solidFill>
              </a:rPr>
              <a:t> = 0 </a:t>
            </a:r>
          </a:p>
          <a:p>
            <a:pPr lvl="1"/>
            <a:r>
              <a:rPr lang="en-GB" dirty="0" smtClean="0"/>
              <a:t>Hence </a:t>
            </a:r>
            <a:r>
              <a:rPr lang="en-GB" b="1" u="sng" dirty="0" smtClean="0">
                <a:solidFill>
                  <a:srgbClr val="FF0000"/>
                </a:solidFill>
              </a:rPr>
              <a:t>U</a:t>
            </a:r>
            <a:r>
              <a:rPr lang="en-GB" b="1" dirty="0" smtClean="0">
                <a:solidFill>
                  <a:srgbClr val="FF0000"/>
                </a:solidFill>
              </a:rPr>
              <a:t> = -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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y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where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y </a:t>
            </a:r>
            <a:r>
              <a:rPr lang="en-GB" dirty="0" smtClean="0"/>
              <a:t>is the scalar </a:t>
            </a:r>
            <a:r>
              <a:rPr lang="en-GB" b="1" dirty="0" smtClean="0">
                <a:solidFill>
                  <a:srgbClr val="FF0000"/>
                </a:solidFill>
              </a:rPr>
              <a:t>Velocity Potential</a:t>
            </a:r>
          </a:p>
          <a:p>
            <a:r>
              <a:rPr lang="en-GB" dirty="0" smtClean="0"/>
              <a:t>The Continuity Equation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.</a:t>
            </a:r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u="sng" dirty="0" smtClean="0">
                <a:solidFill>
                  <a:srgbClr val="FF0000"/>
                </a:solidFill>
              </a:rPr>
              <a:t>U</a:t>
            </a:r>
            <a:r>
              <a:rPr lang="en-GB" b="1" dirty="0" smtClean="0">
                <a:solidFill>
                  <a:srgbClr val="FF0000"/>
                </a:solidFill>
              </a:rPr>
              <a:t>) +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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/  t = 0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.</a:t>
            </a:r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n-GB" b="1" u="sng" dirty="0" smtClean="0">
                <a:solidFill>
                  <a:srgbClr val="FF0000"/>
                </a:solidFill>
              </a:rPr>
              <a:t>U</a:t>
            </a:r>
            <a:r>
              <a:rPr lang="en-GB" b="1" dirty="0" smtClean="0">
                <a:solidFill>
                  <a:srgbClr val="FF0000"/>
                </a:solidFill>
              </a:rPr>
              <a:t>)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= 0 </a:t>
            </a:r>
            <a:endParaRPr lang="en-GB" b="1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Hence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</a:t>
            </a:r>
            <a:r>
              <a:rPr lang="en-GB" b="1" baseline="30000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2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y </a:t>
            </a:r>
            <a:r>
              <a:rPr lang="en-GB" b="1" dirty="0" smtClean="0">
                <a:solidFill>
                  <a:srgbClr val="FF0000"/>
                </a:solidFill>
              </a:rPr>
              <a:t>= 0  </a:t>
            </a:r>
            <a:r>
              <a:rPr lang="en-GB" b="1" dirty="0" err="1" smtClean="0">
                <a:solidFill>
                  <a:srgbClr val="FF0000"/>
                </a:solidFill>
              </a:rPr>
              <a:t>Laplace’s</a:t>
            </a:r>
            <a:r>
              <a:rPr lang="en-GB" b="1" dirty="0" smtClean="0">
                <a:solidFill>
                  <a:srgbClr val="FF0000"/>
                </a:solidFill>
              </a:rPr>
              <a:t> Equation</a:t>
            </a:r>
          </a:p>
          <a:p>
            <a:pPr lvl="1"/>
            <a:endParaRPr lang="en-GB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 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MAGNUS EFFECT</a:t>
            </a:r>
          </a:p>
          <a:p>
            <a:r>
              <a:rPr lang="en-GB" dirty="0" smtClean="0"/>
              <a:t>Consider the two components of flow around a cylinder of radius a as shown on the last slide</a:t>
            </a:r>
          </a:p>
          <a:p>
            <a:r>
              <a:rPr lang="en-GB" dirty="0" smtClean="0"/>
              <a:t>In 2D cylindrical coordinates </a:t>
            </a:r>
            <a:r>
              <a:rPr lang="en-GB" dirty="0" err="1" smtClean="0"/>
              <a:t>Laplace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</a:t>
            </a:r>
          </a:p>
          <a:p>
            <a:r>
              <a:rPr lang="en-GB" dirty="0" smtClean="0">
                <a:sym typeface="Wingdings" pitchFamily="2" charset="2"/>
              </a:rPr>
              <a:t>Velocity components are </a:t>
            </a:r>
            <a:r>
              <a:rPr lang="en-GB" b="1" dirty="0" err="1" smtClean="0">
                <a:solidFill>
                  <a:srgbClr val="FF0000"/>
                </a:solidFill>
                <a:sym typeface="Wingdings" pitchFamily="2" charset="2"/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  <a:sym typeface="Wingdings" pitchFamily="2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  = -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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y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/  r and </a:t>
            </a:r>
            <a:r>
              <a:rPr lang="en-GB" b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q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- (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1/r)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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y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/ 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ym typeface="Symbol"/>
              </a:rPr>
              <a:t>Check that 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r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</a:t>
            </a:r>
            <a:r>
              <a:rPr lang="en-GB" b="1" dirty="0" smtClean="0">
                <a:solidFill>
                  <a:srgbClr val="FF0000"/>
                </a:solidFill>
              </a:rPr>
              <a:t> 0 and </a:t>
            </a:r>
            <a:r>
              <a:rPr lang="en-GB" b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q</a:t>
            </a:r>
            <a:r>
              <a:rPr lang="en-GB" b="1" baseline="-25000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=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G </a:t>
            </a:r>
            <a:r>
              <a:rPr lang="en-GB" b="1" dirty="0" smtClean="0">
                <a:solidFill>
                  <a:srgbClr val="FF0000"/>
                </a:solidFill>
              </a:rPr>
              <a:t>/ 2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GB" b="1" dirty="0" smtClean="0">
                <a:solidFill>
                  <a:srgbClr val="FF0000"/>
                </a:solidFill>
              </a:rPr>
              <a:t>r </a:t>
            </a:r>
            <a:r>
              <a:rPr lang="en-GB" dirty="0" smtClean="0"/>
              <a:t>are  valid solutions of </a:t>
            </a:r>
            <a:r>
              <a:rPr lang="en-GB" dirty="0" err="1" smtClean="0"/>
              <a:t>Laplace</a:t>
            </a:r>
            <a:endParaRPr lang="en-GB" dirty="0" smtClean="0"/>
          </a:p>
          <a:p>
            <a:r>
              <a:rPr lang="en-GB" dirty="0" smtClean="0"/>
              <a:t>Check that the potential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y</a:t>
            </a:r>
            <a:r>
              <a:rPr lang="en-GB" b="1" dirty="0" smtClean="0">
                <a:solidFill>
                  <a:srgbClr val="FF0000"/>
                </a:solidFill>
              </a:rPr>
              <a:t> = -U r </a:t>
            </a:r>
            <a:r>
              <a:rPr lang="en-GB" b="1" dirty="0" err="1" smtClean="0">
                <a:solidFill>
                  <a:srgbClr val="FF0000"/>
                </a:solidFill>
              </a:rPr>
              <a:t>cos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</a:rPr>
              <a:t>(1+a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/r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/>
              <a:t>) satisfies </a:t>
            </a:r>
            <a:r>
              <a:rPr lang="en-GB" dirty="0" err="1" smtClean="0"/>
              <a:t>Laplace</a:t>
            </a:r>
            <a:r>
              <a:rPr lang="en-GB" dirty="0" smtClean="0"/>
              <a:t> leading to components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2.		</a:t>
            </a:r>
            <a:r>
              <a:rPr lang="en-GB" b="1" dirty="0" err="1" smtClean="0">
                <a:solidFill>
                  <a:srgbClr val="FF0000"/>
                </a:solidFill>
                <a:sym typeface="Wingdings" pitchFamily="2" charset="2"/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  <a:sym typeface="Wingdings" pitchFamily="2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  =</a:t>
            </a:r>
            <a:r>
              <a:rPr lang="en-GB" b="1" dirty="0" smtClean="0">
                <a:solidFill>
                  <a:srgbClr val="FF0000"/>
                </a:solidFill>
              </a:rPr>
              <a:t> U (1-a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/r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) </a:t>
            </a:r>
            <a:r>
              <a:rPr lang="en-GB" b="1" dirty="0" err="1" smtClean="0">
                <a:solidFill>
                  <a:srgbClr val="FF0000"/>
                </a:solidFill>
              </a:rPr>
              <a:t>cos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</a:rPr>
              <a:t>    and    </a:t>
            </a:r>
            <a:r>
              <a:rPr lang="en-GB" b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q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en-GB" b="1" dirty="0" smtClean="0">
                <a:solidFill>
                  <a:srgbClr val="FF0000"/>
                </a:solidFill>
              </a:rPr>
              <a:t> -U(1+a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/r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) </a:t>
            </a:r>
            <a:r>
              <a:rPr lang="en-GB" b="1" dirty="0" err="1" smtClean="0">
                <a:solidFill>
                  <a:srgbClr val="FF0000"/>
                </a:solidFill>
              </a:rPr>
              <a:t>sin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6AF0-EDD4-422F-B179-90A6FE8CC76F}" type="datetime1">
              <a:rPr lang="en-US" smtClean="0"/>
              <a:pPr/>
              <a:t>2/4/2010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43570" y="3786190"/>
          <a:ext cx="2612590" cy="714380"/>
        </p:xfrm>
        <a:graphic>
          <a:graphicData uri="http://schemas.openxmlformats.org/presentationml/2006/ole">
            <p:oleObj spid="_x0000_s1026" name="Equation" r:id="rId3" imgW="16254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29718" cy="6858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Note that solutions 2. yield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u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 =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U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cos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q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and   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u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sym typeface="Symbol"/>
              </a:rPr>
              <a:t>q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sym typeface="Symbol"/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=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-U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sin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q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as r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∞   satisfying the boundary conditions for a uniform stream a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dirty="0" smtClean="0"/>
              <a:t>Superimposed velocity components 1. + 2. are</a:t>
            </a:r>
            <a:r>
              <a:rPr lang="en-GB" dirty="0" smtClean="0">
                <a:latin typeface="Symbol" pitchFamily="18" charset="2"/>
              </a:rPr>
              <a:t>	</a:t>
            </a:r>
            <a:endParaRPr lang="en-GB" dirty="0" smtClean="0"/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	 </a:t>
            </a:r>
            <a:r>
              <a:rPr lang="en-GB" b="1" dirty="0" err="1" smtClean="0">
                <a:solidFill>
                  <a:srgbClr val="FF0000"/>
                </a:solidFill>
                <a:sym typeface="Wingdings" pitchFamily="2" charset="2"/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  <a:sym typeface="Wingdings" pitchFamily="2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  =</a:t>
            </a:r>
            <a:r>
              <a:rPr lang="en-GB" b="1" dirty="0" smtClean="0">
                <a:solidFill>
                  <a:srgbClr val="FF0000"/>
                </a:solidFill>
              </a:rPr>
              <a:t> U (1-a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/r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) </a:t>
            </a:r>
            <a:r>
              <a:rPr lang="en-GB" b="1" dirty="0" err="1" smtClean="0">
                <a:solidFill>
                  <a:srgbClr val="FF0000"/>
                </a:solidFill>
              </a:rPr>
              <a:t>cos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</a:rPr>
              <a:t>  and    </a:t>
            </a:r>
            <a:r>
              <a:rPr lang="en-GB" b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q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en-GB" b="1" dirty="0" smtClean="0">
                <a:solidFill>
                  <a:srgbClr val="FF0000"/>
                </a:solidFill>
              </a:rPr>
              <a:t> -U(1+a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/r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) </a:t>
            </a:r>
            <a:r>
              <a:rPr lang="en-GB" b="1" dirty="0" err="1" smtClean="0">
                <a:solidFill>
                  <a:srgbClr val="FF0000"/>
                </a:solidFill>
              </a:rPr>
              <a:t>sin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+G/2p</a:t>
            </a:r>
            <a:r>
              <a:rPr lang="en-GB" b="1" dirty="0" smtClean="0">
                <a:solidFill>
                  <a:srgbClr val="FF0000"/>
                </a:solidFill>
              </a:rPr>
              <a:t>r</a:t>
            </a:r>
          </a:p>
          <a:p>
            <a:r>
              <a:rPr lang="en-GB" dirty="0" smtClean="0"/>
              <a:t>At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r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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  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u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sym typeface="Symbol"/>
              </a:rPr>
              <a:t>q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sym typeface="Symbol"/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=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-2U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sin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q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- G/2p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 = -U(2sin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q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+ B)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with B=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 G/2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U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 </a:t>
            </a:r>
          </a:p>
          <a:p>
            <a:pPr>
              <a:buNone/>
            </a:pPr>
            <a:r>
              <a:rPr lang="en-GB" dirty="0" smtClean="0"/>
              <a:t>	and </a:t>
            </a:r>
            <a:r>
              <a:rPr lang="en-GB" dirty="0" err="1" smtClean="0">
                <a:sym typeface="Wingdings" pitchFamily="2" charset="2"/>
              </a:rPr>
              <a:t>u</a:t>
            </a:r>
            <a:r>
              <a:rPr lang="en-GB" baseline="-25000" dirty="0" err="1" smtClean="0">
                <a:sym typeface="Wingdings" pitchFamily="2" charset="2"/>
              </a:rPr>
              <a:t>r</a:t>
            </a:r>
            <a:r>
              <a:rPr lang="en-GB" dirty="0" smtClean="0">
                <a:sym typeface="Wingdings" pitchFamily="2" charset="2"/>
              </a:rPr>
              <a:t> = 0 (boundary condition satisfied)	</a:t>
            </a:r>
          </a:p>
          <a:p>
            <a:r>
              <a:rPr lang="en-GB" dirty="0" smtClean="0">
                <a:sym typeface="Wingdings" pitchFamily="2" charset="2"/>
              </a:rPr>
              <a:t>Putting </a:t>
            </a:r>
            <a:r>
              <a:rPr lang="en-GB" dirty="0" err="1" smtClean="0">
                <a:sym typeface="Symbol"/>
              </a:rPr>
              <a:t>u</a:t>
            </a:r>
            <a:r>
              <a:rPr lang="en-GB" baseline="-25000" dirty="0" err="1" smtClean="0">
                <a:latin typeface="Symbol" pitchFamily="18" charset="2"/>
                <a:sym typeface="Symbol"/>
              </a:rPr>
              <a:t>q</a:t>
            </a:r>
            <a:r>
              <a:rPr lang="en-GB" dirty="0" smtClean="0">
                <a:latin typeface="Symbol" pitchFamily="18" charset="2"/>
                <a:sym typeface="Symbol"/>
              </a:rPr>
              <a:t> </a:t>
            </a:r>
            <a:r>
              <a:rPr lang="en-GB" dirty="0" smtClean="0">
                <a:sym typeface="Symbol"/>
              </a:rPr>
              <a:t>=</a:t>
            </a:r>
            <a:r>
              <a:rPr lang="en-GB" dirty="0" smtClean="0"/>
              <a:t> 0 we get two stagnation points when </a:t>
            </a:r>
            <a:r>
              <a:rPr lang="en-GB" dirty="0" err="1" smtClean="0"/>
              <a:t>sin</a:t>
            </a:r>
            <a:r>
              <a:rPr lang="en-GB" dirty="0" err="1" smtClean="0">
                <a:latin typeface="Symbol" pitchFamily="18" charset="2"/>
              </a:rPr>
              <a:t>q</a:t>
            </a:r>
            <a:r>
              <a:rPr lang="en-GB" dirty="0" smtClean="0"/>
              <a:t> = - </a:t>
            </a:r>
            <a:r>
              <a:rPr lang="en-GB" dirty="0" smtClean="0">
                <a:latin typeface="Symbol" pitchFamily="18" charset="2"/>
              </a:rPr>
              <a:t>G/4</a:t>
            </a:r>
            <a:r>
              <a:rPr lang="en-GB" dirty="0" smtClean="0"/>
              <a:t>U</a:t>
            </a:r>
            <a:r>
              <a:rPr lang="en-GB" dirty="0" smtClean="0">
                <a:latin typeface="Symbol" pitchFamily="18" charset="2"/>
              </a:rPr>
              <a:t>p</a:t>
            </a:r>
            <a:r>
              <a:rPr lang="en-GB" dirty="0" smtClean="0"/>
              <a:t>a on the lower side (</a:t>
            </a:r>
            <a:r>
              <a:rPr lang="en-GB" dirty="0" smtClean="0">
                <a:latin typeface="Symbol" pitchFamily="18" charset="2"/>
              </a:rPr>
              <a:t>p </a:t>
            </a:r>
            <a:r>
              <a:rPr lang="en-GB" dirty="0" smtClean="0">
                <a:latin typeface="Times New Roman"/>
                <a:cs typeface="Times New Roman"/>
              </a:rPr>
              <a:t>≤ </a:t>
            </a:r>
            <a:r>
              <a:rPr lang="en-GB" dirty="0" smtClean="0">
                <a:latin typeface="Symbol" pitchFamily="18" charset="2"/>
              </a:rPr>
              <a:t>q </a:t>
            </a:r>
            <a:r>
              <a:rPr lang="en-GB" dirty="0" smtClean="0">
                <a:latin typeface="Times New Roman"/>
                <a:cs typeface="Times New Roman"/>
              </a:rPr>
              <a:t>≤ </a:t>
            </a:r>
            <a:r>
              <a:rPr lang="en-GB" dirty="0" smtClean="0">
                <a:latin typeface="Symbol" pitchFamily="18" charset="2"/>
              </a:rPr>
              <a:t>2p</a:t>
            </a:r>
            <a:r>
              <a:rPr lang="en-GB" dirty="0" smtClean="0"/>
              <a:t>) if B &lt; 2. i.e.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G=</a:t>
            </a:r>
            <a:r>
              <a:rPr lang="en-GB" b="1" dirty="0" smtClean="0">
                <a:solidFill>
                  <a:srgbClr val="FF0000"/>
                </a:solidFill>
              </a:rPr>
              <a:t> -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4</a:t>
            </a:r>
            <a:r>
              <a:rPr lang="en-GB" b="1" dirty="0" smtClean="0">
                <a:solidFill>
                  <a:srgbClr val="FF0000"/>
                </a:solidFill>
              </a:rPr>
              <a:t>U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GB" b="1" dirty="0" smtClean="0">
                <a:solidFill>
                  <a:srgbClr val="FF0000"/>
                </a:solidFill>
              </a:rPr>
              <a:t>a </a:t>
            </a:r>
            <a:r>
              <a:rPr lang="en-GB" b="1" dirty="0" err="1" smtClean="0">
                <a:solidFill>
                  <a:srgbClr val="FF0000"/>
                </a:solidFill>
              </a:rPr>
              <a:t>sin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endParaRPr lang="en-GB" b="1" dirty="0" smtClean="0">
              <a:solidFill>
                <a:srgbClr val="FF0000"/>
              </a:solidFill>
              <a:latin typeface="Symbol" pitchFamily="18" charset="2"/>
            </a:endParaRPr>
          </a:p>
          <a:p>
            <a:r>
              <a:rPr lang="en-GB" dirty="0" smtClean="0"/>
              <a:t>Bernoulli’s theorem states the pressure on surface  p = k – ½ </a:t>
            </a:r>
            <a:r>
              <a:rPr lang="en-GB" dirty="0" smtClean="0">
                <a:latin typeface="Symbol" pitchFamily="18" charset="2"/>
              </a:rPr>
              <a:t>r</a:t>
            </a:r>
            <a:r>
              <a:rPr lang="en-GB" dirty="0" smtClean="0">
                <a:sym typeface="Symbol"/>
              </a:rPr>
              <a:t> u</a:t>
            </a:r>
            <a:r>
              <a:rPr lang="en-GB" baseline="-25000" dirty="0" smtClean="0">
                <a:latin typeface="Symbol" pitchFamily="18" charset="2"/>
                <a:sym typeface="Symbol"/>
              </a:rPr>
              <a:t>q</a:t>
            </a:r>
            <a:r>
              <a:rPr lang="en-GB" baseline="30000" dirty="0" smtClean="0">
                <a:latin typeface="Symbol" pitchFamily="18" charset="2"/>
                <a:sym typeface="Symbol"/>
              </a:rPr>
              <a:t>2</a:t>
            </a:r>
          </a:p>
          <a:p>
            <a:pPr>
              <a:buFont typeface="Symbol"/>
              <a:buChar char=" "/>
            </a:pPr>
            <a:r>
              <a:rPr lang="en-GB" dirty="0" smtClean="0">
                <a:sym typeface="Symbol"/>
              </a:rPr>
              <a:t>p = k – ½ </a:t>
            </a:r>
            <a:r>
              <a:rPr lang="en-GB" dirty="0" smtClean="0">
                <a:latin typeface="Symbol" pitchFamily="18" charset="2"/>
              </a:rPr>
              <a:t>r </a:t>
            </a:r>
            <a:r>
              <a:rPr lang="en-GB" dirty="0" smtClean="0">
                <a:sym typeface="Symbol"/>
              </a:rPr>
              <a:t>U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(4</a:t>
            </a:r>
            <a:r>
              <a:rPr lang="en-GB" dirty="0" smtClean="0"/>
              <a:t>sin</a:t>
            </a:r>
            <a:r>
              <a:rPr lang="en-GB" baseline="30000" dirty="0" smtClean="0"/>
              <a:t>2</a:t>
            </a:r>
            <a:r>
              <a:rPr lang="en-GB" dirty="0" smtClean="0">
                <a:latin typeface="Symbol" pitchFamily="18" charset="2"/>
              </a:rPr>
              <a:t>q</a:t>
            </a:r>
            <a:r>
              <a:rPr lang="en-GB" dirty="0" smtClean="0">
                <a:sym typeface="Symbol"/>
              </a:rPr>
              <a:t> + 4B</a:t>
            </a:r>
            <a:r>
              <a:rPr lang="en-GB" dirty="0" smtClean="0"/>
              <a:t>sin</a:t>
            </a:r>
            <a:r>
              <a:rPr lang="en-GB" dirty="0" smtClean="0">
                <a:latin typeface="Symbol" pitchFamily="18" charset="2"/>
              </a:rPr>
              <a:t>q</a:t>
            </a:r>
            <a:r>
              <a:rPr lang="en-GB" dirty="0" smtClean="0">
                <a:sym typeface="Symbol"/>
              </a:rPr>
              <a:t>+B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)  </a:t>
            </a:r>
          </a:p>
          <a:p>
            <a:pPr>
              <a:buFont typeface="Symbol"/>
              <a:buChar char=" "/>
            </a:pPr>
            <a:r>
              <a:rPr lang="en-GB" dirty="0" smtClean="0">
                <a:sym typeface="Symbol"/>
              </a:rPr>
              <a:t>   =k – ½ </a:t>
            </a:r>
            <a:r>
              <a:rPr lang="en-GB" dirty="0" smtClean="0">
                <a:latin typeface="Symbol" pitchFamily="18" charset="2"/>
              </a:rPr>
              <a:t>r </a:t>
            </a:r>
            <a:r>
              <a:rPr lang="en-GB" dirty="0" smtClean="0">
                <a:sym typeface="Symbol"/>
              </a:rPr>
              <a:t>U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(4</a:t>
            </a:r>
            <a:r>
              <a:rPr lang="en-GB" dirty="0" smtClean="0"/>
              <a:t>sin</a:t>
            </a:r>
            <a:r>
              <a:rPr lang="en-GB" baseline="30000" dirty="0" smtClean="0"/>
              <a:t>2</a:t>
            </a:r>
            <a:r>
              <a:rPr lang="en-GB" dirty="0" smtClean="0">
                <a:latin typeface="Symbol" pitchFamily="18" charset="2"/>
              </a:rPr>
              <a:t>q</a:t>
            </a:r>
            <a:r>
              <a:rPr lang="en-GB" dirty="0" smtClean="0">
                <a:sym typeface="Symbol"/>
              </a:rPr>
              <a:t> + B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)  – 2 </a:t>
            </a:r>
            <a:r>
              <a:rPr lang="en-GB" dirty="0" smtClean="0">
                <a:latin typeface="Symbol" pitchFamily="18" charset="2"/>
              </a:rPr>
              <a:t>r </a:t>
            </a:r>
            <a:r>
              <a:rPr lang="en-GB" dirty="0" smtClean="0">
                <a:sym typeface="Symbol"/>
              </a:rPr>
              <a:t>U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B</a:t>
            </a:r>
            <a:r>
              <a:rPr lang="en-GB" dirty="0" smtClean="0"/>
              <a:t>sin</a:t>
            </a:r>
            <a:r>
              <a:rPr lang="en-GB" dirty="0" smtClean="0">
                <a:latin typeface="Symbol" pitchFamily="18" charset="2"/>
              </a:rPr>
              <a:t>q</a:t>
            </a:r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Last term is –</a:t>
            </a:r>
            <a:r>
              <a:rPr lang="en-GB" dirty="0" err="1" smtClean="0">
                <a:sym typeface="Symbol"/>
              </a:rPr>
              <a:t>ve</a:t>
            </a:r>
            <a:r>
              <a:rPr lang="en-GB" dirty="0" smtClean="0">
                <a:sym typeface="Symbol"/>
              </a:rPr>
              <a:t> for </a:t>
            </a:r>
            <a:r>
              <a:rPr lang="en-GB" dirty="0" smtClean="0">
                <a:latin typeface="Symbol" pitchFamily="18" charset="2"/>
                <a:sym typeface="Symbol"/>
              </a:rPr>
              <a:t>0</a:t>
            </a:r>
            <a:r>
              <a:rPr lang="en-GB" dirty="0" smtClean="0">
                <a:latin typeface="Symbol" pitchFamily="18" charset="2"/>
              </a:rPr>
              <a:t> </a:t>
            </a:r>
            <a:r>
              <a:rPr lang="en-GB" dirty="0" smtClean="0">
                <a:latin typeface="Times New Roman"/>
                <a:cs typeface="Times New Roman"/>
              </a:rPr>
              <a:t>≤ </a:t>
            </a:r>
            <a:r>
              <a:rPr lang="en-GB" dirty="0" smtClean="0">
                <a:latin typeface="Symbol" pitchFamily="18" charset="2"/>
              </a:rPr>
              <a:t>q </a:t>
            </a:r>
            <a:r>
              <a:rPr lang="en-GB" dirty="0" smtClean="0">
                <a:latin typeface="Times New Roman"/>
                <a:cs typeface="Times New Roman"/>
              </a:rPr>
              <a:t>≤ </a:t>
            </a:r>
            <a:r>
              <a:rPr lang="en-GB" dirty="0" smtClean="0">
                <a:latin typeface="Symbol" pitchFamily="18" charset="2"/>
              </a:rPr>
              <a:t>p </a:t>
            </a:r>
            <a:r>
              <a:rPr lang="en-GB" dirty="0" smtClean="0"/>
              <a:t>on upper side and +</a:t>
            </a:r>
            <a:r>
              <a:rPr lang="en-GB" dirty="0" err="1" smtClean="0"/>
              <a:t>ve</a:t>
            </a:r>
            <a:r>
              <a:rPr lang="en-GB" dirty="0" smtClean="0"/>
              <a:t> on lower side, the other terms being symmetric</a:t>
            </a:r>
          </a:p>
          <a:p>
            <a:r>
              <a:rPr lang="en-GB" dirty="0" smtClean="0"/>
              <a:t> Force/unit length </a:t>
            </a:r>
          </a:p>
          <a:p>
            <a:pPr>
              <a:buNone/>
            </a:pPr>
            <a:r>
              <a:rPr lang="en-GB" dirty="0" smtClean="0"/>
              <a:t>				So </a:t>
            </a:r>
            <a:r>
              <a:rPr lang="en-GB" b="1" dirty="0" smtClean="0">
                <a:solidFill>
                  <a:srgbClr val="FF0000"/>
                </a:solidFill>
              </a:rPr>
              <a:t>Lift L=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7158" y="6492875"/>
            <a:ext cx="2133600" cy="365125"/>
          </a:xfrm>
        </p:spPr>
        <p:txBody>
          <a:bodyPr/>
          <a:lstStyle/>
          <a:p>
            <a:fld id="{1E072FFE-1866-47EE-A929-F94805973EDB}" type="datetime1">
              <a:rPr lang="en-US" smtClean="0"/>
              <a:pPr/>
              <a:t>2/4/2010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86050" y="5357826"/>
          <a:ext cx="6165850" cy="714380"/>
        </p:xfrm>
        <a:graphic>
          <a:graphicData uri="http://schemas.openxmlformats.org/presentationml/2006/ole">
            <p:oleObj spid="_x0000_s2050" name="Equation" r:id="rId3" imgW="41655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786842" cy="65008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LIFT ON A TURBINE BLADE</a:t>
            </a:r>
          </a:p>
          <a:p>
            <a:pPr>
              <a:buNone/>
            </a:pPr>
            <a:r>
              <a:rPr lang="en-GB" dirty="0" smtClean="0"/>
              <a:t>It is easier to treat a cascade of</a:t>
            </a:r>
          </a:p>
          <a:p>
            <a:pPr>
              <a:buNone/>
            </a:pPr>
            <a:r>
              <a:rPr lang="en-GB" dirty="0" smtClean="0"/>
              <a:t>turbine blades as shown</a:t>
            </a:r>
          </a:p>
          <a:p>
            <a:pPr>
              <a:buNone/>
            </a:pPr>
            <a:r>
              <a:rPr lang="en-GB" dirty="0" smtClean="0"/>
              <a:t>Stream lined flow is bent through </a:t>
            </a:r>
          </a:p>
          <a:p>
            <a:pPr>
              <a:buNone/>
            </a:pPr>
            <a:r>
              <a:rPr lang="en-GB" dirty="0" smtClean="0"/>
              <a:t>an angle </a:t>
            </a:r>
            <a:r>
              <a:rPr lang="en-GB" dirty="0" smtClean="0">
                <a:latin typeface="Symbol" pitchFamily="18" charset="2"/>
              </a:rPr>
              <a:t>a</a:t>
            </a:r>
            <a:r>
              <a:rPr lang="en-GB" dirty="0" smtClean="0"/>
              <a:t> creating a vertical </a:t>
            </a:r>
          </a:p>
          <a:p>
            <a:pPr>
              <a:buNone/>
            </a:pPr>
            <a:r>
              <a:rPr lang="en-GB" dirty="0" smtClean="0"/>
              <a:t>component of velocity v = U sin </a:t>
            </a:r>
            <a:r>
              <a:rPr lang="en-GB" dirty="0" smtClean="0">
                <a:latin typeface="Symbol" pitchFamily="18" charset="2"/>
              </a:rPr>
              <a:t>a</a:t>
            </a:r>
          </a:p>
          <a:p>
            <a:r>
              <a:rPr lang="en-GB" dirty="0" smtClean="0"/>
              <a:t>Force /unit length  </a:t>
            </a:r>
            <a:r>
              <a:rPr lang="en-GB" dirty="0" err="1" smtClean="0"/>
              <a:t>F</a:t>
            </a:r>
            <a:r>
              <a:rPr lang="en-GB" baseline="-25000" dirty="0" err="1" smtClean="0"/>
              <a:t>y</a:t>
            </a:r>
            <a:r>
              <a:rPr lang="en-GB" dirty="0" smtClean="0"/>
              <a:t> = mass / sec x vertical velocity = (</a:t>
            </a:r>
            <a:r>
              <a:rPr lang="en-GB" dirty="0" err="1" smtClean="0">
                <a:latin typeface="Symbol" pitchFamily="18" charset="2"/>
              </a:rPr>
              <a:t>r</a:t>
            </a:r>
            <a:r>
              <a:rPr lang="en-GB" dirty="0" err="1" smtClean="0"/>
              <a:t>Uh</a:t>
            </a:r>
            <a:r>
              <a:rPr lang="en-GB" dirty="0" smtClean="0"/>
              <a:t>)v</a:t>
            </a:r>
          </a:p>
          <a:p>
            <a:r>
              <a:rPr lang="en-GB" dirty="0" smtClean="0"/>
              <a:t>Circulation 		      where C is the contour A</a:t>
            </a:r>
            <a:r>
              <a:rPr lang="en-GB" baseline="-25000" dirty="0" smtClean="0"/>
              <a:t>1</a:t>
            </a:r>
            <a:r>
              <a:rPr lang="en-GB" dirty="0" smtClean="0"/>
              <a:t>B</a:t>
            </a:r>
            <a:r>
              <a:rPr lang="en-GB" baseline="-25000" dirty="0" smtClean="0"/>
              <a:t>1</a:t>
            </a:r>
            <a:r>
              <a:rPr lang="en-GB" dirty="0" smtClean="0"/>
              <a:t>B</a:t>
            </a:r>
            <a:r>
              <a:rPr lang="en-GB" baseline="-25000" dirty="0" smtClean="0"/>
              <a:t>2</a:t>
            </a:r>
            <a:r>
              <a:rPr lang="en-GB" dirty="0" smtClean="0"/>
              <a:t>A</a:t>
            </a:r>
            <a:r>
              <a:rPr lang="en-GB" baseline="-25000" dirty="0" smtClean="0"/>
              <a:t>2</a:t>
            </a:r>
            <a:r>
              <a:rPr lang="en-GB" dirty="0" smtClean="0"/>
              <a:t>A</a:t>
            </a:r>
            <a:r>
              <a:rPr lang="en-GB" baseline="-25000" dirty="0" smtClean="0"/>
              <a:t>1</a:t>
            </a:r>
          </a:p>
          <a:p>
            <a:pPr>
              <a:buNone/>
            </a:pPr>
            <a:r>
              <a:rPr lang="en-GB" dirty="0" smtClean="0"/>
              <a:t>N.B. Contributions from A</a:t>
            </a:r>
            <a:r>
              <a:rPr lang="en-GB" baseline="-25000" dirty="0" smtClean="0"/>
              <a:t>1</a:t>
            </a:r>
            <a:r>
              <a:rPr lang="en-GB" dirty="0" smtClean="0"/>
              <a:t>B</a:t>
            </a:r>
            <a:r>
              <a:rPr lang="en-GB" baseline="-25000" dirty="0" smtClean="0"/>
              <a:t>1</a:t>
            </a:r>
            <a:r>
              <a:rPr lang="en-GB" dirty="0" smtClean="0"/>
              <a:t>and B</a:t>
            </a:r>
            <a:r>
              <a:rPr lang="en-GB" baseline="-25000" dirty="0" smtClean="0"/>
              <a:t>2</a:t>
            </a:r>
            <a:r>
              <a:rPr lang="en-GB" dirty="0" smtClean="0"/>
              <a:t>A</a:t>
            </a:r>
            <a:r>
              <a:rPr lang="en-GB" baseline="-25000" dirty="0" smtClean="0"/>
              <a:t>2 </a:t>
            </a:r>
            <a:r>
              <a:rPr lang="en-GB" dirty="0" smtClean="0"/>
              <a:t>cancel, A</a:t>
            </a:r>
            <a:r>
              <a:rPr lang="en-GB" baseline="-25000" dirty="0" smtClean="0"/>
              <a:t>2</a:t>
            </a:r>
            <a:r>
              <a:rPr lang="en-GB" dirty="0" smtClean="0"/>
              <a:t>A</a:t>
            </a:r>
            <a:r>
              <a:rPr lang="en-GB" baseline="-25000" dirty="0" smtClean="0"/>
              <a:t>1</a:t>
            </a:r>
            <a:r>
              <a:rPr lang="en-GB" dirty="0" smtClean="0"/>
              <a:t>is zero so the contribution from B</a:t>
            </a:r>
            <a:r>
              <a:rPr lang="en-GB" baseline="-25000" dirty="0" smtClean="0"/>
              <a:t>1</a:t>
            </a:r>
            <a:r>
              <a:rPr lang="en-GB" dirty="0" smtClean="0"/>
              <a:t>B</a:t>
            </a:r>
            <a:r>
              <a:rPr lang="en-GB" baseline="-25000" dirty="0" smtClean="0"/>
              <a:t>2 </a:t>
            </a:r>
            <a:r>
              <a:rPr lang="en-GB" dirty="0" smtClean="0"/>
              <a:t>gives </a:t>
            </a:r>
            <a:r>
              <a:rPr lang="en-GB" dirty="0" smtClean="0">
                <a:latin typeface="Symbol" pitchFamily="18" charset="2"/>
              </a:rPr>
              <a:t>G</a:t>
            </a:r>
            <a:r>
              <a:rPr lang="en-GB" dirty="0" smtClean="0"/>
              <a:t> = </a:t>
            </a:r>
            <a:r>
              <a:rPr lang="en-GB" dirty="0" err="1" smtClean="0"/>
              <a:t>hv</a:t>
            </a:r>
            <a:r>
              <a:rPr lang="en-GB" dirty="0" smtClean="0"/>
              <a:t> and hence 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b="1" dirty="0" err="1" smtClean="0">
                <a:solidFill>
                  <a:srgbClr val="FF0000"/>
                </a:solidFill>
              </a:rPr>
              <a:t>F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y</a:t>
            </a:r>
            <a:r>
              <a:rPr lang="en-GB" b="1" dirty="0" smtClean="0">
                <a:solidFill>
                  <a:srgbClr val="FF0000"/>
                </a:solidFill>
              </a:rPr>
              <a:t> = (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err="1" smtClean="0">
                <a:solidFill>
                  <a:srgbClr val="FF0000"/>
                </a:solidFill>
              </a:rPr>
              <a:t>Uh</a:t>
            </a:r>
            <a:r>
              <a:rPr lang="en-GB" b="1" dirty="0" smtClean="0">
                <a:solidFill>
                  <a:srgbClr val="FF0000"/>
                </a:solidFill>
              </a:rPr>
              <a:t>)v =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G</a:t>
            </a:r>
            <a:r>
              <a:rPr lang="en-GB" dirty="0" smtClean="0">
                <a:latin typeface="Symbol" pitchFamily="18" charset="2"/>
              </a:rPr>
              <a:t>   </a:t>
            </a:r>
            <a:r>
              <a:rPr lang="en-GB" dirty="0" smtClean="0"/>
              <a:t>as before</a:t>
            </a:r>
          </a:p>
          <a:p>
            <a:r>
              <a:rPr lang="en-GB" dirty="0" smtClean="0"/>
              <a:t>Theory shows that for the velocity to be finite at all points on the aerofoil surface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G =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b="1" dirty="0" smtClean="0">
                <a:solidFill>
                  <a:srgbClr val="FF0000"/>
                </a:solidFill>
              </a:rPr>
              <a:t> w </a:t>
            </a:r>
            <a:r>
              <a:rPr lang="en-GB" b="1" dirty="0" err="1" smtClean="0">
                <a:solidFill>
                  <a:srgbClr val="FF0000"/>
                </a:solidFill>
              </a:rPr>
              <a:t>sin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(3.6) </a:t>
            </a:r>
            <a:r>
              <a:rPr lang="en-GB" dirty="0" smtClean="0"/>
              <a:t>is the required circulation where w is the width of the aerofoil.  For a length l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Lift L =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l</a:t>
            </a:r>
            <a:r>
              <a:rPr lang="en-GB" b="1" dirty="0" smtClean="0">
                <a:solidFill>
                  <a:srgbClr val="FF0000"/>
                </a:solidFill>
              </a:rPr>
              <a:t> =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pr</a:t>
            </a:r>
            <a:r>
              <a:rPr lang="en-GB" b="1" dirty="0" smtClean="0">
                <a:solidFill>
                  <a:srgbClr val="FF0000"/>
                </a:solidFill>
              </a:rPr>
              <a:t>U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lw </a:t>
            </a:r>
            <a:r>
              <a:rPr lang="en-GB" b="1" dirty="0" err="1" smtClean="0">
                <a:solidFill>
                  <a:srgbClr val="FF0000"/>
                </a:solidFill>
              </a:rPr>
              <a:t>sin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dirty="0" smtClean="0">
                <a:solidFill>
                  <a:srgbClr val="FF0000"/>
                </a:solidFill>
              </a:rPr>
              <a:t> so C</a:t>
            </a:r>
            <a:r>
              <a:rPr lang="en-GB" b="1" baseline="-25000" dirty="0" smtClean="0">
                <a:solidFill>
                  <a:srgbClr val="FF0000"/>
                </a:solidFill>
              </a:rPr>
              <a:t>L</a:t>
            </a:r>
            <a:r>
              <a:rPr lang="en-GB" b="1" dirty="0" smtClean="0">
                <a:solidFill>
                  <a:srgbClr val="FF0000"/>
                </a:solidFill>
              </a:rPr>
              <a:t>= 2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GB" b="1" dirty="0" smtClean="0">
                <a:solidFill>
                  <a:srgbClr val="FF0000"/>
                </a:solidFill>
              </a:rPr>
              <a:t>lw </a:t>
            </a:r>
            <a:r>
              <a:rPr lang="en-GB" b="1" dirty="0" err="1" smtClean="0">
                <a:solidFill>
                  <a:srgbClr val="FF0000"/>
                </a:solidFill>
              </a:rPr>
              <a:t>sin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dirty="0" smtClean="0">
                <a:solidFill>
                  <a:srgbClr val="FF0000"/>
                </a:solidFill>
              </a:rPr>
              <a:t> / A = 2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sin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(3.7)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1276-FA7C-4D00-85EC-FC61E4D4DD0D}" type="datetime1">
              <a:rPr lang="en-US" smtClean="0"/>
              <a:pPr/>
              <a:t>2/4/2010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7" name="Picture 6" descr="3.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714356"/>
            <a:ext cx="4336101" cy="1785950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14546" y="3071810"/>
          <a:ext cx="1267248" cy="571504"/>
        </p:xfrm>
        <a:graphic>
          <a:graphicData uri="http://schemas.openxmlformats.org/presentationml/2006/ole">
            <p:oleObj spid="_x0000_s3074" name="Equation" r:id="rId4" imgW="64764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21683</TotalTime>
  <Words>874</Words>
  <Application>Microsoft Office PowerPoint</Application>
  <PresentationFormat>On-screen Show (4:3)</PresentationFormat>
  <Paragraphs>157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Custom Design</vt:lpstr>
      <vt:lpstr>1_Custom Design</vt:lpstr>
      <vt:lpstr>Equation</vt:lpstr>
      <vt:lpstr>ESSENTIAL FLUID MECHANICS</vt:lpstr>
      <vt:lpstr>Slide 2</vt:lpstr>
      <vt:lpstr>Slide 3</vt:lpstr>
      <vt:lpstr>Slide 4</vt:lpstr>
      <vt:lpstr>Slide 5</vt:lpstr>
      <vt:lpstr>LIFT AND CIRCULATION</vt:lpstr>
      <vt:lpstr>KUTTA-JOUKOWSKI THEOREM</vt:lpstr>
      <vt:lpstr>Slide 8</vt:lpstr>
      <vt:lpstr>Slide 9</vt:lpstr>
      <vt:lpstr>Slide 10</vt:lpstr>
      <vt:lpstr>EULER’S TURBINE EQUATION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163</cp:revision>
  <dcterms:created xsi:type="dcterms:W3CDTF">2009-05-20T14:32:32Z</dcterms:created>
  <dcterms:modified xsi:type="dcterms:W3CDTF">2010-02-05T11:43:44Z</dcterms:modified>
</cp:coreProperties>
</file>