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63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276FB006-66E4-441D-A4CB-DAABFE7392B8}" type="datetimeFigureOut">
              <a:rPr lang="en-US" smtClean="0"/>
              <a:pPr/>
              <a:t>4/23/2010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6D3FD86D-2233-4C72-9C9C-B26C0E50B6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PHYSICS OF ENERGY SOURCES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A805-2D3F-426F-8DAC-F16525489BC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B25D2-3E27-463A-BDDE-D1114D6537D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Lecture 27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3F88B-A137-4D6A-B193-F83311716A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786842" cy="633046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</a:rPr>
              <a:t>SYSTEMS FOR MAGNETIC CONFINEMENT</a:t>
            </a:r>
            <a:endParaRPr lang="en-GB" sz="3200" b="1" dirty="0" smtClean="0">
              <a:solidFill>
                <a:srgbClr val="FF0000"/>
              </a:solidFill>
            </a:endParaRPr>
          </a:p>
        </p:txBody>
      </p:sp>
      <p:sp>
        <p:nvSpPr>
          <p:cNvPr id="24674" name="Text Box 98"/>
          <p:cNvSpPr txBox="1">
            <a:spLocks noChangeArrowheads="1"/>
          </p:cNvSpPr>
          <p:nvPr/>
        </p:nvSpPr>
        <p:spPr bwMode="auto">
          <a:xfrm>
            <a:off x="428596" y="571480"/>
            <a:ext cx="8429684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buFont typeface="Arial" pitchFamily="34" charset="0"/>
              <a:buChar char="•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The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problem is that while it is easy to predict the behaviour 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of </a:t>
            </a:r>
          </a:p>
          <a:p>
            <a:pPr marL="457200" indent="-457200"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        a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single ion in a magnetic field the same is not true for 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a     </a:t>
            </a:r>
          </a:p>
          <a:p>
            <a:pPr marL="457200" indent="-457200"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        plasma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containing ~ 10</a:t>
            </a:r>
            <a:r>
              <a:rPr lang="en-GB" sz="2400" baseline="30000" dirty="0">
                <a:solidFill>
                  <a:schemeClr val="tx2"/>
                </a:solidFill>
                <a:latin typeface="Times New Roman" pitchFamily="18" charset="0"/>
              </a:rPr>
              <a:t>21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 ions m</a:t>
            </a:r>
            <a:r>
              <a:rPr lang="en-GB" sz="2400" baseline="30000" dirty="0">
                <a:solidFill>
                  <a:schemeClr val="tx2"/>
                </a:solidFill>
                <a:latin typeface="Times New Roman" pitchFamily="18" charset="0"/>
              </a:rPr>
              <a:t>-3</a:t>
            </a:r>
          </a:p>
          <a:p>
            <a:pPr marL="457200" indent="-457200"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Each ion  moves and creates its own electric and magnetic field which interact with other ions and the confining field          </a:t>
            </a:r>
          </a:p>
          <a:p>
            <a:pPr marL="914400" lvl="1" indent="-457200">
              <a:buFontTx/>
              <a:buChar char="•"/>
              <a:defRPr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Very difficult to analyse all but the simplest instabilities</a:t>
            </a:r>
          </a:p>
          <a:p>
            <a:pPr marL="457200" indent="-457200" algn="ctr">
              <a:defRPr/>
            </a:pPr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</a:rPr>
              <a:t>MAGNETIC MIRROR</a:t>
            </a:r>
          </a:p>
          <a:p>
            <a:pPr marL="457200" indent="-457200"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Simplest configuration</a:t>
            </a:r>
          </a:p>
        </p:txBody>
      </p:sp>
      <p:graphicFrame>
        <p:nvGraphicFramePr>
          <p:cNvPr id="1026" name="Object 102"/>
          <p:cNvGraphicFramePr>
            <a:graphicFrameLocks noChangeAspect="1"/>
          </p:cNvGraphicFramePr>
          <p:nvPr/>
        </p:nvGraphicFramePr>
        <p:xfrm>
          <a:off x="1157818" y="3500438"/>
          <a:ext cx="6828367" cy="3357562"/>
        </p:xfrm>
        <a:graphic>
          <a:graphicData uri="http://schemas.openxmlformats.org/presentationml/2006/ole">
            <p:oleObj spid="_x0000_s266242" name="Designer Drawing" r:id="rId3" imgW="5121360" imgH="2749680" progId="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71472" y="214291"/>
            <a:ext cx="8215370" cy="464346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SIZE OF TOKAMAK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Assuming parameters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Power density 40 MW m</a:t>
            </a:r>
            <a:r>
              <a:rPr lang="en-GB" sz="2400" baseline="30000" dirty="0" smtClean="0"/>
              <a:t>-3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n ~ 3 x 10</a:t>
            </a:r>
            <a:r>
              <a:rPr lang="en-GB" sz="2400" baseline="30000" dirty="0" smtClean="0"/>
              <a:t>20</a:t>
            </a:r>
            <a:r>
              <a:rPr lang="en-GB" sz="2400" dirty="0" smtClean="0"/>
              <a:t> m</a:t>
            </a:r>
            <a:r>
              <a:rPr lang="en-GB" sz="2400" baseline="30000" dirty="0" smtClean="0"/>
              <a:t>-3 </a:t>
            </a:r>
            <a:r>
              <a:rPr lang="en-GB" sz="2400" dirty="0" smtClean="0"/>
              <a:t>at T = 13 </a:t>
            </a:r>
            <a:r>
              <a:rPr lang="en-GB" sz="2400" dirty="0" err="1" smtClean="0"/>
              <a:t>keV</a:t>
            </a:r>
            <a:endParaRPr lang="en-GB" sz="2400" dirty="0" smtClean="0"/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For a total power ~ 1GW then 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GB" sz="2400" dirty="0" smtClean="0"/>
              <a:t>2</a:t>
            </a:r>
            <a:r>
              <a:rPr lang="en-GB" sz="2400" dirty="0" smtClean="0">
                <a:latin typeface="Symbol" pitchFamily="18" charset="2"/>
              </a:rPr>
              <a:t>p</a:t>
            </a:r>
            <a:r>
              <a:rPr lang="en-GB" sz="2400" dirty="0" smtClean="0"/>
              <a:t>R . </a:t>
            </a:r>
            <a:r>
              <a:rPr lang="en-GB" sz="2400" dirty="0" smtClean="0">
                <a:latin typeface="Symbol" pitchFamily="18" charset="2"/>
              </a:rPr>
              <a:t>p</a:t>
            </a:r>
            <a:r>
              <a:rPr lang="en-GB" sz="2400" dirty="0" smtClean="0"/>
              <a:t>a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= 1000/40  </a:t>
            </a:r>
            <a:r>
              <a:rPr lang="en-GB" sz="2400" dirty="0" smtClean="0">
                <a:sym typeface="Symbol" pitchFamily="18" charset="2"/>
              </a:rPr>
              <a:t></a:t>
            </a:r>
            <a:r>
              <a:rPr lang="en-GB" sz="2400" dirty="0" smtClean="0"/>
              <a:t>Ra</a:t>
            </a:r>
            <a:r>
              <a:rPr lang="en-GB" sz="2400" baseline="30000" dirty="0" smtClean="0"/>
              <a:t>2 </a:t>
            </a:r>
            <a:r>
              <a:rPr lang="en-GB" sz="2400" dirty="0" smtClean="0"/>
              <a:t>=1.3 m</a:t>
            </a:r>
            <a:r>
              <a:rPr lang="en-GB" sz="2400" baseline="30000" dirty="0" smtClean="0"/>
              <a:t>3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/>
              <a:t>The ratio R / a is determined by detailed considerations of the stability conditions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Typically R / a ~ 2.4 i.e. a ~ 1m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For ‘JET’ a = 1.25m, R = 2.96m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MAGNITUDE OF I</a:t>
            </a:r>
            <a:r>
              <a:rPr lang="en-GB" b="1" baseline="-25000" dirty="0" smtClean="0">
                <a:solidFill>
                  <a:srgbClr val="FF0000"/>
                </a:solidFill>
              </a:rPr>
              <a:t>T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endParaRPr lang="en-GB" b="1" baseline="-25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Must satisfy P = 2nkT and</a:t>
            </a:r>
          </a:p>
        </p:txBody>
      </p:sp>
      <p:graphicFrame>
        <p:nvGraphicFramePr>
          <p:cNvPr id="2050" name="Object 1028"/>
          <p:cNvGraphicFramePr>
            <a:graphicFrameLocks noChangeAspect="1"/>
          </p:cNvGraphicFramePr>
          <p:nvPr/>
        </p:nvGraphicFramePr>
        <p:xfrm>
          <a:off x="4429124" y="4214818"/>
          <a:ext cx="4397388" cy="1500198"/>
        </p:xfrm>
        <a:graphic>
          <a:graphicData uri="http://schemas.openxmlformats.org/presentationml/2006/ole">
            <p:oleObj spid="_x0000_s273410" name="Equation" r:id="rId3" imgW="1422360" imgH="888840" progId="Equation.3">
              <p:embed/>
            </p:oleObj>
          </a:graphicData>
        </a:graphic>
      </p:graphicFrame>
      <p:sp>
        <p:nvSpPr>
          <p:cNvPr id="101381" name="Text Box 1029"/>
          <p:cNvSpPr txBox="1">
            <a:spLocks noChangeArrowheads="1"/>
          </p:cNvSpPr>
          <p:nvPr/>
        </p:nvSpPr>
        <p:spPr bwMode="auto">
          <a:xfrm>
            <a:off x="357158" y="5643578"/>
            <a:ext cx="821536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GB" dirty="0">
                <a:solidFill>
                  <a:schemeClr val="accent1"/>
                </a:solidFill>
              </a:rPr>
              <a:t>   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For n = 3 x 10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20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m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-3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, T = 5 x 10</a:t>
            </a:r>
            <a:r>
              <a:rPr lang="en-GB" sz="2400" baseline="30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7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K, a =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1m     </a:t>
            </a:r>
            <a:r>
              <a:rPr lang="en-GB" sz="2400" dirty="0" smtClean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GB" sz="2400" baseline="-25000" dirty="0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GB" sz="2400" dirty="0">
                <a:solidFill>
                  <a:schemeClr val="accent2"/>
                </a:solidFill>
                <a:latin typeface="Times New Roman" pitchFamily="18" charset="0"/>
              </a:rPr>
              <a:t> ~ 10</a:t>
            </a:r>
            <a:r>
              <a:rPr lang="en-GB" sz="2400" baseline="30000" dirty="0">
                <a:solidFill>
                  <a:schemeClr val="accent2"/>
                </a:solidFill>
                <a:latin typeface="Times New Roman" pitchFamily="18" charset="0"/>
              </a:rPr>
              <a:t>7</a:t>
            </a:r>
            <a:r>
              <a:rPr lang="en-GB" sz="2400" dirty="0">
                <a:solidFill>
                  <a:schemeClr val="accent2"/>
                </a:solidFill>
                <a:latin typeface="Times New Roman" pitchFamily="18" charset="0"/>
              </a:rPr>
              <a:t> (</a:t>
            </a:r>
            <a:r>
              <a:rPr lang="en-GB" sz="2400" dirty="0" err="1">
                <a:solidFill>
                  <a:schemeClr val="accent2"/>
                </a:solidFill>
                <a:latin typeface="Symbol" pitchFamily="18" charset="2"/>
              </a:rPr>
              <a:t>b</a:t>
            </a:r>
            <a:r>
              <a:rPr lang="en-GB" sz="2400" baseline="-25000" dirty="0" err="1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GB" sz="2400" dirty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GB" sz="2400" baseline="30000" dirty="0">
                <a:solidFill>
                  <a:schemeClr val="accent2"/>
                </a:solidFill>
                <a:latin typeface="Times New Roman" pitchFamily="18" charset="0"/>
              </a:rPr>
              <a:t>-1/2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‘JET’ started with 2.6MA then 4.8MA later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HEATING THE PLASMA</a:t>
            </a:r>
            <a:r>
              <a:rPr lang="en-GB" b="1" dirty="0" smtClean="0">
                <a:solidFill>
                  <a:schemeClr val="hlink"/>
                </a:solidFill>
              </a:rPr>
              <a:t/>
            </a:r>
            <a:br>
              <a:rPr lang="en-GB" b="1" dirty="0" smtClean="0">
                <a:solidFill>
                  <a:schemeClr val="hlink"/>
                </a:solidFill>
              </a:rPr>
            </a:br>
            <a:endParaRPr lang="en-US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642918"/>
            <a:ext cx="8072494" cy="584580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OHMIC HEATING</a:t>
            </a:r>
          </a:p>
          <a:p>
            <a:pPr>
              <a:lnSpc>
                <a:spcPct val="90000"/>
              </a:lnSpc>
              <a:defRPr/>
            </a:pPr>
            <a:r>
              <a:rPr lang="en-GB" dirty="0" err="1" smtClean="0">
                <a:solidFill>
                  <a:schemeClr val="tx2"/>
                </a:solidFill>
              </a:rPr>
              <a:t>Ohmic</a:t>
            </a:r>
            <a:r>
              <a:rPr lang="en-GB" dirty="0" smtClean="0">
                <a:solidFill>
                  <a:schemeClr val="tx2"/>
                </a:solidFill>
              </a:rPr>
              <a:t> heating power density = 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h</a:t>
            </a:r>
            <a:r>
              <a:rPr lang="en-GB" dirty="0" smtClean="0">
                <a:solidFill>
                  <a:schemeClr val="tx2"/>
                </a:solidFill>
              </a:rPr>
              <a:t> j</a:t>
            </a:r>
            <a:r>
              <a:rPr lang="en-GB" baseline="-25000" dirty="0" smtClean="0">
                <a:solidFill>
                  <a:schemeClr val="tx2"/>
                </a:solidFill>
              </a:rPr>
              <a:t>T</a:t>
            </a:r>
            <a:r>
              <a:rPr lang="en-GB" baseline="30000" dirty="0" smtClean="0">
                <a:solidFill>
                  <a:schemeClr val="tx2"/>
                </a:solidFill>
              </a:rPr>
              <a:t>2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Crudely 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h</a:t>
            </a:r>
            <a:r>
              <a:rPr lang="en-GB" dirty="0" smtClean="0">
                <a:solidFill>
                  <a:schemeClr val="tx2"/>
                </a:solidFill>
              </a:rPr>
              <a:t> arises from Rutherford scattering of electrons from +</a:t>
            </a:r>
            <a:r>
              <a:rPr lang="en-GB" dirty="0" err="1" smtClean="0">
                <a:solidFill>
                  <a:schemeClr val="tx2"/>
                </a:solidFill>
              </a:rPr>
              <a:t>ve</a:t>
            </a:r>
            <a:r>
              <a:rPr lang="en-GB" dirty="0" smtClean="0">
                <a:solidFill>
                  <a:schemeClr val="tx2"/>
                </a:solidFill>
              </a:rPr>
              <a:t> ions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As T rises</a:t>
            </a:r>
            <a:r>
              <a:rPr lang="en-GB" dirty="0" smtClean="0">
                <a:solidFill>
                  <a:schemeClr val="tx2"/>
                </a:solidFill>
                <a:sym typeface="Wingdings" pitchFamily="2" charset="2"/>
              </a:rPr>
              <a:t> relative energies rise  cross section decreases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  <a:sym typeface="Wingdings" pitchFamily="2" charset="2"/>
              </a:rPr>
              <a:t>Maximum temperature reached by </a:t>
            </a:r>
            <a:r>
              <a:rPr lang="en-GB" dirty="0" err="1" smtClean="0">
                <a:solidFill>
                  <a:schemeClr val="tx2"/>
                </a:solidFill>
                <a:sym typeface="Wingdings" pitchFamily="2" charset="2"/>
              </a:rPr>
              <a:t>ohmic</a:t>
            </a:r>
            <a:r>
              <a:rPr lang="en-GB" dirty="0" smtClean="0">
                <a:solidFill>
                  <a:schemeClr val="tx2"/>
                </a:solidFill>
                <a:sym typeface="Wingdings" pitchFamily="2" charset="2"/>
              </a:rPr>
              <a:t> heating is 3-4 </a:t>
            </a:r>
            <a:r>
              <a:rPr lang="en-GB" dirty="0" err="1" smtClean="0">
                <a:solidFill>
                  <a:schemeClr val="tx2"/>
                </a:solidFill>
                <a:sym typeface="Wingdings" pitchFamily="2" charset="2"/>
              </a:rPr>
              <a:t>keV</a:t>
            </a:r>
            <a:r>
              <a:rPr lang="en-GB" dirty="0" smtClean="0">
                <a:solidFill>
                  <a:schemeClr val="tx2"/>
                </a:solidFill>
                <a:sym typeface="Wingdings" pitchFamily="2" charset="2"/>
              </a:rPr>
              <a:t> so extra heating is required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RF HEATING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Energy can be absorbed from radio waves beamed into plasma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In JET 25 – 55 MHz is used to provide 15 MW of heating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NEUTRAL BEAM INJECTION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H+ or D+ ions can be accelerated, converted into atoms in a neutraliser, and injected into the plasma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Neutral atoms can cross field lines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Provides 10 MW of heating in JET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28604"/>
            <a:ext cx="8358246" cy="61128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ADIABATIC COMPRESSION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The plasma is initiated in the outer part of the </a:t>
            </a:r>
            <a:r>
              <a:rPr lang="en-GB" dirty="0" err="1" smtClean="0">
                <a:solidFill>
                  <a:schemeClr val="tx2"/>
                </a:solidFill>
              </a:rPr>
              <a:t>torus</a:t>
            </a:r>
            <a:r>
              <a:rPr lang="en-GB" dirty="0" smtClean="0">
                <a:solidFill>
                  <a:schemeClr val="tx2"/>
                </a:solidFill>
              </a:rPr>
              <a:t> and heated by </a:t>
            </a:r>
            <a:r>
              <a:rPr lang="en-GB" dirty="0" err="1" smtClean="0">
                <a:solidFill>
                  <a:schemeClr val="tx2"/>
                </a:solidFill>
              </a:rPr>
              <a:t>ohmic</a:t>
            </a:r>
            <a:r>
              <a:rPr lang="en-GB" dirty="0" smtClean="0">
                <a:solidFill>
                  <a:schemeClr val="tx2"/>
                </a:solidFill>
              </a:rPr>
              <a:t>, RF and/or neutral beam.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I</a:t>
            </a:r>
            <a:r>
              <a:rPr lang="en-GB" baseline="-25000" dirty="0" smtClean="0">
                <a:solidFill>
                  <a:schemeClr val="tx2"/>
                </a:solidFill>
              </a:rPr>
              <a:t>T</a:t>
            </a:r>
            <a:r>
              <a:rPr lang="en-GB" dirty="0" smtClean="0">
                <a:solidFill>
                  <a:schemeClr val="tx2"/>
                </a:solidFill>
              </a:rPr>
              <a:t> (so B</a:t>
            </a:r>
            <a:r>
              <a:rPr lang="en-GB" baseline="-25000" dirty="0" smtClean="0">
                <a:solidFill>
                  <a:schemeClr val="tx2"/>
                </a:solidFill>
              </a:rPr>
              <a:t>P</a:t>
            </a:r>
            <a:r>
              <a:rPr lang="en-GB" dirty="0" smtClean="0">
                <a:solidFill>
                  <a:schemeClr val="tx2"/>
                </a:solidFill>
              </a:rPr>
              <a:t>) and B</a:t>
            </a:r>
            <a:r>
              <a:rPr lang="en-GB" baseline="-25000" dirty="0" smtClean="0">
                <a:solidFill>
                  <a:schemeClr val="tx2"/>
                </a:solidFill>
              </a:rPr>
              <a:t>T</a:t>
            </a:r>
            <a:r>
              <a:rPr lang="en-GB" dirty="0" smtClean="0">
                <a:solidFill>
                  <a:schemeClr val="tx2"/>
                </a:solidFill>
              </a:rPr>
              <a:t> are then raised rapidly moving the plasma to the centre of the </a:t>
            </a:r>
            <a:r>
              <a:rPr lang="en-GB" dirty="0" err="1" smtClean="0">
                <a:solidFill>
                  <a:schemeClr val="tx2"/>
                </a:solidFill>
              </a:rPr>
              <a:t>torus</a:t>
            </a:r>
            <a:endParaRPr lang="en-GB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Compression heats the plasma</a:t>
            </a:r>
          </a:p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PRESENT STATUS AND FUTURE OF TOKOMAKS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4 large Tokomak projects were started between 1982 and 1986 in </a:t>
            </a:r>
            <a:r>
              <a:rPr lang="en-GB" dirty="0" err="1" smtClean="0">
                <a:solidFill>
                  <a:schemeClr val="tx2"/>
                </a:solidFill>
              </a:rPr>
              <a:t>Culham</a:t>
            </a:r>
            <a:r>
              <a:rPr lang="en-GB" dirty="0" smtClean="0">
                <a:solidFill>
                  <a:schemeClr val="tx2"/>
                </a:solidFill>
              </a:rPr>
              <a:t> UK (JET), Princeton USA (TFTR), Japan (JT-60) and Russia (T-15)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JET was set up by EURATOM in 1983 and has achieved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plasma temperatures of 25 </a:t>
            </a:r>
            <a:r>
              <a:rPr lang="en-GB" sz="2400" dirty="0" err="1" smtClean="0">
                <a:solidFill>
                  <a:srgbClr val="006600"/>
                </a:solidFill>
              </a:rPr>
              <a:t>keV</a:t>
            </a:r>
            <a:r>
              <a:rPr lang="en-GB" sz="2400" dirty="0" smtClean="0">
                <a:solidFill>
                  <a:srgbClr val="006600"/>
                </a:solidFill>
              </a:rPr>
              <a:t>,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density 0.5 x 10</a:t>
            </a:r>
            <a:r>
              <a:rPr lang="en-GB" sz="2400" baseline="30000" dirty="0" smtClean="0">
                <a:solidFill>
                  <a:srgbClr val="006600"/>
                </a:solidFill>
              </a:rPr>
              <a:t>20</a:t>
            </a:r>
            <a:r>
              <a:rPr lang="en-GB" sz="2400" dirty="0" smtClean="0">
                <a:solidFill>
                  <a:srgbClr val="006600"/>
                </a:solidFill>
              </a:rPr>
              <a:t> m</a:t>
            </a:r>
            <a:r>
              <a:rPr lang="en-GB" sz="2400" baseline="30000" dirty="0" smtClean="0">
                <a:solidFill>
                  <a:srgbClr val="006600"/>
                </a:solidFill>
              </a:rPr>
              <a:t>-3</a:t>
            </a:r>
            <a:r>
              <a:rPr lang="en-GB" sz="2400" dirty="0" smtClean="0">
                <a:solidFill>
                  <a:srgbClr val="006600"/>
                </a:solidFill>
              </a:rPr>
              <a:t>,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confinement time 1.0s.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The construction of the new International Tokomak ITER is underway at </a:t>
            </a:r>
            <a:r>
              <a:rPr lang="en-GB" dirty="0" err="1" smtClean="0">
                <a:solidFill>
                  <a:schemeClr val="tx2"/>
                </a:solidFill>
              </a:rPr>
              <a:t>Cadarache</a:t>
            </a:r>
            <a:r>
              <a:rPr lang="en-GB" dirty="0" smtClean="0">
                <a:solidFill>
                  <a:schemeClr val="tx2"/>
                </a:solidFill>
              </a:rPr>
              <a:t>, France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LAWSON PLOT</a:t>
            </a:r>
            <a:b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1" y="1055077"/>
            <a:ext cx="7175500" cy="369277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GB" b="1" dirty="0" smtClean="0">
              <a:solidFill>
                <a:schemeClr val="hlink"/>
              </a:solidFill>
            </a:endParaRP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1071538" y="928670"/>
          <a:ext cx="7143800" cy="5500726"/>
        </p:xfrm>
        <a:graphic>
          <a:graphicData uri="http://schemas.openxmlformats.org/presentationml/2006/ole">
            <p:oleObj spid="_x0000_s274434" name="Designer Drawing" r:id="rId3" imgW="5425920" imgH="6288480" progId="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8596" y="0"/>
            <a:ext cx="8429684" cy="6488723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chemeClr val="tx2"/>
                </a:solidFill>
              </a:rPr>
              <a:t>FUTURE </a:t>
            </a:r>
            <a:r>
              <a:rPr lang="en-GB" b="1" dirty="0" smtClean="0">
                <a:solidFill>
                  <a:schemeClr val="tx2"/>
                </a:solidFill>
                <a:sym typeface="Wingdings" pitchFamily="2" charset="2"/>
              </a:rPr>
              <a:t></a:t>
            </a:r>
            <a:r>
              <a:rPr lang="en-GB" b="1" dirty="0" smtClean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sym typeface="Wingdings" pitchFamily="2" charset="2"/>
              </a:rPr>
              <a:t>I</a:t>
            </a:r>
            <a:r>
              <a:rPr lang="en-GB" b="1" dirty="0" smtClean="0">
                <a:solidFill>
                  <a:schemeClr val="tx2"/>
                </a:solidFill>
                <a:sym typeface="Wingdings" pitchFamily="2" charset="2"/>
              </a:rPr>
              <a:t>NTERNATIONAL</a:t>
            </a:r>
            <a:r>
              <a:rPr lang="en-GB" b="1" dirty="0" smtClean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sym typeface="Wingdings" pitchFamily="2" charset="2"/>
              </a:rPr>
              <a:t>T</a:t>
            </a:r>
            <a:r>
              <a:rPr lang="en-GB" b="1" dirty="0" smtClean="0">
                <a:solidFill>
                  <a:schemeClr val="tx2"/>
                </a:solidFill>
                <a:sym typeface="Wingdings" pitchFamily="2" charset="2"/>
              </a:rPr>
              <a:t>HERMONUCLEAR</a:t>
            </a:r>
            <a:r>
              <a:rPr lang="en-GB" b="1" dirty="0" smtClean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sym typeface="Wingdings" pitchFamily="2" charset="2"/>
              </a:rPr>
              <a:t>E</a:t>
            </a:r>
            <a:r>
              <a:rPr lang="en-GB" b="1" dirty="0" smtClean="0">
                <a:solidFill>
                  <a:schemeClr val="tx2"/>
                </a:solidFill>
                <a:sym typeface="Wingdings" pitchFamily="2" charset="2"/>
              </a:rPr>
              <a:t>XPERIMENTAL </a:t>
            </a:r>
            <a:r>
              <a:rPr lang="en-GB" b="1" dirty="0" smtClean="0">
                <a:solidFill>
                  <a:schemeClr val="accent2"/>
                </a:solidFill>
                <a:sym typeface="Wingdings" pitchFamily="2" charset="2"/>
              </a:rPr>
              <a:t>R</a:t>
            </a:r>
            <a:r>
              <a:rPr lang="en-GB" b="1" dirty="0" smtClean="0">
                <a:solidFill>
                  <a:schemeClr val="tx2"/>
                </a:solidFill>
                <a:sym typeface="Wingdings" pitchFamily="2" charset="2"/>
              </a:rPr>
              <a:t>EACTOR</a:t>
            </a:r>
            <a:endParaRPr lang="en-GB" b="1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/>
              <a:t>					</a:t>
            </a:r>
            <a:r>
              <a:rPr lang="en-GB" b="1" dirty="0" smtClean="0">
                <a:solidFill>
                  <a:schemeClr val="accent2"/>
                </a:solidFill>
              </a:rPr>
              <a:t>JET	ITER(2002)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R (m)		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2.96	6.2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a (m)	</a:t>
            </a:r>
            <a:r>
              <a:rPr lang="en-GB" dirty="0" smtClean="0"/>
              <a:t>	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1.25	2.0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B</a:t>
            </a:r>
            <a:r>
              <a:rPr lang="en-GB" baseline="-25000" dirty="0" smtClean="0">
                <a:solidFill>
                  <a:schemeClr val="accent2"/>
                </a:solidFill>
              </a:rPr>
              <a:t>T</a:t>
            </a:r>
            <a:r>
              <a:rPr lang="en-GB" dirty="0" smtClean="0">
                <a:solidFill>
                  <a:schemeClr val="accent2"/>
                </a:solidFill>
              </a:rPr>
              <a:t> (T)</a:t>
            </a:r>
            <a:r>
              <a:rPr lang="en-GB" dirty="0" smtClean="0"/>
              <a:t>		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3.5	5.3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I</a:t>
            </a:r>
            <a:r>
              <a:rPr lang="en-GB" baseline="-25000" dirty="0" smtClean="0">
                <a:solidFill>
                  <a:schemeClr val="accent2"/>
                </a:solidFill>
              </a:rPr>
              <a:t>T</a:t>
            </a:r>
            <a:r>
              <a:rPr lang="en-GB" dirty="0" smtClean="0">
                <a:solidFill>
                  <a:schemeClr val="accent2"/>
                </a:solidFill>
              </a:rPr>
              <a:t> (MA)</a:t>
            </a:r>
            <a:r>
              <a:rPr lang="en-GB" dirty="0" smtClean="0"/>
              <a:t>	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4.8	15(17)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Burn time (s)</a:t>
            </a:r>
            <a:r>
              <a:rPr lang="en-GB" dirty="0" smtClean="0"/>
              <a:t>	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1	100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Duty Cycle	</a:t>
            </a:r>
            <a:r>
              <a:rPr lang="en-GB" dirty="0" smtClean="0"/>
              <a:t>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1/600	0.7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Fusion Power (MW)</a:t>
            </a:r>
            <a:r>
              <a:rPr lang="en-GB" dirty="0" smtClean="0"/>
              <a:t>	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2	700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			         (90%D/10%T)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 building for ITER is ready and assembly of Tokomak begins ~ 2013 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ITER commissioning starts </a:t>
            </a:r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~ 2017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and opens </a:t>
            </a:r>
            <a:r>
              <a:rPr lang="en-GB" smtClean="0">
                <a:solidFill>
                  <a:schemeClr val="accent1">
                    <a:lumMod val="75000"/>
                  </a:schemeClr>
                </a:solidFill>
              </a:rPr>
              <a:t>~2018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Other developments include the  </a:t>
            </a:r>
            <a:r>
              <a:rPr lang="en-GB" b="1" dirty="0" smtClean="0">
                <a:solidFill>
                  <a:schemeClr val="hlink"/>
                </a:solidFill>
              </a:rPr>
              <a:t>SPHERICAL TOKOMAK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See http://www.fusion.org.uk/index.html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85728"/>
            <a:ext cx="8358246" cy="620299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Consider an ion (or electron) moving at an angle 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q</a:t>
            </a:r>
            <a:r>
              <a:rPr lang="en-GB" dirty="0" smtClean="0">
                <a:solidFill>
                  <a:schemeClr val="tx2"/>
                </a:solidFill>
              </a:rPr>
              <a:t> to the z axis at the centre of the magnetic mirror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Total energy E = ½ mv</a:t>
            </a:r>
            <a:r>
              <a:rPr lang="en-GB" baseline="30000" dirty="0" smtClean="0">
                <a:solidFill>
                  <a:schemeClr val="tx2"/>
                </a:solidFill>
              </a:rPr>
              <a:t>2</a:t>
            </a:r>
            <a:r>
              <a:rPr lang="en-GB" dirty="0" smtClean="0">
                <a:solidFill>
                  <a:schemeClr val="tx2"/>
                </a:solidFill>
              </a:rPr>
              <a:t> is </a:t>
            </a:r>
            <a:r>
              <a:rPr lang="en-GB" b="1" dirty="0" smtClean="0">
                <a:solidFill>
                  <a:schemeClr val="tx2"/>
                </a:solidFill>
              </a:rPr>
              <a:t>conserved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v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= v</a:t>
            </a:r>
            <a:r>
              <a:rPr lang="en-GB" sz="2400" baseline="-25000" dirty="0" smtClean="0">
                <a:solidFill>
                  <a:srgbClr val="006600"/>
                </a:solidFill>
              </a:rPr>
              <a:t>x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+ v</a:t>
            </a:r>
            <a:r>
              <a:rPr lang="en-GB" sz="2400" baseline="-25000" dirty="0" smtClean="0">
                <a:solidFill>
                  <a:srgbClr val="006600"/>
                </a:solidFill>
              </a:rPr>
              <a:t>y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+ v</a:t>
            </a:r>
            <a:r>
              <a:rPr lang="en-GB" sz="2400" baseline="-25000" dirty="0" smtClean="0">
                <a:solidFill>
                  <a:srgbClr val="006600"/>
                </a:solidFill>
              </a:rPr>
              <a:t>z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= v</a:t>
            </a:r>
            <a:r>
              <a:rPr lang="en-GB" sz="2400" baseline="-25000" dirty="0" smtClean="0">
                <a:solidFill>
                  <a:srgbClr val="006600"/>
                </a:solidFill>
              </a:rPr>
              <a:t>0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+ v</a:t>
            </a:r>
            <a:r>
              <a:rPr lang="en-GB" sz="2400" baseline="-25000" dirty="0" smtClean="0">
                <a:solidFill>
                  <a:srgbClr val="006600"/>
                </a:solidFill>
              </a:rPr>
              <a:t>z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Angular momentum L = mv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a is </a:t>
            </a:r>
            <a:r>
              <a:rPr lang="en-GB" b="1" dirty="0" smtClean="0">
                <a:solidFill>
                  <a:schemeClr val="tx2"/>
                </a:solidFill>
              </a:rPr>
              <a:t>conserved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a = 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 / 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w</a:t>
            </a:r>
            <a:r>
              <a:rPr lang="en-GB" dirty="0" smtClean="0">
                <a:solidFill>
                  <a:schemeClr val="tx2"/>
                </a:solidFill>
              </a:rPr>
              <a:t> = m 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 / e </a:t>
            </a:r>
            <a:r>
              <a:rPr lang="en-GB" dirty="0" err="1" smtClean="0">
                <a:solidFill>
                  <a:schemeClr val="tx2"/>
                </a:solidFill>
              </a:rPr>
              <a:t>B</a:t>
            </a:r>
            <a:r>
              <a:rPr lang="en-GB" baseline="-25000" dirty="0" err="1" smtClean="0">
                <a:solidFill>
                  <a:schemeClr val="tx2"/>
                </a:solidFill>
              </a:rPr>
              <a:t>z</a:t>
            </a:r>
            <a:endParaRPr lang="en-GB" baseline="-25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GB" sz="2400" dirty="0" smtClean="0"/>
              <a:t>	</a:t>
            </a:r>
            <a:r>
              <a:rPr lang="en-GB" sz="2400" dirty="0" smtClean="0">
                <a:solidFill>
                  <a:srgbClr val="006600"/>
                </a:solidFill>
                <a:sym typeface="Symbol" pitchFamily="18" charset="2"/>
              </a:rPr>
              <a:t> L = m</a:t>
            </a:r>
            <a:r>
              <a:rPr lang="en-GB" sz="2400" baseline="30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GB" sz="2400" dirty="0" smtClean="0">
                <a:solidFill>
                  <a:srgbClr val="006600"/>
                </a:solidFill>
              </a:rPr>
              <a:t>v</a:t>
            </a:r>
            <a:r>
              <a:rPr lang="en-GB" sz="2400" baseline="-25000" dirty="0" smtClean="0">
                <a:solidFill>
                  <a:srgbClr val="006600"/>
                </a:solidFill>
              </a:rPr>
              <a:t>0</a:t>
            </a:r>
            <a:r>
              <a:rPr lang="en-GB" sz="2400" baseline="30000" dirty="0" smtClean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dirty="0" smtClean="0">
                <a:solidFill>
                  <a:srgbClr val="006600"/>
                </a:solidFill>
                <a:sym typeface="Symbol" pitchFamily="18" charset="2"/>
              </a:rPr>
              <a:t> / </a:t>
            </a:r>
            <a:r>
              <a:rPr lang="en-GB" sz="2400" dirty="0" smtClean="0">
                <a:solidFill>
                  <a:srgbClr val="006600"/>
                </a:solidFill>
              </a:rPr>
              <a:t>e </a:t>
            </a:r>
            <a:r>
              <a:rPr lang="en-GB" sz="2400" dirty="0" err="1" smtClean="0">
                <a:solidFill>
                  <a:srgbClr val="006600"/>
                </a:solidFill>
              </a:rPr>
              <a:t>B</a:t>
            </a:r>
            <a:r>
              <a:rPr lang="en-GB" sz="2400" baseline="-25000" dirty="0" err="1" smtClean="0">
                <a:solidFill>
                  <a:srgbClr val="006600"/>
                </a:solidFill>
              </a:rPr>
              <a:t>z</a:t>
            </a:r>
            <a:endParaRPr lang="en-GB" sz="2400" dirty="0" smtClean="0">
              <a:solidFill>
                <a:srgbClr val="006600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At the ends of the mirror </a:t>
            </a:r>
            <a:r>
              <a:rPr lang="en-GB" dirty="0" smtClean="0">
                <a:solidFill>
                  <a:schemeClr val="tx2"/>
                </a:solidFill>
              </a:rPr>
              <a:t>v</a:t>
            </a:r>
            <a:r>
              <a:rPr lang="en-GB" baseline="-25000" dirty="0" smtClean="0">
                <a:solidFill>
                  <a:schemeClr val="tx2"/>
                </a:solidFill>
              </a:rPr>
              <a:t>z</a:t>
            </a:r>
            <a:r>
              <a:rPr lang="en-GB" baseline="30000" dirty="0" smtClean="0">
                <a:solidFill>
                  <a:schemeClr val="tx2"/>
                </a:solidFill>
              </a:rPr>
              <a:t>2</a:t>
            </a:r>
            <a:r>
              <a:rPr lang="en-GB" dirty="0" smtClean="0">
                <a:solidFill>
                  <a:schemeClr val="tx2"/>
                </a:solidFill>
              </a:rPr>
              <a:t> = v</a:t>
            </a:r>
            <a:r>
              <a:rPr lang="en-GB" baseline="30000" dirty="0" smtClean="0">
                <a:solidFill>
                  <a:schemeClr val="tx2"/>
                </a:solidFill>
              </a:rPr>
              <a:t>2 </a:t>
            </a:r>
            <a:r>
              <a:rPr lang="en-GB" dirty="0" smtClean="0">
                <a:solidFill>
                  <a:schemeClr val="tx2"/>
                </a:solidFill>
              </a:rPr>
              <a:t>- 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baseline="30000" dirty="0" smtClean="0">
                <a:solidFill>
                  <a:schemeClr val="tx2"/>
                </a:solidFill>
              </a:rPr>
              <a:t>2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GB" sz="2400" dirty="0" smtClean="0">
                <a:sym typeface="Symbol" pitchFamily="18" charset="2"/>
              </a:rPr>
              <a:t>	</a:t>
            </a:r>
            <a:r>
              <a:rPr lang="en-GB" sz="2400" dirty="0" smtClean="0">
                <a:solidFill>
                  <a:srgbClr val="006600"/>
                </a:solidFill>
                <a:sym typeface="Symbol" pitchFamily="18" charset="2"/>
              </a:rPr>
              <a:t>	</a:t>
            </a:r>
            <a:r>
              <a:rPr lang="en-GB" sz="2400" dirty="0" smtClean="0">
                <a:solidFill>
                  <a:srgbClr val="006600"/>
                </a:solidFill>
              </a:rPr>
              <a:t>v</a:t>
            </a:r>
            <a:r>
              <a:rPr lang="en-GB" sz="2400" baseline="-25000" dirty="0" smtClean="0">
                <a:solidFill>
                  <a:srgbClr val="006600"/>
                </a:solidFill>
              </a:rPr>
              <a:t>z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= v</a:t>
            </a:r>
            <a:r>
              <a:rPr lang="en-GB" sz="2400" baseline="30000" dirty="0" smtClean="0">
                <a:solidFill>
                  <a:srgbClr val="006600"/>
                </a:solidFill>
              </a:rPr>
              <a:t>2 </a:t>
            </a:r>
            <a:r>
              <a:rPr lang="en-GB" sz="2400" dirty="0" smtClean="0">
                <a:solidFill>
                  <a:srgbClr val="006600"/>
                </a:solidFill>
              </a:rPr>
              <a:t>– (L e / m</a:t>
            </a:r>
            <a:r>
              <a:rPr lang="en-GB" sz="2400" baseline="30000" dirty="0" smtClean="0">
                <a:solidFill>
                  <a:srgbClr val="006600"/>
                </a:solidFill>
              </a:rPr>
              <a:t>2 </a:t>
            </a:r>
            <a:r>
              <a:rPr lang="en-GB" sz="2400" dirty="0" smtClean="0">
                <a:solidFill>
                  <a:srgbClr val="006600"/>
                </a:solidFill>
              </a:rPr>
              <a:t>) </a:t>
            </a:r>
            <a:r>
              <a:rPr lang="en-GB" sz="2400" dirty="0" err="1" smtClean="0">
                <a:solidFill>
                  <a:srgbClr val="006600"/>
                </a:solidFill>
              </a:rPr>
              <a:t>B</a:t>
            </a:r>
            <a:r>
              <a:rPr lang="en-GB" sz="2400" baseline="-25000" dirty="0" err="1" smtClean="0">
                <a:solidFill>
                  <a:srgbClr val="006600"/>
                </a:solidFill>
              </a:rPr>
              <a:t>z</a:t>
            </a:r>
            <a:r>
              <a:rPr lang="en-GB" sz="2400" baseline="30000" dirty="0" err="1" smtClean="0">
                <a:solidFill>
                  <a:srgbClr val="006600"/>
                </a:solidFill>
              </a:rPr>
              <a:t>MAX</a:t>
            </a:r>
            <a:endParaRPr lang="en-GB" sz="2400" baseline="30000" dirty="0" smtClean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At the centre L = m</a:t>
            </a:r>
            <a:r>
              <a:rPr lang="en-GB" baseline="30000" dirty="0" smtClean="0">
                <a:solidFill>
                  <a:schemeClr val="tx2"/>
                </a:solidFill>
                <a:sym typeface="Symbol" pitchFamily="18" charset="2"/>
              </a:rPr>
              <a:t>2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GB" dirty="0" smtClean="0">
                <a:solidFill>
                  <a:schemeClr val="tx2"/>
                </a:solidFill>
              </a:rPr>
              <a:t>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baseline="30000" dirty="0" smtClean="0">
                <a:solidFill>
                  <a:schemeClr val="tx2"/>
                </a:solidFill>
                <a:sym typeface="Symbol" pitchFamily="18" charset="2"/>
              </a:rPr>
              <a:t>2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/ </a:t>
            </a:r>
            <a:r>
              <a:rPr lang="en-GB" dirty="0" smtClean="0">
                <a:solidFill>
                  <a:schemeClr val="tx2"/>
                </a:solidFill>
              </a:rPr>
              <a:t>e </a:t>
            </a:r>
            <a:r>
              <a:rPr lang="en-GB" dirty="0" err="1" smtClean="0">
                <a:solidFill>
                  <a:schemeClr val="tx2"/>
                </a:solidFill>
              </a:rPr>
              <a:t>B</a:t>
            </a:r>
            <a:r>
              <a:rPr lang="en-GB" baseline="-25000" dirty="0" err="1" smtClean="0">
                <a:solidFill>
                  <a:schemeClr val="tx2"/>
                </a:solidFill>
              </a:rPr>
              <a:t>z</a:t>
            </a:r>
            <a:r>
              <a:rPr lang="en-GB" baseline="30000" dirty="0" err="1" smtClean="0">
                <a:solidFill>
                  <a:schemeClr val="tx2"/>
                </a:solidFill>
              </a:rPr>
              <a:t>MIN</a:t>
            </a:r>
            <a:endParaRPr lang="en-GB" baseline="300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	 At the end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solidFill>
                  <a:srgbClr val="006600"/>
                </a:solidFill>
              </a:rPr>
              <a:t>v</a:t>
            </a:r>
            <a:r>
              <a:rPr lang="en-GB" sz="2400" baseline="-25000" dirty="0" smtClean="0">
                <a:solidFill>
                  <a:srgbClr val="006600"/>
                </a:solidFill>
              </a:rPr>
              <a:t>z</a:t>
            </a:r>
            <a:r>
              <a:rPr lang="en-GB" sz="2400" baseline="30000" dirty="0" smtClean="0">
                <a:solidFill>
                  <a:srgbClr val="006600"/>
                </a:solidFill>
              </a:rPr>
              <a:t>2</a:t>
            </a:r>
            <a:r>
              <a:rPr lang="en-GB" sz="2400" dirty="0" smtClean="0">
                <a:solidFill>
                  <a:srgbClr val="006600"/>
                </a:solidFill>
              </a:rPr>
              <a:t> = v</a:t>
            </a:r>
            <a:r>
              <a:rPr lang="en-GB" sz="2400" baseline="30000" dirty="0" smtClean="0">
                <a:solidFill>
                  <a:srgbClr val="006600"/>
                </a:solidFill>
              </a:rPr>
              <a:t>2 </a:t>
            </a:r>
            <a:r>
              <a:rPr lang="en-GB" sz="2400" dirty="0" smtClean="0">
                <a:solidFill>
                  <a:srgbClr val="006600"/>
                </a:solidFill>
              </a:rPr>
              <a:t>–  v</a:t>
            </a:r>
            <a:r>
              <a:rPr lang="en-GB" sz="2400" baseline="-25000" dirty="0" smtClean="0">
                <a:solidFill>
                  <a:srgbClr val="006600"/>
                </a:solidFill>
              </a:rPr>
              <a:t>0</a:t>
            </a:r>
            <a:r>
              <a:rPr lang="en-GB" sz="2400" baseline="30000" dirty="0" smtClean="0">
                <a:solidFill>
                  <a:srgbClr val="006600"/>
                </a:solidFill>
              </a:rPr>
              <a:t>2 </a:t>
            </a:r>
            <a:r>
              <a:rPr lang="en-GB" sz="2400" dirty="0" err="1" smtClean="0">
                <a:solidFill>
                  <a:srgbClr val="006600"/>
                </a:solidFill>
              </a:rPr>
              <a:t>B</a:t>
            </a:r>
            <a:r>
              <a:rPr lang="en-GB" sz="2400" baseline="-25000" dirty="0" err="1" smtClean="0">
                <a:solidFill>
                  <a:srgbClr val="006600"/>
                </a:solidFill>
              </a:rPr>
              <a:t>z</a:t>
            </a:r>
            <a:r>
              <a:rPr lang="en-GB" sz="2400" baseline="30000" dirty="0" err="1" smtClean="0">
                <a:solidFill>
                  <a:srgbClr val="006600"/>
                </a:solidFill>
              </a:rPr>
              <a:t>MAX</a:t>
            </a:r>
            <a:r>
              <a:rPr lang="en-GB" sz="2400" baseline="30000" dirty="0" smtClean="0">
                <a:solidFill>
                  <a:srgbClr val="006600"/>
                </a:solidFill>
              </a:rPr>
              <a:t> </a:t>
            </a:r>
            <a:r>
              <a:rPr lang="en-GB" sz="2400" dirty="0" smtClean="0">
                <a:solidFill>
                  <a:srgbClr val="006600"/>
                </a:solidFill>
                <a:sym typeface="Symbol" pitchFamily="18" charset="2"/>
              </a:rPr>
              <a:t>/</a:t>
            </a:r>
            <a:r>
              <a:rPr lang="en-GB" sz="2400" dirty="0" smtClean="0">
                <a:solidFill>
                  <a:srgbClr val="006600"/>
                </a:solidFill>
              </a:rPr>
              <a:t> </a:t>
            </a:r>
            <a:r>
              <a:rPr lang="en-GB" sz="2400" dirty="0" err="1" smtClean="0">
                <a:solidFill>
                  <a:srgbClr val="006600"/>
                </a:solidFill>
              </a:rPr>
              <a:t>B</a:t>
            </a:r>
            <a:r>
              <a:rPr lang="en-GB" sz="2400" baseline="-25000" dirty="0" err="1" smtClean="0">
                <a:solidFill>
                  <a:srgbClr val="006600"/>
                </a:solidFill>
              </a:rPr>
              <a:t>z</a:t>
            </a:r>
            <a:r>
              <a:rPr lang="en-GB" sz="2400" baseline="30000" dirty="0" err="1" smtClean="0">
                <a:solidFill>
                  <a:srgbClr val="006600"/>
                </a:solidFill>
              </a:rPr>
              <a:t>MIN</a:t>
            </a:r>
            <a:endParaRPr lang="en-GB" sz="2400" baseline="30000" dirty="0" smtClean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Now </a:t>
            </a:r>
            <a:r>
              <a:rPr lang="en-GB" dirty="0" smtClean="0">
                <a:solidFill>
                  <a:schemeClr val="tx2"/>
                </a:solidFill>
              </a:rPr>
              <a:t>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= v 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sin</a:t>
            </a:r>
            <a:r>
              <a:rPr lang="en-GB" dirty="0" err="1" smtClean="0">
                <a:solidFill>
                  <a:schemeClr val="tx2"/>
                </a:solidFill>
                <a:latin typeface="Symbol" pitchFamily="18" charset="2"/>
                <a:sym typeface="Symbol" pitchFamily="18" charset="2"/>
              </a:rPr>
              <a:t>q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  (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v</a:t>
            </a:r>
            <a:r>
              <a:rPr lang="en-GB" baseline="-25000" dirty="0" err="1" smtClean="0">
                <a:solidFill>
                  <a:schemeClr val="tx2"/>
                </a:solidFill>
                <a:sym typeface="Symbol" pitchFamily="18" charset="2"/>
              </a:rPr>
              <a:t>z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= v 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cos</a:t>
            </a:r>
            <a:r>
              <a:rPr lang="en-GB" dirty="0" err="1" smtClean="0">
                <a:solidFill>
                  <a:schemeClr val="tx2"/>
                </a:solidFill>
                <a:latin typeface="Symbol" pitchFamily="18" charset="2"/>
                <a:sym typeface="Symbol" pitchFamily="18" charset="2"/>
              </a:rPr>
              <a:t>q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	  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v</a:t>
            </a:r>
            <a:r>
              <a:rPr lang="en-GB" baseline="-25000" dirty="0" err="1" smtClean="0">
                <a:solidFill>
                  <a:schemeClr val="tx2"/>
                </a:solidFill>
                <a:sym typeface="Symbol" pitchFamily="18" charset="2"/>
              </a:rPr>
              <a:t>z</a:t>
            </a:r>
            <a:r>
              <a:rPr lang="en-GB" baseline="-25000" dirty="0" smtClean="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at the end of the mirror = 0 when  	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sin</a:t>
            </a:r>
            <a:r>
              <a:rPr lang="en-GB" dirty="0" err="1" smtClean="0">
                <a:solidFill>
                  <a:schemeClr val="tx2"/>
                </a:solidFill>
                <a:latin typeface="Symbol" pitchFamily="18" charset="2"/>
                <a:sym typeface="Symbol" pitchFamily="18" charset="2"/>
              </a:rPr>
              <a:t>q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 = (</a:t>
            </a:r>
            <a:r>
              <a:rPr lang="en-GB" dirty="0" err="1" smtClean="0">
                <a:solidFill>
                  <a:schemeClr val="tx2"/>
                </a:solidFill>
              </a:rPr>
              <a:t>B</a:t>
            </a:r>
            <a:r>
              <a:rPr lang="en-GB" baseline="-25000" dirty="0" err="1" smtClean="0">
                <a:solidFill>
                  <a:schemeClr val="tx2"/>
                </a:solidFill>
              </a:rPr>
              <a:t>z</a:t>
            </a:r>
            <a:r>
              <a:rPr lang="en-GB" baseline="30000" dirty="0" err="1" smtClean="0">
                <a:solidFill>
                  <a:schemeClr val="tx2"/>
                </a:solidFill>
              </a:rPr>
              <a:t>MIN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/ </a:t>
            </a:r>
            <a:r>
              <a:rPr lang="en-GB" dirty="0" err="1" smtClean="0">
                <a:solidFill>
                  <a:schemeClr val="tx2"/>
                </a:solidFill>
              </a:rPr>
              <a:t>B</a:t>
            </a:r>
            <a:r>
              <a:rPr lang="en-GB" baseline="-25000" dirty="0" err="1" smtClean="0">
                <a:solidFill>
                  <a:schemeClr val="tx2"/>
                </a:solidFill>
              </a:rPr>
              <a:t>z</a:t>
            </a:r>
            <a:r>
              <a:rPr lang="en-GB" baseline="30000" dirty="0" err="1" smtClean="0">
                <a:solidFill>
                  <a:schemeClr val="tx2"/>
                </a:solidFill>
              </a:rPr>
              <a:t>MAX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)</a:t>
            </a:r>
            <a:r>
              <a:rPr lang="en-GB" baseline="30000" dirty="0" smtClean="0">
                <a:solidFill>
                  <a:schemeClr val="tx2"/>
                </a:solidFill>
                <a:sym typeface="Symbol" pitchFamily="18" charset="2"/>
              </a:rPr>
              <a:t>1/2</a:t>
            </a:r>
            <a:endParaRPr lang="en-GB" dirty="0" smtClean="0">
              <a:solidFill>
                <a:schemeClr val="tx2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rgbClr val="FF0000"/>
                </a:solidFill>
                <a:sym typeface="Symbol" pitchFamily="18" charset="2"/>
              </a:rPr>
              <a:t>i.e. </a:t>
            </a: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REFLECTION OCCURS IF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		</a:t>
            </a:r>
            <a:r>
              <a:rPr lang="en-GB" b="1" dirty="0" smtClean="0">
                <a:solidFill>
                  <a:srgbClr val="FF0000"/>
                </a:solidFill>
                <a:latin typeface="Symbol" pitchFamily="18" charset="2"/>
                <a:sym typeface="Symbol" pitchFamily="18" charset="2"/>
              </a:rPr>
              <a:t>q</a:t>
            </a: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   sin</a:t>
            </a:r>
            <a:r>
              <a:rPr lang="en-GB" b="1" baseline="30000" dirty="0" smtClean="0">
                <a:solidFill>
                  <a:srgbClr val="FF0000"/>
                </a:solidFill>
                <a:sym typeface="Symbol" pitchFamily="18" charset="2"/>
              </a:rPr>
              <a:t>-1</a:t>
            </a: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GB" b="1" dirty="0" err="1" smtClean="0">
                <a:solidFill>
                  <a:srgbClr val="FF0000"/>
                </a:solidFill>
              </a:rPr>
              <a:t>B</a:t>
            </a:r>
            <a:r>
              <a:rPr lang="en-GB" b="1" baseline="-25000" dirty="0" err="1" smtClean="0">
                <a:solidFill>
                  <a:srgbClr val="FF0000"/>
                </a:solidFill>
              </a:rPr>
              <a:t>z</a:t>
            </a:r>
            <a:r>
              <a:rPr lang="en-GB" b="1" baseline="30000" dirty="0" err="1" smtClean="0">
                <a:solidFill>
                  <a:srgbClr val="FF0000"/>
                </a:solidFill>
              </a:rPr>
              <a:t>MIN</a:t>
            </a: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 / </a:t>
            </a:r>
            <a:r>
              <a:rPr lang="en-GB" b="1" dirty="0" err="1" smtClean="0">
                <a:solidFill>
                  <a:srgbClr val="FF0000"/>
                </a:solidFill>
              </a:rPr>
              <a:t>B</a:t>
            </a:r>
            <a:r>
              <a:rPr lang="en-GB" b="1" baseline="-25000" dirty="0" err="1" smtClean="0">
                <a:solidFill>
                  <a:srgbClr val="FF0000"/>
                </a:solidFill>
              </a:rPr>
              <a:t>z</a:t>
            </a:r>
            <a:r>
              <a:rPr lang="en-GB" b="1" baseline="30000" dirty="0" err="1" smtClean="0">
                <a:solidFill>
                  <a:srgbClr val="FF0000"/>
                </a:solidFill>
              </a:rPr>
              <a:t>MAX</a:t>
            </a:r>
            <a:r>
              <a:rPr lang="en-GB" b="1" dirty="0" smtClean="0">
                <a:solidFill>
                  <a:srgbClr val="FF0000"/>
                </a:solidFill>
                <a:sym typeface="Symbol" pitchFamily="18" charset="2"/>
              </a:rPr>
              <a:t> )</a:t>
            </a:r>
            <a:r>
              <a:rPr lang="en-GB" b="1" baseline="30000" dirty="0" smtClean="0">
                <a:solidFill>
                  <a:srgbClr val="FF0000"/>
                </a:solidFill>
                <a:sym typeface="Symbol" pitchFamily="18" charset="2"/>
              </a:rPr>
              <a:t>1/2</a:t>
            </a:r>
            <a:endParaRPr lang="en-GB" b="1" dirty="0" smtClean="0">
              <a:solidFill>
                <a:srgbClr val="FF0000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GB" dirty="0" smtClean="0"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5572140"/>
            <a:ext cx="8572560" cy="89024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Recall for a solenoid B = 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m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 n I where n = No. turns / unit length</a:t>
            </a:r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For a </a:t>
            </a:r>
            <a:r>
              <a:rPr lang="en-GB" dirty="0" err="1" smtClean="0">
                <a:solidFill>
                  <a:schemeClr val="tx2"/>
                </a:solidFill>
              </a:rPr>
              <a:t>toroid</a:t>
            </a:r>
            <a:r>
              <a:rPr lang="en-GB" dirty="0" smtClean="0">
                <a:solidFill>
                  <a:schemeClr val="tx2"/>
                </a:solidFill>
              </a:rPr>
              <a:t> n = </a:t>
            </a:r>
            <a:r>
              <a:rPr lang="en-GB" dirty="0" err="1" smtClean="0">
                <a:solidFill>
                  <a:schemeClr val="tx2"/>
                </a:solidFill>
              </a:rPr>
              <a:t>N</a:t>
            </a:r>
            <a:r>
              <a:rPr lang="en-GB" dirty="0" smtClean="0">
                <a:solidFill>
                  <a:schemeClr val="tx2"/>
                </a:solidFill>
              </a:rPr>
              <a:t> / 2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p</a:t>
            </a:r>
            <a:r>
              <a:rPr lang="en-GB" dirty="0" smtClean="0">
                <a:solidFill>
                  <a:schemeClr val="tx2"/>
                </a:solidFill>
              </a:rPr>
              <a:t>R (N = total no. of turns)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71604" y="2786058"/>
          <a:ext cx="6215106" cy="2711333"/>
        </p:xfrm>
        <a:graphic>
          <a:graphicData uri="http://schemas.openxmlformats.org/presentationml/2006/ole">
            <p:oleObj spid="_x0000_s267266" name="Designer Drawing" r:id="rId3" imgW="4980960" imgH="2749680" progId="">
              <p:embed/>
            </p:oleObj>
          </a:graphicData>
        </a:graphic>
      </p:graphicFrame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571472" y="214291"/>
            <a:ext cx="7823229" cy="27860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The problem is that ions near the centre experience a small B (plasma is diamagnetic) so that end losses occur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Currently the ‘Mirror’ is not considered a practical proposition for a reactor</a:t>
            </a:r>
          </a:p>
          <a:p>
            <a:pPr marL="342900" indent="-342900" algn="ctr">
              <a:defRPr/>
            </a:pP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TOROIDAL MAGNETIC FIELD</a:t>
            </a:r>
          </a:p>
          <a:p>
            <a:pPr marL="342900" indent="-342900"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To eliminate end effects the field lines are bent to close on themselves in a </a:t>
            </a:r>
            <a:r>
              <a:rPr lang="en-GB" sz="2400" dirty="0" err="1">
                <a:solidFill>
                  <a:schemeClr val="tx2"/>
                </a:solidFill>
                <a:latin typeface="Times New Roman" pitchFamily="18" charset="0"/>
              </a:rPr>
              <a:t>torus</a:t>
            </a:r>
            <a:endParaRPr lang="en-GB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428596" y="285728"/>
            <a:ext cx="8286808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For a </a:t>
            </a:r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TOROID B = </a:t>
            </a:r>
            <a:r>
              <a:rPr lang="en-GB" sz="2400" b="1" dirty="0">
                <a:solidFill>
                  <a:schemeClr val="tx2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GB" sz="2400" b="1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 I / 2</a:t>
            </a:r>
            <a:r>
              <a:rPr lang="en-GB" sz="2400" b="1" dirty="0">
                <a:solidFill>
                  <a:schemeClr val="tx2"/>
                </a:solidFill>
                <a:latin typeface="Symbol" pitchFamily="18" charset="2"/>
                <a:cs typeface="Times New Roman" pitchFamily="18" charset="0"/>
              </a:rPr>
              <a:t>p</a:t>
            </a:r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1/R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major problem is that the field gradient leads to a drift of the ions and electrons in opposite directions 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(i.e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plasma separates)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1407585" y="1785927"/>
          <a:ext cx="5913967" cy="2887186"/>
        </p:xfrm>
        <a:graphic>
          <a:graphicData uri="http://schemas.openxmlformats.org/presentationml/2006/ole">
            <p:oleObj spid="_x0000_s268290" name="Designer Drawing" r:id="rId3" imgW="4435560" imgH="2749680" progId="">
              <p:embed/>
            </p:oleObj>
          </a:graphicData>
        </a:graphic>
      </p:graphicFrame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285720" y="4747846"/>
            <a:ext cx="8643998" cy="16353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u="sng" dirty="0">
                <a:solidFill>
                  <a:schemeClr val="tx2"/>
                </a:solidFill>
                <a:latin typeface="Times New Roman" pitchFamily="18" charset="0"/>
              </a:rPr>
              <a:t>B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is perpendicular to the diagram into the plane.</a:t>
            </a:r>
            <a:endParaRPr lang="en-GB" sz="2400" b="1" dirty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If B were constant the red and blue lines would simply be circles.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  <a:defRPr/>
            </a:pP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Let B changes abruptly from B</a:t>
            </a:r>
            <a:r>
              <a:rPr lang="en-GB" sz="2400" baseline="-25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to B</a:t>
            </a:r>
            <a:r>
              <a:rPr lang="en-GB" sz="2400" baseline="-25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at the central black line </a:t>
            </a:r>
            <a:endParaRPr lang="en-GB" sz="2400" dirty="0" smtClean="0">
              <a:solidFill>
                <a:schemeClr val="tx2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SzPct val="100000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    (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B</a:t>
            </a:r>
            <a:r>
              <a:rPr lang="en-GB" sz="2400" baseline="-25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1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&gt; B</a:t>
            </a:r>
            <a:r>
              <a:rPr lang="en-GB" sz="2400" baseline="-250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 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357166"/>
            <a:ext cx="8429684" cy="578647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tx2"/>
                </a:solidFill>
              </a:rPr>
              <a:t>Now the circles are distorted and as +</a:t>
            </a:r>
            <a:r>
              <a:rPr lang="en-GB" dirty="0" err="1" smtClean="0">
                <a:solidFill>
                  <a:schemeClr val="tx2"/>
                </a:solidFill>
              </a:rPr>
              <a:t>ve</a:t>
            </a:r>
            <a:r>
              <a:rPr lang="en-GB" dirty="0" smtClean="0">
                <a:solidFill>
                  <a:schemeClr val="tx2"/>
                </a:solidFill>
              </a:rPr>
              <a:t> and –</a:t>
            </a:r>
            <a:r>
              <a:rPr lang="en-GB" dirty="0" err="1" smtClean="0">
                <a:solidFill>
                  <a:schemeClr val="tx2"/>
                </a:solidFill>
              </a:rPr>
              <a:t>ve</a:t>
            </a:r>
            <a:r>
              <a:rPr lang="en-GB" dirty="0" smtClean="0">
                <a:solidFill>
                  <a:schemeClr val="tx2"/>
                </a:solidFill>
              </a:rPr>
              <a:t> particles experience different forces this distortion leads to a separation</a:t>
            </a:r>
          </a:p>
          <a:p>
            <a:pPr lvl="1">
              <a:defRPr/>
            </a:pPr>
            <a:r>
              <a:rPr lang="en-GB" sz="2400" dirty="0" smtClean="0"/>
              <a:t>+</a:t>
            </a:r>
            <a:r>
              <a:rPr lang="en-GB" sz="2400" dirty="0" err="1" smtClean="0"/>
              <a:t>ve</a:t>
            </a:r>
            <a:r>
              <a:rPr lang="en-GB" sz="2400" dirty="0" smtClean="0"/>
              <a:t> and –</a:t>
            </a:r>
            <a:r>
              <a:rPr lang="en-GB" sz="2400" dirty="0" err="1" smtClean="0"/>
              <a:t>ve</a:t>
            </a:r>
            <a:r>
              <a:rPr lang="en-GB" sz="2400" dirty="0" smtClean="0"/>
              <a:t> ions drift apart in opposite directions and perpendicular to both </a:t>
            </a:r>
            <a:r>
              <a:rPr lang="en-GB" sz="2400" u="sng" dirty="0" smtClean="0"/>
              <a:t>B</a:t>
            </a:r>
            <a:r>
              <a:rPr lang="en-GB" sz="2400" dirty="0" smtClean="0"/>
              <a:t> and R.</a:t>
            </a:r>
          </a:p>
          <a:p>
            <a:pPr>
              <a:defRPr/>
            </a:pPr>
            <a:r>
              <a:rPr lang="en-GB" dirty="0" smtClean="0">
                <a:solidFill>
                  <a:schemeClr val="tx2"/>
                </a:solidFill>
              </a:rPr>
              <a:t>Drift distance in one rotation [ a=v 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dirty="0" smtClean="0">
                <a:solidFill>
                  <a:schemeClr val="tx2"/>
                </a:solidFill>
              </a:rPr>
              <a:t>/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w</a:t>
            </a:r>
            <a:r>
              <a:rPr lang="en-GB" dirty="0" smtClean="0">
                <a:solidFill>
                  <a:schemeClr val="tx2"/>
                </a:solidFill>
              </a:rPr>
              <a:t>]</a:t>
            </a:r>
          </a:p>
          <a:p>
            <a:pPr lvl="1">
              <a:buFontTx/>
              <a:buNone/>
              <a:defRPr/>
            </a:pPr>
            <a:r>
              <a:rPr lang="en-GB" sz="2400" dirty="0" smtClean="0">
                <a:solidFill>
                  <a:schemeClr val="tx2"/>
                </a:solidFill>
              </a:rPr>
              <a:t>  is d = 2 (a</a:t>
            </a:r>
            <a:r>
              <a:rPr lang="en-GB" sz="2400" baseline="-25000" dirty="0" smtClean="0">
                <a:solidFill>
                  <a:schemeClr val="tx2"/>
                </a:solidFill>
              </a:rPr>
              <a:t>2</a:t>
            </a:r>
            <a:r>
              <a:rPr lang="en-GB" sz="2400" dirty="0" smtClean="0">
                <a:solidFill>
                  <a:schemeClr val="tx2"/>
                </a:solidFill>
              </a:rPr>
              <a:t> – a</a:t>
            </a:r>
            <a:r>
              <a:rPr lang="en-GB" sz="2400" baseline="-25000" dirty="0" smtClean="0">
                <a:solidFill>
                  <a:schemeClr val="tx2"/>
                </a:solidFill>
              </a:rPr>
              <a:t>1</a:t>
            </a:r>
            <a:r>
              <a:rPr lang="en-GB" sz="2400" dirty="0" smtClean="0">
                <a:solidFill>
                  <a:schemeClr val="tx2"/>
                </a:solidFill>
              </a:rPr>
              <a:t>)</a:t>
            </a:r>
          </a:p>
          <a:p>
            <a:pPr lvl="1">
              <a:buFontTx/>
              <a:buNone/>
              <a:defRPr/>
            </a:pPr>
            <a:r>
              <a:rPr lang="en-GB" sz="2400" dirty="0" smtClean="0"/>
              <a:t>  Time required t</a:t>
            </a:r>
            <a:r>
              <a:rPr lang="en-GB" sz="2400" baseline="-25000" dirty="0" smtClean="0"/>
              <a:t>d</a:t>
            </a:r>
            <a:r>
              <a:rPr lang="en-GB" sz="2400" dirty="0" smtClean="0"/>
              <a:t> = ( </a:t>
            </a:r>
            <a:r>
              <a:rPr lang="en-GB" sz="2400" dirty="0" smtClean="0">
                <a:latin typeface="Symbol" pitchFamily="18" charset="2"/>
              </a:rPr>
              <a:t>t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 + </a:t>
            </a:r>
            <a:r>
              <a:rPr lang="en-GB" sz="2400" dirty="0" smtClean="0">
                <a:latin typeface="Symbol" pitchFamily="18" charset="2"/>
              </a:rPr>
              <a:t>t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) / 2</a:t>
            </a:r>
          </a:p>
          <a:p>
            <a:pPr lvl="2">
              <a:buFontTx/>
              <a:buNone/>
              <a:defRPr/>
            </a:pPr>
            <a:r>
              <a:rPr lang="en-GB" sz="2400" dirty="0" smtClean="0">
                <a:latin typeface="Symbol" pitchFamily="18" charset="2"/>
              </a:rPr>
              <a:t>t</a:t>
            </a:r>
            <a:r>
              <a:rPr lang="en-GB" sz="2400" dirty="0" smtClean="0"/>
              <a:t> = rotational period = </a:t>
            </a:r>
            <a:r>
              <a:rPr lang="en-GB" sz="2400" dirty="0" smtClean="0">
                <a:latin typeface="Symbol" pitchFamily="18" charset="2"/>
              </a:rPr>
              <a:t>2p/w</a:t>
            </a:r>
          </a:p>
          <a:p>
            <a:pPr>
              <a:buFont typeface="Symbol" pitchFamily="18" charset="2"/>
              <a:buChar char="\"/>
              <a:defRPr/>
            </a:pP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Drift velocity </a:t>
            </a:r>
            <a:r>
              <a:rPr lang="en-GB" dirty="0" err="1" smtClean="0">
                <a:solidFill>
                  <a:schemeClr val="tx2"/>
                </a:solidFill>
                <a:sym typeface="Symbol" pitchFamily="18" charset="2"/>
              </a:rPr>
              <a:t>v</a:t>
            </a:r>
            <a:r>
              <a:rPr lang="en-GB" baseline="-25000" dirty="0" err="1" smtClean="0">
                <a:solidFill>
                  <a:schemeClr val="tx2"/>
                </a:solidFill>
                <a:sym typeface="Symbol" pitchFamily="18" charset="2"/>
              </a:rPr>
              <a:t>d</a:t>
            </a:r>
            <a:r>
              <a:rPr lang="en-GB" dirty="0" smtClean="0">
                <a:solidFill>
                  <a:schemeClr val="tx2"/>
                </a:solidFill>
                <a:sym typeface="Symbol" pitchFamily="18" charset="2"/>
              </a:rPr>
              <a:t> = d / t</a:t>
            </a:r>
            <a:r>
              <a:rPr lang="en-GB" baseline="-25000" dirty="0" smtClean="0">
                <a:solidFill>
                  <a:schemeClr val="tx2"/>
                </a:solidFill>
                <a:sym typeface="Symbol" pitchFamily="18" charset="2"/>
              </a:rPr>
              <a:t>d 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</a:rPr>
              <a:t>As charges separate, then the force </a:t>
            </a:r>
            <a:r>
              <a:rPr lang="en-GB" dirty="0" err="1" smtClean="0">
                <a:solidFill>
                  <a:srgbClr val="FF0000"/>
                </a:solidFill>
              </a:rPr>
              <a:t>e</a:t>
            </a:r>
            <a:r>
              <a:rPr lang="en-GB" u="sng" dirty="0" err="1" smtClean="0">
                <a:solidFill>
                  <a:srgbClr val="FF0000"/>
                </a:solidFill>
              </a:rPr>
              <a:t>v</a:t>
            </a:r>
            <a:r>
              <a:rPr lang="en-GB" u="sng" baseline="-25000" dirty="0" err="1" smtClean="0">
                <a:solidFill>
                  <a:srgbClr val="FF0000"/>
                </a:solidFill>
              </a:rPr>
              <a:t>d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  <a:sym typeface="Symbol" pitchFamily="18" charset="2"/>
              </a:rPr>
              <a:t>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u="sng" dirty="0" smtClean="0">
                <a:solidFill>
                  <a:srgbClr val="FF0000"/>
                </a:solidFill>
              </a:rPr>
              <a:t>B</a:t>
            </a:r>
            <a:r>
              <a:rPr lang="en-GB" dirty="0" smtClean="0">
                <a:solidFill>
                  <a:srgbClr val="FF0000"/>
                </a:solidFill>
              </a:rPr>
              <a:t> causes the plasma to drift out along R</a:t>
            </a:r>
          </a:p>
          <a:p>
            <a:pPr>
              <a:defRPr/>
            </a:pPr>
            <a:r>
              <a:rPr lang="en-GB" dirty="0" smtClean="0">
                <a:solidFill>
                  <a:schemeClr val="tx2"/>
                </a:solidFill>
              </a:rPr>
              <a:t>Analysis shows that the </a:t>
            </a:r>
            <a:r>
              <a:rPr lang="en-GB" dirty="0" err="1" smtClean="0">
                <a:solidFill>
                  <a:schemeClr val="tx2"/>
                </a:solidFill>
              </a:rPr>
              <a:t>v</a:t>
            </a:r>
            <a:r>
              <a:rPr lang="en-GB" baseline="-25000" dirty="0" err="1" smtClean="0">
                <a:solidFill>
                  <a:schemeClr val="tx2"/>
                </a:solidFill>
              </a:rPr>
              <a:t>d</a:t>
            </a:r>
            <a:r>
              <a:rPr lang="en-GB" dirty="0" smtClean="0">
                <a:solidFill>
                  <a:schemeClr val="tx2"/>
                </a:solidFill>
              </a:rPr>
              <a:t> = - mv</a:t>
            </a:r>
            <a:r>
              <a:rPr lang="en-GB" baseline="-25000" dirty="0" smtClean="0">
                <a:solidFill>
                  <a:schemeClr val="tx2"/>
                </a:solidFill>
              </a:rPr>
              <a:t>0</a:t>
            </a:r>
            <a:r>
              <a:rPr lang="en-GB" baseline="30000" dirty="0" smtClean="0">
                <a:solidFill>
                  <a:schemeClr val="tx2"/>
                </a:solidFill>
              </a:rPr>
              <a:t>2</a:t>
            </a:r>
            <a:r>
              <a:rPr lang="en-GB" dirty="0" smtClean="0">
                <a:solidFill>
                  <a:schemeClr val="tx2"/>
                </a:solidFill>
              </a:rPr>
              <a:t>/e</a:t>
            </a:r>
            <a:r>
              <a:rPr lang="en-GB" dirty="0" smtClean="0">
                <a:solidFill>
                  <a:schemeClr val="tx2"/>
                </a:solidFill>
                <a:latin typeface="Symbol" pitchFamily="18" charset="2"/>
              </a:rPr>
              <a:t>p</a:t>
            </a:r>
            <a:r>
              <a:rPr lang="en-GB" dirty="0" smtClean="0">
                <a:solidFill>
                  <a:schemeClr val="tx2"/>
                </a:solidFill>
              </a:rPr>
              <a:t>BR ~ -kT/</a:t>
            </a:r>
            <a:r>
              <a:rPr lang="en-GB" dirty="0" err="1" smtClean="0">
                <a:solidFill>
                  <a:schemeClr val="tx2"/>
                </a:solidFill>
              </a:rPr>
              <a:t>eBR</a:t>
            </a:r>
            <a:r>
              <a:rPr lang="en-GB" dirty="0" smtClean="0">
                <a:solidFill>
                  <a:schemeClr val="tx2"/>
                </a:solidFill>
              </a:rPr>
              <a:t>  so the drift velocity increases with temperature</a:t>
            </a:r>
          </a:p>
          <a:p>
            <a:pPr>
              <a:buFont typeface="Symbol" pitchFamily="18" charset="2"/>
              <a:buChar char="\"/>
              <a:defRPr/>
            </a:pP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357166"/>
            <a:ext cx="7175500" cy="625341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Proof of the last relation for completeness:-</a:t>
            </a:r>
            <a:endParaRPr lang="en-GB" dirty="0">
              <a:solidFill>
                <a:schemeClr val="tx2"/>
              </a:solidFill>
            </a:endParaRP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142976" y="785794"/>
          <a:ext cx="6286545" cy="3143250"/>
        </p:xfrm>
        <a:graphic>
          <a:graphicData uri="http://schemas.openxmlformats.org/presentationml/2006/ole">
            <p:oleObj spid="_x0000_s309250" name="Equation" r:id="rId3" imgW="2489040" imgH="1904760" progId="Equation.3">
              <p:embed/>
            </p:oleObj>
          </a:graphicData>
        </a:graphic>
      </p:graphicFrame>
      <p:graphicFrame>
        <p:nvGraphicFramePr>
          <p:cNvPr id="309251" name="Object 5"/>
          <p:cNvGraphicFramePr>
            <a:graphicFrameLocks noChangeAspect="1"/>
          </p:cNvGraphicFramePr>
          <p:nvPr/>
        </p:nvGraphicFramePr>
        <p:xfrm>
          <a:off x="500063" y="4225925"/>
          <a:ext cx="8067675" cy="2200275"/>
        </p:xfrm>
        <a:graphic>
          <a:graphicData uri="http://schemas.openxmlformats.org/presentationml/2006/ole">
            <p:oleObj spid="_x0000_s309251" name="Equation" r:id="rId4" imgW="3174840" imgH="1269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TOKOMAK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70"/>
            <a:ext cx="8715404" cy="278608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n-GB" b="1" dirty="0" smtClean="0">
                <a:solidFill>
                  <a:schemeClr val="hlink"/>
                </a:solidFill>
              </a:rPr>
              <a:t>		</a:t>
            </a:r>
            <a:r>
              <a:rPr lang="en-GB" b="1" dirty="0" smtClean="0">
                <a:solidFill>
                  <a:schemeClr val="tx2"/>
                </a:solidFill>
              </a:rPr>
              <a:t>INTRODUCTION</a:t>
            </a:r>
          </a:p>
          <a:p>
            <a:pPr>
              <a:defRPr/>
            </a:pPr>
            <a:r>
              <a:rPr lang="en-GB" dirty="0" smtClean="0">
                <a:solidFill>
                  <a:schemeClr val="tx2"/>
                </a:solidFill>
              </a:rPr>
              <a:t>Russian in origin – name is an acronym for</a:t>
            </a:r>
          </a:p>
          <a:p>
            <a:pPr lvl="1">
              <a:buFontTx/>
              <a:buNone/>
              <a:defRPr/>
            </a:pPr>
            <a:r>
              <a:rPr lang="en-GB" b="1" dirty="0" smtClean="0"/>
              <a:t>TO</a:t>
            </a:r>
            <a:r>
              <a:rPr lang="en-GB" dirty="0" smtClean="0"/>
              <a:t> (</a:t>
            </a:r>
            <a:r>
              <a:rPr lang="en-GB" dirty="0" err="1" smtClean="0"/>
              <a:t>roidal</a:t>
            </a:r>
            <a:r>
              <a:rPr lang="en-GB" dirty="0" smtClean="0"/>
              <a:t>)</a:t>
            </a:r>
          </a:p>
          <a:p>
            <a:pPr lvl="1">
              <a:buFontTx/>
              <a:buNone/>
              <a:defRPr/>
            </a:pPr>
            <a:r>
              <a:rPr lang="en-GB" b="1" dirty="0" smtClean="0"/>
              <a:t>KA</a:t>
            </a:r>
            <a:r>
              <a:rPr lang="en-GB" dirty="0" smtClean="0"/>
              <a:t> (MERA) = chamber</a:t>
            </a:r>
          </a:p>
          <a:p>
            <a:pPr lvl="1">
              <a:buFontTx/>
              <a:buNone/>
              <a:defRPr/>
            </a:pPr>
            <a:r>
              <a:rPr lang="en-GB" b="1" dirty="0" smtClean="0"/>
              <a:t>MAK</a:t>
            </a:r>
            <a:r>
              <a:rPr lang="en-GB" dirty="0" smtClean="0"/>
              <a:t> (</a:t>
            </a:r>
            <a:r>
              <a:rPr lang="en-GB" dirty="0" err="1" smtClean="0"/>
              <a:t>netic</a:t>
            </a:r>
            <a:r>
              <a:rPr lang="en-GB" dirty="0" smtClean="0"/>
              <a:t>)</a:t>
            </a:r>
          </a:p>
          <a:p>
            <a:pPr>
              <a:defRPr/>
            </a:pPr>
            <a:r>
              <a:rPr lang="en-GB" dirty="0" smtClean="0">
                <a:solidFill>
                  <a:schemeClr val="tx2"/>
                </a:solidFill>
              </a:rPr>
              <a:t>Presently the most successful system of magnetic confinement. Used in JET (Joint European </a:t>
            </a:r>
            <a:r>
              <a:rPr lang="en-GB" dirty="0" err="1" smtClean="0">
                <a:solidFill>
                  <a:schemeClr val="tx2"/>
                </a:solidFill>
              </a:rPr>
              <a:t>Torus</a:t>
            </a:r>
            <a:r>
              <a:rPr lang="en-GB" dirty="0" smtClean="0">
                <a:solidFill>
                  <a:schemeClr val="tx2"/>
                </a:solidFill>
              </a:rPr>
              <a:t>) at </a:t>
            </a:r>
            <a:r>
              <a:rPr lang="en-GB" dirty="0" err="1" smtClean="0">
                <a:solidFill>
                  <a:schemeClr val="tx2"/>
                </a:solidFill>
              </a:rPr>
              <a:t>Culham</a:t>
            </a: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  <p:graphicFrame>
        <p:nvGraphicFramePr>
          <p:cNvPr id="270339" name="Object 0"/>
          <p:cNvGraphicFramePr>
            <a:graphicFrameLocks noChangeAspect="1"/>
          </p:cNvGraphicFramePr>
          <p:nvPr/>
        </p:nvGraphicFramePr>
        <p:xfrm>
          <a:off x="2285984" y="3643314"/>
          <a:ext cx="6357982" cy="2760669"/>
        </p:xfrm>
        <a:graphic>
          <a:graphicData uri="http://schemas.openxmlformats.org/presentationml/2006/ole">
            <p:oleObj spid="_x0000_s270339" name="Designer Drawing" r:id="rId3" imgW="5011560" imgH="2749680" progId="">
              <p:embed/>
            </p:oleObj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4429132"/>
            <a:ext cx="3262368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Times New Roman" pitchFamily="18" charset="0"/>
              </a:rPr>
              <a:t>PRINCIPLE OF OPERATION</a:t>
            </a:r>
          </a:p>
        </p:txBody>
      </p:sp>
      <p:pic>
        <p:nvPicPr>
          <p:cNvPr id="9" name="Picture 8" descr="9.1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4754" y="714355"/>
            <a:ext cx="3189246" cy="2054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1" y="500042"/>
            <a:ext cx="7175500" cy="58304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Consider a plasma confined in a </a:t>
            </a:r>
            <a:r>
              <a:rPr lang="en-GB" dirty="0" err="1" smtClean="0">
                <a:solidFill>
                  <a:schemeClr val="tx2"/>
                </a:solidFill>
              </a:rPr>
              <a:t>torus</a:t>
            </a:r>
            <a:endParaRPr lang="en-GB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Let R = major radius of </a:t>
            </a:r>
            <a:r>
              <a:rPr lang="en-GB" sz="2400" dirty="0" err="1" smtClean="0"/>
              <a:t>torus</a:t>
            </a:r>
            <a:endParaRPr lang="en-GB" sz="2400" dirty="0" smtClean="0"/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Let a be minor radius of </a:t>
            </a:r>
            <a:r>
              <a:rPr lang="en-GB" sz="2400" dirty="0" err="1" smtClean="0"/>
              <a:t>torus</a:t>
            </a:r>
            <a:endParaRPr lang="en-GB" sz="2400" dirty="0" smtClean="0"/>
          </a:p>
          <a:p>
            <a:pPr>
              <a:lnSpc>
                <a:spcPct val="90000"/>
              </a:lnSpc>
              <a:defRPr/>
            </a:pPr>
            <a:r>
              <a:rPr lang="en-GB" dirty="0" smtClean="0">
                <a:solidFill>
                  <a:schemeClr val="tx2"/>
                </a:solidFill>
              </a:rPr>
              <a:t>In a TOKOMAK the plasma forms the secondary winding of a set of transformers whose primaries are driven by a pulse of current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Thus an AXIAL current I</a:t>
            </a:r>
            <a:r>
              <a:rPr lang="en-GB" sz="2400" baseline="-25000" dirty="0" smtClean="0"/>
              <a:t>T</a:t>
            </a:r>
            <a:r>
              <a:rPr lang="en-GB" sz="2400" dirty="0" smtClean="0"/>
              <a:t> (density </a:t>
            </a:r>
            <a:r>
              <a:rPr lang="en-GB" sz="2400" dirty="0" err="1" smtClean="0"/>
              <a:t>j</a:t>
            </a:r>
            <a:r>
              <a:rPr lang="en-GB" sz="2400" baseline="-25000" dirty="0" err="1" smtClean="0"/>
              <a:t>T</a:t>
            </a:r>
            <a:r>
              <a:rPr lang="en-GB" sz="2400" dirty="0" smtClean="0"/>
              <a:t>) is induced in the plasma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Induces </a:t>
            </a:r>
            <a:r>
              <a:rPr lang="en-GB" sz="2400" dirty="0" err="1" smtClean="0"/>
              <a:t>ohmic</a:t>
            </a:r>
            <a:r>
              <a:rPr lang="en-GB" sz="2400" dirty="0" smtClean="0"/>
              <a:t> heating, power density </a:t>
            </a:r>
            <a:r>
              <a:rPr lang="en-GB" sz="2400" dirty="0" smtClean="0">
                <a:latin typeface="Symbol" pitchFamily="18" charset="2"/>
              </a:rPr>
              <a:t>h</a:t>
            </a:r>
            <a:r>
              <a:rPr lang="en-GB" sz="2400" dirty="0" smtClean="0"/>
              <a:t> j</a:t>
            </a:r>
            <a:r>
              <a:rPr lang="en-GB" sz="2400" baseline="-25000" dirty="0" smtClean="0"/>
              <a:t>T</a:t>
            </a:r>
            <a:r>
              <a:rPr lang="en-GB" sz="2400" baseline="30000" dirty="0" smtClean="0"/>
              <a:t>2               </a:t>
            </a:r>
            <a:r>
              <a:rPr lang="en-GB" sz="2400" dirty="0" smtClean="0"/>
              <a:t>(</a:t>
            </a:r>
            <a:r>
              <a:rPr lang="en-GB" sz="2400" dirty="0" smtClean="0">
                <a:latin typeface="Symbol" pitchFamily="18" charset="2"/>
              </a:rPr>
              <a:t>h </a:t>
            </a:r>
            <a:r>
              <a:rPr lang="en-GB" sz="2400" dirty="0" smtClean="0">
                <a:sym typeface="Wingdings" pitchFamily="2" charset="2"/>
              </a:rPr>
              <a:t> </a:t>
            </a:r>
            <a:r>
              <a:rPr lang="en-GB" sz="2400" dirty="0" smtClean="0"/>
              <a:t>plasma </a:t>
            </a:r>
            <a:r>
              <a:rPr lang="en-GB" sz="2400" dirty="0" err="1" smtClean="0"/>
              <a:t>resistivity</a:t>
            </a:r>
            <a:r>
              <a:rPr lang="en-GB" sz="2400" dirty="0" smtClean="0"/>
              <a:t>)</a:t>
            </a:r>
            <a:endParaRPr lang="en-GB" sz="2400" baseline="30000" dirty="0" smtClean="0"/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/>
              <a:t>Induces the POLOIDAL FIELD B</a:t>
            </a:r>
            <a:r>
              <a:rPr lang="en-GB" sz="2400" baseline="-25000" dirty="0" smtClean="0"/>
              <a:t>P</a:t>
            </a:r>
          </a:p>
          <a:p>
            <a:pPr>
              <a:lnSpc>
                <a:spcPct val="90000"/>
              </a:lnSpc>
              <a:defRPr/>
            </a:pPr>
            <a:r>
              <a:rPr lang="en-GB" sz="2800" u="sng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GB" sz="2800" u="sng" baseline="-25000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opposes the drift of the plasma outwards because of q (</a:t>
            </a:r>
            <a:r>
              <a:rPr lang="en-GB" sz="2800" u="sng" dirty="0" err="1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n-GB" sz="2800" u="sng" baseline="-25000" dirty="0" err="1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  <a:sym typeface="Symbol" pitchFamily="18" charset="2"/>
              </a:rPr>
              <a:t>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GB" sz="2800" u="sng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GB" sz="2800" u="sng" baseline="-25000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) causes looping about the </a:t>
            </a:r>
            <a:r>
              <a:rPr lang="en-GB" sz="2800" dirty="0" err="1" smtClean="0">
                <a:solidFill>
                  <a:schemeClr val="accent1">
                    <a:lumMod val="75000"/>
                  </a:schemeClr>
                </a:solidFill>
              </a:rPr>
              <a:t>poloidal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 field lines</a:t>
            </a:r>
          </a:p>
          <a:p>
            <a:pPr>
              <a:lnSpc>
                <a:spcPct val="90000"/>
              </a:lnSpc>
              <a:defRPr/>
            </a:pPr>
            <a:endParaRPr lang="en-GB" sz="2800" baseline="-25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11015"/>
            <a:ext cx="4775200" cy="45719"/>
          </a:xfrm>
        </p:spPr>
        <p:txBody>
          <a:bodyPr>
            <a:normAutofit fontScale="90000"/>
          </a:bodyPr>
          <a:lstStyle/>
          <a:p>
            <a:endParaRPr lang="en-GB" sz="3200" b="1" dirty="0" smtClean="0">
              <a:solidFill>
                <a:schemeClr val="hlink"/>
              </a:solidFill>
            </a:endParaRPr>
          </a:p>
        </p:txBody>
      </p:sp>
      <p:sp>
        <p:nvSpPr>
          <p:cNvPr id="24674" name="Text Box 98"/>
          <p:cNvSpPr txBox="1">
            <a:spLocks noChangeArrowheads="1"/>
          </p:cNvSpPr>
          <p:nvPr/>
        </p:nvSpPr>
        <p:spPr bwMode="auto">
          <a:xfrm>
            <a:off x="428596" y="2285992"/>
            <a:ext cx="8177241" cy="41549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FontTx/>
              <a:buChar char="•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A second effect of the </a:t>
            </a:r>
            <a:r>
              <a:rPr lang="en-GB" sz="2400" dirty="0" err="1" smtClean="0">
                <a:solidFill>
                  <a:schemeClr val="tx2"/>
                </a:solidFill>
                <a:latin typeface="Times New Roman" pitchFamily="18" charset="0"/>
              </a:rPr>
              <a:t>Poloidal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 field is the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</a:rPr>
              <a:t>PINCH EFFECT</a:t>
            </a:r>
          </a:p>
          <a:p>
            <a:pPr marL="457200" indent="-457200">
              <a:buFontTx/>
              <a:buChar char="•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Each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ion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(e- and D+, T+ move in opposite directions)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feels a force directed inwards because of q (</a:t>
            </a:r>
            <a:r>
              <a:rPr lang="en-GB" sz="2400" u="sng" dirty="0" err="1">
                <a:solidFill>
                  <a:schemeClr val="tx2"/>
                </a:solidFill>
                <a:latin typeface="Times New Roman" pitchFamily="18" charset="0"/>
              </a:rPr>
              <a:t>v</a:t>
            </a:r>
            <a:r>
              <a:rPr lang="en-GB" sz="2400" u="sng" baseline="-25000" dirty="0" err="1">
                <a:solidFill>
                  <a:schemeClr val="tx2"/>
                </a:solidFill>
                <a:latin typeface="Times New Roman" pitchFamily="18" charset="0"/>
              </a:rPr>
              <a:t>I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  <a:sym typeface="Symbol" pitchFamily="18" charset="2"/>
              </a:rPr>
              <a:t>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GB" sz="2400" u="sng" dirty="0">
                <a:solidFill>
                  <a:schemeClr val="tx2"/>
                </a:solidFill>
                <a:latin typeface="Times New Roman" pitchFamily="18" charset="0"/>
              </a:rPr>
              <a:t>B</a:t>
            </a:r>
            <a:r>
              <a:rPr lang="en-GB" sz="2400" u="sng" baseline="-25000" dirty="0">
                <a:solidFill>
                  <a:schemeClr val="tx2"/>
                </a:solidFill>
                <a:latin typeface="Times New Roman" pitchFamily="18" charset="0"/>
              </a:rPr>
              <a:t>P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)</a:t>
            </a:r>
          </a:p>
          <a:p>
            <a:pPr marL="914400" lvl="1" indent="-457200">
              <a:defRPr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where </a:t>
            </a:r>
            <a:r>
              <a:rPr lang="en-GB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v</a:t>
            </a:r>
            <a:r>
              <a:rPr lang="en-GB" sz="2400" baseline="-25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= velocity in direction of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</a:t>
            </a:r>
            <a:r>
              <a:rPr lang="en-GB" sz="2400" baseline="-25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</a:t>
            </a:r>
            <a:endParaRPr lang="en-GB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This results in a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plasma pressure 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chemeClr val="tx2"/>
                </a:solidFill>
                <a:latin typeface="Times New Roman" pitchFamily="18" charset="0"/>
              </a:rPr>
              <a:t>given </a:t>
            </a: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by</a:t>
            </a:r>
          </a:p>
          <a:p>
            <a:pPr marL="457200" indent="-457200">
              <a:buFontTx/>
              <a:buChar char="•"/>
              <a:defRPr/>
            </a:pPr>
            <a:endParaRPr lang="en-GB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endParaRPr lang="en-GB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endParaRPr lang="en-GB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endParaRPr lang="en-GB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endParaRPr lang="en-GB" sz="2400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457200" indent="-457200">
              <a:buFontTx/>
              <a:buChar char="•"/>
              <a:defRPr/>
            </a:pPr>
            <a:r>
              <a:rPr lang="en-GB" sz="2400" dirty="0" smtClean="0">
                <a:solidFill>
                  <a:schemeClr val="tx2"/>
                </a:solidFill>
                <a:latin typeface="Times New Roman" pitchFamily="18" charset="0"/>
              </a:rPr>
              <a:t>There are many complex stability issues to </a:t>
            </a:r>
            <a:r>
              <a:rPr lang="en-GB" sz="2400" smtClean="0">
                <a:solidFill>
                  <a:schemeClr val="tx2"/>
                </a:solidFill>
                <a:latin typeface="Times New Roman" pitchFamily="18" charset="0"/>
              </a:rPr>
              <a:t>be overcome</a:t>
            </a:r>
            <a:endParaRPr lang="en-GB" sz="240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1026" name="Object 103"/>
          <p:cNvGraphicFramePr>
            <a:graphicFrameLocks noChangeAspect="1"/>
          </p:cNvGraphicFramePr>
          <p:nvPr/>
        </p:nvGraphicFramePr>
        <p:xfrm>
          <a:off x="1714480" y="0"/>
          <a:ext cx="5791200" cy="2428892"/>
        </p:xfrm>
        <a:graphic>
          <a:graphicData uri="http://schemas.openxmlformats.org/presentationml/2006/ole">
            <p:oleObj spid="_x0000_s272386" name="Designer Drawing" r:id="rId3" imgW="4344120" imgH="2027520" progId="">
              <p:embed/>
            </p:oleObj>
          </a:graphicData>
        </a:graphic>
      </p:graphicFrame>
      <p:graphicFrame>
        <p:nvGraphicFramePr>
          <p:cNvPr id="1027" name="Object 104"/>
          <p:cNvGraphicFramePr>
            <a:graphicFrameLocks noChangeAspect="1"/>
          </p:cNvGraphicFramePr>
          <p:nvPr/>
        </p:nvGraphicFramePr>
        <p:xfrm>
          <a:off x="1500166" y="4214818"/>
          <a:ext cx="6030383" cy="1630987"/>
        </p:xfrm>
        <a:graphic>
          <a:graphicData uri="http://schemas.openxmlformats.org/presentationml/2006/ole">
            <p:oleObj spid="_x0000_s272387" name="Equation" r:id="rId4" imgW="2184120" imgH="91440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AA805-2D3F-426F-8DAC-F16525489BC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Lecture 27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19503</TotalTime>
  <Words>1004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Office Theme</vt:lpstr>
      <vt:lpstr>Custom Design</vt:lpstr>
      <vt:lpstr>1_Custom Design</vt:lpstr>
      <vt:lpstr>Designer Drawing</vt:lpstr>
      <vt:lpstr>Equation</vt:lpstr>
      <vt:lpstr>SYSTEMS FOR MAGNETIC CONFINEMENT</vt:lpstr>
      <vt:lpstr>Slide 2</vt:lpstr>
      <vt:lpstr>Slide 3</vt:lpstr>
      <vt:lpstr>Slide 4</vt:lpstr>
      <vt:lpstr>Slide 5</vt:lpstr>
      <vt:lpstr>Slide 6</vt:lpstr>
      <vt:lpstr>TOKOMAK</vt:lpstr>
      <vt:lpstr> </vt:lpstr>
      <vt:lpstr>Slide 9</vt:lpstr>
      <vt:lpstr>Slide 10</vt:lpstr>
      <vt:lpstr>HEATING THE PLASMA </vt:lpstr>
      <vt:lpstr>Slide 12</vt:lpstr>
      <vt:lpstr>LAWSON PLOT </vt:lpstr>
      <vt:lpstr> 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Computing Services</dc:creator>
  <cp:lastModifiedBy>J N Jackson</cp:lastModifiedBy>
  <cp:revision>80</cp:revision>
  <dcterms:created xsi:type="dcterms:W3CDTF">2009-05-20T14:32:32Z</dcterms:created>
  <dcterms:modified xsi:type="dcterms:W3CDTF">2010-04-23T14:28:14Z</dcterms:modified>
</cp:coreProperties>
</file>