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4/21/2010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LAWSON CONDITION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929718" cy="5852399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2A54A8"/>
                </a:solidFill>
              </a:rPr>
              <a:t>Let fusion power  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baseline="-25000" dirty="0" smtClean="0">
                <a:solidFill>
                  <a:srgbClr val="FF0000"/>
                </a:solidFill>
              </a:rPr>
              <a:t>F</a:t>
            </a:r>
            <a:r>
              <a:rPr lang="en-GB" dirty="0" smtClean="0">
                <a:solidFill>
                  <a:srgbClr val="FF0000"/>
                </a:solidFill>
              </a:rPr>
              <a:t>= P</a:t>
            </a:r>
            <a:r>
              <a:rPr lang="en-GB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+ </a:t>
            </a:r>
            <a:r>
              <a:rPr lang="en-GB" dirty="0" err="1" smtClean="0">
                <a:solidFill>
                  <a:srgbClr val="FF0000"/>
                </a:solidFill>
              </a:rPr>
              <a:t>P</a:t>
            </a:r>
            <a:r>
              <a:rPr lang="en-GB" baseline="-25000" dirty="0" err="1" smtClean="0">
                <a:solidFill>
                  <a:srgbClr val="FF0000"/>
                </a:solidFill>
              </a:rPr>
              <a:t>n</a:t>
            </a:r>
            <a:r>
              <a:rPr lang="en-GB" baseline="-25000" dirty="0" smtClean="0">
                <a:solidFill>
                  <a:srgbClr val="FF0000"/>
                </a:solidFill>
              </a:rPr>
              <a:t>   </a:t>
            </a:r>
          </a:p>
          <a:p>
            <a:pPr>
              <a:buFontTx/>
              <a:buNone/>
            </a:pPr>
            <a:r>
              <a:rPr lang="en-GB" baseline="-25000" dirty="0" smtClean="0">
                <a:solidFill>
                  <a:srgbClr val="2A54A8"/>
                </a:solidFill>
              </a:rPr>
              <a:t>     </a:t>
            </a:r>
            <a:r>
              <a:rPr lang="en-GB" dirty="0" smtClean="0">
                <a:solidFill>
                  <a:srgbClr val="2A54A8"/>
                </a:solidFill>
              </a:rPr>
              <a:t>The neutron energy is given up to the lithium blanket and generates heat for the turbine while the </a:t>
            </a:r>
            <a:r>
              <a:rPr lang="en-GB" dirty="0" smtClean="0">
                <a:solidFill>
                  <a:srgbClr val="2A54A8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rgbClr val="2A54A8"/>
                </a:solidFill>
              </a:rPr>
              <a:t>s stop in the plasma and heat it. </a:t>
            </a:r>
          </a:p>
          <a:p>
            <a:r>
              <a:rPr lang="en-GB" dirty="0" smtClean="0">
                <a:solidFill>
                  <a:srgbClr val="2A54A8"/>
                </a:solidFill>
              </a:rPr>
              <a:t>Let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</a:t>
            </a:r>
            <a:r>
              <a:rPr lang="en-GB" baseline="-25000" dirty="0" err="1" smtClean="0">
                <a:solidFill>
                  <a:srgbClr val="FF0000"/>
                </a:solidFill>
              </a:rPr>
              <a:t>Loss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2A54A8"/>
                </a:solidFill>
              </a:rPr>
              <a:t>be the net power lost through </a:t>
            </a:r>
            <a:r>
              <a:rPr lang="en-GB" dirty="0" err="1" smtClean="0">
                <a:solidFill>
                  <a:srgbClr val="2A54A8"/>
                </a:solidFill>
              </a:rPr>
              <a:t>Bremsstrahlung</a:t>
            </a:r>
            <a:r>
              <a:rPr lang="en-GB" dirty="0" smtClean="0">
                <a:solidFill>
                  <a:srgbClr val="2A54A8"/>
                </a:solidFill>
              </a:rPr>
              <a:t>, heat loss etc.</a:t>
            </a:r>
          </a:p>
          <a:p>
            <a:r>
              <a:rPr lang="en-GB" dirty="0" smtClean="0">
                <a:solidFill>
                  <a:srgbClr val="2A54A8"/>
                </a:solidFill>
              </a:rPr>
              <a:t>Let </a:t>
            </a:r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2A54A8"/>
                </a:solidFill>
              </a:rPr>
              <a:t>= total plasma energy and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baseline="-25000" dirty="0" smtClean="0">
                <a:solidFill>
                  <a:srgbClr val="FF0000"/>
                </a:solidFill>
              </a:rPr>
              <a:t>i </a:t>
            </a:r>
            <a:r>
              <a:rPr lang="en-GB" dirty="0" smtClean="0">
                <a:solidFill>
                  <a:srgbClr val="2A54A8"/>
                </a:solidFill>
              </a:rPr>
              <a:t>the external power supplied to heat the plasma</a:t>
            </a:r>
          </a:p>
          <a:p>
            <a:r>
              <a:rPr lang="en-GB" dirty="0" smtClean="0">
                <a:solidFill>
                  <a:srgbClr val="2A54A8"/>
                </a:solidFill>
              </a:rPr>
              <a:t>Then </a:t>
            </a:r>
            <a:r>
              <a:rPr lang="en-GB" dirty="0" err="1" smtClean="0">
                <a:solidFill>
                  <a:schemeClr val="accent2"/>
                </a:solidFill>
              </a:rPr>
              <a:t>P</a:t>
            </a:r>
            <a:r>
              <a:rPr lang="en-GB" baseline="-25000" dirty="0" err="1" smtClean="0">
                <a:solidFill>
                  <a:schemeClr val="accent2"/>
                </a:solidFill>
              </a:rPr>
              <a:t>Loss</a:t>
            </a:r>
            <a:r>
              <a:rPr lang="en-GB" dirty="0" smtClean="0">
                <a:solidFill>
                  <a:schemeClr val="accent2"/>
                </a:solidFill>
              </a:rPr>
              <a:t> = W / </a:t>
            </a:r>
            <a:r>
              <a:rPr lang="en-GB" dirty="0" err="1" smtClean="0">
                <a:solidFill>
                  <a:schemeClr val="accent2"/>
                </a:solidFill>
                <a:latin typeface="Symbol" pitchFamily="18" charset="2"/>
              </a:rPr>
              <a:t>t</a:t>
            </a:r>
            <a:r>
              <a:rPr lang="en-GB" baseline="-25000" dirty="0" err="1" smtClean="0">
                <a:solidFill>
                  <a:schemeClr val="accent2"/>
                </a:solidFill>
              </a:rPr>
              <a:t>E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rgbClr val="2A54A8"/>
                </a:solidFill>
              </a:rPr>
              <a:t>where </a:t>
            </a:r>
            <a:r>
              <a:rPr lang="en-GB" dirty="0" err="1" smtClean="0">
                <a:solidFill>
                  <a:srgbClr val="2A54A8"/>
                </a:solidFill>
                <a:latin typeface="Symbol" pitchFamily="18" charset="2"/>
              </a:rPr>
              <a:t>t</a:t>
            </a:r>
            <a:r>
              <a:rPr lang="en-GB" baseline="-25000" dirty="0" err="1" smtClean="0">
                <a:solidFill>
                  <a:srgbClr val="2A54A8"/>
                </a:solidFill>
              </a:rPr>
              <a:t>E</a:t>
            </a:r>
            <a:r>
              <a:rPr lang="en-GB" dirty="0" smtClean="0">
                <a:solidFill>
                  <a:srgbClr val="2A54A8"/>
                </a:solidFill>
              </a:rPr>
              <a:t> is the energy containment time</a:t>
            </a:r>
          </a:p>
          <a:p>
            <a:r>
              <a:rPr lang="en-GB" dirty="0" smtClean="0">
                <a:solidFill>
                  <a:srgbClr val="2A54A8"/>
                </a:solidFill>
              </a:rPr>
              <a:t>The </a:t>
            </a:r>
            <a:r>
              <a:rPr lang="en-GB" b="1" dirty="0" smtClean="0">
                <a:solidFill>
                  <a:srgbClr val="2A54A8"/>
                </a:solidFill>
              </a:rPr>
              <a:t>Quality Factor 	</a:t>
            </a:r>
            <a:r>
              <a:rPr lang="en-GB" dirty="0" smtClean="0">
                <a:solidFill>
                  <a:srgbClr val="FF0000"/>
                </a:solidFill>
              </a:rPr>
              <a:t>Q = P</a:t>
            </a:r>
            <a:r>
              <a:rPr lang="en-GB" baseline="-25000" dirty="0" smtClean="0">
                <a:solidFill>
                  <a:srgbClr val="FF0000"/>
                </a:solidFill>
              </a:rPr>
              <a:t>F </a:t>
            </a:r>
            <a:r>
              <a:rPr lang="en-GB" dirty="0" smtClean="0">
                <a:solidFill>
                  <a:srgbClr val="FF0000"/>
                </a:solidFill>
              </a:rPr>
              <a:t>/ P</a:t>
            </a:r>
            <a:r>
              <a:rPr lang="en-GB" baseline="-25000" dirty="0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		     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(26.1)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    </a:t>
            </a:r>
            <a:r>
              <a:rPr lang="en-GB" dirty="0" smtClean="0">
                <a:solidFill>
                  <a:srgbClr val="2A54A8"/>
                </a:solidFill>
              </a:rPr>
              <a:t>so </a:t>
            </a:r>
            <a:r>
              <a:rPr lang="en-GB" dirty="0" smtClean="0">
                <a:solidFill>
                  <a:srgbClr val="FF0000"/>
                </a:solidFill>
              </a:rPr>
              <a:t>‘Break-even’ </a:t>
            </a:r>
            <a:r>
              <a:rPr lang="en-GB" dirty="0" smtClean="0">
                <a:solidFill>
                  <a:srgbClr val="2A54A8"/>
                </a:solidFill>
              </a:rPr>
              <a:t>is when </a:t>
            </a:r>
            <a:r>
              <a:rPr lang="en-GB" dirty="0" smtClean="0">
                <a:solidFill>
                  <a:srgbClr val="FF0000"/>
                </a:solidFill>
              </a:rPr>
              <a:t>Q=1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rgbClr val="2A54A8"/>
                </a:solidFill>
              </a:rPr>
              <a:t>and    ‘</a:t>
            </a:r>
            <a:r>
              <a:rPr lang="en-GB" dirty="0" smtClean="0">
                <a:solidFill>
                  <a:srgbClr val="FF0000"/>
                </a:solidFill>
              </a:rPr>
              <a:t>ignition’ </a:t>
            </a:r>
            <a:r>
              <a:rPr lang="en-GB" dirty="0" smtClean="0">
                <a:solidFill>
                  <a:srgbClr val="2A54A8"/>
                </a:solidFill>
              </a:rPr>
              <a:t>when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Q = ∞</a:t>
            </a:r>
          </a:p>
          <a:p>
            <a:r>
              <a:rPr lang="en-GB" dirty="0" smtClean="0">
                <a:solidFill>
                  <a:srgbClr val="2A54A8"/>
                </a:solidFill>
              </a:rPr>
              <a:t>Under equilibrium conditions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    				 </a:t>
            </a:r>
            <a:r>
              <a:rPr lang="en-GB" dirty="0" err="1" smtClean="0">
                <a:solidFill>
                  <a:schemeClr val="accent2"/>
                </a:solidFill>
              </a:rPr>
              <a:t>dW/dt</a:t>
            </a:r>
            <a:r>
              <a:rPr lang="en-GB" dirty="0" smtClean="0">
                <a:solidFill>
                  <a:schemeClr val="accent2"/>
                </a:solidFill>
              </a:rPr>
              <a:t> = P</a:t>
            </a:r>
            <a:r>
              <a:rPr lang="en-GB" baseline="-25000" dirty="0" smtClean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accent2"/>
                </a:solidFill>
              </a:rPr>
              <a:t> + P</a:t>
            </a:r>
            <a:r>
              <a:rPr lang="en-GB" baseline="-25000" dirty="0" smtClean="0">
                <a:solidFill>
                  <a:schemeClr val="accent2"/>
                </a:solidFill>
              </a:rPr>
              <a:t>i</a:t>
            </a:r>
            <a:r>
              <a:rPr lang="en-GB" dirty="0" smtClean="0">
                <a:solidFill>
                  <a:schemeClr val="accent2"/>
                </a:solidFill>
              </a:rPr>
              <a:t> - </a:t>
            </a:r>
            <a:r>
              <a:rPr lang="en-GB" dirty="0" err="1" smtClean="0">
                <a:solidFill>
                  <a:schemeClr val="accent2"/>
                </a:solidFill>
              </a:rPr>
              <a:t>P</a:t>
            </a:r>
            <a:r>
              <a:rPr lang="en-GB" baseline="-25000" dirty="0" err="1" smtClean="0">
                <a:solidFill>
                  <a:schemeClr val="accent2"/>
                </a:solidFill>
              </a:rPr>
              <a:t>Loss</a:t>
            </a:r>
            <a:r>
              <a:rPr lang="en-GB" dirty="0" smtClean="0">
                <a:solidFill>
                  <a:schemeClr val="accent2"/>
                </a:solidFill>
              </a:rPr>
              <a:t> =0 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	 		</a:t>
            </a:r>
            <a:r>
              <a:rPr lang="en-GB" dirty="0" smtClean="0">
                <a:solidFill>
                  <a:schemeClr val="accent2"/>
                </a:solidFill>
                <a:sym typeface="Symbol" pitchFamily="18" charset="2"/>
              </a:rPr>
              <a:t> </a:t>
            </a:r>
            <a:r>
              <a:rPr lang="en-GB" dirty="0" smtClean="0">
                <a:solidFill>
                  <a:schemeClr val="accent2"/>
                </a:solidFill>
              </a:rPr>
              <a:t>	 </a:t>
            </a:r>
            <a:r>
              <a:rPr lang="en-GB" dirty="0" err="1" smtClean="0">
                <a:solidFill>
                  <a:schemeClr val="accent2"/>
                </a:solidFill>
              </a:rPr>
              <a:t>P</a:t>
            </a:r>
            <a:r>
              <a:rPr lang="en-GB" baseline="-25000" dirty="0" err="1" smtClean="0">
                <a:solidFill>
                  <a:schemeClr val="accent2"/>
                </a:solidFill>
              </a:rPr>
              <a:t>input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  <a:sym typeface="Symbol" pitchFamily="18" charset="2"/>
              </a:rPr>
              <a:t></a:t>
            </a:r>
            <a:r>
              <a:rPr lang="en-GB" dirty="0" smtClean="0">
                <a:solidFill>
                  <a:schemeClr val="accent2"/>
                </a:solidFill>
              </a:rPr>
              <a:t> P</a:t>
            </a:r>
            <a:r>
              <a:rPr lang="en-GB" baseline="-25000" dirty="0" smtClean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chemeClr val="accent2"/>
                </a:solidFill>
              </a:rPr>
              <a:t> + P</a:t>
            </a:r>
            <a:r>
              <a:rPr lang="en-GB" baseline="-25000" dirty="0" smtClean="0">
                <a:solidFill>
                  <a:schemeClr val="accent2"/>
                </a:solidFill>
              </a:rPr>
              <a:t>i </a:t>
            </a:r>
            <a:r>
              <a:rPr lang="en-GB" dirty="0" smtClean="0">
                <a:solidFill>
                  <a:schemeClr val="accent2"/>
                </a:solidFill>
              </a:rPr>
              <a:t> = </a:t>
            </a:r>
            <a:r>
              <a:rPr lang="en-GB" dirty="0" err="1" smtClean="0">
                <a:solidFill>
                  <a:schemeClr val="accent2"/>
                </a:solidFill>
              </a:rPr>
              <a:t>P</a:t>
            </a:r>
            <a:r>
              <a:rPr lang="en-GB" baseline="-25000" dirty="0" err="1" smtClean="0">
                <a:solidFill>
                  <a:schemeClr val="accent2"/>
                </a:solidFill>
              </a:rPr>
              <a:t>Loss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				and </a:t>
            </a:r>
            <a:r>
              <a:rPr lang="en-GB" dirty="0" err="1" smtClean="0">
                <a:solidFill>
                  <a:schemeClr val="accent2"/>
                </a:solidFill>
                <a:latin typeface="Symbol" pitchFamily="18" charset="2"/>
              </a:rPr>
              <a:t>t</a:t>
            </a:r>
            <a:r>
              <a:rPr lang="en-GB" baseline="-25000" dirty="0" err="1" smtClean="0">
                <a:solidFill>
                  <a:schemeClr val="accent2"/>
                </a:solidFill>
              </a:rPr>
              <a:t>E</a:t>
            </a:r>
            <a:r>
              <a:rPr lang="en-GB" dirty="0" smtClean="0">
                <a:solidFill>
                  <a:schemeClr val="accent2"/>
                </a:solidFill>
              </a:rPr>
              <a:t> = W / </a:t>
            </a:r>
            <a:r>
              <a:rPr lang="en-GB" dirty="0" err="1" smtClean="0">
                <a:solidFill>
                  <a:schemeClr val="accent2"/>
                </a:solidFill>
              </a:rPr>
              <a:t>P</a:t>
            </a:r>
            <a:r>
              <a:rPr lang="en-GB" baseline="-25000" dirty="0" err="1" smtClean="0">
                <a:solidFill>
                  <a:schemeClr val="accent2"/>
                </a:solidFill>
              </a:rPr>
              <a:t>Loss</a:t>
            </a:r>
            <a:r>
              <a:rPr lang="en-GB" dirty="0" smtClean="0">
                <a:solidFill>
                  <a:schemeClr val="accent2"/>
                </a:solidFill>
              </a:rPr>
              <a:t>  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  <a:sym typeface="Symbol" pitchFamily="18" charset="2"/>
              </a:rPr>
              <a:t>	 	</a:t>
            </a:r>
            <a:r>
              <a:rPr lang="en-GB" dirty="0" smtClean="0">
                <a:solidFill>
                  <a:srgbClr val="FF0000"/>
                </a:solidFill>
                <a:sym typeface="Symbol" pitchFamily="18" charset="2"/>
              </a:rPr>
              <a:t>         		 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baseline="-250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 + P</a:t>
            </a:r>
            <a:r>
              <a:rPr lang="en-GB" baseline="-25000" dirty="0" smtClean="0">
                <a:solidFill>
                  <a:srgbClr val="FF0000"/>
                </a:solidFill>
              </a:rPr>
              <a:t>i </a:t>
            </a:r>
            <a:r>
              <a:rPr lang="en-GB" dirty="0" smtClean="0">
                <a:solidFill>
                  <a:srgbClr val="FF0000"/>
                </a:solidFill>
              </a:rPr>
              <a:t> = W / 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GB" baseline="-25000" dirty="0" err="1" smtClean="0">
                <a:solidFill>
                  <a:srgbClr val="FF0000"/>
                </a:solidFill>
              </a:rPr>
              <a:t>E</a:t>
            </a:r>
            <a:r>
              <a:rPr lang="en-GB" dirty="0" smtClean="0">
                <a:solidFill>
                  <a:srgbClr val="FF0000"/>
                </a:solidFill>
              </a:rPr>
              <a:t>             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(26.2)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500043"/>
            <a:ext cx="7929618" cy="5830420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>
                <a:solidFill>
                  <a:schemeClr val="tx2"/>
                </a:solidFill>
              </a:rPr>
              <a:t>Pressure = force / unit area</a:t>
            </a:r>
          </a:p>
          <a:p>
            <a:pPr lvl="1">
              <a:buFontTx/>
              <a:buNone/>
            </a:pPr>
            <a:r>
              <a:rPr lang="en-GB" sz="2600" dirty="0" smtClean="0">
                <a:sym typeface="Symbol" pitchFamily="18" charset="2"/>
              </a:rPr>
              <a:t>    P = </a:t>
            </a:r>
            <a:r>
              <a:rPr lang="en-GB" sz="2600" u="sng" dirty="0" smtClean="0">
                <a:sym typeface="Symbol" pitchFamily="18" charset="2"/>
              </a:rPr>
              <a:t>F</a:t>
            </a:r>
            <a:r>
              <a:rPr lang="en-GB" sz="2600" dirty="0" smtClean="0">
                <a:sym typeface="Symbol" pitchFamily="18" charset="2"/>
              </a:rPr>
              <a:t> / unit volume</a:t>
            </a:r>
          </a:p>
          <a:p>
            <a:pPr lvl="1">
              <a:buFontTx/>
              <a:buNone/>
            </a:pPr>
            <a:r>
              <a:rPr lang="en-GB" sz="2600" dirty="0" smtClean="0"/>
              <a:t>	 </a:t>
            </a:r>
            <a:r>
              <a:rPr lang="en-GB" sz="2600" dirty="0" smtClean="0">
                <a:sym typeface="Symbol" pitchFamily="18" charset="2"/>
              </a:rPr>
              <a:t> P</a:t>
            </a:r>
            <a:r>
              <a:rPr lang="en-GB" sz="2600" baseline="-25000" dirty="0" smtClean="0">
                <a:sym typeface="Symbol" pitchFamily="18" charset="2"/>
              </a:rPr>
              <a:t>i</a:t>
            </a:r>
            <a:r>
              <a:rPr lang="en-GB" sz="2600" dirty="0" smtClean="0">
                <a:sym typeface="Symbol" pitchFamily="18" charset="2"/>
              </a:rPr>
              <a:t> = </a:t>
            </a:r>
            <a:r>
              <a:rPr lang="en-GB" sz="2600" dirty="0" err="1" smtClean="0">
                <a:sym typeface="Symbol" pitchFamily="18" charset="2"/>
              </a:rPr>
              <a:t>n</a:t>
            </a:r>
            <a:r>
              <a:rPr lang="en-GB" sz="2600" baseline="-25000" dirty="0" err="1" smtClean="0">
                <a:sym typeface="Symbol" pitchFamily="18" charset="2"/>
              </a:rPr>
              <a:t>i</a:t>
            </a:r>
            <a:r>
              <a:rPr lang="en-GB" sz="2600" dirty="0" smtClean="0">
                <a:sym typeface="Symbol" pitchFamily="18" charset="2"/>
              </a:rPr>
              <a:t> e </a:t>
            </a:r>
            <a:r>
              <a:rPr lang="en-GB" sz="2600" u="sng" dirty="0" smtClean="0">
                <a:sym typeface="Symbol" pitchFamily="18" charset="2"/>
              </a:rPr>
              <a:t>v</a:t>
            </a:r>
            <a:r>
              <a:rPr lang="en-GB" sz="2600" u="sng" baseline="-25000" dirty="0" smtClean="0">
                <a:sym typeface="Symbol" pitchFamily="18" charset="2"/>
              </a:rPr>
              <a:t>i</a:t>
            </a:r>
            <a:r>
              <a:rPr lang="en-GB" sz="2600" dirty="0" smtClean="0">
                <a:sym typeface="Symbol" pitchFamily="18" charset="2"/>
              </a:rPr>
              <a:t>   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    ions</a:t>
            </a:r>
          </a:p>
          <a:p>
            <a:pPr lvl="1">
              <a:buFontTx/>
              <a:buNone/>
            </a:pPr>
            <a:r>
              <a:rPr lang="en-GB" sz="2600" dirty="0" smtClean="0">
                <a:sym typeface="Symbol" pitchFamily="18" charset="2"/>
              </a:rPr>
              <a:t>		   </a:t>
            </a:r>
            <a:r>
              <a:rPr lang="en-GB" sz="2600" dirty="0" err="1" smtClean="0">
                <a:sym typeface="Symbol" pitchFamily="18" charset="2"/>
              </a:rPr>
              <a:t>P</a:t>
            </a:r>
            <a:r>
              <a:rPr lang="en-GB" sz="2600" baseline="-25000" dirty="0" err="1" smtClean="0">
                <a:sym typeface="Symbol" pitchFamily="18" charset="2"/>
              </a:rPr>
              <a:t>e</a:t>
            </a:r>
            <a:r>
              <a:rPr lang="en-GB" sz="2600" dirty="0" smtClean="0">
                <a:sym typeface="Symbol" pitchFamily="18" charset="2"/>
              </a:rPr>
              <a:t> = - </a:t>
            </a:r>
            <a:r>
              <a:rPr lang="en-GB" sz="2600" dirty="0" err="1" smtClean="0">
                <a:sym typeface="Symbol" pitchFamily="18" charset="2"/>
              </a:rPr>
              <a:t>n</a:t>
            </a:r>
            <a:r>
              <a:rPr lang="en-GB" sz="2600" baseline="-25000" dirty="0" err="1" smtClean="0">
                <a:sym typeface="Symbol" pitchFamily="18" charset="2"/>
              </a:rPr>
              <a:t>e</a:t>
            </a:r>
            <a:r>
              <a:rPr lang="en-GB" sz="2600" dirty="0" smtClean="0">
                <a:sym typeface="Symbol" pitchFamily="18" charset="2"/>
              </a:rPr>
              <a:t> e </a:t>
            </a:r>
            <a:r>
              <a:rPr lang="en-GB" sz="2600" u="sng" dirty="0" err="1" smtClean="0">
                <a:sym typeface="Symbol" pitchFamily="18" charset="2"/>
              </a:rPr>
              <a:t>v</a:t>
            </a:r>
            <a:r>
              <a:rPr lang="en-GB" sz="2600" u="sng" baseline="-25000" dirty="0" err="1" smtClean="0">
                <a:sym typeface="Symbol" pitchFamily="18" charset="2"/>
              </a:rPr>
              <a:t>e</a:t>
            </a:r>
            <a:r>
              <a:rPr lang="en-GB" sz="2600" dirty="0" smtClean="0">
                <a:sym typeface="Symbol" pitchFamily="18" charset="2"/>
              </a:rPr>
              <a:t>   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    electrons</a:t>
            </a:r>
          </a:p>
          <a:p>
            <a:pPr lvl="1">
              <a:buFontTx/>
              <a:buNone/>
            </a:pPr>
            <a:r>
              <a:rPr lang="en-GB" sz="2600" dirty="0" smtClean="0">
                <a:sym typeface="Symbol" pitchFamily="18" charset="2"/>
              </a:rPr>
              <a:t>(where </a:t>
            </a:r>
            <a:r>
              <a:rPr lang="en-GB" sz="2600" dirty="0" err="1" smtClean="0">
                <a:sym typeface="Symbol" pitchFamily="18" charset="2"/>
              </a:rPr>
              <a:t>n</a:t>
            </a:r>
            <a:r>
              <a:rPr lang="en-GB" sz="2600" baseline="-25000" dirty="0" err="1" smtClean="0">
                <a:sym typeface="Symbol" pitchFamily="18" charset="2"/>
              </a:rPr>
              <a:t>i</a:t>
            </a:r>
            <a:r>
              <a:rPr lang="en-GB" sz="2600" dirty="0" smtClean="0">
                <a:sym typeface="Symbol" pitchFamily="18" charset="2"/>
              </a:rPr>
              <a:t> and </a:t>
            </a:r>
            <a:r>
              <a:rPr lang="en-GB" sz="2600" dirty="0" err="1" smtClean="0">
                <a:sym typeface="Symbol" pitchFamily="18" charset="2"/>
              </a:rPr>
              <a:t>n</a:t>
            </a:r>
            <a:r>
              <a:rPr lang="en-GB" sz="2600" baseline="-25000" dirty="0" err="1" smtClean="0">
                <a:sym typeface="Symbol" pitchFamily="18" charset="2"/>
              </a:rPr>
              <a:t>e</a:t>
            </a:r>
            <a:r>
              <a:rPr lang="en-GB" sz="2600" dirty="0" smtClean="0">
                <a:sym typeface="Symbol" pitchFamily="18" charset="2"/>
              </a:rPr>
              <a:t> are the relevant particle densities)</a:t>
            </a:r>
          </a:p>
          <a:p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Write n = </a:t>
            </a:r>
            <a:r>
              <a:rPr lang="en-GB" sz="2600" dirty="0" err="1" smtClean="0">
                <a:solidFill>
                  <a:schemeClr val="tx2"/>
                </a:solidFill>
                <a:sym typeface="Symbol" pitchFamily="18" charset="2"/>
              </a:rPr>
              <a:t>n</a:t>
            </a:r>
            <a:r>
              <a:rPr lang="en-GB" sz="2600" baseline="-25000" dirty="0" err="1" smtClean="0">
                <a:solidFill>
                  <a:schemeClr val="tx2"/>
                </a:solidFill>
                <a:sym typeface="Symbol" pitchFamily="18" charset="2"/>
              </a:rPr>
              <a:t>i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+ </a:t>
            </a:r>
            <a:r>
              <a:rPr lang="en-GB" sz="2600" dirty="0" err="1" smtClean="0">
                <a:solidFill>
                  <a:schemeClr val="tx2"/>
                </a:solidFill>
                <a:sym typeface="Symbol" pitchFamily="18" charset="2"/>
              </a:rPr>
              <a:t>n</a:t>
            </a:r>
            <a:r>
              <a:rPr lang="en-GB" sz="2600" baseline="-25000" dirty="0" err="1" smtClean="0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; P = P</a:t>
            </a:r>
            <a:r>
              <a:rPr lang="en-GB" sz="2600" baseline="-25000" dirty="0" smtClean="0">
                <a:solidFill>
                  <a:schemeClr val="tx2"/>
                </a:solidFill>
                <a:sym typeface="Symbol" pitchFamily="18" charset="2"/>
              </a:rPr>
              <a:t>i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+ </a:t>
            </a:r>
            <a:r>
              <a:rPr lang="en-GB" sz="2600" dirty="0" err="1" smtClean="0">
                <a:solidFill>
                  <a:schemeClr val="tx2"/>
                </a:solidFill>
                <a:sym typeface="Symbol" pitchFamily="18" charset="2"/>
              </a:rPr>
              <a:t>P</a:t>
            </a:r>
            <a:r>
              <a:rPr lang="en-GB" sz="2600" baseline="-25000" dirty="0" err="1" smtClean="0">
                <a:solidFill>
                  <a:schemeClr val="tx2"/>
                </a:solidFill>
                <a:sym typeface="Symbol" pitchFamily="18" charset="2"/>
              </a:rPr>
              <a:t>e</a:t>
            </a:r>
            <a:endParaRPr lang="en-GB" sz="2600" baseline="-250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		P = n e (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u="sng" baseline="-25000" dirty="0" smtClean="0">
                <a:solidFill>
                  <a:schemeClr val="tx2"/>
                </a:solidFill>
                <a:sym typeface="Symbol" pitchFamily="18" charset="2"/>
              </a:rPr>
              <a:t>i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– 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u="sng" baseline="-25000" dirty="0" err="1" smtClean="0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)  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B</a:t>
            </a:r>
          </a:p>
          <a:p>
            <a:pPr>
              <a:buFontTx/>
              <a:buNone/>
            </a:pP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GB" sz="2600" dirty="0" smtClean="0">
                <a:solidFill>
                  <a:schemeClr val="tx2"/>
                </a:solidFill>
              </a:rPr>
              <a:t> </a:t>
            </a:r>
            <a:r>
              <a:rPr lang="en-GB" sz="2600" b="1" dirty="0" smtClean="0">
                <a:solidFill>
                  <a:schemeClr val="tx2"/>
                </a:solidFill>
                <a:sym typeface="Symbol" pitchFamily="18" charset="2"/>
              </a:rPr>
              <a:t>	 P =</a:t>
            </a:r>
            <a:r>
              <a:rPr lang="en-GB" sz="2600" b="1" u="sng" dirty="0" smtClean="0">
                <a:solidFill>
                  <a:schemeClr val="tx2"/>
                </a:solidFill>
                <a:sym typeface="Symbol" pitchFamily="18" charset="2"/>
              </a:rPr>
              <a:t> j</a:t>
            </a:r>
            <a:r>
              <a:rPr lang="en-GB" sz="2600" b="1" dirty="0" smtClean="0">
                <a:solidFill>
                  <a:schemeClr val="tx2"/>
                </a:solidFill>
                <a:sym typeface="Symbol" pitchFamily="18" charset="2"/>
              </a:rPr>
              <a:t>  </a:t>
            </a:r>
            <a:r>
              <a:rPr lang="en-GB" sz="2600" b="1" u="sng" dirty="0" smtClean="0">
                <a:solidFill>
                  <a:schemeClr val="tx2"/>
                </a:solidFill>
                <a:sym typeface="Symbol" pitchFamily="18" charset="2"/>
              </a:rPr>
              <a:t>B</a:t>
            </a:r>
          </a:p>
          <a:p>
            <a:pPr>
              <a:buFontTx/>
              <a:buNone/>
            </a:pP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Where P is the </a:t>
            </a:r>
            <a:r>
              <a:rPr lang="en-GB" sz="2600" b="1" dirty="0" smtClean="0">
                <a:solidFill>
                  <a:schemeClr val="tx2"/>
                </a:solidFill>
                <a:sym typeface="Symbol" pitchFamily="18" charset="2"/>
              </a:rPr>
              <a:t>MAGNETIC PRESSURE 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and 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j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is the CURRENT DENSITY</a:t>
            </a:r>
          </a:p>
          <a:p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Using Maxwell’s Equations</a:t>
            </a:r>
          </a:p>
          <a:p>
            <a:pPr lvl="1">
              <a:buFontTx/>
              <a:buNone/>
            </a:pPr>
            <a:r>
              <a:rPr lang="en-GB" sz="2600" dirty="0" smtClean="0">
                <a:sym typeface="Symbol" pitchFamily="18" charset="2"/>
              </a:rPr>
              <a:t>			 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 = </a:t>
            </a:r>
            <a:r>
              <a:rPr lang="en-GB" sz="2600" dirty="0" smtClean="0">
                <a:latin typeface="Symbol" pitchFamily="18" charset="2"/>
                <a:sym typeface="Symbol" pitchFamily="18" charset="2"/>
              </a:rPr>
              <a:t>m</a:t>
            </a:r>
            <a:r>
              <a:rPr lang="en-GB" sz="2600" baseline="-25000" dirty="0" smtClean="0">
                <a:sym typeface="Symbol" pitchFamily="18" charset="2"/>
              </a:rPr>
              <a:t>0</a:t>
            </a:r>
            <a:r>
              <a:rPr lang="en-GB" sz="2600" dirty="0" smtClean="0">
                <a:sym typeface="Symbol" pitchFamily="18" charset="2"/>
              </a:rPr>
              <a:t> </a:t>
            </a:r>
            <a:r>
              <a:rPr lang="en-GB" sz="2600" u="sng" dirty="0" smtClean="0">
                <a:sym typeface="Symbol" pitchFamily="18" charset="2"/>
              </a:rPr>
              <a:t>j</a:t>
            </a:r>
            <a:endParaRPr lang="en-GB" sz="2600" dirty="0" smtClean="0">
              <a:sym typeface="Symbol" pitchFamily="18" charset="2"/>
            </a:endParaRPr>
          </a:p>
          <a:p>
            <a:pPr lvl="1">
              <a:buFont typeface="Symbol" pitchFamily="18" charset="2"/>
              <a:buChar char="\"/>
            </a:pPr>
            <a:r>
              <a:rPr lang="en-GB" sz="2600" dirty="0" smtClean="0">
                <a:sym typeface="Symbol" pitchFamily="18" charset="2"/>
              </a:rPr>
              <a:t>P = 1/</a:t>
            </a:r>
            <a:r>
              <a:rPr lang="en-GB" sz="2600" dirty="0" smtClean="0">
                <a:latin typeface="Symbol" pitchFamily="18" charset="2"/>
                <a:sym typeface="Symbol" pitchFamily="18" charset="2"/>
              </a:rPr>
              <a:t>m</a:t>
            </a:r>
            <a:r>
              <a:rPr lang="en-GB" sz="2600" baseline="-25000" dirty="0" smtClean="0">
                <a:sym typeface="Symbol" pitchFamily="18" charset="2"/>
              </a:rPr>
              <a:t>0</a:t>
            </a:r>
            <a:r>
              <a:rPr lang="en-GB" sz="2600" dirty="0" smtClean="0">
                <a:sym typeface="Symbol" pitchFamily="18" charset="2"/>
              </a:rPr>
              <a:t> ( 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 ) 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 </a:t>
            </a:r>
          </a:p>
          <a:p>
            <a:pPr lvl="1">
              <a:buFont typeface="Symbol" pitchFamily="18" charset="2"/>
              <a:buNone/>
            </a:pPr>
            <a:r>
              <a:rPr lang="en-GB" sz="2600" dirty="0" smtClean="0">
                <a:sym typeface="Symbol" pitchFamily="18" charset="2"/>
              </a:rPr>
              <a:t>		   = 1/</a:t>
            </a:r>
            <a:r>
              <a:rPr lang="en-GB" sz="2600" dirty="0" smtClean="0">
                <a:latin typeface="Symbol" pitchFamily="18" charset="2"/>
                <a:sym typeface="Symbol" pitchFamily="18" charset="2"/>
              </a:rPr>
              <a:t>m</a:t>
            </a:r>
            <a:r>
              <a:rPr lang="en-GB" sz="2600" baseline="-25000" dirty="0" smtClean="0">
                <a:sym typeface="Symbol" pitchFamily="18" charset="2"/>
              </a:rPr>
              <a:t>0</a:t>
            </a:r>
            <a:r>
              <a:rPr lang="en-GB" sz="2600" dirty="0" smtClean="0">
                <a:sym typeface="Symbol" pitchFamily="18" charset="2"/>
              </a:rPr>
              <a:t> [ - ½ B</a:t>
            </a:r>
            <a:r>
              <a:rPr lang="en-GB" sz="2600" baseline="30000" dirty="0" smtClean="0">
                <a:sym typeface="Symbol" pitchFamily="18" charset="2"/>
              </a:rPr>
              <a:t>2</a:t>
            </a:r>
            <a:r>
              <a:rPr lang="en-GB" sz="2600" dirty="0" smtClean="0">
                <a:sym typeface="Symbol" pitchFamily="18" charset="2"/>
              </a:rPr>
              <a:t> + (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 .) </a:t>
            </a:r>
            <a:r>
              <a:rPr lang="en-GB" sz="2600" u="sng" dirty="0" smtClean="0">
                <a:sym typeface="Symbol" pitchFamily="18" charset="2"/>
              </a:rPr>
              <a:t>B</a:t>
            </a:r>
            <a:r>
              <a:rPr lang="en-GB" sz="2600" dirty="0" smtClean="0">
                <a:sym typeface="Symbol" pitchFamily="18" charset="2"/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[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Using the vector identity</a:t>
            </a:r>
          </a:p>
          <a:p>
            <a:pPr>
              <a:buFont typeface="Wingdings" pitchFamily="2" charset="2"/>
              <a:buNone/>
            </a:pP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		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u</a:t>
            </a:r>
            <a:r>
              <a:rPr lang="en-GB" sz="2600" dirty="0" err="1" smtClean="0">
                <a:solidFill>
                  <a:schemeClr val="tx2"/>
                </a:solidFill>
                <a:sym typeface="Symbol" pitchFamily="18" charset="2"/>
              </a:rPr>
              <a:t>.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)=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dirty="0" err="1" smtClean="0">
                <a:solidFill>
                  <a:schemeClr val="tx2"/>
                </a:solidFill>
                <a:sym typeface="Symbol" pitchFamily="18" charset="2"/>
              </a:rPr>
              <a:t>.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u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+ 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u</a:t>
            </a:r>
            <a:r>
              <a:rPr lang="en-GB" sz="2600" dirty="0" err="1" smtClean="0">
                <a:solidFill>
                  <a:schemeClr val="tx2"/>
                </a:solidFill>
                <a:sym typeface="Symbol" pitchFamily="18" charset="2"/>
              </a:rPr>
              <a:t>.</a:t>
            </a:r>
            <a:r>
              <a:rPr lang="en-GB" sz="2600" u="sng" dirty="0" err="1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+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 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u 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+ 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u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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GB" sz="26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GB" sz="2600" u="sng" dirty="0" smtClean="0">
                <a:solidFill>
                  <a:schemeClr val="tx2"/>
                </a:solidFill>
                <a:sym typeface="Symbol" pitchFamily="18" charset="2"/>
              </a:rPr>
              <a:t>] </a:t>
            </a:r>
            <a:endParaRPr lang="en-GB" sz="2600" dirty="0" smtClean="0">
              <a:solidFill>
                <a:schemeClr val="tx2"/>
              </a:solidFill>
              <a:sym typeface="Symbol" pitchFamily="18" charset="2"/>
            </a:endParaRPr>
          </a:p>
          <a:p>
            <a:pPr lvl="1">
              <a:buFontTx/>
              <a:buNone/>
            </a:pPr>
            <a:endParaRPr lang="en-GB" u="sng" dirty="0" smtClean="0">
              <a:sym typeface="Symbol" pitchFamily="18" charset="2"/>
            </a:endParaRPr>
          </a:p>
          <a:p>
            <a:pPr lvl="1">
              <a:buFontTx/>
              <a:buNone/>
            </a:pPr>
            <a:endParaRPr lang="en-GB" u="sng" dirty="0" smtClean="0"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0"/>
            <a:ext cx="7175500" cy="580292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If the radius of curvature of </a:t>
            </a:r>
            <a:r>
              <a:rPr lang="en-GB" u="sng" dirty="0" smtClean="0">
                <a:solidFill>
                  <a:schemeClr val="tx2"/>
                </a:solidFill>
              </a:rPr>
              <a:t>B</a:t>
            </a:r>
            <a:r>
              <a:rPr lang="en-GB" dirty="0" smtClean="0">
                <a:solidFill>
                  <a:schemeClr val="tx2"/>
                </a:solidFill>
              </a:rPr>
              <a:t> &gt;&gt; length over which </a:t>
            </a:r>
            <a:r>
              <a:rPr lang="en-GB" u="sng" dirty="0" smtClean="0">
                <a:solidFill>
                  <a:schemeClr val="tx2"/>
                </a:solidFill>
              </a:rPr>
              <a:t>B</a:t>
            </a:r>
            <a:r>
              <a:rPr lang="en-GB" dirty="0" smtClean="0">
                <a:solidFill>
                  <a:schemeClr val="tx2"/>
                </a:solidFill>
              </a:rPr>
              <a:t> changes then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14414" y="785794"/>
          <a:ext cx="6664652" cy="1862156"/>
        </p:xfrm>
        <a:graphic>
          <a:graphicData uri="http://schemas.openxmlformats.org/presentationml/2006/ole">
            <p:oleObj spid="_x0000_s265218" name="Equation" r:id="rId3" imgW="2425680" imgH="1371600" progId="Equation.3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14282" y="2584939"/>
            <a:ext cx="8501122" cy="3956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the plasma is entirely contained by the magnetic field then P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0 outside.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Use labels ‘in’ and ‘out’ to label inside and outside of the plasma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then      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en-GB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GB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no magnetic field penetrates the plasma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(i.e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perfectly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diamagnetic) then B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 and the maximum pressure sustained is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(max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.) = B</a:t>
            </a:r>
            <a:r>
              <a:rPr lang="en-GB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=2 n k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factor for ions + electrons)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B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tesla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P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~ 15 bar;</a:t>
            </a: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kT = 10 keV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n = 5 x 10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20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-3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which gives a reasonable power density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643702" y="2143116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(26.6)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00043"/>
            <a:ext cx="7929618" cy="583042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N.B. If B</a:t>
            </a:r>
            <a:r>
              <a:rPr lang="en-GB" baseline="-25000" dirty="0" smtClean="0">
                <a:solidFill>
                  <a:schemeClr val="tx2"/>
                </a:solidFill>
              </a:rPr>
              <a:t>in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 0 then B</a:t>
            </a:r>
            <a:r>
              <a:rPr lang="en-GB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out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&gt; 4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n k T</a:t>
            </a:r>
          </a:p>
          <a:p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The ratio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= P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in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/ (B</a:t>
            </a:r>
            <a:r>
              <a:rPr lang="en-GB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out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/2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)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		           = 4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n k T / B</a:t>
            </a:r>
            <a:r>
              <a:rPr lang="en-GB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baseline="-25000" dirty="0" smtClean="0">
                <a:solidFill>
                  <a:schemeClr val="tx2"/>
                </a:solidFill>
                <a:sym typeface="Symbol" pitchFamily="18" charset="2"/>
              </a:rPr>
              <a:t>out</a:t>
            </a:r>
            <a:endParaRPr lang="en-GB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   is called the 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BETA FACTOR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for the plasma.</a:t>
            </a:r>
          </a:p>
          <a:p>
            <a:pPr>
              <a:buFontTx/>
              <a:buNone/>
            </a:pPr>
            <a:endParaRPr lang="en-GB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Using 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B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out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– B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FontTx/>
              <a:buNone/>
            </a:pPr>
            <a:r>
              <a:rPr lang="en-GB" dirty="0" smtClean="0">
                <a:sym typeface="Symbol" pitchFamily="18" charset="2"/>
              </a:rPr>
              <a:t>	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we can write </a:t>
            </a: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= 1 – (B</a:t>
            </a:r>
            <a:r>
              <a:rPr lang="en-GB" b="1" baseline="-25000" dirty="0" smtClean="0">
                <a:solidFill>
                  <a:schemeClr val="tx2"/>
                </a:solidFill>
                <a:sym typeface="Symbol" pitchFamily="18" charset="2"/>
              </a:rPr>
              <a:t>in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/ B</a:t>
            </a:r>
            <a:r>
              <a:rPr lang="en-GB" b="1" baseline="-25000" dirty="0" smtClean="0">
                <a:solidFill>
                  <a:schemeClr val="tx2"/>
                </a:solidFill>
                <a:sym typeface="Symbol" pitchFamily="18" charset="2"/>
              </a:rPr>
              <a:t>out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  <a:r>
              <a:rPr lang="en-GB" b="1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: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		       and 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P</a:t>
            </a:r>
            <a:r>
              <a:rPr lang="en-GB" b="1" baseline="-25000" dirty="0" smtClean="0">
                <a:solidFill>
                  <a:schemeClr val="tx2"/>
                </a:solidFill>
                <a:sym typeface="Symbol" pitchFamily="18" charset="2"/>
              </a:rPr>
              <a:t>in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= </a:t>
            </a: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(B</a:t>
            </a:r>
            <a:r>
              <a:rPr lang="en-GB" b="1" baseline="30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b="1" baseline="-25000" dirty="0" smtClean="0">
                <a:solidFill>
                  <a:schemeClr val="tx2"/>
                </a:solidFill>
                <a:sym typeface="Symbol" pitchFamily="18" charset="2"/>
              </a:rPr>
              <a:t>out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/2</a:t>
            </a: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m</a:t>
            </a:r>
            <a:r>
              <a:rPr lang="en-GB" b="1" baseline="-25000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)			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(26.7)</a:t>
            </a:r>
          </a:p>
          <a:p>
            <a:pPr>
              <a:buNone/>
            </a:pPr>
            <a:endParaRPr lang="en-GB" b="1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GB" dirty="0" err="1" smtClean="0">
                <a:solidFill>
                  <a:schemeClr val="tx2"/>
                </a:solidFill>
                <a:sym typeface="Symbol" pitchFamily="18" charset="2"/>
              </a:rPr>
              <a:t>i.e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 is a measure of the penetration of the magnetic field into the plasma.</a:t>
            </a:r>
          </a:p>
          <a:p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If </a:t>
            </a: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 0.1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the plasma is called 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‘low </a:t>
            </a: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‘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 otherwise 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‘ high </a:t>
            </a:r>
            <a:r>
              <a:rPr lang="en-GB" b="1" dirty="0" smtClean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GB" b="1" dirty="0" smtClean="0">
                <a:solidFill>
                  <a:schemeClr val="tx2"/>
                </a:solidFill>
                <a:sym typeface="Symbol" pitchFamily="18" charset="2"/>
              </a:rPr>
              <a:t> ‘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7" name="Content Placeholder 4"/>
          <p:cNvSpPr>
            <a:spLocks noGrp="1"/>
          </p:cNvSpPr>
          <p:nvPr>
            <p:ph idx="1"/>
          </p:nvPr>
        </p:nvSpPr>
        <p:spPr>
          <a:xfrm>
            <a:off x="214282" y="357167"/>
            <a:ext cx="8572560" cy="6187608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>
                <a:solidFill>
                  <a:srgbClr val="2A54A8"/>
                </a:solidFill>
              </a:rPr>
              <a:t>Define</a:t>
            </a:r>
            <a:r>
              <a:rPr lang="en-GB" sz="2800" dirty="0" smtClean="0"/>
              <a:t>     </a:t>
            </a:r>
            <a:r>
              <a:rPr lang="en-GB" sz="2800" dirty="0" err="1" smtClean="0">
                <a:solidFill>
                  <a:schemeClr val="accent2"/>
                </a:solidFill>
              </a:rPr>
              <a:t>f</a:t>
            </a:r>
            <a:r>
              <a:rPr lang="en-GB" sz="2800" baseline="-25000" dirty="0" err="1" smtClean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GB" sz="2800" dirty="0" smtClean="0">
                <a:solidFill>
                  <a:schemeClr val="accent2"/>
                </a:solidFill>
                <a:latin typeface="Symbol" pitchFamily="18" charset="2"/>
              </a:rPr>
              <a:t> </a:t>
            </a:r>
            <a:r>
              <a:rPr lang="en-GB" sz="2800" dirty="0" smtClean="0">
                <a:solidFill>
                  <a:schemeClr val="accent2"/>
                </a:solidFill>
                <a:sym typeface="Symbol" pitchFamily="18" charset="2"/>
              </a:rPr>
              <a:t> P</a:t>
            </a:r>
            <a:r>
              <a:rPr lang="en-GB" sz="2800" baseline="-25000" dirty="0" smtClean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GB" sz="2800" dirty="0" smtClean="0">
                <a:solidFill>
                  <a:schemeClr val="accent2"/>
                </a:solidFill>
                <a:sym typeface="Symbol" pitchFamily="18" charset="2"/>
              </a:rPr>
              <a:t> / P</a:t>
            </a:r>
            <a:r>
              <a:rPr lang="en-GB" sz="2800" baseline="-25000" dirty="0" smtClean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GB" sz="2800" dirty="0" smtClean="0">
                <a:solidFill>
                  <a:schemeClr val="accent2"/>
                </a:solidFill>
                <a:sym typeface="Symbol" pitchFamily="18" charset="2"/>
              </a:rPr>
              <a:t>= E</a:t>
            </a:r>
            <a:r>
              <a:rPr lang="en-GB" sz="2800" baseline="-25000" dirty="0" smtClean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GB" sz="2800" dirty="0" smtClean="0">
                <a:solidFill>
                  <a:schemeClr val="accent2"/>
                </a:solidFill>
                <a:sym typeface="Symbol" pitchFamily="18" charset="2"/>
              </a:rPr>
              <a:t> / E</a:t>
            </a:r>
            <a:r>
              <a:rPr lang="en-GB" sz="2800" baseline="-25000" dirty="0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GB" sz="2800" dirty="0" smtClean="0">
                <a:solidFill>
                  <a:schemeClr val="accent2"/>
                </a:solidFill>
                <a:sym typeface="Symbol" pitchFamily="18" charset="2"/>
              </a:rPr>
              <a:t>  </a:t>
            </a:r>
          </a:p>
          <a:p>
            <a:pPr>
              <a:buNone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(With notation change E</a:t>
            </a:r>
            <a:r>
              <a:rPr lang="en-GB" sz="2800" baseline="-25000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F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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 Q</a:t>
            </a:r>
            <a:r>
              <a:rPr lang="en-GB" sz="2800" baseline="-25000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F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 in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(25.3)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to avoid confusion with Q)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chemeClr val="accent2"/>
                </a:solidFill>
                <a:sym typeface="Symbol" pitchFamily="18" charset="2"/>
              </a:rPr>
              <a:t>    </a:t>
            </a:r>
            <a:r>
              <a:rPr lang="en-GB" sz="2800" dirty="0" smtClean="0">
                <a:solidFill>
                  <a:srgbClr val="2A54A8"/>
                </a:solidFill>
                <a:sym typeface="Symbol" pitchFamily="18" charset="2"/>
              </a:rPr>
              <a:t>and note that  from </a:t>
            </a:r>
            <a:r>
              <a:rPr lang="en-GB" sz="2800" dirty="0" err="1" smtClean="0">
                <a:solidFill>
                  <a:srgbClr val="2A54A8"/>
                </a:solidFill>
                <a:sym typeface="Symbol" pitchFamily="18" charset="2"/>
              </a:rPr>
              <a:t>eqn</a:t>
            </a:r>
            <a:r>
              <a:rPr lang="en-GB" sz="2800" dirty="0" smtClean="0">
                <a:solidFill>
                  <a:srgbClr val="2A54A8"/>
                </a:solidFill>
                <a:sym typeface="Symbol" pitchFamily="18" charset="2"/>
              </a:rPr>
              <a:t>. 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(26.1) 	</a:t>
            </a:r>
            <a:r>
              <a:rPr lang="en-GB" sz="2800" dirty="0" smtClean="0">
                <a:solidFill>
                  <a:schemeClr val="accent2"/>
                </a:solidFill>
              </a:rPr>
              <a:t>P</a:t>
            </a:r>
            <a:r>
              <a:rPr lang="en-GB" sz="2800" baseline="-25000" dirty="0" smtClean="0">
                <a:solidFill>
                  <a:schemeClr val="accent2"/>
                </a:solidFill>
              </a:rPr>
              <a:t>i</a:t>
            </a:r>
            <a:r>
              <a:rPr lang="en-GB" sz="2800" dirty="0" smtClean="0">
                <a:solidFill>
                  <a:schemeClr val="accent2"/>
                </a:solidFill>
              </a:rPr>
              <a:t> = P</a:t>
            </a:r>
            <a:r>
              <a:rPr lang="en-GB" sz="2800" baseline="-25000" dirty="0" smtClean="0">
                <a:solidFill>
                  <a:schemeClr val="accent2"/>
                </a:solidFill>
              </a:rPr>
              <a:t>F  </a:t>
            </a:r>
            <a:r>
              <a:rPr lang="en-GB" sz="2800" dirty="0" smtClean="0">
                <a:solidFill>
                  <a:schemeClr val="accent2"/>
                </a:solidFill>
              </a:rPr>
              <a:t>/ Q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chemeClr val="accent2"/>
                </a:solidFill>
              </a:rPr>
              <a:t>    </a:t>
            </a:r>
            <a:r>
              <a:rPr lang="en-GB" sz="2800" dirty="0" smtClean="0">
                <a:solidFill>
                  <a:srgbClr val="2A54A8"/>
                </a:solidFill>
              </a:rPr>
              <a:t>then </a:t>
            </a:r>
            <a:r>
              <a:rPr lang="en-GB" sz="2800" dirty="0" err="1" smtClean="0">
                <a:solidFill>
                  <a:srgbClr val="2A54A8"/>
                </a:solidFill>
              </a:rPr>
              <a:t>eqn</a:t>
            </a:r>
            <a:r>
              <a:rPr lang="en-GB" sz="2800" dirty="0" smtClean="0">
                <a:solidFill>
                  <a:srgbClr val="2A54A8"/>
                </a:solidFill>
              </a:rPr>
              <a:t>. (B) is equivalent to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   (</a:t>
            </a:r>
            <a:r>
              <a:rPr lang="en-GB" sz="2800" dirty="0" err="1" smtClean="0">
                <a:solidFill>
                  <a:srgbClr val="FF0000"/>
                </a:solidFill>
              </a:rPr>
              <a:t>f</a:t>
            </a:r>
            <a:r>
              <a:rPr lang="en-GB" sz="2800" baseline="-25000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sz="280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+ 1/Q)</a:t>
            </a:r>
            <a:r>
              <a:rPr lang="en-GB" sz="2800" dirty="0" smtClean="0">
                <a:solidFill>
                  <a:srgbClr val="FF0000"/>
                </a:solidFill>
                <a:sym typeface="Symbol" pitchFamily="18" charset="2"/>
              </a:rPr>
              <a:t> P</a:t>
            </a:r>
            <a:r>
              <a:rPr lang="en-GB" sz="2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GB" sz="2800" dirty="0" smtClean="0">
                <a:solidFill>
                  <a:srgbClr val="FF0000"/>
                </a:solidFill>
              </a:rPr>
              <a:t> = W / </a:t>
            </a:r>
            <a:r>
              <a:rPr lang="en-GB" sz="2800" dirty="0" err="1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GB" sz="2800" baseline="-25000" dirty="0" err="1" smtClean="0">
                <a:solidFill>
                  <a:srgbClr val="FF0000"/>
                </a:solidFill>
              </a:rPr>
              <a:t>E</a:t>
            </a:r>
            <a:r>
              <a:rPr lang="en-GB" sz="2800" dirty="0" smtClean="0">
                <a:solidFill>
                  <a:srgbClr val="FF0000"/>
                </a:solidFill>
              </a:rPr>
              <a:t> 		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(26.3)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 </a:t>
            </a:r>
            <a:r>
              <a:rPr lang="en-GB" sz="2800" dirty="0" smtClean="0">
                <a:solidFill>
                  <a:srgbClr val="2A54A8"/>
                </a:solidFill>
              </a:rPr>
              <a:t>Now                                per unit volume from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(25.3) </a:t>
            </a:r>
            <a:endParaRPr lang="en-GB" sz="2800" dirty="0" smtClean="0">
              <a:solidFill>
                <a:srgbClr val="2A54A8"/>
              </a:solidFill>
            </a:endParaRPr>
          </a:p>
          <a:p>
            <a:pPr>
              <a:buFontTx/>
              <a:buNone/>
            </a:pPr>
            <a:endParaRPr lang="en-GB" sz="2800" dirty="0" smtClean="0">
              <a:solidFill>
                <a:srgbClr val="2A54A8"/>
              </a:solidFill>
            </a:endParaRP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and    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 =2 x  3/2  n k T = 3 n k T  so substituting we get</a:t>
            </a:r>
          </a:p>
          <a:p>
            <a:pPr>
              <a:buFontTx/>
              <a:buNone/>
            </a:pPr>
            <a:endParaRPr lang="en-GB" sz="28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GB" sz="28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The Break-even condition Q=1 can then be written 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									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									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(26.4)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			 </a:t>
            </a:r>
            <a:r>
              <a:rPr lang="en-GB" sz="2800" b="1" dirty="0" smtClean="0">
                <a:solidFill>
                  <a:srgbClr val="FF0000"/>
                </a:solidFill>
              </a:rPr>
              <a:t>THE LAWSON CRITERION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Since     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2A54A8"/>
                </a:solidFill>
              </a:rPr>
              <a:t>The triple product   </a:t>
            </a:r>
            <a:r>
              <a:rPr lang="en-GB" sz="2800" b="1" dirty="0" err="1" smtClean="0">
                <a:solidFill>
                  <a:srgbClr val="FF0000"/>
                </a:solidFill>
              </a:rPr>
              <a:t>n</a:t>
            </a:r>
            <a:r>
              <a:rPr lang="en-GB" sz="2800" b="1" dirty="0" err="1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GB" sz="2800" b="1" baseline="-25000" dirty="0" err="1" smtClean="0">
                <a:solidFill>
                  <a:srgbClr val="FF0000"/>
                </a:solidFill>
              </a:rPr>
              <a:t>E</a:t>
            </a:r>
            <a:r>
              <a:rPr lang="en-GB" sz="2800" b="1" dirty="0" err="1" smtClean="0">
                <a:solidFill>
                  <a:srgbClr val="FF0000"/>
                </a:solidFill>
              </a:rPr>
              <a:t>T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2A54A8"/>
                </a:solidFill>
              </a:rPr>
              <a:t>is often used to express this condition</a:t>
            </a:r>
          </a:p>
          <a:p>
            <a:pPr>
              <a:buFontTx/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GB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330325" y="2071688"/>
          <a:ext cx="2195513" cy="642937"/>
        </p:xfrm>
        <a:graphic>
          <a:graphicData uri="http://schemas.openxmlformats.org/presentationml/2006/ole">
            <p:oleObj spid="_x0000_s257026" name="Equation" r:id="rId3" imgW="927000" imgH="41904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816100" y="3286125"/>
          <a:ext cx="4391025" cy="714375"/>
        </p:xfrm>
        <a:graphic>
          <a:graphicData uri="http://schemas.openxmlformats.org/presentationml/2006/ole">
            <p:oleObj spid="_x0000_s257027" name="Equation" r:id="rId4" imgW="1854000" imgH="431640" progId="Equation.3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1830388" y="4357688"/>
          <a:ext cx="5024437" cy="714375"/>
        </p:xfrm>
        <a:graphic>
          <a:graphicData uri="http://schemas.openxmlformats.org/presentationml/2006/ole">
            <p:oleObj spid="_x0000_s257028" name="Equation" r:id="rId5" imgW="2120760" imgH="444240" progId="Equation.3">
              <p:embed/>
            </p:oleObj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1728788" y="5429250"/>
          <a:ext cx="5711825" cy="473075"/>
        </p:xfrm>
        <a:graphic>
          <a:graphicData uri="http://schemas.openxmlformats.org/presentationml/2006/ole">
            <p:oleObj spid="_x0000_s257029" name="Equation" r:id="rId6" imgW="2412720" imgH="2412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151843" cy="59952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 requirement for ignition, </a:t>
            </a:r>
            <a:r>
              <a:rPr lang="en-GB" b="1" dirty="0" smtClean="0">
                <a:solidFill>
                  <a:srgbClr val="FF0000"/>
                </a:solidFill>
              </a:rPr>
              <a:t>Q = ∞</a:t>
            </a:r>
            <a:r>
              <a:rPr lang="en-GB" dirty="0" smtClean="0">
                <a:solidFill>
                  <a:schemeClr val="tx2"/>
                </a:solidFill>
              </a:rPr>
              <a:t>, is</a:t>
            </a:r>
          </a:p>
          <a:p>
            <a:pPr>
              <a:buFontTx/>
              <a:buNone/>
              <a:defRPr/>
            </a:pPr>
            <a:r>
              <a:rPr lang="en-GB" dirty="0" smtClean="0"/>
              <a:t>		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n</a:t>
            </a:r>
            <a:r>
              <a:rPr lang="en-GB" sz="3200" b="1" dirty="0" err="1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GB" sz="3200" b="1" baseline="-25000" dirty="0" err="1" smtClean="0">
                <a:solidFill>
                  <a:srgbClr val="FF0000"/>
                </a:solidFill>
              </a:rPr>
              <a:t>E</a:t>
            </a:r>
            <a:r>
              <a:rPr lang="en-GB" sz="3200" b="1" dirty="0" err="1" smtClean="0">
                <a:solidFill>
                  <a:srgbClr val="FF0000"/>
                </a:solidFill>
              </a:rPr>
              <a:t>T</a:t>
            </a:r>
            <a:r>
              <a:rPr lang="en-GB" sz="3200" b="1" dirty="0" smtClean="0">
                <a:solidFill>
                  <a:srgbClr val="FF0000"/>
                </a:solidFill>
              </a:rPr>
              <a:t>  ≥ 3 10</a:t>
            </a:r>
            <a:r>
              <a:rPr lang="en-GB" sz="3200" b="1" baseline="30000" dirty="0" smtClean="0">
                <a:solidFill>
                  <a:srgbClr val="FF0000"/>
                </a:solidFill>
              </a:rPr>
              <a:t>21</a:t>
            </a:r>
            <a:r>
              <a:rPr lang="en-GB" sz="3200" b="1" dirty="0" smtClean="0">
                <a:solidFill>
                  <a:srgbClr val="FF0000"/>
                </a:solidFill>
              </a:rPr>
              <a:t> m</a:t>
            </a:r>
            <a:r>
              <a:rPr lang="en-GB" sz="3200" b="1" baseline="30000" dirty="0" smtClean="0">
                <a:solidFill>
                  <a:srgbClr val="FF0000"/>
                </a:solidFill>
              </a:rPr>
              <a:t>-3</a:t>
            </a:r>
            <a:r>
              <a:rPr lang="en-GB" sz="3200" b="1" dirty="0" smtClean="0">
                <a:solidFill>
                  <a:srgbClr val="FF0000"/>
                </a:solidFill>
              </a:rPr>
              <a:t> s keV  (T in keV)</a:t>
            </a:r>
          </a:p>
          <a:p>
            <a:pPr>
              <a:buFontTx/>
              <a:buNone/>
              <a:defRPr/>
            </a:pPr>
            <a:r>
              <a:rPr lang="en-GB" b="1" dirty="0" smtClean="0">
                <a:solidFill>
                  <a:schemeClr val="accent2"/>
                </a:solidFill>
              </a:rPr>
              <a:t>	For T = 10 keV and n ~ 10</a:t>
            </a:r>
            <a:r>
              <a:rPr lang="en-GB" b="1" baseline="30000" dirty="0" smtClean="0">
                <a:solidFill>
                  <a:schemeClr val="accent2"/>
                </a:solidFill>
              </a:rPr>
              <a:t>20 </a:t>
            </a:r>
            <a:r>
              <a:rPr lang="en-GB" b="1" dirty="0" smtClean="0">
                <a:solidFill>
                  <a:schemeClr val="accent2"/>
                </a:solidFill>
              </a:rPr>
              <a:t>m</a:t>
            </a:r>
            <a:r>
              <a:rPr lang="en-GB" b="1" baseline="30000" dirty="0" smtClean="0">
                <a:solidFill>
                  <a:schemeClr val="accent2"/>
                </a:solidFill>
              </a:rPr>
              <a:t>-3</a:t>
            </a:r>
            <a:r>
              <a:rPr lang="en-GB" b="1" dirty="0" smtClean="0">
                <a:solidFill>
                  <a:schemeClr val="accent2"/>
                </a:solidFill>
              </a:rPr>
              <a:t> we see that the confinement time </a:t>
            </a:r>
            <a:r>
              <a:rPr lang="en-GB" b="1" dirty="0" err="1" smtClean="0">
                <a:solidFill>
                  <a:schemeClr val="accent2"/>
                </a:solidFill>
                <a:latin typeface="Symbol" pitchFamily="18" charset="2"/>
              </a:rPr>
              <a:t>t</a:t>
            </a:r>
            <a:r>
              <a:rPr lang="en-GB" b="1" baseline="-25000" dirty="0" err="1" smtClean="0">
                <a:solidFill>
                  <a:schemeClr val="accent2"/>
                </a:solidFill>
              </a:rPr>
              <a:t>E</a:t>
            </a:r>
            <a:r>
              <a:rPr lang="en-GB" b="1" dirty="0" smtClean="0">
                <a:solidFill>
                  <a:schemeClr val="accent2"/>
                </a:solidFill>
              </a:rPr>
              <a:t> = 3 seconds </a:t>
            </a:r>
            <a:r>
              <a:rPr lang="en-GB" b="1" smtClean="0">
                <a:solidFill>
                  <a:schemeClr val="accent2"/>
                </a:solidFill>
              </a:rPr>
              <a:t>for ignition.</a:t>
            </a:r>
            <a:endParaRPr lang="en-GB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  <a:defRPr/>
            </a:pPr>
            <a:r>
              <a:rPr lang="en-GB" b="1" u="sng" dirty="0" smtClean="0">
                <a:solidFill>
                  <a:srgbClr val="FF0000"/>
                </a:solidFill>
              </a:rPr>
              <a:t>EXAMPLE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A plasma contains a mixture of 50% D and 50% T at a temperature T = 20 </a:t>
            </a:r>
            <a:r>
              <a:rPr lang="en-GB" dirty="0" err="1" smtClean="0">
                <a:solidFill>
                  <a:schemeClr val="tx2"/>
                </a:solidFill>
              </a:rPr>
              <a:t>keV</a:t>
            </a:r>
            <a:r>
              <a:rPr lang="en-GB" dirty="0" smtClean="0">
                <a:solidFill>
                  <a:schemeClr val="tx2"/>
                </a:solidFill>
              </a:rPr>
              <a:t>. The average cross section for fusion is 2 barns. 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	a)   Estimate the value of              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        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If the energy produced per fusion is 17.6 </a:t>
            </a:r>
            <a:r>
              <a:rPr lang="en-GB" dirty="0" err="1" smtClean="0">
                <a:solidFill>
                  <a:schemeClr val="tx2"/>
                </a:solidFill>
              </a:rPr>
              <a:t>MeV</a:t>
            </a:r>
            <a:r>
              <a:rPr lang="en-GB" dirty="0" smtClean="0">
                <a:solidFill>
                  <a:schemeClr val="tx2"/>
                </a:solidFill>
              </a:rPr>
              <a:t> calculate the number density of the plasma that just satisfies the Lawson Condition given that the confinement time is 0.3 seconds. 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 b)   What is the fusion power produced in this condition?</a:t>
            </a:r>
          </a:p>
          <a:p>
            <a:pPr>
              <a:buFontTx/>
              <a:buNone/>
              <a:defRPr/>
            </a:pPr>
            <a:endParaRPr lang="en-GB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929058" y="3714752"/>
          <a:ext cx="642942" cy="500066"/>
        </p:xfrm>
        <a:graphic>
          <a:graphicData uri="http://schemas.openxmlformats.org/presentationml/2006/ole">
            <p:oleObj spid="_x0000_s258050" name="Equation" r:id="rId3" imgW="291960" imgH="2412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143932" cy="590185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GB" sz="2600" b="1" u="sng" dirty="0" smtClean="0">
                <a:solidFill>
                  <a:srgbClr val="FF0000"/>
                </a:solidFill>
              </a:rPr>
              <a:t>Answer</a:t>
            </a:r>
            <a:endParaRPr lang="en-GB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>a)  At a temperature of 20 keV the velocity of the deuteron is given by </a:t>
            </a:r>
          </a:p>
          <a:p>
            <a:pPr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>	0.5 </a:t>
            </a:r>
            <a:r>
              <a:rPr lang="en-GB" sz="2600" dirty="0" err="1" smtClean="0">
                <a:solidFill>
                  <a:schemeClr val="tx2"/>
                </a:solidFill>
              </a:rPr>
              <a:t>m</a:t>
            </a:r>
            <a:r>
              <a:rPr lang="en-GB" sz="2600" baseline="-25000" dirty="0" err="1" smtClean="0">
                <a:solidFill>
                  <a:schemeClr val="tx2"/>
                </a:solidFill>
              </a:rPr>
              <a:t>D</a:t>
            </a:r>
            <a:r>
              <a:rPr lang="en-GB" sz="2600" dirty="0" smtClean="0">
                <a:solidFill>
                  <a:schemeClr val="tx2"/>
                </a:solidFill>
              </a:rPr>
              <a:t> v</a:t>
            </a:r>
            <a:r>
              <a:rPr lang="en-GB" sz="2600" baseline="-25000" dirty="0" smtClean="0">
                <a:solidFill>
                  <a:schemeClr val="tx2"/>
                </a:solidFill>
              </a:rPr>
              <a:t>D</a:t>
            </a:r>
            <a:r>
              <a:rPr lang="en-GB" sz="2600" baseline="30000" dirty="0" smtClean="0">
                <a:solidFill>
                  <a:schemeClr val="tx2"/>
                </a:solidFill>
              </a:rPr>
              <a:t>2 </a:t>
            </a:r>
            <a:r>
              <a:rPr lang="en-GB" sz="2600" dirty="0" smtClean="0">
                <a:solidFill>
                  <a:schemeClr val="tx2"/>
                </a:solidFill>
              </a:rPr>
              <a:t>= 3/2 </a:t>
            </a:r>
            <a:r>
              <a:rPr lang="en-GB" sz="2600" dirty="0" err="1" smtClean="0">
                <a:solidFill>
                  <a:schemeClr val="tx2"/>
                </a:solidFill>
              </a:rPr>
              <a:t>kT</a:t>
            </a:r>
            <a:r>
              <a:rPr lang="en-GB" sz="2600" dirty="0" smtClean="0">
                <a:solidFill>
                  <a:schemeClr val="tx2"/>
                </a:solidFill>
              </a:rPr>
              <a:t> = 3/2 x 20 x 10</a:t>
            </a:r>
            <a:r>
              <a:rPr lang="en-GB" sz="2600" baseline="30000" dirty="0" smtClean="0">
                <a:solidFill>
                  <a:schemeClr val="tx2"/>
                </a:solidFill>
              </a:rPr>
              <a:t>3</a:t>
            </a:r>
            <a:r>
              <a:rPr lang="en-GB" sz="2600" dirty="0" smtClean="0">
                <a:solidFill>
                  <a:schemeClr val="tx2"/>
                </a:solidFill>
              </a:rPr>
              <a:t> x 1.6 10</a:t>
            </a:r>
            <a:r>
              <a:rPr lang="en-GB" sz="2600" baseline="30000" dirty="0" smtClean="0">
                <a:solidFill>
                  <a:schemeClr val="tx2"/>
                </a:solidFill>
              </a:rPr>
              <a:t>-19</a:t>
            </a:r>
            <a:r>
              <a:rPr lang="en-GB" sz="2600" dirty="0" smtClean="0">
                <a:solidFill>
                  <a:schemeClr val="tx2"/>
                </a:solidFill>
              </a:rPr>
              <a:t> J</a:t>
            </a:r>
          </a:p>
          <a:p>
            <a:pPr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>	</a:t>
            </a:r>
            <a:r>
              <a:rPr lang="en-GB" sz="2600" dirty="0" err="1" smtClean="0">
                <a:solidFill>
                  <a:schemeClr val="tx2"/>
                </a:solidFill>
              </a:rPr>
              <a:t>v</a:t>
            </a:r>
            <a:r>
              <a:rPr lang="en-GB" sz="2600" baseline="-25000" dirty="0" err="1" smtClean="0">
                <a:solidFill>
                  <a:schemeClr val="tx2"/>
                </a:solidFill>
              </a:rPr>
              <a:t>D</a:t>
            </a:r>
            <a:r>
              <a:rPr lang="en-GB" sz="2600" dirty="0" smtClean="0">
                <a:solidFill>
                  <a:schemeClr val="tx2"/>
                </a:solidFill>
              </a:rPr>
              <a:t> = [9.6 10</a:t>
            </a:r>
            <a:r>
              <a:rPr lang="en-GB" sz="2600" baseline="30000" dirty="0" smtClean="0">
                <a:solidFill>
                  <a:schemeClr val="tx2"/>
                </a:solidFill>
              </a:rPr>
              <a:t>-15</a:t>
            </a:r>
            <a:r>
              <a:rPr lang="en-GB" sz="2600" dirty="0" smtClean="0">
                <a:solidFill>
                  <a:schemeClr val="tx2"/>
                </a:solidFill>
              </a:rPr>
              <a:t> /(2 x 1.66 10</a:t>
            </a:r>
            <a:r>
              <a:rPr lang="en-GB" sz="2600" baseline="30000" dirty="0" smtClean="0">
                <a:solidFill>
                  <a:schemeClr val="tx2"/>
                </a:solidFill>
              </a:rPr>
              <a:t>-27</a:t>
            </a:r>
            <a:r>
              <a:rPr lang="en-GB" sz="2600" dirty="0" smtClean="0">
                <a:solidFill>
                  <a:schemeClr val="tx2"/>
                </a:solidFill>
              </a:rPr>
              <a:t>)]</a:t>
            </a:r>
            <a:r>
              <a:rPr lang="en-GB" sz="2600" baseline="30000" dirty="0" smtClean="0">
                <a:solidFill>
                  <a:schemeClr val="tx2"/>
                </a:solidFill>
              </a:rPr>
              <a:t>1/2</a:t>
            </a:r>
            <a:r>
              <a:rPr lang="en-GB" sz="2600" dirty="0" smtClean="0">
                <a:solidFill>
                  <a:schemeClr val="tx2"/>
                </a:solidFill>
              </a:rPr>
              <a:t>  = 1.70 10</a:t>
            </a:r>
            <a:r>
              <a:rPr lang="en-GB" sz="2600" baseline="30000" dirty="0" smtClean="0">
                <a:solidFill>
                  <a:schemeClr val="tx2"/>
                </a:solidFill>
              </a:rPr>
              <a:t>6</a:t>
            </a:r>
            <a:r>
              <a:rPr lang="en-GB" sz="2600" dirty="0" smtClean="0">
                <a:solidFill>
                  <a:schemeClr val="tx2"/>
                </a:solidFill>
              </a:rPr>
              <a:t> ms</a:t>
            </a:r>
            <a:r>
              <a:rPr lang="en-GB" sz="2600" baseline="30000" dirty="0" smtClean="0">
                <a:solidFill>
                  <a:schemeClr val="tx2"/>
                </a:solidFill>
              </a:rPr>
              <a:t>-1</a:t>
            </a:r>
            <a:r>
              <a:rPr lang="en-GB" sz="2600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>	</a:t>
            </a:r>
            <a:r>
              <a:rPr lang="en-GB" sz="2600" dirty="0" err="1" smtClean="0">
                <a:solidFill>
                  <a:schemeClr val="tx2"/>
                </a:solidFill>
              </a:rPr>
              <a:t>v</a:t>
            </a:r>
            <a:r>
              <a:rPr lang="en-GB" sz="2600" baseline="-25000" dirty="0" err="1" smtClean="0">
                <a:solidFill>
                  <a:schemeClr val="tx2"/>
                </a:solidFill>
              </a:rPr>
              <a:t>T</a:t>
            </a:r>
            <a:r>
              <a:rPr lang="en-GB" sz="2600" dirty="0" smtClean="0">
                <a:solidFill>
                  <a:schemeClr val="tx2"/>
                </a:solidFill>
              </a:rPr>
              <a:t> = [9.6 10</a:t>
            </a:r>
            <a:r>
              <a:rPr lang="en-GB" sz="2600" baseline="30000" dirty="0" smtClean="0">
                <a:solidFill>
                  <a:schemeClr val="tx2"/>
                </a:solidFill>
              </a:rPr>
              <a:t>-15</a:t>
            </a:r>
            <a:r>
              <a:rPr lang="en-GB" sz="2600" dirty="0" smtClean="0">
                <a:solidFill>
                  <a:schemeClr val="tx2"/>
                </a:solidFill>
              </a:rPr>
              <a:t> /(3 x 1.66 10</a:t>
            </a:r>
            <a:r>
              <a:rPr lang="en-GB" sz="2600" baseline="30000" dirty="0" smtClean="0">
                <a:solidFill>
                  <a:schemeClr val="tx2"/>
                </a:solidFill>
              </a:rPr>
              <a:t>-27</a:t>
            </a:r>
            <a:r>
              <a:rPr lang="en-GB" sz="2600" dirty="0" smtClean="0">
                <a:solidFill>
                  <a:schemeClr val="tx2"/>
                </a:solidFill>
              </a:rPr>
              <a:t>)]</a:t>
            </a:r>
            <a:r>
              <a:rPr lang="en-GB" sz="2600" baseline="30000" dirty="0" smtClean="0">
                <a:solidFill>
                  <a:schemeClr val="tx2"/>
                </a:solidFill>
              </a:rPr>
              <a:t> 1/2</a:t>
            </a:r>
            <a:r>
              <a:rPr lang="en-GB" sz="2600" dirty="0" smtClean="0">
                <a:solidFill>
                  <a:schemeClr val="tx2"/>
                </a:solidFill>
              </a:rPr>
              <a:t>  = 1.39 10</a:t>
            </a:r>
            <a:r>
              <a:rPr lang="en-GB" sz="2600" baseline="30000" dirty="0" smtClean="0">
                <a:solidFill>
                  <a:schemeClr val="tx2"/>
                </a:solidFill>
              </a:rPr>
              <a:t>6</a:t>
            </a:r>
            <a:r>
              <a:rPr lang="en-GB" sz="2600" dirty="0" smtClean="0">
                <a:solidFill>
                  <a:schemeClr val="tx2"/>
                </a:solidFill>
              </a:rPr>
              <a:t> ms</a:t>
            </a:r>
            <a:r>
              <a:rPr lang="en-GB" sz="2600" baseline="30000" dirty="0" smtClean="0">
                <a:solidFill>
                  <a:schemeClr val="tx2"/>
                </a:solidFill>
              </a:rPr>
              <a:t>-1</a:t>
            </a:r>
            <a:r>
              <a:rPr lang="en-GB" sz="2600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>     Estimate relative velocity by assuming that on average the particles collide at 90</a:t>
            </a:r>
            <a:r>
              <a:rPr lang="en-GB" sz="2600" baseline="30000" dirty="0" smtClean="0">
                <a:solidFill>
                  <a:schemeClr val="tx2"/>
                </a:solidFill>
              </a:rPr>
              <a:t>o</a:t>
            </a:r>
            <a:r>
              <a:rPr lang="en-GB" sz="2600" dirty="0" smtClean="0">
                <a:solidFill>
                  <a:schemeClr val="tx2"/>
                </a:solidFill>
              </a:rPr>
              <a:t> and ignore the centre of mass transformation.</a:t>
            </a:r>
            <a:br>
              <a:rPr lang="en-GB" sz="2600" dirty="0" smtClean="0">
                <a:solidFill>
                  <a:schemeClr val="tx2"/>
                </a:solidFill>
              </a:rPr>
            </a:br>
            <a:r>
              <a:rPr lang="en-GB" sz="2600" dirty="0" smtClean="0">
                <a:solidFill>
                  <a:schemeClr val="tx2"/>
                </a:solidFill>
              </a:rPr>
              <a:t>i.e.                                    </a:t>
            </a: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>    so   </a:t>
            </a:r>
            <a:r>
              <a:rPr lang="en-GB" sz="2600" b="1" dirty="0" smtClean="0">
                <a:solidFill>
                  <a:schemeClr val="tx2"/>
                </a:solidFill>
              </a:rPr>
              <a:t>v = 2.20 10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6</a:t>
            </a:r>
            <a:r>
              <a:rPr lang="en-GB" sz="2600" b="1" dirty="0" smtClean="0">
                <a:solidFill>
                  <a:schemeClr val="tx2"/>
                </a:solidFill>
              </a:rPr>
              <a:t> ms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-1</a:t>
            </a:r>
            <a:endParaRPr lang="en-GB" sz="2600" dirty="0" smtClean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</a:rPr>
              <a:t/>
            </a:r>
            <a:br>
              <a:rPr lang="en-GB" sz="2600" dirty="0" smtClean="0">
                <a:solidFill>
                  <a:schemeClr val="tx2"/>
                </a:solidFill>
              </a:rPr>
            </a:br>
            <a:r>
              <a:rPr lang="en-GB" sz="2600" b="1" dirty="0" smtClean="0">
                <a:solidFill>
                  <a:schemeClr val="tx2"/>
                </a:solidFill>
              </a:rPr>
              <a:t>Hence             = 2 10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-28</a:t>
            </a:r>
            <a:r>
              <a:rPr lang="en-GB" sz="2600" b="1" dirty="0" smtClean="0">
                <a:solidFill>
                  <a:schemeClr val="tx2"/>
                </a:solidFill>
              </a:rPr>
              <a:t> x 2.20 10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6</a:t>
            </a:r>
            <a:r>
              <a:rPr lang="en-GB" sz="2600" b="1" dirty="0" smtClean="0">
                <a:solidFill>
                  <a:schemeClr val="tx2"/>
                </a:solidFill>
              </a:rPr>
              <a:t> = 4.4 10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-22</a:t>
            </a:r>
            <a:r>
              <a:rPr lang="en-GB" sz="2600" b="1" dirty="0" smtClean="0">
                <a:solidFill>
                  <a:schemeClr val="tx2"/>
                </a:solidFill>
              </a:rPr>
              <a:t> m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3</a:t>
            </a:r>
            <a:r>
              <a:rPr lang="en-GB" sz="2600" b="1" dirty="0" smtClean="0">
                <a:solidFill>
                  <a:schemeClr val="tx2"/>
                </a:solidFill>
              </a:rPr>
              <a:t> s</a:t>
            </a:r>
            <a:r>
              <a:rPr lang="en-GB" sz="2600" b="1" baseline="30000" dirty="0" smtClean="0">
                <a:solidFill>
                  <a:schemeClr val="tx2"/>
                </a:solidFill>
              </a:rPr>
              <a:t>-1</a:t>
            </a:r>
            <a:r>
              <a:rPr lang="en-GB" sz="2600" dirty="0" smtClean="0">
                <a:solidFill>
                  <a:schemeClr val="tx2"/>
                </a:solidFill>
              </a:rPr>
              <a:t> </a:t>
            </a:r>
            <a:br>
              <a:rPr lang="en-GB" sz="2600" dirty="0" smtClean="0">
                <a:solidFill>
                  <a:schemeClr val="tx2"/>
                </a:solidFill>
              </a:rPr>
            </a:br>
            <a:endParaRPr lang="en-GB" sz="2600" dirty="0">
              <a:solidFill>
                <a:schemeClr val="tx2"/>
              </a:solidFill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857356" y="4071942"/>
          <a:ext cx="4762500" cy="489073"/>
        </p:xfrm>
        <a:graphic>
          <a:graphicData uri="http://schemas.openxmlformats.org/presentationml/2006/ole">
            <p:oleObj spid="_x0000_s259074" name="Equation" r:id="rId3" imgW="1904760" imgH="2664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928794" y="5500702"/>
          <a:ext cx="692149" cy="439616"/>
        </p:xfrm>
        <a:graphic>
          <a:graphicData uri="http://schemas.openxmlformats.org/presentationml/2006/ole">
            <p:oleObj spid="_x0000_s259075" name="Equation" r:id="rId4" imgW="291960" imgH="2412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0034" y="285728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Lawson Condition 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 (26.4)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aseline="-25000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0.2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taking E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17.6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(100% efficiency!) then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 n =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8.61 10</a:t>
            </a:r>
            <a:r>
              <a:rPr lang="en-GB" sz="24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Power                              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so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en-GB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b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2.30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sz="2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Watts or </a:t>
            </a: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2.30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MW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2825750" y="1000125"/>
          <a:ext cx="3116263" cy="714375"/>
        </p:xfrm>
        <a:graphic>
          <a:graphicData uri="http://schemas.openxmlformats.org/presentationml/2006/ole">
            <p:oleObj spid="_x0000_s260098" name="Equation" r:id="rId3" imgW="1422360" imgH="444240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914400" y="2587625"/>
          <a:ext cx="7713663" cy="698500"/>
        </p:xfrm>
        <a:graphic>
          <a:graphicData uri="http://schemas.openxmlformats.org/presentationml/2006/ole">
            <p:oleObj spid="_x0000_s260099" name="Equation" r:id="rId4" imgW="3365280" imgH="45720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181100" y="4857750"/>
          <a:ext cx="7065963" cy="785813"/>
        </p:xfrm>
        <a:graphic>
          <a:graphicData uri="http://schemas.openxmlformats.org/presentationml/2006/ole">
            <p:oleObj spid="_x0000_s260100" name="Equation" r:id="rId5" imgW="3225600" imgH="444240" progId="Equation.3">
              <p:embed/>
            </p:oleObj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1901825" y="4143375"/>
          <a:ext cx="2195513" cy="642938"/>
        </p:xfrm>
        <a:graphic>
          <a:graphicData uri="http://schemas.openxmlformats.org/presentationml/2006/ole">
            <p:oleObj spid="_x0000_s260101" name="Equation" r:id="rId6" imgW="927000" imgH="4190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11015"/>
            <a:ext cx="4775200" cy="791308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</a:rPr>
              <a:t>PARTICLE DENSITY</a:t>
            </a:r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7171" name="Text Box 98"/>
          <p:cNvSpPr txBox="1">
            <a:spLocks noChangeArrowheads="1"/>
          </p:cNvSpPr>
          <p:nvPr/>
        </p:nvSpPr>
        <p:spPr bwMode="auto">
          <a:xfrm>
            <a:off x="357158" y="949569"/>
            <a:ext cx="8358246" cy="5170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GB" b="1" dirty="0">
                <a:solidFill>
                  <a:schemeClr val="hlink"/>
                </a:solidFill>
                <a:latin typeface="Times New Roman" pitchFamily="18" charset="0"/>
              </a:rPr>
              <a:t>	</a:t>
            </a:r>
            <a:endParaRPr lang="en-GB" sz="24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The value of n is determined by having a reasonable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POWER DENSITY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of                 </a:t>
            </a:r>
          </a:p>
          <a:p>
            <a:pPr marL="457200" indent="-457200"/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              ~  40 MW m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</a:rPr>
              <a:t>-3</a:t>
            </a:r>
          </a:p>
          <a:p>
            <a:pPr marL="914400" lvl="1" indent="-457200">
              <a:buFontTx/>
              <a:buChar char="•"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</a:rPr>
              <a:t>If the density is less than this linear dimensions become too large for economic operation ( e.g. need magnetic fields over too large a volume)</a:t>
            </a:r>
          </a:p>
          <a:p>
            <a:pPr marL="914400" lvl="1" indent="-457200">
              <a:buFontTx/>
              <a:buChar char="•"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</a:rPr>
              <a:t>If the density is larger than this, </a:t>
            </a:r>
          </a:p>
          <a:p>
            <a:pPr marL="1371600" lvl="2" indent="-457200">
              <a:buFontTx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the pressure exerted by the plasma </a:t>
            </a:r>
          </a:p>
          <a:p>
            <a:pPr marL="914400" lvl="1" indent="-457200"/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	[ P=2nkT ~ 40 bar at T ~ 13 keV, n~10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21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m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-3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] is too large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 [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e.g. needs B &gt; 10T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 see later] </a:t>
            </a:r>
          </a:p>
          <a:p>
            <a:pPr marL="1371600" lvl="2" indent="-457200">
              <a:buFontTx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 the neutron flux is too large for the reactor structure</a:t>
            </a:r>
          </a:p>
          <a:p>
            <a:pPr marL="457200" indent="-457200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With T = 13 keV, find that n = 3x10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m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</a:rPr>
              <a:t>-3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 so that </a:t>
            </a:r>
            <a:r>
              <a:rPr lang="en-GB" sz="2400" dirty="0" err="1">
                <a:solidFill>
                  <a:schemeClr val="tx2"/>
                </a:solidFill>
              </a:rPr>
              <a:t>t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~ 0.3 s to satisfy the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</a:rPr>
              <a:t>Lawson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401080" cy="71438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MAGNETIC CONFINEMENT OF PLASMAS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1" y="1214422"/>
            <a:ext cx="7175500" cy="527430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chemeClr val="tx2"/>
                </a:solidFill>
              </a:rPr>
              <a:t>INTRODUCTION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No material container can withstand temperatures ~ 10</a:t>
            </a:r>
            <a:r>
              <a:rPr lang="en-GB" baseline="30000" dirty="0" smtClean="0">
                <a:solidFill>
                  <a:schemeClr val="tx2"/>
                </a:solidFill>
              </a:rPr>
              <a:t>8</a:t>
            </a:r>
            <a:r>
              <a:rPr lang="en-GB" dirty="0" smtClean="0">
                <a:solidFill>
                  <a:schemeClr val="tx2"/>
                </a:solidFill>
              </a:rPr>
              <a:t> K!</a:t>
            </a:r>
            <a:endParaRPr lang="en-GB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Plasmas contain both positive and negative ions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They cannot be confined by electric fields since forces on ion types will be equal and opposite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Most promising approach is to confine plasmas using magnetic fields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We will 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rgbClr val="006600"/>
                </a:solidFill>
              </a:rPr>
              <a:t>Review the motion of charged particles in a magnetic field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rgbClr val="006600"/>
                </a:solidFill>
              </a:rPr>
              <a:t>Consider the optimum field configuration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rgbClr val="006600"/>
                </a:solidFill>
              </a:rPr>
              <a:t>Translate the description of the motion of individual particles into the macroscopic concept of pressure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72547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CHARGED PARTICLES IN A MAGNETIC FIELD</a:t>
            </a:r>
            <a:endParaRPr lang="en-US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785794"/>
            <a:ext cx="8215370" cy="114300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Basic equation for the interaction of a charged particle with a magnetic field is :-					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(26.5)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400425" y="1214438"/>
          <a:ext cx="3163888" cy="500062"/>
        </p:xfrm>
        <a:graphic>
          <a:graphicData uri="http://schemas.openxmlformats.org/presentationml/2006/ole">
            <p:oleObj spid="_x0000_s263170" name="Equation" r:id="rId3" imgW="1384200" imgH="330120" progId="Equation.3">
              <p:embed/>
            </p:oleObj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914401" y="2584938"/>
            <a:ext cx="7480300" cy="14243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</a:pPr>
            <a:endParaRPr lang="en-US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928662" y="1928802"/>
            <a:ext cx="7330017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Consider a uniform magnetic field along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</a:rPr>
              <a:t>the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</a:rPr>
              <a:t>z axis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                           </a:t>
            </a:r>
            <a:r>
              <a:rPr lang="en-GB" sz="24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B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 = (0 , 0 ,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B</a:t>
            </a:r>
            <a:r>
              <a:rPr lang="en-GB" sz="2400" baseline="-25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z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Wingdings" pitchFamily="2" charset="2"/>
              </a:rPr>
              <a:t>)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616075" y="2714625"/>
          <a:ext cx="5411788" cy="2286000"/>
        </p:xfrm>
        <a:graphic>
          <a:graphicData uri="http://schemas.openxmlformats.org/presentationml/2006/ole">
            <p:oleObj spid="_x0000_s263171" name="Equation" r:id="rId4" imgW="2552400" imgH="1549080" progId="Equation.3">
              <p:embed/>
            </p:oleObj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5720" y="5000636"/>
            <a:ext cx="863600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solution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v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sin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v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cos</a:t>
            </a:r>
            <a:r>
              <a:rPr lang="en-GB" sz="2400" dirty="0" err="1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z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constant.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Integrating x = +(v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cos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y = -(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sin</a:t>
            </a:r>
            <a:r>
              <a:rPr lang="en-GB" sz="2400" dirty="0" err="1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z = constant x 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This motion is in a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HELIX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In the x-y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plane motion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in a circle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of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radius a with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angular velocity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428736"/>
            <a:ext cx="8072494" cy="490172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x</a:t>
            </a:r>
            <a:r>
              <a:rPr lang="en-GB" baseline="30000" dirty="0" smtClean="0">
                <a:solidFill>
                  <a:schemeClr val="tx2"/>
                </a:solidFill>
              </a:rPr>
              <a:t>2 </a:t>
            </a:r>
            <a:r>
              <a:rPr lang="en-GB" dirty="0" smtClean="0">
                <a:solidFill>
                  <a:schemeClr val="tx2"/>
                </a:solidFill>
              </a:rPr>
              <a:t>+ y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= a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= 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/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w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where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</a:rPr>
              <a:t>	v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= v</a:t>
            </a:r>
            <a:r>
              <a:rPr lang="en-GB" baseline="-25000" dirty="0" smtClean="0">
                <a:solidFill>
                  <a:schemeClr val="tx2"/>
                </a:solidFill>
              </a:rPr>
              <a:t>x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+ v</a:t>
            </a:r>
            <a:r>
              <a:rPr lang="en-GB" baseline="-25000" dirty="0" smtClean="0">
                <a:solidFill>
                  <a:schemeClr val="tx2"/>
                </a:solidFill>
              </a:rPr>
              <a:t>y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+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and –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ions </a:t>
            </a:r>
            <a:r>
              <a:rPr lang="en-GB" b="1" dirty="0" smtClean="0">
                <a:solidFill>
                  <a:srgbClr val="FF0000"/>
                </a:solidFill>
              </a:rPr>
              <a:t>e.g. 20 keV D</a:t>
            </a:r>
            <a:r>
              <a:rPr lang="en-GB" b="1" baseline="30000" dirty="0" smtClean="0">
                <a:solidFill>
                  <a:srgbClr val="FF0000"/>
                </a:solidFill>
              </a:rPr>
              <a:t>+</a:t>
            </a:r>
            <a:r>
              <a:rPr lang="en-GB" b="1" dirty="0" smtClean="0">
                <a:solidFill>
                  <a:srgbClr val="FF0000"/>
                </a:solidFill>
              </a:rPr>
              <a:t>, B=10T  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 a = 2.3mm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  <a:sym typeface="Wingdings" pitchFamily="2" charset="2"/>
            </a:endParaRPr>
          </a:p>
          <a:p>
            <a:pPr algn="ctr">
              <a:buFontTx/>
              <a:buNone/>
            </a:pP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MAGENTIC FIELDS, PARTICLE DENSITY AND PRESSURE</a:t>
            </a:r>
          </a:p>
          <a:p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Above considerations indicate that it is possible to confine a single charged particle</a:t>
            </a:r>
          </a:p>
          <a:p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For a plasma at high T the K.E. of the ions exerts a pressure tending to blow the plasma apart</a:t>
            </a:r>
          </a:p>
          <a:p>
            <a:pPr lvl="1"/>
            <a:r>
              <a:rPr lang="en-GB" sz="2400" dirty="0" smtClean="0"/>
              <a:t>The magnetic field must balance this pressure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357290" y="285728"/>
          <a:ext cx="6284384" cy="1428760"/>
        </p:xfrm>
        <a:graphic>
          <a:graphicData uri="http://schemas.openxmlformats.org/presentationml/2006/ole">
            <p:oleObj spid="_x0000_s264194" name="Designer Drawing" r:id="rId3" imgW="4712760" imgH="173196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17069</TotalTime>
  <Words>525</Words>
  <Application>Microsoft Office PowerPoint</Application>
  <PresentationFormat>On-screen Show (4:3)</PresentationFormat>
  <Paragraphs>153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Theme</vt:lpstr>
      <vt:lpstr>Custom Design</vt:lpstr>
      <vt:lpstr>1_Custom Design</vt:lpstr>
      <vt:lpstr>Equation</vt:lpstr>
      <vt:lpstr>Designer Drawing</vt:lpstr>
      <vt:lpstr>THE LAWSON CONDITION</vt:lpstr>
      <vt:lpstr>Slide 2</vt:lpstr>
      <vt:lpstr>Slide 3</vt:lpstr>
      <vt:lpstr>Slide 4</vt:lpstr>
      <vt:lpstr>Slide 5</vt:lpstr>
      <vt:lpstr>PARTICLE DENSITY</vt:lpstr>
      <vt:lpstr>MAGNETIC CONFINEMENT OF PLASMAS</vt:lpstr>
      <vt:lpstr>CHARGED PARTICLES IN A MAGNETIC FIELD</vt:lpstr>
      <vt:lpstr>Slide 9</vt:lpstr>
      <vt:lpstr>Slide 10</vt:lpstr>
      <vt:lpstr>Slide 11</vt:lpstr>
      <vt:lpstr>Slide 12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71</cp:revision>
  <dcterms:created xsi:type="dcterms:W3CDTF">2009-05-20T14:32:32Z</dcterms:created>
  <dcterms:modified xsi:type="dcterms:W3CDTF">2010-04-21T09:22:57Z</dcterms:modified>
</cp:coreProperties>
</file>