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9" r:id="rId10"/>
    <p:sldId id="262" r:id="rId11"/>
    <p:sldId id="264" r:id="rId12"/>
    <p:sldId id="265" r:id="rId13"/>
    <p:sldId id="266" r:id="rId14"/>
    <p:sldId id="270" r:id="rId15"/>
    <p:sldId id="267" r:id="rId16"/>
    <p:sldId id="271" r:id="rId17"/>
    <p:sldId id="273" r:id="rId18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3/18/2010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Lecture 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 OF DELAYED NEUTRONS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28670"/>
            <a:ext cx="8215370" cy="53567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As we have seen the prompt lifetime of neutrons, 10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-3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seconds, in a MAGNOX reactor leads to a very unstable situation as k changes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For FAST reactors T = 10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-7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seconds and the situation is worse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Computers and electronics can respond in 10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-6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seconds </a:t>
            </a:r>
            <a:r>
              <a:rPr lang="en-GB" b="1" dirty="0" smtClean="0">
                <a:solidFill>
                  <a:schemeClr val="accent2"/>
                </a:solidFill>
              </a:rPr>
              <a:t>BUT CONTROL RODS CANNOT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key to the control of reactors is the presence of  </a:t>
            </a:r>
            <a:r>
              <a:rPr lang="en-GB" b="1" dirty="0" smtClean="0">
                <a:solidFill>
                  <a:schemeClr val="accent2"/>
                </a:solidFill>
              </a:rPr>
              <a:t>DELAYED NEUTRONS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EFFECT OF DELAYED NEUTRONS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 fission 0.65% of all neutrons arise from delayed emission.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average mean life of the delayed neutron precursors is</a:t>
            </a:r>
          </a:p>
          <a:p>
            <a:pPr>
              <a:lnSpc>
                <a:spcPct val="90000"/>
              </a:lnSpc>
              <a:defRPr/>
            </a:pPr>
            <a:endParaRPr lang="en-GB" sz="2000" dirty="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946400" y="5750169"/>
          <a:ext cx="1354667" cy="334108"/>
        </p:xfrm>
        <a:graphic>
          <a:graphicData uri="http://schemas.openxmlformats.org/presentationml/2006/ole">
            <p:oleObj spid="_x0000_s201730" name="Equation" r:id="rId3" imgW="419040" imgH="241200" progId="Equation.3">
              <p:embed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70400" y="5750169"/>
            <a:ext cx="15709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GB" dirty="0">
                <a:solidFill>
                  <a:schemeClr val="tx1"/>
                </a:solidFill>
              </a:rPr>
              <a:t>= 12.5 seconds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357166"/>
            <a:ext cx="7175500" cy="2808065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GB" b="1" dirty="0" smtClean="0">
                <a:solidFill>
                  <a:schemeClr val="tx2"/>
                </a:solidFill>
              </a:rPr>
              <a:t>2. DELAYED NEUTRONS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 reduction of neutron flux to near zero at shutdown will be significantly delayed by this source of neutrons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 neutron flux decays with a period equal to the mean life of the longest lived precursor (~ 80s)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866900" y="2857496"/>
          <a:ext cx="5437717" cy="3429024"/>
        </p:xfrm>
        <a:graphic>
          <a:graphicData uri="http://schemas.openxmlformats.org/presentationml/2006/ole">
            <p:oleObj spid="_x0000_s210946" name="Designer Drawing" r:id="rId3" imgW="4066560" imgH="330768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ACCELERATOR DRIVEN SYSTEMS</a:t>
            </a:r>
            <a:b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785795"/>
            <a:ext cx="7858180" cy="549191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There are many advantages to be gained from accelerator driven systems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A 1 </a:t>
            </a:r>
            <a:r>
              <a:rPr lang="en-GB" dirty="0" err="1" smtClean="0">
                <a:solidFill>
                  <a:schemeClr val="tx2"/>
                </a:solidFill>
              </a:rPr>
              <a:t>GeV</a:t>
            </a:r>
            <a:r>
              <a:rPr lang="en-GB" dirty="0" smtClean="0">
                <a:solidFill>
                  <a:schemeClr val="tx2"/>
                </a:solidFill>
              </a:rPr>
              <a:t> proton beam ~ 10mA current generates neutrons (</a:t>
            </a:r>
            <a:r>
              <a:rPr lang="en-GB" dirty="0" err="1" smtClean="0">
                <a:solidFill>
                  <a:schemeClr val="tx2"/>
                </a:solidFill>
              </a:rPr>
              <a:t>spallation</a:t>
            </a:r>
            <a:r>
              <a:rPr lang="en-GB" dirty="0" smtClean="0">
                <a:solidFill>
                  <a:schemeClr val="tx2"/>
                </a:solidFill>
              </a:rPr>
              <a:t>) in a heavy target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e.g.Pb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or U</a:t>
            </a:r>
            <a:r>
              <a:rPr lang="en-GB" dirty="0" smtClean="0"/>
              <a:t>. </a:t>
            </a:r>
            <a:r>
              <a:rPr lang="en-GB" dirty="0" smtClean="0">
                <a:solidFill>
                  <a:schemeClr val="tx2"/>
                </a:solidFill>
              </a:rPr>
              <a:t>inside a fast breeder assembly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 coolant is metallic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e.g. molten lead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 fast fission unit uses </a:t>
            </a:r>
            <a:r>
              <a:rPr lang="en-GB" baseline="30000" dirty="0" smtClean="0">
                <a:solidFill>
                  <a:schemeClr val="tx2"/>
                </a:solidFill>
              </a:rPr>
              <a:t>232</a:t>
            </a:r>
            <a:r>
              <a:rPr lang="en-GB" dirty="0" smtClean="0">
                <a:solidFill>
                  <a:schemeClr val="tx2"/>
                </a:solidFill>
              </a:rPr>
              <a:t>Th as fuel running at k ~ 0.95 !!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Each proton produces 13 fissions in the first generation, 13k in the 2nd, 13k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in the 3</a:t>
            </a:r>
            <a:r>
              <a:rPr lang="en-GB" baseline="30000" dirty="0" smtClean="0">
                <a:solidFill>
                  <a:schemeClr val="tx2"/>
                </a:solidFill>
              </a:rPr>
              <a:t>rd</a:t>
            </a:r>
            <a:r>
              <a:rPr lang="en-GB" dirty="0" smtClean="0">
                <a:solidFill>
                  <a:schemeClr val="tx2"/>
                </a:solidFill>
              </a:rPr>
              <a:t> etc giving a total of 13 / (1-k) fissions per proton.</a:t>
            </a:r>
          </a:p>
          <a:p>
            <a:pPr>
              <a:defRPr/>
            </a:pPr>
            <a:r>
              <a:rPr lang="en-GB" b="1" dirty="0" smtClean="0">
                <a:solidFill>
                  <a:schemeClr val="tx2"/>
                </a:solidFill>
              </a:rPr>
              <a:t>At 200 </a:t>
            </a:r>
            <a:r>
              <a:rPr lang="en-GB" b="1" dirty="0" err="1" smtClean="0">
                <a:solidFill>
                  <a:schemeClr val="tx2"/>
                </a:solidFill>
              </a:rPr>
              <a:t>MeV</a:t>
            </a:r>
            <a:r>
              <a:rPr lang="en-GB" b="1" dirty="0" smtClean="0">
                <a:solidFill>
                  <a:schemeClr val="tx2"/>
                </a:solidFill>
              </a:rPr>
              <a:t> per fission and k=0.95 this gives an energy gain of 50!!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About 10-20% of this would be needed to power the accelerator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242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0"/>
            <a:ext cx="4034858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4500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 of an accelerator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driven design</a:t>
            </a: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schematic shown is a conceptual design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By C.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Rubbia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et al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CERN/AT/95-44 (ET)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57166"/>
            <a:ext cx="8215370" cy="602604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ADVANTAGES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Operates far from the critical condition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No conditions in which self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    sustaining reactions are possible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Reactor stops when accelerator stops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Breeds fuel and incinerates long lived wastes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/>
              <a:t>E.g. n +</a:t>
            </a:r>
            <a:r>
              <a:rPr lang="en-GB" sz="2400" baseline="30000" dirty="0" smtClean="0"/>
              <a:t> 232</a:t>
            </a:r>
            <a:r>
              <a:rPr lang="en-GB" sz="2400" dirty="0" smtClean="0"/>
              <a:t>Th </a:t>
            </a:r>
            <a:r>
              <a:rPr lang="en-GB" sz="2400" dirty="0" smtClean="0">
                <a:sym typeface="Wingdings" pitchFamily="2" charset="2"/>
              </a:rPr>
              <a:t> </a:t>
            </a:r>
            <a:r>
              <a:rPr lang="en-GB" sz="2400" baseline="30000" dirty="0" smtClean="0">
                <a:sym typeface="Wingdings" pitchFamily="2" charset="2"/>
              </a:rPr>
              <a:t>233</a:t>
            </a:r>
            <a:r>
              <a:rPr lang="en-GB" sz="2400" dirty="0" smtClean="0">
                <a:sym typeface="Wingdings" pitchFamily="2" charset="2"/>
              </a:rPr>
              <a:t>U chain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ym typeface="Wingdings" pitchFamily="2" charset="2"/>
              </a:rPr>
              <a:t> May remove the need for geological storage of waste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REQUIREMENTS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Advance in cyclotron technology to deliver tens of milliamps at 1 </a:t>
            </a:r>
            <a:r>
              <a:rPr lang="en-GB" dirty="0" err="1" smtClean="0">
                <a:solidFill>
                  <a:schemeClr val="tx2"/>
                </a:solidFill>
                <a:sym typeface="Wingdings" pitchFamily="2" charset="2"/>
              </a:rPr>
              <a:t>GeV</a:t>
            </a:r>
            <a:endParaRPr lang="en-GB" dirty="0" smtClean="0">
              <a:solidFill>
                <a:schemeClr val="tx2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ym typeface="Wingdings" pitchFamily="2" charset="2"/>
              </a:rPr>
              <a:t>~ 10 times current values but CERN are very confident it can be achieved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ym typeface="Wingdings" pitchFamily="2" charset="2"/>
              </a:rPr>
              <a:t>An efficiency of 40 – 50% for converting electrical energy into beam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Outlook for Fission Reactors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/>
          </a:bodyPr>
          <a:lstStyle/>
          <a:p>
            <a:r>
              <a:rPr lang="en-GB" dirty="0" smtClean="0"/>
              <a:t>Economically nuclear power is compatible with fossil fuels in Europe but less so in the US due to differences in fuel costs</a:t>
            </a:r>
          </a:p>
          <a:p>
            <a:r>
              <a:rPr lang="en-GB" dirty="0" smtClean="0"/>
              <a:t>Environmentally nuclear power is good for low CO</a:t>
            </a:r>
            <a:r>
              <a:rPr lang="en-GB" baseline="-25000" dirty="0" smtClean="0"/>
              <a:t>2</a:t>
            </a:r>
            <a:r>
              <a:rPr lang="en-GB" dirty="0" smtClean="0"/>
              <a:t> emission but the main concerns are: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Risk of an accident – then the </a:t>
            </a:r>
            <a:r>
              <a:rPr lang="en-GB" dirty="0" smtClean="0"/>
              <a:t>siting</a:t>
            </a:r>
            <a:r>
              <a:rPr lang="en-GB" dirty="0" smtClean="0"/>
              <a:t> of the reactor, population distribution, prevailing winds etc. etc.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Radioactive waste:   high, intermediate and low level</a:t>
            </a:r>
          </a:p>
          <a:p>
            <a:pPr marL="857250" lvl="1" indent="-457200"/>
            <a:r>
              <a:rPr lang="en-GB" dirty="0" smtClean="0"/>
              <a:t>Stored on-site for  several years in storage pools to remove heat and allow for the most intense activity to decay</a:t>
            </a:r>
          </a:p>
          <a:p>
            <a:pPr marL="857250" lvl="1" indent="-457200"/>
            <a:r>
              <a:rPr lang="en-GB" dirty="0" smtClean="0"/>
              <a:t>Then stored or reprocessed to recover U and </a:t>
            </a:r>
            <a:r>
              <a:rPr lang="en-GB" dirty="0" err="1" smtClean="0"/>
              <a:t>Pu</a:t>
            </a:r>
            <a:endParaRPr lang="en-GB" dirty="0" smtClean="0"/>
          </a:p>
          <a:p>
            <a:pPr marL="857250" lvl="1" indent="-457200"/>
            <a:r>
              <a:rPr lang="en-GB" dirty="0" smtClean="0"/>
              <a:t>Remainder immobilised by </a:t>
            </a:r>
            <a:r>
              <a:rPr lang="en-GB" dirty="0" err="1" smtClean="0"/>
              <a:t>vitrification</a:t>
            </a:r>
            <a:r>
              <a:rPr lang="en-GB" dirty="0" smtClean="0"/>
              <a:t> into borosilicate glass, or incorporated in stable mineral lattices and stored in corrosion resistant cans in an underground depository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Lecture 24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33997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Public opinion has a major effect on government decisions</a:t>
            </a:r>
          </a:p>
          <a:p>
            <a:pPr lvl="1"/>
            <a:r>
              <a:rPr lang="en-GB" dirty="0" smtClean="0"/>
              <a:t>In a poll in </a:t>
            </a:r>
            <a:r>
              <a:rPr lang="en-GB" dirty="0" err="1" smtClean="0"/>
              <a:t>europe</a:t>
            </a:r>
            <a:r>
              <a:rPr lang="en-GB" dirty="0" smtClean="0"/>
              <a:t> in 2001 50% agreed to the nuclear power option if waste could be managed with 25% against</a:t>
            </a:r>
          </a:p>
          <a:p>
            <a:r>
              <a:rPr lang="en-GB" dirty="0" smtClean="0"/>
              <a:t>The desire for a secure energy supply and a reduction of CO</a:t>
            </a:r>
            <a:r>
              <a:rPr lang="en-GB" baseline="-25000" dirty="0" smtClean="0"/>
              <a:t>2 </a:t>
            </a:r>
            <a:r>
              <a:rPr lang="en-GB" dirty="0" smtClean="0"/>
              <a:t> emissions is causing nations to re-evaluate the nuclear power option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500034" y="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(2005) Nuclear Generation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                  Number of Reactors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Total Electricity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Operating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Being Built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Planned / Proposed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290"/>
            <a:ext cx="4572000" cy="9286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 mean lifetime is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(i.e. a weighted average) 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000496" y="285728"/>
          <a:ext cx="4714908" cy="1143008"/>
        </p:xfrm>
        <a:graphic>
          <a:graphicData uri="http://schemas.openxmlformats.org/presentationml/2006/ole">
            <p:oleObj spid="_x0000_s204802" name="Equation" r:id="rId3" imgW="2539800" imgH="711000" progId="Equation.3">
              <p:embed/>
            </p:oleObj>
          </a:graphicData>
        </a:graphic>
      </p:graphicFrame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14282" y="1428736"/>
            <a:ext cx="8501122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SzTx/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much more easily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controllable</a:t>
            </a:r>
          </a:p>
          <a:p>
            <a:pPr marL="914400" lvl="1" indent="-457200">
              <a:spcBef>
                <a:spcPct val="0"/>
              </a:spcBef>
              <a:buFontTx/>
              <a:buChar char="•"/>
              <a:defRPr/>
            </a:pP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is a critical number and is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studied with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detailed calculations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SzTx/>
              <a:defRPr/>
            </a:pP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REACTIVITY CHANGES IN OPERATION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SzTx/>
              <a:defRPr/>
            </a:pPr>
            <a:r>
              <a:rPr lang="en-GB" sz="2400" b="1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1.	FUEL BURN UP </a:t>
            </a:r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(for thermal reactors)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 a hypothetical pure </a:t>
            </a:r>
            <a:r>
              <a:rPr lang="en-GB" sz="2400" baseline="30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reactor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fuel concentration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hence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will reduce as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reactor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burns fuel</a:t>
            </a:r>
          </a:p>
          <a:p>
            <a:pPr marL="914400" lvl="1" indent="-457200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fuel burn up is greatest at the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centre where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neutron flux is highest</a:t>
            </a:r>
          </a:p>
          <a:p>
            <a:pPr marL="914400" lvl="1" indent="-457200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Hence composition of the reactor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varies non-uniformly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 non-linearly with time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normal thermal reactors using natural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 slightly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enriched U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fissile material </a:t>
            </a:r>
            <a:r>
              <a:rPr lang="en-GB" sz="2400" b="1" baseline="30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239</a:t>
            </a: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Pu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constantly produced by breeding reactions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29058" y="285728"/>
            <a:ext cx="4786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8072494" cy="488414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new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239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Pu offsets the loss of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 </a:t>
            </a:r>
          </a:p>
          <a:p>
            <a:pPr lvl="1">
              <a:defRPr/>
            </a:pPr>
            <a:r>
              <a:rPr lang="en-GB" sz="2400" dirty="0" smtClean="0"/>
              <a:t>Extends useful life of fuel</a:t>
            </a:r>
          </a:p>
          <a:p>
            <a:pPr lvl="1">
              <a:defRPr/>
            </a:pPr>
            <a:r>
              <a:rPr lang="en-GB" sz="2400" dirty="0" smtClean="0"/>
              <a:t>Produces more energy than is produced by </a:t>
            </a:r>
            <a:r>
              <a:rPr lang="en-GB" sz="2400" baseline="30000" dirty="0" smtClean="0"/>
              <a:t>235</a:t>
            </a:r>
            <a:r>
              <a:rPr lang="en-GB" sz="2400" dirty="0" smtClean="0"/>
              <a:t>U alone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Important reactions in fuel burn up are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8901F3"/>
                </a:solidFill>
              </a:rPr>
              <a:t>   n + </a:t>
            </a:r>
            <a:r>
              <a:rPr lang="en-GB" baseline="30000" dirty="0" smtClean="0">
                <a:solidFill>
                  <a:srgbClr val="8901F3"/>
                </a:solidFill>
              </a:rPr>
              <a:t>235</a:t>
            </a:r>
            <a:r>
              <a:rPr lang="en-GB" dirty="0" smtClean="0">
                <a:solidFill>
                  <a:srgbClr val="8901F3"/>
                </a:solidFill>
              </a:rPr>
              <a:t>U 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  FISSION or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236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U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   </a:t>
            </a:r>
            <a:r>
              <a:rPr lang="en-GB" dirty="0" smtClean="0">
                <a:solidFill>
                  <a:srgbClr val="8901F3"/>
                </a:solidFill>
              </a:rPr>
              <a:t>n + </a:t>
            </a:r>
            <a:r>
              <a:rPr lang="en-GB" baseline="30000" dirty="0" smtClean="0">
                <a:solidFill>
                  <a:srgbClr val="8901F3"/>
                </a:solidFill>
              </a:rPr>
              <a:t>238</a:t>
            </a:r>
            <a:r>
              <a:rPr lang="en-GB" dirty="0" smtClean="0">
                <a:solidFill>
                  <a:srgbClr val="8901F3"/>
                </a:solidFill>
              </a:rPr>
              <a:t>U 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 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239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U 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239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Np 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239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Pu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8901F3"/>
                </a:solidFill>
              </a:rPr>
              <a:t>   n + </a:t>
            </a:r>
            <a:r>
              <a:rPr lang="en-GB" baseline="30000" dirty="0" smtClean="0">
                <a:solidFill>
                  <a:srgbClr val="8901F3"/>
                </a:solidFill>
              </a:rPr>
              <a:t>239</a:t>
            </a:r>
            <a:r>
              <a:rPr lang="en-GB" dirty="0" smtClean="0">
                <a:solidFill>
                  <a:srgbClr val="8901F3"/>
                </a:solidFill>
              </a:rPr>
              <a:t>Pu 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  FISSION or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240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Pu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8901F3"/>
                </a:solidFill>
              </a:rPr>
              <a:t>   n + </a:t>
            </a:r>
            <a:r>
              <a:rPr lang="en-GB" baseline="30000" dirty="0" smtClean="0">
                <a:solidFill>
                  <a:srgbClr val="8901F3"/>
                </a:solidFill>
              </a:rPr>
              <a:t>240</a:t>
            </a:r>
            <a:r>
              <a:rPr lang="en-GB" dirty="0" smtClean="0">
                <a:solidFill>
                  <a:srgbClr val="8901F3"/>
                </a:solidFill>
              </a:rPr>
              <a:t>Pu 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 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241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Pu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8901F3"/>
                </a:solidFill>
              </a:rPr>
              <a:t>   n + </a:t>
            </a:r>
            <a:r>
              <a:rPr lang="en-GB" baseline="30000" dirty="0" smtClean="0">
                <a:solidFill>
                  <a:srgbClr val="8901F3"/>
                </a:solidFill>
              </a:rPr>
              <a:t>241</a:t>
            </a:r>
            <a:r>
              <a:rPr lang="en-GB" dirty="0" smtClean="0">
                <a:solidFill>
                  <a:srgbClr val="8901F3"/>
                </a:solidFill>
              </a:rPr>
              <a:t>Pu 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  FISSION or </a:t>
            </a:r>
            <a:r>
              <a:rPr lang="en-GB" baseline="30000" dirty="0" smtClean="0">
                <a:solidFill>
                  <a:srgbClr val="8901F3"/>
                </a:solidFill>
                <a:sym typeface="Wingdings" pitchFamily="2" charset="2"/>
              </a:rPr>
              <a:t>242</a:t>
            </a:r>
            <a:r>
              <a:rPr lang="en-GB" dirty="0" smtClean="0">
                <a:solidFill>
                  <a:srgbClr val="8901F3"/>
                </a:solidFill>
                <a:sym typeface="Wingdings" pitchFamily="2" charset="2"/>
              </a:rPr>
              <a:t>Pu</a:t>
            </a:r>
          </a:p>
          <a:p>
            <a:pPr>
              <a:defRPr/>
            </a:pP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241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Pu fission is only important at the end of the fuel cycle at high burn up</a:t>
            </a:r>
          </a:p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The concentrations of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235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 and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239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Pu can be calculated i.e.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205826" name="Equation" r:id="rId3" imgW="114120" imgH="21564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714480" y="5000636"/>
          <a:ext cx="5053027" cy="1620827"/>
        </p:xfrm>
        <a:graphic>
          <a:graphicData uri="http://schemas.openxmlformats.org/presentationml/2006/ole">
            <p:oleObj spid="_x0000_s205827" name="Equation" r:id="rId4" imgW="3416040" imgH="121896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0"/>
            <a:ext cx="7175500" cy="36927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Integrating these equations we obtain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357290" y="500063"/>
          <a:ext cx="5500726" cy="1000125"/>
        </p:xfrm>
        <a:graphic>
          <a:graphicData uri="http://schemas.openxmlformats.org/presentationml/2006/ole">
            <p:oleObj spid="_x0000_s206850" name="Equation" r:id="rId3" imgW="3466800" imgH="711000" progId="Equation.3">
              <p:embed/>
            </p:oleObj>
          </a:graphicData>
        </a:graphic>
      </p:graphicFrame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42910" y="1500174"/>
            <a:ext cx="785818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where N</a:t>
            </a:r>
            <a:r>
              <a:rPr lang="en-GB" sz="2400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is the 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</a:rPr>
              <a:t>initial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concentration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sz="2400" dirty="0">
                <a:solidFill>
                  <a:schemeClr val="accent2"/>
                </a:solidFill>
              </a:rPr>
              <a:t>  The following graphs are examples </a:t>
            </a:r>
            <a:r>
              <a:rPr lang="en-GB" sz="2400" dirty="0" smtClean="0">
                <a:solidFill>
                  <a:schemeClr val="accent2"/>
                </a:solidFill>
              </a:rPr>
              <a:t>for </a:t>
            </a:r>
            <a:r>
              <a:rPr lang="en-GB" sz="2400" dirty="0" err="1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GB" sz="2400" baseline="-25000" dirty="0" err="1">
                <a:solidFill>
                  <a:schemeClr val="accent2"/>
                </a:solidFill>
              </a:rPr>
              <a:t>thermal</a:t>
            </a:r>
            <a:r>
              <a:rPr lang="en-GB" sz="2400" dirty="0">
                <a:solidFill>
                  <a:schemeClr val="accent2"/>
                </a:solidFill>
              </a:rPr>
              <a:t> ~ 10</a:t>
            </a:r>
            <a:r>
              <a:rPr lang="en-GB" sz="2400" baseline="30000" dirty="0">
                <a:solidFill>
                  <a:schemeClr val="accent2"/>
                </a:solidFill>
              </a:rPr>
              <a:t>17</a:t>
            </a:r>
            <a:r>
              <a:rPr lang="en-GB" sz="2400" dirty="0">
                <a:solidFill>
                  <a:schemeClr val="accent2"/>
                </a:solidFill>
              </a:rPr>
              <a:t> m</a:t>
            </a:r>
            <a:r>
              <a:rPr lang="en-GB" sz="2400" baseline="30000" dirty="0">
                <a:solidFill>
                  <a:schemeClr val="accent2"/>
                </a:solidFill>
              </a:rPr>
              <a:t>-2</a:t>
            </a:r>
            <a:r>
              <a:rPr lang="en-GB" sz="2400" dirty="0">
                <a:solidFill>
                  <a:schemeClr val="accent2"/>
                </a:solidFill>
              </a:rPr>
              <a:t> s</a:t>
            </a:r>
            <a:r>
              <a:rPr lang="en-GB" sz="2400" baseline="30000" dirty="0">
                <a:solidFill>
                  <a:schemeClr val="accent2"/>
                </a:solidFill>
              </a:rPr>
              <a:t>-1</a:t>
            </a:r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1142976" y="2214554"/>
          <a:ext cx="6572295" cy="1917828"/>
        </p:xfrm>
        <a:graphic>
          <a:graphicData uri="http://schemas.openxmlformats.org/presentationml/2006/ole">
            <p:oleObj spid="_x0000_s206851" name="Designer Drawing" r:id="rId4" imgW="5224680" imgH="2798640" progId="">
              <p:embed/>
            </p:oleObj>
          </a:graphicData>
        </a:graphic>
      </p:graphicFrame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-1413933" y="6316174"/>
            <a:ext cx="53572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GB">
                <a:solidFill>
                  <a:schemeClr val="tx1"/>
                </a:solidFill>
              </a:rPr>
              <a:t>235</a:t>
            </a:r>
          </a:p>
        </p:txBody>
      </p:sp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285851" y="4000504"/>
          <a:ext cx="6357983" cy="1928807"/>
        </p:xfrm>
        <a:graphic>
          <a:graphicData uri="http://schemas.openxmlformats.org/presentationml/2006/ole">
            <p:oleObj spid="_x0000_s206852" name="Designer Drawing" r:id="rId5" imgW="5224680" imgH="2798640" progId="">
              <p:embed/>
            </p:oleObj>
          </a:graphicData>
        </a:graphic>
      </p:graphicFrame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642910" y="6000768"/>
            <a:ext cx="560262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Some refuelling is required before ~ 2 years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POISONS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501122" cy="51698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chemeClr val="tx2"/>
                </a:solidFill>
              </a:rPr>
              <a:t>Many </a:t>
            </a:r>
            <a:r>
              <a:rPr lang="en-GB" dirty="0" smtClean="0">
                <a:solidFill>
                  <a:schemeClr val="tx2"/>
                </a:solidFill>
              </a:rPr>
              <a:t>fission products (i.e. different neutron rich isotopes) are produced in reactors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Two products have huge capture cross sections for thermal neutrons and can effect reactor operations</a:t>
            </a:r>
          </a:p>
          <a:p>
            <a:pPr lvl="1">
              <a:lnSpc>
                <a:spcPct val="90000"/>
              </a:lnSpc>
              <a:buFontTx/>
              <a:buAutoNum type="arabicPeriod"/>
              <a:defRPr/>
            </a:pPr>
            <a:r>
              <a:rPr lang="en-GB" sz="2400" b="1" baseline="30000" dirty="0" smtClean="0">
                <a:solidFill>
                  <a:schemeClr val="hlink"/>
                </a:solidFill>
              </a:rPr>
              <a:t>135</a:t>
            </a:r>
            <a:r>
              <a:rPr lang="en-GB" sz="2400" b="1" baseline="-25000" dirty="0" smtClean="0">
                <a:solidFill>
                  <a:schemeClr val="hlink"/>
                </a:solidFill>
              </a:rPr>
              <a:t>54</a:t>
            </a:r>
            <a:r>
              <a:rPr lang="en-GB" sz="2400" b="1" dirty="0" smtClean="0">
                <a:solidFill>
                  <a:schemeClr val="hlink"/>
                </a:solidFill>
              </a:rPr>
              <a:t>Xe</a:t>
            </a:r>
            <a:r>
              <a:rPr lang="en-GB" sz="2400" b="1" baseline="-25000" dirty="0" smtClean="0">
                <a:solidFill>
                  <a:schemeClr val="hlink"/>
                </a:solidFill>
              </a:rPr>
              <a:t>81</a:t>
            </a:r>
            <a:r>
              <a:rPr lang="en-GB" sz="2400" dirty="0" smtClean="0"/>
              <a:t>       </a:t>
            </a:r>
            <a:r>
              <a:rPr lang="en-GB" sz="2400" dirty="0" err="1" smtClean="0">
                <a:latin typeface="Symbol" pitchFamily="18" charset="2"/>
              </a:rPr>
              <a:t>s</a:t>
            </a:r>
            <a:r>
              <a:rPr lang="en-GB" sz="2400" baseline="-25000" dirty="0" err="1" smtClean="0"/>
              <a:t>A</a:t>
            </a:r>
            <a:r>
              <a:rPr lang="en-GB" sz="2400" dirty="0" smtClean="0"/>
              <a:t>=2.65 10</a:t>
            </a:r>
            <a:r>
              <a:rPr lang="en-GB" sz="2400" baseline="30000" dirty="0" smtClean="0"/>
              <a:t>6</a:t>
            </a:r>
            <a:r>
              <a:rPr lang="en-GB" sz="2400" dirty="0" smtClean="0"/>
              <a:t> barns (</a:t>
            </a:r>
            <a:r>
              <a:rPr lang="en-GB" sz="2400" dirty="0" err="1" smtClean="0"/>
              <a:t>cf</a:t>
            </a:r>
            <a:r>
              <a:rPr lang="en-GB" sz="2400" dirty="0" smtClean="0"/>
              <a:t> </a:t>
            </a:r>
            <a:r>
              <a:rPr lang="en-GB" sz="2400" dirty="0" err="1" smtClean="0">
                <a:latin typeface="Symbol" pitchFamily="18" charset="2"/>
              </a:rPr>
              <a:t>s</a:t>
            </a:r>
            <a:r>
              <a:rPr lang="en-GB" sz="2400" baseline="-25000" dirty="0" err="1" smtClean="0"/>
              <a:t>A</a:t>
            </a:r>
            <a:r>
              <a:rPr lang="en-GB" sz="2400" dirty="0" smtClean="0"/>
              <a:t>= 190barns for </a:t>
            </a:r>
            <a:r>
              <a:rPr lang="en-GB" sz="2400" baseline="30000" dirty="0" smtClean="0"/>
              <a:t>133 </a:t>
            </a:r>
            <a:r>
              <a:rPr lang="en-GB" sz="2400" dirty="0" err="1" smtClean="0"/>
              <a:t>Xe</a:t>
            </a:r>
            <a:r>
              <a:rPr lang="en-GB" sz="2400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			    Yield = 0.064 atoms per fission</a:t>
            </a:r>
          </a:p>
          <a:p>
            <a:pPr lvl="1">
              <a:lnSpc>
                <a:spcPct val="90000"/>
              </a:lnSpc>
              <a:buFontTx/>
              <a:buAutoNum type="arabicPeriod" startAt="2"/>
              <a:defRPr/>
            </a:pPr>
            <a:r>
              <a:rPr lang="en-GB" sz="2400" b="1" baseline="30000" dirty="0" smtClean="0">
                <a:solidFill>
                  <a:schemeClr val="hlink"/>
                </a:solidFill>
              </a:rPr>
              <a:t>149</a:t>
            </a:r>
            <a:r>
              <a:rPr lang="en-GB" sz="2400" b="1" baseline="-25000" dirty="0" smtClean="0">
                <a:solidFill>
                  <a:schemeClr val="hlink"/>
                </a:solidFill>
              </a:rPr>
              <a:t>62</a:t>
            </a:r>
            <a:r>
              <a:rPr lang="en-GB" sz="2400" b="1" dirty="0" smtClean="0">
                <a:solidFill>
                  <a:schemeClr val="hlink"/>
                </a:solidFill>
              </a:rPr>
              <a:t>Sm</a:t>
            </a:r>
            <a:r>
              <a:rPr lang="en-GB" sz="2400" b="1" baseline="-25000" dirty="0" smtClean="0">
                <a:solidFill>
                  <a:schemeClr val="hlink"/>
                </a:solidFill>
              </a:rPr>
              <a:t>87</a:t>
            </a:r>
            <a:r>
              <a:rPr lang="en-GB" sz="2400" dirty="0" smtClean="0"/>
              <a:t>      </a:t>
            </a:r>
            <a:r>
              <a:rPr lang="en-GB" sz="2400" dirty="0" err="1" smtClean="0">
                <a:latin typeface="Symbol" pitchFamily="18" charset="2"/>
              </a:rPr>
              <a:t>s</a:t>
            </a:r>
            <a:r>
              <a:rPr lang="en-GB" sz="2400" baseline="-25000" dirty="0" err="1" smtClean="0"/>
              <a:t>A</a:t>
            </a:r>
            <a:r>
              <a:rPr lang="en-GB" sz="2400" dirty="0" smtClean="0"/>
              <a:t>=5.8 10</a:t>
            </a:r>
            <a:r>
              <a:rPr lang="en-GB" sz="2400" baseline="30000" dirty="0" smtClean="0"/>
              <a:t>4</a:t>
            </a:r>
            <a:r>
              <a:rPr lang="en-GB" sz="2400" dirty="0" smtClean="0"/>
              <a:t> barns (</a:t>
            </a:r>
            <a:r>
              <a:rPr lang="en-GB" sz="2400" dirty="0" err="1" smtClean="0"/>
              <a:t>cf</a:t>
            </a:r>
            <a:r>
              <a:rPr lang="en-GB" sz="2400" dirty="0" smtClean="0"/>
              <a:t> </a:t>
            </a:r>
            <a:r>
              <a:rPr lang="en-GB" sz="2400" dirty="0" err="1" smtClean="0">
                <a:latin typeface="Symbol" pitchFamily="18" charset="2"/>
              </a:rPr>
              <a:t>s</a:t>
            </a:r>
            <a:r>
              <a:rPr lang="en-GB" sz="2400" baseline="-25000" dirty="0" err="1" smtClean="0"/>
              <a:t>A</a:t>
            </a:r>
            <a:r>
              <a:rPr lang="en-GB" sz="2400" dirty="0" smtClean="0"/>
              <a:t>= 5.5barns for </a:t>
            </a:r>
            <a:r>
              <a:rPr lang="en-GB" sz="2400" baseline="30000" dirty="0" smtClean="0"/>
              <a:t>154 </a:t>
            </a:r>
            <a:r>
              <a:rPr lang="en-GB" sz="2400" dirty="0" err="1" smtClean="0"/>
              <a:t>Sm</a:t>
            </a:r>
            <a:r>
              <a:rPr lang="en-GB" sz="2400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      	      Yield = 0.0113 atoms per fission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They are formed primarily from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en-GB" dirty="0" smtClean="0">
                <a:solidFill>
                  <a:schemeClr val="tx2"/>
                </a:solidFill>
              </a:rPr>
              <a:t> decay</a:t>
            </a: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135</a:t>
            </a:r>
            <a:r>
              <a:rPr lang="en-GB" dirty="0" smtClean="0">
                <a:solidFill>
                  <a:schemeClr val="tx2"/>
                </a:solidFill>
              </a:rPr>
              <a:t>Te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GB" baseline="30000" dirty="0" smtClean="0">
                <a:solidFill>
                  <a:schemeClr val="tx2"/>
                </a:solidFill>
              </a:rPr>
              <a:t>135</a:t>
            </a:r>
            <a:r>
              <a:rPr lang="en-GB" dirty="0" smtClean="0">
                <a:solidFill>
                  <a:schemeClr val="tx2"/>
                </a:solidFill>
              </a:rPr>
              <a:t>I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b="1" baseline="30000" dirty="0" smtClean="0">
                <a:solidFill>
                  <a:schemeClr val="tx2"/>
                </a:solidFill>
              </a:rPr>
              <a:t>135</a:t>
            </a:r>
            <a:r>
              <a:rPr lang="en-GB" b="1" dirty="0" smtClean="0">
                <a:solidFill>
                  <a:schemeClr val="tx2"/>
                </a:solidFill>
              </a:rPr>
              <a:t>Xe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baseline="30000" dirty="0" smtClean="0">
                <a:solidFill>
                  <a:schemeClr val="tx2"/>
                </a:solidFill>
              </a:rPr>
              <a:t>135</a:t>
            </a:r>
            <a:r>
              <a:rPr lang="en-GB" dirty="0" smtClean="0">
                <a:solidFill>
                  <a:schemeClr val="tx2"/>
                </a:solidFill>
              </a:rPr>
              <a:t>Ce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baseline="30000" dirty="0" smtClean="0">
                <a:solidFill>
                  <a:schemeClr val="tx2"/>
                </a:solidFill>
              </a:rPr>
              <a:t>135</a:t>
            </a:r>
            <a:r>
              <a:rPr lang="en-GB" dirty="0" smtClean="0">
                <a:solidFill>
                  <a:schemeClr val="tx2"/>
                </a:solidFill>
              </a:rPr>
              <a:t>Ba </a:t>
            </a: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149</a:t>
            </a:r>
            <a:r>
              <a:rPr lang="en-GB" dirty="0" smtClean="0">
                <a:solidFill>
                  <a:schemeClr val="tx2"/>
                </a:solidFill>
              </a:rPr>
              <a:t>Nd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GB" baseline="30000" dirty="0" smtClean="0">
                <a:solidFill>
                  <a:schemeClr val="tx2"/>
                </a:solidFill>
              </a:rPr>
              <a:t>149</a:t>
            </a:r>
            <a:r>
              <a:rPr lang="en-GB" dirty="0" smtClean="0">
                <a:solidFill>
                  <a:schemeClr val="tx2"/>
                </a:solidFill>
              </a:rPr>
              <a:t>Pm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GB" b="1" baseline="30000" dirty="0" smtClean="0">
                <a:solidFill>
                  <a:schemeClr val="tx2"/>
                </a:solidFill>
              </a:rPr>
              <a:t>149</a:t>
            </a:r>
            <a:r>
              <a:rPr lang="en-GB" b="1" dirty="0" smtClean="0">
                <a:solidFill>
                  <a:schemeClr val="tx2"/>
                </a:solidFill>
              </a:rPr>
              <a:t>Sm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The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t</a:t>
            </a:r>
            <a:r>
              <a:rPr lang="en-GB" baseline="-25000" dirty="0" smtClean="0">
                <a:solidFill>
                  <a:schemeClr val="tx2"/>
                </a:solidFill>
              </a:rPr>
              <a:t>1/2</a:t>
            </a:r>
            <a:r>
              <a:rPr lang="en-GB" dirty="0" smtClean="0">
                <a:solidFill>
                  <a:schemeClr val="tx2"/>
                </a:solidFill>
              </a:rPr>
              <a:t> values increase along the chains --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1/2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9.2 hrs for 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135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Xe and 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149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Sm is stable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72264" y="6492875"/>
            <a:ext cx="2133600" cy="365125"/>
          </a:xfrm>
        </p:spPr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530813"/>
            <a:ext cx="8429684" cy="632718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defRPr/>
            </a:pP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135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Xe is the main reactor poison and reaches a steady concentration after     ~ 30 hours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GB" sz="2400" dirty="0" smtClean="0"/>
              <a:t>Causes </a:t>
            </a:r>
            <a:r>
              <a:rPr lang="en-GB" sz="2400" dirty="0" err="1" smtClean="0">
                <a:latin typeface="Symbol" pitchFamily="18" charset="2"/>
              </a:rPr>
              <a:t>d</a:t>
            </a:r>
            <a:r>
              <a:rPr lang="en-GB" sz="2400" dirty="0" err="1" smtClean="0"/>
              <a:t>k</a:t>
            </a:r>
            <a:r>
              <a:rPr lang="en-GB" sz="2400" dirty="0" smtClean="0"/>
              <a:t> to decrease by 0.03 for </a:t>
            </a:r>
            <a:r>
              <a:rPr lang="en-GB" sz="2400" dirty="0" smtClean="0">
                <a:latin typeface="Symbol" pitchFamily="18" charset="2"/>
              </a:rPr>
              <a:t>F</a:t>
            </a:r>
            <a:r>
              <a:rPr lang="en-GB" sz="2400" dirty="0" smtClean="0"/>
              <a:t>~10</a:t>
            </a:r>
            <a:r>
              <a:rPr lang="en-GB" sz="2400" baseline="30000" dirty="0" smtClean="0"/>
              <a:t>18 </a:t>
            </a:r>
            <a:r>
              <a:rPr lang="en-GB" sz="2400" dirty="0" smtClean="0"/>
              <a:t>m</a:t>
            </a:r>
            <a:r>
              <a:rPr lang="en-GB" sz="2400" baseline="30000" dirty="0" smtClean="0"/>
              <a:t>-2</a:t>
            </a:r>
            <a:r>
              <a:rPr lang="en-GB" sz="2400" dirty="0" smtClean="0"/>
              <a:t> s</a:t>
            </a:r>
            <a:r>
              <a:rPr lang="en-GB" sz="2400" baseline="30000" dirty="0" smtClean="0"/>
              <a:t>-1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GB" sz="2400" dirty="0" smtClean="0"/>
              <a:t>Need to build this amount of excess reactivity into the reactor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During normal operation (&gt; 30 hrs)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135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Xe is being produced as above. Equilibrium comes through losses via 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GB" sz="2400" dirty="0" smtClean="0">
                <a:latin typeface="Symbol" pitchFamily="18" charset="2"/>
              </a:rPr>
              <a:t>b</a:t>
            </a:r>
            <a:r>
              <a:rPr lang="en-GB" sz="2400" dirty="0" smtClean="0"/>
              <a:t> decay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GB" sz="2400" dirty="0" smtClean="0"/>
              <a:t>The reaction </a:t>
            </a:r>
            <a:r>
              <a:rPr lang="en-GB" sz="2400" baseline="30000" dirty="0" smtClean="0"/>
              <a:t>135</a:t>
            </a:r>
            <a:r>
              <a:rPr lang="en-GB" sz="2400" dirty="0" smtClean="0"/>
              <a:t>Xe(</a:t>
            </a:r>
            <a:r>
              <a:rPr lang="en-GB" sz="2400" dirty="0" err="1" smtClean="0"/>
              <a:t>n,</a:t>
            </a:r>
            <a:r>
              <a:rPr lang="en-GB" sz="2400" dirty="0" err="1" smtClean="0">
                <a:latin typeface="Symbol" pitchFamily="18" charset="2"/>
              </a:rPr>
              <a:t>g</a:t>
            </a:r>
            <a:r>
              <a:rPr lang="en-GB" sz="2400" dirty="0" smtClean="0"/>
              <a:t>) </a:t>
            </a:r>
            <a:r>
              <a:rPr lang="en-GB" sz="2400" baseline="30000" dirty="0" smtClean="0"/>
              <a:t>136</a:t>
            </a:r>
            <a:r>
              <a:rPr lang="en-GB" sz="2400" dirty="0" smtClean="0"/>
              <a:t>Xe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However after shutdown the (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n,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g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 reaction ceases so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135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Xe starts to build up from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135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 decay until the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135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Xe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 b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decay dominates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This poisoning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implies that </a:t>
            </a:r>
            <a:r>
              <a:rPr lang="en-GB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it is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not possible to re-start a reactor until 40-60 hrs after shutdown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GB" sz="2400" dirty="0" smtClean="0"/>
              <a:t>Need to build in excess </a:t>
            </a:r>
            <a:r>
              <a:rPr lang="en-GB" sz="2400" dirty="0" err="1" smtClean="0">
                <a:latin typeface="Symbol" pitchFamily="18" charset="2"/>
              </a:rPr>
              <a:t>d</a:t>
            </a:r>
            <a:r>
              <a:rPr lang="en-GB" sz="2400" dirty="0" err="1" smtClean="0"/>
              <a:t>k</a:t>
            </a:r>
            <a:r>
              <a:rPr lang="en-GB" sz="2400" dirty="0" smtClean="0"/>
              <a:t> of  0.15 to cope with shutdown problems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11015"/>
            <a:ext cx="4775200" cy="791308"/>
          </a:xfrm>
        </p:spPr>
        <p:txBody>
          <a:bodyPr/>
          <a:lstStyle/>
          <a:p>
            <a:endParaRPr lang="en-GB" sz="3200" b="1" dirty="0" smtClean="0">
              <a:solidFill>
                <a:schemeClr val="hlink"/>
              </a:solidFill>
            </a:endParaRPr>
          </a:p>
        </p:txBody>
      </p:sp>
      <p:sp>
        <p:nvSpPr>
          <p:cNvPr id="1028" name="Text Box 98"/>
          <p:cNvSpPr txBox="1">
            <a:spLocks noChangeArrowheads="1"/>
          </p:cNvSpPr>
          <p:nvPr/>
        </p:nvSpPr>
        <p:spPr bwMode="auto">
          <a:xfrm>
            <a:off x="1500166" y="0"/>
            <a:ext cx="5213928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GB" sz="2400" b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 ON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REACTIVITY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Consider a flux F ~ 10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GB" sz="2400" dirty="0">
                <a:solidFill>
                  <a:schemeClr val="tx2"/>
                </a:solidFill>
              </a:rPr>
              <a:t> m</a:t>
            </a:r>
            <a:r>
              <a:rPr lang="en-GB" sz="2400" baseline="30000" dirty="0">
                <a:solidFill>
                  <a:schemeClr val="tx2"/>
                </a:solidFill>
              </a:rPr>
              <a:t>-2</a:t>
            </a:r>
            <a:r>
              <a:rPr lang="en-GB" sz="2400" dirty="0">
                <a:solidFill>
                  <a:schemeClr val="tx2"/>
                </a:solidFill>
              </a:rPr>
              <a:t> s</a:t>
            </a:r>
            <a:r>
              <a:rPr lang="en-GB" sz="2400" baseline="30000" dirty="0">
                <a:solidFill>
                  <a:schemeClr val="tx2"/>
                </a:solidFill>
              </a:rPr>
              <a:t>-1</a:t>
            </a:r>
          </a:p>
        </p:txBody>
      </p:sp>
      <p:graphicFrame>
        <p:nvGraphicFramePr>
          <p:cNvPr id="1026" name="Object 99"/>
          <p:cNvGraphicFramePr>
            <a:graphicFrameLocks noChangeAspect="1"/>
          </p:cNvGraphicFramePr>
          <p:nvPr/>
        </p:nvGraphicFramePr>
        <p:xfrm>
          <a:off x="1357290" y="857232"/>
          <a:ext cx="5929354" cy="3143272"/>
        </p:xfrm>
        <a:graphic>
          <a:graphicData uri="http://schemas.openxmlformats.org/presentationml/2006/ole">
            <p:oleObj spid="_x0000_s241666" name="Designer Drawing" r:id="rId3" imgW="5139360" imgH="2899080" progId="">
              <p:embed/>
            </p:oleObj>
          </a:graphicData>
        </a:graphic>
      </p:graphicFrame>
      <p:sp>
        <p:nvSpPr>
          <p:cNvPr id="1029" name="Text Box 101"/>
          <p:cNvSpPr txBox="1">
            <a:spLocks noChangeArrowheads="1"/>
          </p:cNvSpPr>
          <p:nvPr/>
        </p:nvSpPr>
        <p:spPr bwMode="auto">
          <a:xfrm>
            <a:off x="428596" y="4000504"/>
            <a:ext cx="8072494" cy="2585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Excess reactivity of ~ 3% needed to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overcome </a:t>
            </a:r>
            <a:r>
              <a:rPr lang="en-GB" sz="24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steady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operation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About 12% needed to enable the reactor to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restart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 any time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practice 15% is built in to  allow for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poisons such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as 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Sm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Sm has a build up time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t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~ 53 hrs</a:t>
            </a:r>
          </a:p>
          <a:p>
            <a:pPr lvl="1">
              <a:defRPr/>
            </a:pP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11015"/>
            <a:ext cx="4775200" cy="105508"/>
          </a:xfrm>
        </p:spPr>
        <p:txBody>
          <a:bodyPr>
            <a:normAutofit fontScale="90000"/>
          </a:bodyPr>
          <a:lstStyle/>
          <a:p>
            <a:endParaRPr lang="en-US" sz="3200" b="1" smtClean="0">
              <a:solidFill>
                <a:schemeClr val="hlink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500166" y="0"/>
            <a:ext cx="5500726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GB" sz="2400" b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 REACTIVITY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Consider a flux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</a:rPr>
              <a:t> ~ 10</a:t>
            </a:r>
            <a:r>
              <a:rPr lang="en-GB" sz="2400" baseline="30000" dirty="0">
                <a:solidFill>
                  <a:schemeClr val="tx2"/>
                </a:solidFill>
              </a:rPr>
              <a:t>18</a:t>
            </a:r>
            <a:r>
              <a:rPr lang="en-GB" sz="2400" dirty="0">
                <a:solidFill>
                  <a:schemeClr val="tx2"/>
                </a:solidFill>
              </a:rPr>
              <a:t> m</a:t>
            </a:r>
            <a:r>
              <a:rPr lang="en-GB" sz="2400" baseline="30000" dirty="0">
                <a:solidFill>
                  <a:schemeClr val="tx2"/>
                </a:solidFill>
              </a:rPr>
              <a:t>-2</a:t>
            </a:r>
            <a:r>
              <a:rPr lang="en-GB" sz="2400" dirty="0">
                <a:solidFill>
                  <a:schemeClr val="tx2"/>
                </a:solidFill>
              </a:rPr>
              <a:t> s</a:t>
            </a:r>
            <a:r>
              <a:rPr lang="en-GB" sz="2400" baseline="30000" dirty="0">
                <a:solidFill>
                  <a:schemeClr val="tx2"/>
                </a:solidFill>
              </a:rPr>
              <a:t>-1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00166" y="785794"/>
          <a:ext cx="6072230" cy="3214710"/>
        </p:xfrm>
        <a:graphic>
          <a:graphicData uri="http://schemas.openxmlformats.org/presentationml/2006/ole">
            <p:oleObj spid="_x0000_s207874" name="Designer Drawing" r:id="rId3" imgW="5139360" imgH="2899080" progId="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4071942"/>
            <a:ext cx="8278842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an operating reactor the quantity of </a:t>
            </a:r>
            <a:r>
              <a:rPr lang="en-GB" sz="24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 grows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production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destruction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neutron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capture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If the reactor is shut down more 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149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 created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destruction stops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no neutrons so no capture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 excess reactivity of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GB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~ 1.5% is needed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overcome this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when starting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reactor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SHUTDOWN CHARACTERISITICS</a:t>
            </a:r>
            <a:r>
              <a:rPr lang="en-GB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(Other than poisoning)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1" y="1160585"/>
            <a:ext cx="7175500" cy="20541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chemeClr val="hlink"/>
                </a:solidFill>
              </a:rPr>
              <a:t>1. FISSION PRODUCT DECAY HEATING</a:t>
            </a:r>
            <a:endParaRPr lang="en-GB" dirty="0" smtClean="0"/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There is a large energy release from the fuel after shutdown due to radioactive decay of accumulated fission products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Let F = fraction of power produced after shutdown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1625601" y="3071810"/>
          <a:ext cx="6178551" cy="2643206"/>
        </p:xfrm>
        <a:graphic>
          <a:graphicData uri="http://schemas.openxmlformats.org/presentationml/2006/ole">
            <p:oleObj spid="_x0000_s209922" name="Designer Drawing" r:id="rId3" imgW="4624200" imgH="2755800" progId="">
              <p:embed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85786" y="5643578"/>
            <a:ext cx="7358114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It is an important safety feature of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power reactors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coolant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circulates after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shutdown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remove heat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12866</TotalTime>
  <Words>1179</Words>
  <Application>Microsoft Office PowerPoint</Application>
  <PresentationFormat>On-screen Show (4:3)</PresentationFormat>
  <Paragraphs>194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Office Theme</vt:lpstr>
      <vt:lpstr>Custom Design</vt:lpstr>
      <vt:lpstr>1_Custom Design</vt:lpstr>
      <vt:lpstr>Equation</vt:lpstr>
      <vt:lpstr>Designer Drawing</vt:lpstr>
      <vt:lpstr>EFFECT OF DELAYED NEUTRONS </vt:lpstr>
      <vt:lpstr>Slide 2</vt:lpstr>
      <vt:lpstr>Slide 3</vt:lpstr>
      <vt:lpstr> </vt:lpstr>
      <vt:lpstr>REACTOR POISONS</vt:lpstr>
      <vt:lpstr>Slide 6</vt:lpstr>
      <vt:lpstr>Slide 7</vt:lpstr>
      <vt:lpstr>Slide 8</vt:lpstr>
      <vt:lpstr>SHUTDOWN CHARACTERISITICS (Other than poisoning)</vt:lpstr>
      <vt:lpstr>Slide 10</vt:lpstr>
      <vt:lpstr>ACCELERATOR DRIVEN SYSTEMS </vt:lpstr>
      <vt:lpstr>Slide 12</vt:lpstr>
      <vt:lpstr>Slide 13</vt:lpstr>
      <vt:lpstr>Outlook for Fission Reactors</vt:lpstr>
      <vt:lpstr>Slide 15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56</cp:revision>
  <dcterms:created xsi:type="dcterms:W3CDTF">2009-05-20T14:32:32Z</dcterms:created>
  <dcterms:modified xsi:type="dcterms:W3CDTF">2010-03-19T09:25:05Z</dcterms:modified>
</cp:coreProperties>
</file>