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63" r:id="rId3"/>
  </p:sldMasterIdLst>
  <p:notesMasterIdLst>
    <p:notesMasterId r:id="rId18"/>
  </p:notesMasterIdLst>
  <p:sldIdLst>
    <p:sldId id="298" r:id="rId4"/>
    <p:sldId id="288" r:id="rId5"/>
    <p:sldId id="289" r:id="rId6"/>
    <p:sldId id="300" r:id="rId7"/>
    <p:sldId id="301" r:id="rId8"/>
    <p:sldId id="302" r:id="rId9"/>
    <p:sldId id="303" r:id="rId10"/>
    <p:sldId id="290" r:id="rId11"/>
    <p:sldId id="299" r:id="rId12"/>
    <p:sldId id="291" r:id="rId13"/>
    <p:sldId id="293" r:id="rId14"/>
    <p:sldId id="294" r:id="rId15"/>
    <p:sldId id="295" r:id="rId16"/>
    <p:sldId id="29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FB006-66E4-441D-A4CB-DAABFE7392B8}" type="datetimeFigureOut">
              <a:rPr lang="en-US" smtClean="0"/>
              <a:pPr/>
              <a:t>3/19/2010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FD86D-2233-4C72-9C9C-B26C0E50B68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PHYSICS OF ENERGY SOURCES</a:t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22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>
            <a:lvl1pPr>
              <a:defRPr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1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22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22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22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22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22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22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22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0"/>
            <a:ext cx="8643966" cy="791308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SOLUTIONS OF THE REACTOR EQUATION</a:t>
            </a:r>
            <a:endParaRPr lang="en-GB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714356"/>
            <a:ext cx="8572560" cy="857256"/>
          </a:xfrm>
        </p:spPr>
        <p:txBody>
          <a:bodyPr>
            <a:no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We shall need a value for the parameter  L</a:t>
            </a:r>
            <a:r>
              <a:rPr lang="en-GB" baseline="-25000" dirty="0" smtClean="0">
                <a:solidFill>
                  <a:schemeClr val="tx2"/>
                </a:solidFill>
              </a:rPr>
              <a:t>C</a:t>
            </a:r>
            <a:r>
              <a:rPr lang="en-GB" dirty="0" smtClean="0">
                <a:solidFill>
                  <a:schemeClr val="tx2"/>
                </a:solidFill>
              </a:rPr>
              <a:t>  for a reactor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First calculate L</a:t>
            </a:r>
            <a:r>
              <a:rPr lang="en-GB" baseline="-25000" dirty="0" smtClean="0">
                <a:solidFill>
                  <a:schemeClr val="tx2"/>
                </a:solidFill>
              </a:rPr>
              <a:t>M</a:t>
            </a:r>
            <a:r>
              <a:rPr lang="en-GB" dirty="0" smtClean="0">
                <a:solidFill>
                  <a:schemeClr val="tx2"/>
                </a:solidFill>
              </a:rPr>
              <a:t> for the moderator     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596" y="3571876"/>
            <a:ext cx="80010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>
              <a:solidFill>
                <a:srgbClr val="0066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85720" y="1928802"/>
          <a:ext cx="8501128" cy="1857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641"/>
                <a:gridCol w="1062641"/>
                <a:gridCol w="1089430"/>
                <a:gridCol w="1035852"/>
                <a:gridCol w="1062641"/>
                <a:gridCol w="1062641"/>
                <a:gridCol w="1062641"/>
                <a:gridCol w="1062641"/>
              </a:tblGrid>
              <a:tr h="678350">
                <a:tc>
                  <a:txBody>
                    <a:bodyPr/>
                    <a:lstStyle/>
                    <a:p>
                      <a:r>
                        <a:rPr lang="en-GB" dirty="0" smtClean="0"/>
                        <a:t>Material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Symbol" pitchFamily="18" charset="2"/>
                        </a:rPr>
                        <a:t>r </a:t>
                      </a:r>
                    </a:p>
                    <a:p>
                      <a:r>
                        <a:rPr lang="en-GB" dirty="0" smtClean="0"/>
                        <a:t>kg m</a:t>
                      </a:r>
                      <a:r>
                        <a:rPr lang="en-GB" baseline="30000" dirty="0" smtClean="0"/>
                        <a:t>-3</a:t>
                      </a:r>
                      <a:endParaRPr lang="en-GB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</a:p>
                    <a:p>
                      <a:r>
                        <a:rPr lang="en-GB" dirty="0" smtClean="0">
                          <a:latin typeface="Times New Roman" pitchFamily="18" charset="0"/>
                          <a:cs typeface="Times New Roman" pitchFamily="18" charset="0"/>
                        </a:rPr>
                        <a:t>(10</a:t>
                      </a:r>
                      <a:r>
                        <a:rPr lang="en-GB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28 </a:t>
                      </a:r>
                      <a:r>
                        <a:rPr lang="en-GB" dirty="0" smtClean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en-GB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  <a:r>
                        <a:rPr lang="en-GB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GB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>
                          <a:latin typeface="Symbol" pitchFamily="18" charset="2"/>
                        </a:rPr>
                        <a:t>s</a:t>
                      </a:r>
                      <a:r>
                        <a:rPr lang="en-GB" baseline="-25000" dirty="0" err="1" smtClean="0">
                          <a:latin typeface="+mn-lt"/>
                        </a:rPr>
                        <a:t>f</a:t>
                      </a:r>
                      <a:r>
                        <a:rPr lang="en-GB" dirty="0" smtClean="0"/>
                        <a:t>(b)</a:t>
                      </a:r>
                    </a:p>
                    <a:p>
                      <a:r>
                        <a:rPr lang="en-GB" dirty="0" smtClean="0"/>
                        <a:t>thermal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>
                          <a:latin typeface="Symbol" pitchFamily="18" charset="2"/>
                        </a:rPr>
                        <a:t>s</a:t>
                      </a:r>
                      <a:r>
                        <a:rPr lang="en-GB" baseline="-25000" dirty="0" err="1" smtClean="0">
                          <a:latin typeface="+mn-lt"/>
                        </a:rPr>
                        <a:t>S</a:t>
                      </a:r>
                      <a:r>
                        <a:rPr lang="en-GB" dirty="0" smtClean="0"/>
                        <a:t>(b)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thermal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>
                          <a:latin typeface="Symbol" pitchFamily="18" charset="2"/>
                        </a:rPr>
                        <a:t>s</a:t>
                      </a:r>
                      <a:r>
                        <a:rPr lang="en-GB" baseline="-25000" dirty="0" err="1" smtClean="0">
                          <a:latin typeface="+mn-lt"/>
                        </a:rPr>
                        <a:t>A</a:t>
                      </a:r>
                      <a:r>
                        <a:rPr lang="en-GB" dirty="0" smtClean="0"/>
                        <a:t>(b)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thermal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Symbol" pitchFamily="18" charset="2"/>
                        </a:rPr>
                        <a:t>S</a:t>
                      </a:r>
                      <a:r>
                        <a:rPr lang="en-GB" baseline="-25000" dirty="0" smtClean="0"/>
                        <a:t>S</a:t>
                      </a:r>
                      <a:r>
                        <a:rPr lang="en-GB" dirty="0" smtClean="0"/>
                        <a:t> (m</a:t>
                      </a:r>
                      <a:r>
                        <a:rPr lang="en-GB" baseline="30000" dirty="0" smtClean="0"/>
                        <a:t>-1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Symbol" pitchFamily="18" charset="2"/>
                        </a:rPr>
                        <a:t>S</a:t>
                      </a:r>
                      <a:r>
                        <a:rPr lang="en-GB" baseline="-25000" dirty="0" smtClean="0">
                          <a:latin typeface="+mn-lt"/>
                        </a:rPr>
                        <a:t>A</a:t>
                      </a:r>
                      <a:r>
                        <a:rPr lang="en-GB" dirty="0" smtClean="0"/>
                        <a:t> (m</a:t>
                      </a:r>
                      <a:r>
                        <a:rPr lang="en-GB" baseline="30000" dirty="0" smtClean="0"/>
                        <a:t>-1</a:t>
                      </a:r>
                      <a:r>
                        <a:rPr lang="en-GB" dirty="0" smtClean="0"/>
                        <a:t>)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393013">
                <a:tc>
                  <a:txBody>
                    <a:bodyPr/>
                    <a:lstStyle/>
                    <a:p>
                      <a:r>
                        <a:rPr lang="en-GB" dirty="0" smtClean="0"/>
                        <a:t>graphite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8.23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-----------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4.7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0.0045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37.7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0.037</a:t>
                      </a:r>
                      <a:endParaRPr lang="en-GB" dirty="0"/>
                    </a:p>
                  </a:txBody>
                  <a:tcPr/>
                </a:tc>
              </a:tr>
              <a:tr h="393013">
                <a:tc>
                  <a:txBody>
                    <a:bodyPr/>
                    <a:lstStyle/>
                    <a:p>
                      <a:r>
                        <a:rPr lang="en-GB" baseline="30000" dirty="0" smtClean="0"/>
                        <a:t>235</a:t>
                      </a:r>
                      <a:r>
                        <a:rPr lang="en-GB" dirty="0" smtClean="0"/>
                        <a:t>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18700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4.79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579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680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47.9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3229</a:t>
                      </a:r>
                      <a:endParaRPr lang="en-GB" dirty="0"/>
                    </a:p>
                  </a:txBody>
                  <a:tcPr/>
                </a:tc>
              </a:tr>
              <a:tr h="393013">
                <a:tc>
                  <a:txBody>
                    <a:bodyPr/>
                    <a:lstStyle/>
                    <a:p>
                      <a:r>
                        <a:rPr lang="en-GB" baseline="30000" dirty="0" smtClean="0"/>
                        <a:t>238</a:t>
                      </a:r>
                      <a:r>
                        <a:rPr lang="en-GB" dirty="0" smtClean="0"/>
                        <a:t>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18900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4.79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-----------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8.3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2.72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39.8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13.0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22</a:t>
            </a:r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571472" y="4500570"/>
            <a:ext cx="81439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buFont typeface="Symbol" pitchFamily="18" charset="2"/>
              <a:buChar char="\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GB" sz="2400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= [ 1 / (3 </a:t>
            </a:r>
            <a:r>
              <a:rPr lang="en-GB" sz="2400" dirty="0" smtClean="0">
                <a:latin typeface="Symbol" pitchFamily="18" charset="2"/>
                <a:cs typeface="Times New Roman" pitchFamily="18" charset="0"/>
              </a:rPr>
              <a:t>S</a:t>
            </a:r>
            <a:r>
              <a:rPr lang="en-GB" sz="24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(M)</a:t>
            </a:r>
            <a:r>
              <a:rPr lang="en-GB" sz="2400" dirty="0" smtClean="0">
                <a:latin typeface="Symbol" pitchFamily="18" charset="2"/>
                <a:cs typeface="Times New Roman" pitchFamily="18" charset="0"/>
              </a:rPr>
              <a:t>S</a:t>
            </a:r>
            <a:r>
              <a:rPr lang="en-GB" sz="2400" baseline="-25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(M)</a:t>
            </a:r>
            <a:r>
              <a:rPr lang="en-GB" sz="24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)]</a:t>
            </a:r>
            <a:r>
              <a:rPr lang="en-GB" sz="2400" baseline="30000" dirty="0" smtClean="0">
                <a:latin typeface="Times New Roman" pitchFamily="18" charset="0"/>
                <a:cs typeface="Times New Roman" pitchFamily="18" charset="0"/>
              </a:rPr>
              <a:t>1/2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= 0.488 m so L</a:t>
            </a:r>
            <a:r>
              <a:rPr lang="en-GB" sz="2400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GB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= 0.238 m</a:t>
            </a:r>
            <a:r>
              <a:rPr lang="en-GB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0" lvl="1">
              <a:buFont typeface="Symbol" pitchFamily="18" charset="2"/>
              <a:buChar char="\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Assuming a value for the thermal utilisation factor f = 0.88 </a:t>
            </a:r>
          </a:p>
          <a:p>
            <a:pPr marL="0" lvl="1"/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L</a:t>
            </a:r>
            <a:r>
              <a:rPr lang="en-GB" sz="2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sz="24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 (1 – f)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en-GB" sz="2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GB" sz="24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= 0.12 X 0.238 = 0.0286 m</a:t>
            </a:r>
            <a:r>
              <a:rPr lang="en-GB" sz="24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endParaRPr lang="en-GB" sz="24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56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85720" y="214290"/>
            <a:ext cx="8572560" cy="1928826"/>
          </a:xfrm>
        </p:spPr>
        <p:txBody>
          <a:bodyPr>
            <a:normAutofit lnSpcReduction="10000"/>
          </a:bodyPr>
          <a:lstStyle/>
          <a:p>
            <a:pPr marL="457200" indent="-457200">
              <a:buFontTx/>
              <a:buAutoNum type="arabicParenR" startAt="2"/>
            </a:pPr>
            <a:r>
              <a:rPr lang="en-GB" b="1" dirty="0">
                <a:solidFill>
                  <a:schemeClr val="accent2"/>
                </a:solidFill>
              </a:rPr>
              <a:t>BOUNDARY EXTRAPOLATION</a:t>
            </a:r>
          </a:p>
          <a:p>
            <a:pPr marL="457200" indent="-457200"/>
            <a:r>
              <a:rPr lang="en-GB" dirty="0">
                <a:solidFill>
                  <a:schemeClr val="tx2"/>
                </a:solidFill>
              </a:rPr>
              <a:t>Neutrons escaping the reactor boundary are not scattered so none return across the reactor surface</a:t>
            </a:r>
          </a:p>
          <a:p>
            <a:pPr marL="457200" indent="-457200"/>
            <a:r>
              <a:rPr lang="en-GB" dirty="0">
                <a:solidFill>
                  <a:schemeClr val="tx2"/>
                </a:solidFill>
              </a:rPr>
              <a:t>This effect is taken into account by extrapolating the boundary by </a:t>
            </a:r>
            <a:r>
              <a:rPr lang="en-GB" dirty="0">
                <a:solidFill>
                  <a:schemeClr val="tx2"/>
                </a:solidFill>
                <a:latin typeface="Symbol" pitchFamily="18" charset="2"/>
              </a:rPr>
              <a:t>d</a:t>
            </a:r>
            <a:r>
              <a:rPr lang="en-GB" dirty="0">
                <a:solidFill>
                  <a:schemeClr val="tx2"/>
                </a:solidFill>
              </a:rPr>
              <a:t> so </a:t>
            </a:r>
          </a:p>
        </p:txBody>
      </p:sp>
      <p:graphicFrame>
        <p:nvGraphicFramePr>
          <p:cNvPr id="66564" name="Object 1028"/>
          <p:cNvGraphicFramePr>
            <a:graphicFrameLocks noChangeAspect="1"/>
          </p:cNvGraphicFramePr>
          <p:nvPr/>
        </p:nvGraphicFramePr>
        <p:xfrm>
          <a:off x="3500430" y="4286256"/>
          <a:ext cx="1500198" cy="714380"/>
        </p:xfrm>
        <a:graphic>
          <a:graphicData uri="http://schemas.openxmlformats.org/presentationml/2006/ole">
            <p:oleObj spid="_x0000_s160770" name="Equation" r:id="rId3" imgW="914400" imgH="393480" progId="Equation.3">
              <p:embed/>
            </p:oleObj>
          </a:graphicData>
        </a:graphic>
      </p:graphicFrame>
      <p:sp>
        <p:nvSpPr>
          <p:cNvPr id="66565" name="Text Box 1029"/>
          <p:cNvSpPr txBox="1">
            <a:spLocks noChangeArrowheads="1"/>
          </p:cNvSpPr>
          <p:nvPr/>
        </p:nvSpPr>
        <p:spPr bwMode="auto">
          <a:xfrm>
            <a:off x="500002" y="5072074"/>
            <a:ext cx="8643998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/>
              <a:t>  </a:t>
            </a:r>
            <a:r>
              <a:rPr lang="en-GB" sz="2400" dirty="0">
                <a:solidFill>
                  <a:schemeClr val="tx2"/>
                </a:solidFill>
              </a:rPr>
              <a:t>where </a:t>
            </a:r>
            <a:r>
              <a:rPr lang="en-GB" sz="2400" dirty="0" err="1">
                <a:solidFill>
                  <a:schemeClr val="tx2"/>
                </a:solidFill>
                <a:latin typeface="Symbol" pitchFamily="18" charset="2"/>
              </a:rPr>
              <a:t>F</a:t>
            </a:r>
            <a:r>
              <a:rPr lang="en-GB" sz="2400" baseline="-25000" dirty="0" err="1">
                <a:solidFill>
                  <a:schemeClr val="tx2"/>
                </a:solidFill>
              </a:rPr>
              <a:t>a</a:t>
            </a:r>
            <a:r>
              <a:rPr lang="en-GB" sz="2400" dirty="0">
                <a:solidFill>
                  <a:schemeClr val="tx2"/>
                </a:solidFill>
              </a:rPr>
              <a:t> is the flux at the surface</a:t>
            </a:r>
          </a:p>
          <a:p>
            <a:pPr>
              <a:buFontTx/>
              <a:buChar char="•"/>
            </a:pPr>
            <a:r>
              <a:rPr lang="en-GB" sz="2400" dirty="0">
                <a:solidFill>
                  <a:schemeClr val="tx2"/>
                </a:solidFill>
              </a:rPr>
              <a:t>  A better efficiency can be achieved by </a:t>
            </a:r>
            <a:r>
              <a:rPr lang="en-GB" sz="2400" dirty="0" smtClean="0">
                <a:solidFill>
                  <a:schemeClr val="tx2"/>
                </a:solidFill>
              </a:rPr>
              <a:t> surrounding </a:t>
            </a:r>
            <a:r>
              <a:rPr lang="en-GB" sz="2400" dirty="0">
                <a:solidFill>
                  <a:schemeClr val="tx2"/>
                </a:solidFill>
              </a:rPr>
              <a:t>the </a:t>
            </a:r>
            <a:r>
              <a:rPr lang="en-GB" sz="2400" dirty="0" smtClean="0">
                <a:solidFill>
                  <a:schemeClr val="tx2"/>
                </a:solidFill>
              </a:rPr>
              <a:t>reactor </a:t>
            </a:r>
            <a:r>
              <a:rPr lang="en-GB" sz="2400" dirty="0">
                <a:solidFill>
                  <a:schemeClr val="tx2"/>
                </a:solidFill>
              </a:rPr>
              <a:t>with a </a:t>
            </a:r>
            <a:r>
              <a:rPr lang="en-GB" sz="2400" b="1" dirty="0" smtClean="0">
                <a:solidFill>
                  <a:schemeClr val="tx2"/>
                </a:solidFill>
              </a:rPr>
              <a:t>Neutron  </a:t>
            </a:r>
            <a:r>
              <a:rPr lang="en-GB" sz="2400" b="1" dirty="0">
                <a:solidFill>
                  <a:schemeClr val="tx2"/>
                </a:solidFill>
              </a:rPr>
              <a:t>Reflector</a:t>
            </a:r>
            <a:r>
              <a:rPr lang="en-GB" sz="2400" dirty="0">
                <a:solidFill>
                  <a:schemeClr val="tx2"/>
                </a:solidFill>
              </a:rPr>
              <a:t> which has </a:t>
            </a:r>
            <a:r>
              <a:rPr lang="en-GB" sz="2400" dirty="0" err="1">
                <a:solidFill>
                  <a:schemeClr val="tx2"/>
                </a:solidFill>
                <a:latin typeface="Symbol" pitchFamily="18" charset="2"/>
              </a:rPr>
              <a:t>s</a:t>
            </a:r>
            <a:r>
              <a:rPr lang="en-GB" sz="2400" baseline="-25000" dirty="0" err="1">
                <a:solidFill>
                  <a:schemeClr val="tx2"/>
                </a:solidFill>
              </a:rPr>
              <a:t>S</a:t>
            </a:r>
            <a:r>
              <a:rPr lang="en-GB" sz="2400" dirty="0">
                <a:solidFill>
                  <a:schemeClr val="tx2"/>
                </a:solidFill>
              </a:rPr>
              <a:t>&gt;&gt;</a:t>
            </a:r>
            <a:r>
              <a:rPr lang="en-GB" sz="2400" dirty="0" err="1">
                <a:solidFill>
                  <a:schemeClr val="tx2"/>
                </a:solidFill>
                <a:latin typeface="Symbol" pitchFamily="18" charset="2"/>
              </a:rPr>
              <a:t>s</a:t>
            </a:r>
            <a:r>
              <a:rPr lang="en-GB" sz="2400" baseline="-25000" dirty="0" err="1">
                <a:solidFill>
                  <a:schemeClr val="tx2"/>
                </a:solidFill>
              </a:rPr>
              <a:t>A</a:t>
            </a:r>
            <a:r>
              <a:rPr lang="en-GB" sz="2400" dirty="0">
                <a:solidFill>
                  <a:schemeClr val="tx2"/>
                </a:solidFill>
              </a:rPr>
              <a:t> (as for a </a:t>
            </a:r>
            <a:r>
              <a:rPr lang="en-GB" sz="2400" dirty="0" smtClean="0">
                <a:solidFill>
                  <a:schemeClr val="tx2"/>
                </a:solidFill>
              </a:rPr>
              <a:t>moderator</a:t>
            </a:r>
            <a:r>
              <a:rPr lang="en-GB" sz="2400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66566" name="Text Box 1030"/>
          <p:cNvSpPr txBox="1">
            <a:spLocks noChangeArrowheads="1"/>
          </p:cNvSpPr>
          <p:nvPr/>
        </p:nvSpPr>
        <p:spPr bwMode="auto">
          <a:xfrm>
            <a:off x="285720" y="3500438"/>
            <a:ext cx="8523318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SzPct val="100000"/>
              <a:buFontTx/>
              <a:buChar char="•"/>
            </a:pPr>
            <a:r>
              <a:rPr lang="en-GB" sz="2400" dirty="0">
                <a:solidFill>
                  <a:schemeClr val="tx2"/>
                </a:solidFill>
              </a:rPr>
              <a:t>This effect is taken into account by extrapolating </a:t>
            </a:r>
            <a:r>
              <a:rPr lang="en-GB" sz="2400" dirty="0" smtClean="0">
                <a:solidFill>
                  <a:schemeClr val="tx2"/>
                </a:solidFill>
              </a:rPr>
              <a:t> the </a:t>
            </a:r>
            <a:r>
              <a:rPr lang="en-GB" sz="2400" dirty="0">
                <a:solidFill>
                  <a:schemeClr val="tx2"/>
                </a:solidFill>
              </a:rPr>
              <a:t>boundary by </a:t>
            </a:r>
            <a:r>
              <a:rPr lang="en-GB" sz="2400" dirty="0">
                <a:solidFill>
                  <a:schemeClr val="tx2"/>
                </a:solidFill>
                <a:latin typeface="Symbol" pitchFamily="18" charset="2"/>
              </a:rPr>
              <a:t>d</a:t>
            </a:r>
            <a:r>
              <a:rPr lang="en-GB" sz="2400" dirty="0">
                <a:solidFill>
                  <a:schemeClr val="tx2"/>
                </a:solidFill>
              </a:rPr>
              <a:t> so that</a:t>
            </a:r>
          </a:p>
        </p:txBody>
      </p:sp>
      <p:graphicFrame>
        <p:nvGraphicFramePr>
          <p:cNvPr id="66567" name="Object 1031"/>
          <p:cNvGraphicFramePr>
            <a:graphicFrameLocks noChangeAspect="1"/>
          </p:cNvGraphicFramePr>
          <p:nvPr/>
        </p:nvGraphicFramePr>
        <p:xfrm>
          <a:off x="1857356" y="2000240"/>
          <a:ext cx="5929354" cy="1503492"/>
        </p:xfrm>
        <a:graphic>
          <a:graphicData uri="http://schemas.openxmlformats.org/presentationml/2006/ole">
            <p:oleObj spid="_x0000_s160771" name="Designer Drawing" r:id="rId4" imgW="4819320" imgH="1521360" progId="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22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5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28596" y="2571744"/>
            <a:ext cx="8143932" cy="200026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GB" dirty="0">
                <a:solidFill>
                  <a:schemeClr val="tx2"/>
                </a:solidFill>
              </a:rPr>
              <a:t>In the diagram </a:t>
            </a:r>
            <a:r>
              <a:rPr lang="en-GB" dirty="0">
                <a:solidFill>
                  <a:schemeClr val="tx2"/>
                </a:solidFill>
                <a:latin typeface="Symbol" pitchFamily="18" charset="2"/>
              </a:rPr>
              <a:t>d</a:t>
            </a:r>
            <a:r>
              <a:rPr lang="en-GB" dirty="0">
                <a:solidFill>
                  <a:schemeClr val="tx2"/>
                </a:solidFill>
              </a:rPr>
              <a:t> is enlarged for clarity</a:t>
            </a:r>
          </a:p>
          <a:p>
            <a:pPr>
              <a:lnSpc>
                <a:spcPct val="90000"/>
              </a:lnSpc>
            </a:pPr>
            <a:r>
              <a:rPr lang="en-GB" dirty="0">
                <a:solidFill>
                  <a:schemeClr val="tx2"/>
                </a:solidFill>
              </a:rPr>
              <a:t>Adjust size of reactor until </a:t>
            </a:r>
            <a:r>
              <a:rPr lang="en-GB" dirty="0" smtClean="0">
                <a:solidFill>
                  <a:schemeClr val="tx2"/>
                </a:solidFill>
              </a:rPr>
              <a:t>  B</a:t>
            </a:r>
            <a:r>
              <a:rPr lang="en-GB" baseline="30000" dirty="0" smtClean="0">
                <a:solidFill>
                  <a:schemeClr val="tx2"/>
                </a:solidFill>
              </a:rPr>
              <a:t>2</a:t>
            </a:r>
            <a:r>
              <a:rPr lang="en-GB" baseline="-25000" dirty="0" smtClean="0">
                <a:solidFill>
                  <a:schemeClr val="tx2"/>
                </a:solidFill>
              </a:rPr>
              <a:t>REFLECTOR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>
                <a:solidFill>
                  <a:schemeClr val="tx2"/>
                </a:solidFill>
              </a:rPr>
              <a:t>= B</a:t>
            </a:r>
            <a:r>
              <a:rPr lang="en-GB" baseline="30000" dirty="0">
                <a:solidFill>
                  <a:schemeClr val="tx2"/>
                </a:solidFill>
              </a:rPr>
              <a:t>2</a:t>
            </a:r>
            <a:r>
              <a:rPr lang="en-GB" baseline="-25000" dirty="0">
                <a:solidFill>
                  <a:schemeClr val="tx2"/>
                </a:solidFill>
              </a:rPr>
              <a:t>BARE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b="1" dirty="0">
                <a:solidFill>
                  <a:schemeClr val="accent2"/>
                </a:solidFill>
              </a:rPr>
              <a:t>For BARE CORE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dirty="0">
                <a:solidFill>
                  <a:schemeClr val="accent2"/>
                </a:solidFill>
              </a:rPr>
              <a:t>Flux </a:t>
            </a:r>
            <a:r>
              <a:rPr lang="en-GB" dirty="0">
                <a:solidFill>
                  <a:schemeClr val="accent2"/>
                </a:solidFill>
                <a:latin typeface="Symbol" pitchFamily="18" charset="2"/>
              </a:rPr>
              <a:t>F</a:t>
            </a:r>
            <a:r>
              <a:rPr lang="en-GB" dirty="0">
                <a:solidFill>
                  <a:schemeClr val="accent2"/>
                </a:solidFill>
              </a:rPr>
              <a:t>=</a:t>
            </a:r>
            <a:r>
              <a:rPr lang="en-GB" dirty="0" err="1">
                <a:solidFill>
                  <a:schemeClr val="accent2"/>
                </a:solidFill>
              </a:rPr>
              <a:t>cos</a:t>
            </a:r>
            <a:r>
              <a:rPr lang="en-GB" dirty="0">
                <a:solidFill>
                  <a:schemeClr val="accent2"/>
                </a:solidFill>
              </a:rPr>
              <a:t>(</a:t>
            </a:r>
            <a:r>
              <a:rPr lang="en-GB" dirty="0" err="1">
                <a:solidFill>
                  <a:schemeClr val="accent2"/>
                </a:solidFill>
                <a:latin typeface="Symbol" pitchFamily="18" charset="2"/>
              </a:rPr>
              <a:t>p</a:t>
            </a:r>
            <a:r>
              <a:rPr lang="en-GB" dirty="0" err="1">
                <a:solidFill>
                  <a:schemeClr val="accent2"/>
                </a:solidFill>
              </a:rPr>
              <a:t>x</a:t>
            </a:r>
            <a:r>
              <a:rPr lang="en-GB" dirty="0">
                <a:solidFill>
                  <a:schemeClr val="accent2"/>
                </a:solidFill>
              </a:rPr>
              <a:t>/a’) where a’=a+2</a:t>
            </a:r>
            <a:r>
              <a:rPr lang="en-GB" dirty="0">
                <a:solidFill>
                  <a:schemeClr val="accent2"/>
                </a:solidFill>
                <a:latin typeface="Symbol" pitchFamily="18" charset="2"/>
              </a:rPr>
              <a:t>d</a:t>
            </a:r>
            <a:r>
              <a:rPr lang="en-GB" baseline="-25000" dirty="0">
                <a:solidFill>
                  <a:schemeClr val="accent2"/>
                </a:solidFill>
              </a:rPr>
              <a:t>BARE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b="1" dirty="0">
                <a:solidFill>
                  <a:schemeClr val="accent2"/>
                </a:solidFill>
              </a:rPr>
              <a:t>For REFLECTOR</a:t>
            </a:r>
            <a:endParaRPr lang="en-GB" dirty="0">
              <a:solidFill>
                <a:schemeClr val="accent2"/>
              </a:solidFill>
            </a:endParaRPr>
          </a:p>
        </p:txBody>
      </p:sp>
      <p:graphicFrame>
        <p:nvGraphicFramePr>
          <p:cNvPr id="67588" name="Object 1028"/>
          <p:cNvGraphicFramePr>
            <a:graphicFrameLocks noChangeAspect="1"/>
          </p:cNvGraphicFramePr>
          <p:nvPr/>
        </p:nvGraphicFramePr>
        <p:xfrm>
          <a:off x="1214414" y="214290"/>
          <a:ext cx="6357982" cy="2286016"/>
        </p:xfrm>
        <a:graphic>
          <a:graphicData uri="http://schemas.openxmlformats.org/presentationml/2006/ole">
            <p:oleObj spid="_x0000_s162818" name="Designer Drawing" r:id="rId3" imgW="5374080" imgH="2759040" progId="">
              <p:embed/>
            </p:oleObj>
          </a:graphicData>
        </a:graphic>
      </p:graphicFrame>
      <p:graphicFrame>
        <p:nvGraphicFramePr>
          <p:cNvPr id="67589" name="Object 1029"/>
          <p:cNvGraphicFramePr>
            <a:graphicFrameLocks noChangeAspect="1"/>
          </p:cNvGraphicFramePr>
          <p:nvPr/>
        </p:nvGraphicFramePr>
        <p:xfrm>
          <a:off x="2217738" y="4572000"/>
          <a:ext cx="4137025" cy="1071563"/>
        </p:xfrm>
        <a:graphic>
          <a:graphicData uri="http://schemas.openxmlformats.org/presentationml/2006/ole">
            <p:oleObj spid="_x0000_s162819" name="Equation" r:id="rId4" imgW="1409400" imgH="787320" progId="Equation.3">
              <p:embed/>
            </p:oleObj>
          </a:graphicData>
        </a:graphic>
      </p:graphicFrame>
      <p:sp>
        <p:nvSpPr>
          <p:cNvPr id="67590" name="Rectangle 1030"/>
          <p:cNvSpPr>
            <a:spLocks noChangeArrowheads="1"/>
          </p:cNvSpPr>
          <p:nvPr/>
        </p:nvSpPr>
        <p:spPr bwMode="auto">
          <a:xfrm>
            <a:off x="285720" y="5644662"/>
            <a:ext cx="8501122" cy="7571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SzPct val="100000"/>
              <a:buFontTx/>
              <a:buChar char="•"/>
            </a:pP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The new distribution has an exponential 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fall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off in the reflector. Hence the core (with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reflector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has a smaller ‘a’ for the same B</a:t>
            </a:r>
            <a:r>
              <a:rPr lang="en-GB" sz="24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22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00" y="0"/>
            <a:ext cx="7175500" cy="428628"/>
          </a:xfrm>
        </p:spPr>
        <p:txBody>
          <a:bodyPr>
            <a:normAutofit fontScale="47500" lnSpcReduction="20000"/>
          </a:bodyPr>
          <a:lstStyle/>
          <a:p>
            <a:pPr marL="457200" indent="-457200">
              <a:buFontTx/>
              <a:buNone/>
            </a:pPr>
            <a:r>
              <a:rPr lang="en-GB" sz="5100" b="1" dirty="0">
                <a:solidFill>
                  <a:schemeClr val="accent2"/>
                </a:solidFill>
              </a:rPr>
              <a:t>3)	NON CRITICALITY</a:t>
            </a:r>
          </a:p>
          <a:p>
            <a:pPr marL="457200" indent="-457200"/>
            <a:endParaRPr lang="en-GB" dirty="0"/>
          </a:p>
        </p:txBody>
      </p:sp>
      <p:graphicFrame>
        <p:nvGraphicFramePr>
          <p:cNvPr id="72704" name="Object 0"/>
          <p:cNvGraphicFramePr>
            <a:graphicFrameLocks noChangeAspect="1"/>
          </p:cNvGraphicFramePr>
          <p:nvPr/>
        </p:nvGraphicFramePr>
        <p:xfrm>
          <a:off x="1955800" y="428625"/>
          <a:ext cx="2078038" cy="1000125"/>
        </p:xfrm>
        <a:graphic>
          <a:graphicData uri="http://schemas.openxmlformats.org/presentationml/2006/ole">
            <p:oleObj spid="_x0000_s163842" name="Equation" r:id="rId3" imgW="482400" imgH="812520" progId="Equation.3">
              <p:embed/>
            </p:oleObj>
          </a:graphicData>
        </a:graphic>
      </p:graphicFrame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4643438" y="500042"/>
            <a:ext cx="2813591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SUPERCRITICAL</a:t>
            </a:r>
          </a:p>
          <a:p>
            <a:r>
              <a:rPr lang="en-GB" sz="24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SUBCRITICAL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571472" y="3214686"/>
            <a:ext cx="733001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GB" dirty="0"/>
              <a:t>  </a:t>
            </a:r>
            <a:r>
              <a:rPr lang="en-GB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GB" sz="2400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GB" sz="2400" baseline="-25000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GB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is  </a:t>
            </a:r>
            <a:r>
              <a:rPr lang="en-GB" sz="24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GEOMETRIC BUCKLING</a:t>
            </a:r>
          </a:p>
        </p:txBody>
      </p:sp>
      <p:graphicFrame>
        <p:nvGraphicFramePr>
          <p:cNvPr id="72705" name="Object 1"/>
          <p:cNvGraphicFramePr>
            <a:graphicFrameLocks noChangeAspect="1"/>
          </p:cNvGraphicFramePr>
          <p:nvPr/>
        </p:nvGraphicFramePr>
        <p:xfrm>
          <a:off x="1654175" y="3786191"/>
          <a:ext cx="5122863" cy="1587498"/>
        </p:xfrm>
        <a:graphic>
          <a:graphicData uri="http://schemas.openxmlformats.org/presentationml/2006/ole">
            <p:oleObj spid="_x0000_s163843" name="Equation" r:id="rId4" imgW="2145960" imgH="965160" progId="Equation.3">
              <p:embed/>
            </p:oleObj>
          </a:graphicData>
        </a:graphic>
      </p:graphicFrame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1071538" y="5286388"/>
            <a:ext cx="6265498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 SUPERCRITICAL REACTOR   B</a:t>
            </a:r>
            <a:r>
              <a:rPr lang="en-GB" sz="24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&gt;B</a:t>
            </a:r>
            <a:r>
              <a:rPr lang="en-GB" sz="24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</a:p>
          <a:p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 SUBCRITICAL REACTOR        B</a:t>
            </a:r>
            <a:r>
              <a:rPr lang="en-GB" sz="24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&lt;B</a:t>
            </a:r>
            <a:r>
              <a:rPr lang="en-GB" sz="24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</a:p>
          <a:p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and for a CRITICAL REACTOR        B</a:t>
            </a:r>
            <a:r>
              <a:rPr lang="en-GB" sz="24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=B</a:t>
            </a:r>
            <a:r>
              <a:rPr lang="en-GB" sz="24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4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p:graphicFrame>
        <p:nvGraphicFramePr>
          <p:cNvPr id="72706" name="Object 2"/>
          <p:cNvGraphicFramePr>
            <a:graphicFrameLocks noChangeAspect="1"/>
          </p:cNvGraphicFramePr>
          <p:nvPr/>
        </p:nvGraphicFramePr>
        <p:xfrm>
          <a:off x="477838" y="1500188"/>
          <a:ext cx="8048625" cy="1714500"/>
        </p:xfrm>
        <a:graphic>
          <a:graphicData uri="http://schemas.openxmlformats.org/presentationml/2006/ole">
            <p:oleObj spid="_x0000_s163844" name="Equation" r:id="rId5" imgW="3098520" imgH="1371600" progId="Equation.3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22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IMPROVEMENTS TO THE ONE      GROUP MODEL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071546"/>
            <a:ext cx="8215370" cy="1768349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So </a:t>
            </a:r>
            <a:r>
              <a:rPr lang="en-GB" dirty="0">
                <a:solidFill>
                  <a:schemeClr val="tx2"/>
                </a:solidFill>
              </a:rPr>
              <a:t>far assumed that the neutrons have one velocity</a:t>
            </a:r>
          </a:p>
          <a:p>
            <a:pPr lvl="1"/>
            <a:r>
              <a:rPr lang="en-GB" sz="2400" dirty="0"/>
              <a:t>However Migration Length takes some account of the slowing down</a:t>
            </a:r>
          </a:p>
          <a:p>
            <a:r>
              <a:rPr lang="en-GB" dirty="0">
                <a:solidFill>
                  <a:schemeClr val="tx2"/>
                </a:solidFill>
              </a:rPr>
              <a:t>For the One Group Model</a:t>
            </a: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285720" y="2786058"/>
            <a:ext cx="8501122" cy="19389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GB" dirty="0">
                <a:solidFill>
                  <a:schemeClr val="accent1"/>
                </a:solidFill>
              </a:rPr>
              <a:t> 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There are more elaborate models which try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to include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neutron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moderation</a:t>
            </a:r>
            <a:endParaRPr lang="en-GB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TWO GROUP MODEL</a:t>
            </a:r>
          </a:p>
          <a:p>
            <a:pPr>
              <a:buFontTx/>
              <a:buChar char="•"/>
            </a:pPr>
            <a:r>
              <a:rPr lang="en-GB" sz="24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Assumes neutrons have a single energy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while slowing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down and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then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loses most of it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become a thermal neutron</a:t>
            </a:r>
          </a:p>
        </p:txBody>
      </p:sp>
      <p:graphicFrame>
        <p:nvGraphicFramePr>
          <p:cNvPr id="73728" name="Object 0"/>
          <p:cNvGraphicFramePr>
            <a:graphicFrameLocks noChangeAspect="1"/>
          </p:cNvGraphicFramePr>
          <p:nvPr/>
        </p:nvGraphicFramePr>
        <p:xfrm>
          <a:off x="4032250" y="2286000"/>
          <a:ext cx="4824413" cy="515938"/>
        </p:xfrm>
        <a:graphic>
          <a:graphicData uri="http://schemas.openxmlformats.org/presentationml/2006/ole">
            <p:oleObj spid="_x0000_s164866" name="Equation" r:id="rId3" imgW="3085920" imgH="253800" progId="Equation.3">
              <p:embed/>
            </p:oleObj>
          </a:graphicData>
        </a:graphic>
      </p:graphicFrame>
      <p:graphicFrame>
        <p:nvGraphicFramePr>
          <p:cNvPr id="73729" name="Object 1"/>
          <p:cNvGraphicFramePr>
            <a:graphicFrameLocks noChangeAspect="1"/>
          </p:cNvGraphicFramePr>
          <p:nvPr/>
        </p:nvGraphicFramePr>
        <p:xfrm>
          <a:off x="1303338" y="4714875"/>
          <a:ext cx="5513387" cy="500063"/>
        </p:xfrm>
        <a:graphic>
          <a:graphicData uri="http://schemas.openxmlformats.org/presentationml/2006/ole">
            <p:oleObj spid="_x0000_s164867" name="Equation" r:id="rId4" imgW="2552400" imgH="253800" progId="Equation.3">
              <p:embed/>
            </p:oleObj>
          </a:graphicData>
        </a:graphic>
      </p:graphicFrame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500034" y="5214950"/>
            <a:ext cx="7994651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FERMI AGE MODEL</a:t>
            </a:r>
          </a:p>
          <a:p>
            <a:pPr>
              <a:buFontTx/>
              <a:buChar char="•"/>
            </a:pPr>
            <a:r>
              <a:rPr lang="en-GB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Assumes that neutrons slow down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continuously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and not in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discrete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steps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22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62" y="285728"/>
            <a:ext cx="7175500" cy="1107831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dirty="0">
                <a:solidFill>
                  <a:schemeClr val="tx2"/>
                </a:solidFill>
              </a:rPr>
              <a:t>The ‘AGE’ is the same quantity as </a:t>
            </a:r>
            <a:r>
              <a:rPr lang="en-GB" baseline="-25000" dirty="0">
                <a:solidFill>
                  <a:schemeClr val="tx2"/>
                </a:solidFill>
              </a:rPr>
              <a:t> </a:t>
            </a:r>
            <a:r>
              <a:rPr lang="en-GB" dirty="0">
                <a:solidFill>
                  <a:schemeClr val="tx2"/>
                </a:solidFill>
              </a:rPr>
              <a:t>L</a:t>
            </a:r>
            <a:r>
              <a:rPr lang="en-GB" baseline="30000" dirty="0">
                <a:solidFill>
                  <a:schemeClr val="tx2"/>
                </a:solidFill>
              </a:rPr>
              <a:t>2</a:t>
            </a:r>
            <a:r>
              <a:rPr lang="en-GB" baseline="-25000" dirty="0">
                <a:solidFill>
                  <a:schemeClr val="tx2"/>
                </a:solidFill>
              </a:rPr>
              <a:t>SLOW</a:t>
            </a:r>
          </a:p>
          <a:p>
            <a:pPr>
              <a:lnSpc>
                <a:spcPct val="90000"/>
              </a:lnSpc>
            </a:pPr>
            <a:r>
              <a:rPr lang="en-GB" dirty="0">
                <a:solidFill>
                  <a:schemeClr val="tx2"/>
                </a:solidFill>
              </a:rPr>
              <a:t>This is the simplest model which can account for resonance capture in </a:t>
            </a:r>
            <a:r>
              <a:rPr lang="en-GB" baseline="30000" dirty="0">
                <a:solidFill>
                  <a:schemeClr val="tx2"/>
                </a:solidFill>
              </a:rPr>
              <a:t>238</a:t>
            </a:r>
            <a:r>
              <a:rPr lang="en-GB" dirty="0">
                <a:solidFill>
                  <a:schemeClr val="tx2"/>
                </a:solidFill>
              </a:rPr>
              <a:t>U</a:t>
            </a:r>
          </a:p>
        </p:txBody>
      </p:sp>
      <p:graphicFrame>
        <p:nvGraphicFramePr>
          <p:cNvPr id="74752" name="Object 0"/>
          <p:cNvGraphicFramePr>
            <a:graphicFrameLocks noChangeAspect="1"/>
          </p:cNvGraphicFramePr>
          <p:nvPr/>
        </p:nvGraphicFramePr>
        <p:xfrm>
          <a:off x="1557338" y="1419225"/>
          <a:ext cx="5514992" cy="509588"/>
        </p:xfrm>
        <a:graphic>
          <a:graphicData uri="http://schemas.openxmlformats.org/presentationml/2006/ole">
            <p:oleObj spid="_x0000_s165890" name="Equation" r:id="rId3" imgW="2577960" imgH="253800" progId="Equation.3">
              <p:embed/>
            </p:oleObj>
          </a:graphicData>
        </a:graphic>
      </p:graphicFrame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428596" y="2143116"/>
            <a:ext cx="8215370" cy="41549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GB" dirty="0"/>
              <a:t> 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This is a reasonable approximation for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 reactor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fuelled with </a:t>
            </a:r>
            <a:endParaRPr lang="en-GB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natural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or slightly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enriched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uranium with a graphite moderator</a:t>
            </a:r>
          </a:p>
          <a:p>
            <a:pPr lvl="1">
              <a:buFontTx/>
              <a:buChar char="•"/>
            </a:pPr>
            <a:r>
              <a:rPr lang="en-GB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Not good for water moderators (light </a:t>
            </a:r>
            <a:r>
              <a:rPr lang="en-GB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or heavy</a:t>
            </a:r>
            <a:r>
              <a:rPr lang="en-GB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 since </a:t>
            </a:r>
            <a:r>
              <a:rPr lang="en-GB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there are too </a:t>
            </a:r>
            <a:r>
              <a:rPr lang="en-GB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few collisions</a:t>
            </a:r>
          </a:p>
          <a:p>
            <a:r>
              <a:rPr lang="en-GB" sz="24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MONTE CARLO METHOD</a:t>
            </a:r>
          </a:p>
          <a:p>
            <a:pPr>
              <a:buFontTx/>
              <a:buChar char="•"/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 computer simulation following the life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stories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of individual </a:t>
            </a:r>
            <a:endParaRPr lang="en-GB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neutrons</a:t>
            </a:r>
            <a:endParaRPr lang="en-GB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GB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Random starting positions, energies, </a:t>
            </a:r>
            <a:r>
              <a:rPr lang="en-GB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directions </a:t>
            </a:r>
            <a:r>
              <a:rPr lang="en-GB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+ collisions, absorption etc</a:t>
            </a:r>
          </a:p>
          <a:p>
            <a:pPr>
              <a:buFontTx/>
              <a:buChar char="•"/>
            </a:pPr>
            <a:r>
              <a:rPr lang="en-GB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Necessary for the accurate simulation of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 real </a:t>
            </a:r>
          </a:p>
          <a:p>
            <a:r>
              <a:rPr lang="en-GB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HETEROGENEOUS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reactor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22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11015"/>
            <a:ext cx="8072494" cy="791308"/>
          </a:xfrm>
        </p:spPr>
        <p:txBody>
          <a:bodyPr>
            <a:noAutofit/>
          </a:bodyPr>
          <a:lstStyle/>
          <a:p>
            <a:endParaRPr lang="en-GB" sz="3200" b="1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4429132"/>
            <a:ext cx="8072494" cy="107157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GB" dirty="0" smtClean="0">
                <a:solidFill>
                  <a:schemeClr val="tx2"/>
                </a:solidFill>
              </a:rPr>
              <a:t>				So the volume is (3</a:t>
            </a:r>
            <a:r>
              <a:rPr lang="en-GB" dirty="0" smtClean="0">
                <a:solidFill>
                  <a:schemeClr val="tx2"/>
                </a:solidFill>
                <a:latin typeface="Symbol" pitchFamily="18" charset="2"/>
              </a:rPr>
              <a:t>p</a:t>
            </a:r>
            <a:r>
              <a:rPr lang="en-GB" baseline="30000" dirty="0" smtClean="0">
                <a:solidFill>
                  <a:schemeClr val="tx2"/>
                </a:solidFill>
              </a:rPr>
              <a:t>2</a:t>
            </a:r>
            <a:r>
              <a:rPr lang="en-GB" dirty="0" smtClean="0">
                <a:solidFill>
                  <a:schemeClr val="tx2"/>
                </a:solidFill>
              </a:rPr>
              <a:t>/B</a:t>
            </a:r>
            <a:r>
              <a:rPr lang="en-GB" baseline="30000" dirty="0" smtClean="0">
                <a:solidFill>
                  <a:schemeClr val="tx2"/>
                </a:solidFill>
              </a:rPr>
              <a:t>2</a:t>
            </a:r>
            <a:r>
              <a:rPr lang="en-GB" dirty="0" smtClean="0">
                <a:solidFill>
                  <a:schemeClr val="tx2"/>
                </a:solidFill>
              </a:rPr>
              <a:t>)</a:t>
            </a:r>
            <a:r>
              <a:rPr lang="en-GB" baseline="30000" dirty="0" smtClean="0">
                <a:solidFill>
                  <a:schemeClr val="tx2"/>
                </a:solidFill>
              </a:rPr>
              <a:t>3/2 </a:t>
            </a:r>
            <a:r>
              <a:rPr lang="en-GB" dirty="0" smtClean="0">
                <a:solidFill>
                  <a:schemeClr val="tx2"/>
                </a:solidFill>
              </a:rPr>
              <a:t>=73 m</a:t>
            </a:r>
            <a:r>
              <a:rPr lang="en-GB" baseline="30000" dirty="0" smtClean="0">
                <a:solidFill>
                  <a:schemeClr val="tx2"/>
                </a:solidFill>
              </a:rPr>
              <a:t>3</a:t>
            </a:r>
          </a:p>
          <a:p>
            <a:pPr>
              <a:buNone/>
            </a:pPr>
            <a:r>
              <a:rPr lang="en-GB" dirty="0" smtClean="0">
                <a:solidFill>
                  <a:schemeClr val="tx2"/>
                </a:solidFill>
              </a:rPr>
              <a:t>This is an underestimate</a:t>
            </a:r>
            <a:r>
              <a:rPr lang="en-GB" baseline="30000" dirty="0" smtClean="0">
                <a:solidFill>
                  <a:schemeClr val="tx2"/>
                </a:solidFill>
              </a:rPr>
              <a:t>  </a:t>
            </a:r>
            <a:r>
              <a:rPr lang="en-GB" dirty="0" smtClean="0">
                <a:solidFill>
                  <a:schemeClr val="tx2"/>
                </a:solidFill>
              </a:rPr>
              <a:t>and  corrections need to be applied (later)</a:t>
            </a:r>
            <a:endParaRPr lang="en-GB" sz="3000" dirty="0">
              <a:solidFill>
                <a:schemeClr val="tx2"/>
              </a:solidFill>
            </a:endParaRPr>
          </a:p>
        </p:txBody>
      </p:sp>
      <p:sp>
        <p:nvSpPr>
          <p:cNvPr id="24668" name="Text Box 92"/>
          <p:cNvSpPr txBox="1">
            <a:spLocks noChangeArrowheads="1"/>
          </p:cNvSpPr>
          <p:nvPr/>
        </p:nvSpPr>
        <p:spPr bwMode="auto">
          <a:xfrm>
            <a:off x="428596" y="1214422"/>
            <a:ext cx="8429684" cy="18466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lvl="2"/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sz="2400" dirty="0" smtClean="0">
                <a:solidFill>
                  <a:schemeClr val="accent2"/>
                </a:solidFill>
              </a:rPr>
              <a:t>i.e. B ~ 1.3 m</a:t>
            </a:r>
            <a:r>
              <a:rPr lang="en-GB" sz="2400" baseline="30000" dirty="0" smtClean="0">
                <a:solidFill>
                  <a:schemeClr val="accent2"/>
                </a:solidFill>
              </a:rPr>
              <a:t>-1</a:t>
            </a:r>
            <a:endParaRPr lang="en-GB" sz="2400" dirty="0" smtClean="0"/>
          </a:p>
          <a:p>
            <a:endParaRPr lang="en-GB" sz="2400" baseline="300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 Reactor Equation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can be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then be solved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for a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reactor  with a given geometry</a:t>
            </a:r>
            <a:endParaRPr lang="en-GB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2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e.g. For a cube of side a</a:t>
            </a:r>
            <a:r>
              <a:rPr lang="en-GB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write the equation in </a:t>
            </a:r>
            <a:r>
              <a:rPr lang="en-GB" sz="24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cartesian</a:t>
            </a:r>
            <a:r>
              <a:rPr lang="en-GB" sz="24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coordinates</a:t>
            </a:r>
            <a:endParaRPr lang="en-GB" sz="24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669" name="Object 93"/>
          <p:cNvGraphicFramePr>
            <a:graphicFrameLocks noChangeAspect="1"/>
          </p:cNvGraphicFramePr>
          <p:nvPr/>
        </p:nvGraphicFramePr>
        <p:xfrm>
          <a:off x="606425" y="3071813"/>
          <a:ext cx="6359525" cy="1857375"/>
        </p:xfrm>
        <a:graphic>
          <a:graphicData uri="http://schemas.openxmlformats.org/presentationml/2006/ole">
            <p:oleObj spid="_x0000_s157698" name="Equation" r:id="rId3" imgW="3035160" imgH="1295280" progId="Equation.3">
              <p:embed/>
            </p:oleObj>
          </a:graphicData>
        </a:graphic>
      </p:graphicFrame>
      <p:graphicFrame>
        <p:nvGraphicFramePr>
          <p:cNvPr id="24670" name="Object 94"/>
          <p:cNvGraphicFramePr>
            <a:graphicFrameLocks noChangeAspect="1"/>
          </p:cNvGraphicFramePr>
          <p:nvPr/>
        </p:nvGraphicFramePr>
        <p:xfrm>
          <a:off x="1539875" y="214314"/>
          <a:ext cx="4603761" cy="780972"/>
        </p:xfrm>
        <a:graphic>
          <a:graphicData uri="http://schemas.openxmlformats.org/presentationml/2006/ole">
            <p:oleObj spid="_x0000_s157699" name="Equation" r:id="rId4" imgW="2273040" imgH="4442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14348" y="5214950"/>
            <a:ext cx="792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Note that the steady state equation implies a critical reactor and that the boundary conditions (</a:t>
            </a:r>
            <a:r>
              <a:rPr lang="en-GB" sz="2400" dirty="0" smtClean="0">
                <a:solidFill>
                  <a:srgbClr val="FF0000"/>
                </a:solidFill>
                <a:latin typeface="Symbol" pitchFamily="18" charset="2"/>
              </a:rPr>
              <a:t>F</a:t>
            </a:r>
            <a:r>
              <a:rPr lang="en-GB" sz="2400" dirty="0" smtClean="0">
                <a:solidFill>
                  <a:srgbClr val="FF0000"/>
                </a:solidFill>
              </a:rPr>
              <a:t>= 0 at edges) link the parameter B with the physical dimensions (just a in this case )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dirty="0" smtClean="0"/>
              <a:t>Lecture 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285728"/>
            <a:ext cx="8358246" cy="1071570"/>
          </a:xfrm>
        </p:spPr>
        <p:txBody>
          <a:bodyPr>
            <a:normAutofit fontScale="70000" lnSpcReduction="20000"/>
          </a:bodyPr>
          <a:lstStyle/>
          <a:p>
            <a:r>
              <a:rPr lang="en-GB" sz="3400" dirty="0">
                <a:solidFill>
                  <a:schemeClr val="tx2"/>
                </a:solidFill>
              </a:rPr>
              <a:t>This solution satisfies the boundary conditions given earlier</a:t>
            </a:r>
          </a:p>
          <a:p>
            <a:r>
              <a:rPr lang="en-GB" sz="3400" dirty="0">
                <a:solidFill>
                  <a:schemeClr val="tx2"/>
                </a:solidFill>
              </a:rPr>
              <a:t>The minimum volume is given </a:t>
            </a:r>
            <a:r>
              <a:rPr lang="en-GB" sz="3400" dirty="0" smtClean="0">
                <a:solidFill>
                  <a:schemeClr val="tx2"/>
                </a:solidFill>
              </a:rPr>
              <a:t>by</a:t>
            </a:r>
          </a:p>
          <a:p>
            <a:endParaRPr lang="en-GB" sz="3400" dirty="0" smtClean="0">
              <a:solidFill>
                <a:schemeClr val="tx2"/>
              </a:solidFill>
            </a:endParaRPr>
          </a:p>
          <a:p>
            <a:pPr lvl="8"/>
            <a:endParaRPr lang="en-GB" dirty="0">
              <a:solidFill>
                <a:schemeClr val="tx2"/>
              </a:solidFill>
            </a:endParaRPr>
          </a:p>
          <a:p>
            <a:endParaRPr lang="en-GB" dirty="0"/>
          </a:p>
        </p:txBody>
      </p:sp>
      <p:graphicFrame>
        <p:nvGraphicFramePr>
          <p:cNvPr id="64516" name="Object 4"/>
          <p:cNvGraphicFramePr>
            <a:graphicFrameLocks noChangeAspect="1"/>
          </p:cNvGraphicFramePr>
          <p:nvPr/>
        </p:nvGraphicFramePr>
        <p:xfrm>
          <a:off x="2659063" y="1000125"/>
          <a:ext cx="3567112" cy="642938"/>
        </p:xfrm>
        <a:graphic>
          <a:graphicData uri="http://schemas.openxmlformats.org/presentationml/2006/ole">
            <p:oleObj spid="_x0000_s158722" name="Equation" r:id="rId3" imgW="1422360" imgH="419040" progId="Equation.3">
              <p:embed/>
            </p:oleObj>
          </a:graphicData>
        </a:graphic>
      </p:graphicFrame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214282" y="1643050"/>
            <a:ext cx="8501122" cy="2308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GB" dirty="0">
                <a:solidFill>
                  <a:schemeClr val="tx2"/>
                </a:solidFill>
              </a:rPr>
              <a:t> 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Solutions can be obtained for other 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geometries</a:t>
            </a:r>
            <a:endParaRPr lang="en-GB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SHAPE	</a:t>
            </a:r>
            <a:r>
              <a:rPr lang="en-GB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	DIMENSIONS</a:t>
            </a:r>
            <a:r>
              <a:rPr lang="en-GB" sz="24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	B</a:t>
            </a:r>
            <a:r>
              <a:rPr lang="en-GB" sz="2400" b="1" baseline="30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GB" sz="2400" b="1" baseline="300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2400" dirty="0">
                <a:solidFill>
                  <a:srgbClr val="DC0081"/>
                </a:solidFill>
                <a:latin typeface="Times New Roman" pitchFamily="18" charset="0"/>
                <a:cs typeface="Times New Roman" pitchFamily="18" charset="0"/>
              </a:rPr>
              <a:t>1)  Rectangular</a:t>
            </a:r>
          </a:p>
          <a:p>
            <a:r>
              <a:rPr lang="en-GB" sz="2400" dirty="0">
                <a:solidFill>
                  <a:srgbClr val="DC0081"/>
                </a:solidFill>
                <a:latin typeface="Times New Roman" pitchFamily="18" charset="0"/>
                <a:cs typeface="Times New Roman" pitchFamily="18" charset="0"/>
              </a:rPr>
              <a:t>   Parallelepiped     </a:t>
            </a:r>
            <a:r>
              <a:rPr lang="en-GB" sz="2400" dirty="0" smtClean="0">
                <a:solidFill>
                  <a:srgbClr val="DC0081"/>
                </a:solidFill>
                <a:latin typeface="Times New Roman" pitchFamily="18" charset="0"/>
                <a:cs typeface="Times New Roman" pitchFamily="18" charset="0"/>
              </a:rPr>
              <a:t>	       a</a:t>
            </a:r>
            <a:r>
              <a:rPr lang="en-GB" sz="2400" dirty="0">
                <a:solidFill>
                  <a:srgbClr val="DC0081"/>
                </a:solidFill>
                <a:latin typeface="Times New Roman" pitchFamily="18" charset="0"/>
                <a:cs typeface="Times New Roman" pitchFamily="18" charset="0"/>
              </a:rPr>
              <a:t>, b, </a:t>
            </a:r>
            <a:r>
              <a:rPr lang="en-GB" sz="2400" dirty="0" smtClean="0">
                <a:solidFill>
                  <a:srgbClr val="DC008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GB" sz="2400" dirty="0">
              <a:solidFill>
                <a:srgbClr val="DC008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2400" dirty="0">
                <a:solidFill>
                  <a:srgbClr val="DC0081"/>
                </a:solidFill>
                <a:latin typeface="Times New Roman" pitchFamily="18" charset="0"/>
                <a:cs typeface="Times New Roman" pitchFamily="18" charset="0"/>
              </a:rPr>
              <a:t>2) Cylinder	      </a:t>
            </a:r>
            <a:r>
              <a:rPr lang="en-GB" sz="2400" dirty="0" smtClean="0">
                <a:solidFill>
                  <a:srgbClr val="DC0081"/>
                </a:solidFill>
                <a:latin typeface="Times New Roman" pitchFamily="18" charset="0"/>
                <a:cs typeface="Times New Roman" pitchFamily="18" charset="0"/>
              </a:rPr>
              <a:t>	        </a:t>
            </a:r>
            <a:r>
              <a:rPr lang="en-GB" sz="2400" dirty="0">
                <a:solidFill>
                  <a:srgbClr val="DC0081"/>
                </a:solidFill>
                <a:latin typeface="Times New Roman" pitchFamily="18" charset="0"/>
                <a:cs typeface="Times New Roman" pitchFamily="18" charset="0"/>
              </a:rPr>
              <a:t>R, </a:t>
            </a:r>
            <a:r>
              <a:rPr lang="en-GB" sz="2400" dirty="0" smtClean="0">
                <a:solidFill>
                  <a:srgbClr val="DC008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en-GB" sz="2400" dirty="0">
              <a:solidFill>
                <a:srgbClr val="DC008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2400" dirty="0">
                <a:solidFill>
                  <a:srgbClr val="DC0081"/>
                </a:solidFill>
                <a:latin typeface="Times New Roman" pitchFamily="18" charset="0"/>
                <a:cs typeface="Times New Roman" pitchFamily="18" charset="0"/>
              </a:rPr>
              <a:t>3) Sphere		</a:t>
            </a:r>
            <a:r>
              <a:rPr lang="en-GB" sz="2400" dirty="0" smtClean="0">
                <a:solidFill>
                  <a:srgbClr val="DC008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GB" sz="2400" dirty="0">
                <a:solidFill>
                  <a:srgbClr val="DC0081"/>
                </a:solidFill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graphicFrame>
        <p:nvGraphicFramePr>
          <p:cNvPr id="64518" name="Object 6"/>
          <p:cNvGraphicFramePr>
            <a:graphicFrameLocks noChangeAspect="1"/>
          </p:cNvGraphicFramePr>
          <p:nvPr/>
        </p:nvGraphicFramePr>
        <p:xfrm>
          <a:off x="5113338" y="2571750"/>
          <a:ext cx="3198812" cy="1500188"/>
        </p:xfrm>
        <a:graphic>
          <a:graphicData uri="http://schemas.openxmlformats.org/presentationml/2006/ole">
            <p:oleObj spid="_x0000_s158723" name="Equation" r:id="rId4" imgW="1485720" imgH="1218960" progId="Equation.3">
              <p:embed/>
            </p:oleObj>
          </a:graphicData>
        </a:graphic>
      </p:graphicFrame>
      <p:graphicFrame>
        <p:nvGraphicFramePr>
          <p:cNvPr id="64519" name="Object 7"/>
          <p:cNvGraphicFramePr>
            <a:graphicFrameLocks noChangeAspect="1"/>
          </p:cNvGraphicFramePr>
          <p:nvPr/>
        </p:nvGraphicFramePr>
        <p:xfrm>
          <a:off x="3500430" y="4214818"/>
          <a:ext cx="5238750" cy="2286000"/>
        </p:xfrm>
        <a:graphic>
          <a:graphicData uri="http://schemas.openxmlformats.org/presentationml/2006/ole">
            <p:oleObj spid="_x0000_s158724" name="Equation" r:id="rId5" imgW="3314520" imgH="1562040" progId="Equation.3">
              <p:embed/>
            </p:oleObj>
          </a:graphicData>
        </a:graphic>
      </p:graphicFrame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0" y="3912578"/>
            <a:ext cx="3428992" cy="29454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Corresponding fluxes </a:t>
            </a:r>
            <a:endParaRPr lang="en-GB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GB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minimum 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volumes</a:t>
            </a:r>
          </a:p>
          <a:p>
            <a:endParaRPr lang="en-GB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90000"/>
              </a:lnSpc>
            </a:pPr>
            <a:r>
              <a:rPr lang="en-GB" sz="2100" dirty="0" smtClean="0">
                <a:solidFill>
                  <a:srgbClr val="006600"/>
                </a:solidFill>
              </a:rPr>
              <a:t>The sphere offers the</a:t>
            </a:r>
          </a:p>
          <a:p>
            <a:pPr marL="457200" indent="-457200">
              <a:lnSpc>
                <a:spcPct val="90000"/>
              </a:lnSpc>
            </a:pPr>
            <a:r>
              <a:rPr lang="en-GB" sz="2100" dirty="0" smtClean="0">
                <a:solidFill>
                  <a:srgbClr val="006600"/>
                </a:solidFill>
              </a:rPr>
              <a:t>minimum volume and least </a:t>
            </a:r>
          </a:p>
          <a:p>
            <a:pPr marL="457200" indent="-457200">
              <a:lnSpc>
                <a:spcPct val="90000"/>
              </a:lnSpc>
            </a:pPr>
            <a:r>
              <a:rPr lang="en-GB" sz="2100" dirty="0" smtClean="0">
                <a:solidFill>
                  <a:srgbClr val="006600"/>
                </a:solidFill>
              </a:rPr>
              <a:t>surface area but is not very </a:t>
            </a:r>
          </a:p>
          <a:p>
            <a:pPr marL="457200" indent="-457200">
              <a:lnSpc>
                <a:spcPct val="90000"/>
              </a:lnSpc>
            </a:pPr>
            <a:r>
              <a:rPr lang="en-GB" sz="2100" dirty="0" smtClean="0">
                <a:solidFill>
                  <a:srgbClr val="006600"/>
                </a:solidFill>
              </a:rPr>
              <a:t>practical</a:t>
            </a:r>
          </a:p>
          <a:p>
            <a:pPr marL="457200" indent="-457200">
              <a:lnSpc>
                <a:spcPct val="90000"/>
              </a:lnSpc>
            </a:pPr>
            <a:r>
              <a:rPr lang="en-GB" sz="2100" dirty="0" smtClean="0">
                <a:solidFill>
                  <a:srgbClr val="006600"/>
                </a:solidFill>
              </a:rPr>
              <a:t>Cylindrical cores are more </a:t>
            </a:r>
          </a:p>
          <a:p>
            <a:pPr marL="457200" indent="-457200">
              <a:lnSpc>
                <a:spcPct val="90000"/>
              </a:lnSpc>
            </a:pPr>
            <a:r>
              <a:rPr lang="en-GB" sz="2100" dirty="0" smtClean="0">
                <a:solidFill>
                  <a:srgbClr val="006600"/>
                </a:solidFill>
              </a:rPr>
              <a:t>usual</a:t>
            </a:r>
            <a:r>
              <a:rPr lang="en-GB" sz="21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sz="21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22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5929330"/>
          </a:xfrm>
        </p:spPr>
        <p:txBody>
          <a:bodyPr>
            <a:normAutofit fontScale="90000"/>
          </a:bodyPr>
          <a:lstStyle/>
          <a:p>
            <a:pPr algn="l" hangingPunct="0"/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 reactor core consists of a sphere of radius R. Show, by direct substitution or otherwise, that the solution of the reactor equation</a:t>
            </a:r>
            <a:b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has the form			where  </a:t>
            </a:r>
            <a:b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  		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Assuming that the boundary condition is </a:t>
            </a:r>
            <a:r>
              <a:rPr lang="en-GB" sz="2400" dirty="0" smtClean="0">
                <a:solidFill>
                  <a:schemeClr val="tx2"/>
                </a:solidFill>
                <a:latin typeface="Symbol" pitchFamily="18" charset="2"/>
                <a:cs typeface="Times New Roman" pitchFamily="18" charset="0"/>
              </a:rPr>
              <a:t>F</a:t>
            </a: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0 at the surface of the sphere find R in terms of B.</a:t>
            </a:r>
            <a:b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						</a:t>
            </a:r>
            <a:b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Calculate the value for the minimum volume V needed to provide a critical mass of fissile material assuming that </a:t>
            </a:r>
            <a:b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[Assume that with spherical symmetry 	                        ]</a:t>
            </a:r>
            <a:br>
              <a:rPr lang="en-GB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en-GB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22</a:t>
            </a:r>
            <a:endParaRPr lang="en-GB"/>
          </a:p>
        </p:txBody>
      </p:sp>
      <p:graphicFrame>
        <p:nvGraphicFramePr>
          <p:cNvPr id="6" name="Content Placeholder 5"/>
          <p:cNvGraphicFramePr>
            <a:graphicFrameLocks noChangeAspect="1"/>
          </p:cNvGraphicFramePr>
          <p:nvPr>
            <p:ph idx="1"/>
          </p:nvPr>
        </p:nvGraphicFramePr>
        <p:xfrm>
          <a:off x="2000232" y="2285992"/>
          <a:ext cx="1897067" cy="708420"/>
        </p:xfrm>
        <a:graphic>
          <a:graphicData uri="http://schemas.openxmlformats.org/presentationml/2006/ole">
            <p:oleObj spid="_x0000_s197634" name="Equation" r:id="rId3" imgW="1054080" imgH="3934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143504" y="2285992"/>
          <a:ext cx="2400317" cy="500066"/>
        </p:xfrm>
        <a:graphic>
          <a:graphicData uri="http://schemas.openxmlformats.org/presentationml/2006/ole">
            <p:oleObj spid="_x0000_s197635" name="Equation" r:id="rId4" imgW="1218960" imgH="253800" progId="Equation.3">
              <p:embed/>
            </p:oleObj>
          </a:graphicData>
        </a:graphic>
      </p:graphicFrame>
      <p:graphicFrame>
        <p:nvGraphicFramePr>
          <p:cNvPr id="197636" name="Object 4"/>
          <p:cNvGraphicFramePr>
            <a:graphicFrameLocks noChangeAspect="1"/>
          </p:cNvGraphicFramePr>
          <p:nvPr/>
        </p:nvGraphicFramePr>
        <p:xfrm>
          <a:off x="1571604" y="4857760"/>
          <a:ext cx="4900612" cy="500063"/>
        </p:xfrm>
        <a:graphic>
          <a:graphicData uri="http://schemas.openxmlformats.org/presentationml/2006/ole">
            <p:oleObj spid="_x0000_s197636" name="Equation" r:id="rId5" imgW="2489040" imgH="2538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857752" y="5429264"/>
          <a:ext cx="1785950" cy="736705"/>
        </p:xfrm>
        <a:graphic>
          <a:graphicData uri="http://schemas.openxmlformats.org/presentationml/2006/ole">
            <p:oleObj spid="_x0000_s197637" name="Equation" r:id="rId6" imgW="1015920" imgH="419040" progId="Equation.3">
              <p:embed/>
            </p:oleObj>
          </a:graphicData>
        </a:graphic>
      </p:graphicFrame>
      <p:graphicFrame>
        <p:nvGraphicFramePr>
          <p:cNvPr id="197638" name="Object 7"/>
          <p:cNvGraphicFramePr>
            <a:graphicFrameLocks noChangeAspect="1"/>
          </p:cNvGraphicFramePr>
          <p:nvPr/>
        </p:nvGraphicFramePr>
        <p:xfrm>
          <a:off x="2214546" y="1785926"/>
          <a:ext cx="3542817" cy="433372"/>
        </p:xfrm>
        <a:graphic>
          <a:graphicData uri="http://schemas.openxmlformats.org/presentationml/2006/ole">
            <p:oleObj spid="_x0000_s197638" name="Equation" r:id="rId7" imgW="12826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22</a:t>
            </a:r>
            <a:endParaRPr lang="en-GB"/>
          </a:p>
        </p:txBody>
      </p:sp>
      <p:graphicFrame>
        <p:nvGraphicFramePr>
          <p:cNvPr id="198657" name="Object 1"/>
          <p:cNvGraphicFramePr>
            <a:graphicFrameLocks noChangeAspect="1"/>
          </p:cNvGraphicFramePr>
          <p:nvPr>
            <p:ph idx="1"/>
          </p:nvPr>
        </p:nvGraphicFramePr>
        <p:xfrm>
          <a:off x="1071538" y="285728"/>
          <a:ext cx="7222305" cy="3357586"/>
        </p:xfrm>
        <a:graphic>
          <a:graphicData uri="http://schemas.openxmlformats.org/presentationml/2006/ole">
            <p:oleObj spid="_x0000_s198657" name="Equation" r:id="rId3" imgW="4863960" imgH="22604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2910" y="3786190"/>
            <a:ext cx="72866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Boundary condition requires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Symbol" pitchFamily="18" charset="2"/>
                <a:cs typeface="Times New Roman" pitchFamily="18" charset="0"/>
              </a:rPr>
              <a:t>F=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sin(Br) / r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0 at the </a:t>
            </a:r>
          </a:p>
          <a:p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edge of the reactor when r = </a:t>
            </a:r>
            <a:r>
              <a:rPr lang="en-GB" sz="2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so BR =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Symbol" pitchFamily="18" charset="2"/>
                <a:cs typeface="Times New Roman" pitchFamily="18" charset="0"/>
                <a:sym typeface="Wingdings" pitchFamily="2" charset="2"/>
              </a:rPr>
              <a:t>p</a:t>
            </a:r>
          </a:p>
          <a:p>
            <a:endParaRPr lang="en-GB" sz="2400" dirty="0" smtClean="0">
              <a:latin typeface="Symbol" pitchFamily="18" charset="2"/>
              <a:cs typeface="Times New Roman" pitchFamily="18" charset="0"/>
              <a:sym typeface="Wingdings" pitchFamily="2" charset="2"/>
            </a:endParaRPr>
          </a:p>
          <a:p>
            <a:r>
              <a:rPr lang="en-GB" sz="2400" dirty="0" smtClean="0">
                <a:latin typeface="Symbol" pitchFamily="18" charset="2"/>
                <a:cs typeface="Times New Roman" pitchFamily="18" charset="0"/>
                <a:sym typeface="Wingdings" pitchFamily="2" charset="2"/>
              </a:rPr>
              <a:t>		     =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 x 0.05 x 0.4 x 35 so B = 1.45 m</a:t>
            </a:r>
            <a:r>
              <a:rPr lang="en-GB" sz="2400" baseline="30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-1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GB" sz="2400" dirty="0" smtClean="0">
                <a:latin typeface="Symbol" pitchFamily="18" charset="2"/>
                <a:cs typeface="Times New Roman" pitchFamily="18" charset="0"/>
                <a:sym typeface="Wingdings" pitchFamily="2" charset="2"/>
              </a:rPr>
              <a:t>	</a:t>
            </a:r>
          </a:p>
          <a:p>
            <a:r>
              <a:rPr lang="en-GB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So  R = 2.17 m and the volume V = 4</a:t>
            </a:r>
            <a:r>
              <a:rPr lang="en-GB" sz="2400" dirty="0" smtClean="0">
                <a:latin typeface="Symbol" pitchFamily="18" charset="2"/>
                <a:cs typeface="Times New Roman" pitchFamily="18" charset="0"/>
                <a:sym typeface="Wingdings" pitchFamily="2" charset="2"/>
              </a:rPr>
              <a:t>p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</a:t>
            </a:r>
            <a:r>
              <a:rPr lang="en-GB" sz="2400" baseline="30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/ 3 = 42.8 m</a:t>
            </a:r>
            <a:r>
              <a:rPr lang="en-GB" sz="2400" baseline="30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</a:t>
            </a:r>
          </a:p>
          <a:p>
            <a:r>
              <a:rPr lang="en-GB" sz="2400" dirty="0" smtClean="0">
                <a:latin typeface="Symbol" pitchFamily="18" charset="2"/>
                <a:cs typeface="Times New Roman" pitchFamily="18" charset="0"/>
                <a:sym typeface="Wingdings" pitchFamily="2" charset="2"/>
              </a:rPr>
              <a:t>			</a:t>
            </a:r>
            <a:endParaRPr lang="en-GB" sz="2400" dirty="0">
              <a:latin typeface="Symbol" pitchFamily="18" charset="2"/>
              <a:cs typeface="Times New Roman" pitchFamily="18" charset="0"/>
            </a:endParaRPr>
          </a:p>
        </p:txBody>
      </p:sp>
      <p:graphicFrame>
        <p:nvGraphicFramePr>
          <p:cNvPr id="198658" name="Object 2"/>
          <p:cNvGraphicFramePr>
            <a:graphicFrameLocks noChangeAspect="1"/>
          </p:cNvGraphicFramePr>
          <p:nvPr/>
        </p:nvGraphicFramePr>
        <p:xfrm>
          <a:off x="642910" y="4929198"/>
          <a:ext cx="2071702" cy="431605"/>
        </p:xfrm>
        <a:graphic>
          <a:graphicData uri="http://schemas.openxmlformats.org/presentationml/2006/ole">
            <p:oleObj spid="_x0000_s198658" name="Equation" r:id="rId4" imgW="121896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206850" name="Object 6"/>
          <p:cNvGraphicFramePr>
            <a:graphicFrameLocks noChangeAspect="1"/>
          </p:cNvGraphicFramePr>
          <p:nvPr>
            <p:ph idx="1"/>
          </p:nvPr>
        </p:nvGraphicFramePr>
        <p:xfrm>
          <a:off x="3071802" y="2357430"/>
          <a:ext cx="2622199" cy="714380"/>
        </p:xfrm>
        <a:graphic>
          <a:graphicData uri="http://schemas.openxmlformats.org/presentationml/2006/ole">
            <p:oleObj spid="_x0000_s206850" name="Equation" r:id="rId3" imgW="1447560" imgH="39348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2210" y="1214422"/>
            <a:ext cx="888179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For a cylindrical reactor core of length L and radius R</a:t>
            </a:r>
          </a:p>
          <a:p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Express the volume of the core in terms of B and L.</a:t>
            </a:r>
          </a:p>
          <a:p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By partial differentiation at constant B calculate the radius and volume</a:t>
            </a:r>
          </a:p>
          <a:p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of the core which would give a critical mass of uranium in a graphite </a:t>
            </a:r>
          </a:p>
          <a:p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reactor with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6851" name="Object 3"/>
          <p:cNvGraphicFramePr>
            <a:graphicFrameLocks noChangeAspect="1"/>
          </p:cNvGraphicFramePr>
          <p:nvPr/>
        </p:nvGraphicFramePr>
        <p:xfrm>
          <a:off x="2357422" y="4786322"/>
          <a:ext cx="4900613" cy="500062"/>
        </p:xfrm>
        <a:graphic>
          <a:graphicData uri="http://schemas.openxmlformats.org/presentationml/2006/ole">
            <p:oleObj spid="_x0000_s206851" name="Equation" r:id="rId4" imgW="248904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Volume V = </a:t>
            </a:r>
            <a:r>
              <a:rPr lang="en-GB" sz="2400" dirty="0" smtClean="0">
                <a:latin typeface="Symbol" pitchFamily="18" charset="2"/>
                <a:cs typeface="Times New Roman" pitchFamily="18" charset="0"/>
              </a:rPr>
              <a:t>p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GB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L   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22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7</a:t>
            </a:fld>
            <a:endParaRPr lang="en-GB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7874" name="Equation" r:id="rId3" imgW="114120" imgH="215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071670" y="714356"/>
          <a:ext cx="5494360" cy="4723197"/>
        </p:xfrm>
        <a:graphic>
          <a:graphicData uri="http://schemas.openxmlformats.org/presentationml/2006/ole">
            <p:oleObj spid="_x0000_s207875" name="Equation" r:id="rId4" imgW="3860640" imgH="3517560" progId="Equation.3">
              <p:embed/>
            </p:oleObj>
          </a:graphicData>
        </a:graphic>
      </p:graphicFrame>
      <p:graphicFrame>
        <p:nvGraphicFramePr>
          <p:cNvPr id="207876" name="Object 4"/>
          <p:cNvGraphicFramePr>
            <a:graphicFrameLocks noChangeAspect="1"/>
          </p:cNvGraphicFramePr>
          <p:nvPr/>
        </p:nvGraphicFramePr>
        <p:xfrm>
          <a:off x="1785918" y="5500702"/>
          <a:ext cx="4833938" cy="431800"/>
        </p:xfrm>
        <a:graphic>
          <a:graphicData uri="http://schemas.openxmlformats.org/presentationml/2006/ole">
            <p:oleObj spid="_x0000_s207876" name="Equation" r:id="rId5" imgW="2844720" imgH="2538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42976" y="5929330"/>
            <a:ext cx="5641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 R = 1.7 m, L = 3.14 m  and V = 28.5 m</a:t>
            </a:r>
            <a:r>
              <a:rPr lang="en-GB" sz="24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GB" sz="24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0"/>
            <a:ext cx="8643998" cy="1928802"/>
          </a:xfrm>
        </p:spPr>
        <p:txBody>
          <a:bodyPr>
            <a:normAutofit/>
          </a:bodyPr>
          <a:lstStyle/>
          <a:p>
            <a:pPr marL="457200" indent="-457200" algn="ctr">
              <a:lnSpc>
                <a:spcPct val="90000"/>
              </a:lnSpc>
              <a:buFontTx/>
              <a:buNone/>
            </a:pPr>
            <a:r>
              <a:rPr lang="en-GB" b="1" dirty="0" smtClean="0">
                <a:solidFill>
                  <a:srgbClr val="FF0000"/>
                </a:solidFill>
              </a:rPr>
              <a:t>MODIFICATIONS </a:t>
            </a:r>
            <a:r>
              <a:rPr lang="en-GB" b="1" dirty="0">
                <a:solidFill>
                  <a:srgbClr val="FF0000"/>
                </a:solidFill>
              </a:rPr>
              <a:t>TO THE REACTOR EQUATION SOLUTION</a:t>
            </a:r>
          </a:p>
          <a:p>
            <a:pPr marL="457200" indent="-457200">
              <a:lnSpc>
                <a:spcPct val="90000"/>
              </a:lnSpc>
              <a:buFontTx/>
              <a:buAutoNum type="arabicParenR"/>
            </a:pPr>
            <a:r>
              <a:rPr lang="en-GB" b="1" dirty="0">
                <a:solidFill>
                  <a:schemeClr val="accent2"/>
                </a:solidFill>
              </a:rPr>
              <a:t>MIGRATION LENGTH M</a:t>
            </a:r>
          </a:p>
          <a:p>
            <a:pPr marL="457200" indent="-457200">
              <a:lnSpc>
                <a:spcPct val="90000"/>
              </a:lnSpc>
            </a:pPr>
            <a:r>
              <a:rPr lang="en-GB" dirty="0">
                <a:solidFill>
                  <a:schemeClr val="tx2"/>
                </a:solidFill>
              </a:rPr>
              <a:t>The distance travelled by the neutron to achieve </a:t>
            </a:r>
            <a:r>
              <a:rPr lang="en-GB" dirty="0" err="1">
                <a:solidFill>
                  <a:schemeClr val="tx2"/>
                </a:solidFill>
              </a:rPr>
              <a:t>thermalisation</a:t>
            </a:r>
            <a:r>
              <a:rPr lang="en-GB" dirty="0">
                <a:solidFill>
                  <a:schemeClr val="tx2"/>
                </a:solidFill>
              </a:rPr>
              <a:t> should be taken into account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endParaRPr lang="en-GB" dirty="0"/>
          </a:p>
        </p:txBody>
      </p:sp>
      <p:graphicFrame>
        <p:nvGraphicFramePr>
          <p:cNvPr id="65542" name="Object 6"/>
          <p:cNvGraphicFramePr>
            <a:graphicFrameLocks noChangeAspect="1"/>
          </p:cNvGraphicFramePr>
          <p:nvPr/>
        </p:nvGraphicFramePr>
        <p:xfrm>
          <a:off x="1214414" y="2071678"/>
          <a:ext cx="6409267" cy="1928826"/>
        </p:xfrm>
        <a:graphic>
          <a:graphicData uri="http://schemas.openxmlformats.org/presentationml/2006/ole">
            <p:oleObj spid="_x0000_s159747" name="Designer Drawing" r:id="rId3" imgW="4807080" imgH="1975680" progId="">
              <p:embed/>
            </p:oleObj>
          </a:graphicData>
        </a:graphic>
      </p:graphicFrame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914400" y="5802923"/>
            <a:ext cx="18473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65544" name="Object 8"/>
          <p:cNvGraphicFramePr>
            <a:graphicFrameLocks noChangeAspect="1"/>
          </p:cNvGraphicFramePr>
          <p:nvPr/>
        </p:nvGraphicFramePr>
        <p:xfrm>
          <a:off x="1936750" y="4276725"/>
          <a:ext cx="4772025" cy="1447800"/>
        </p:xfrm>
        <a:graphic>
          <a:graphicData uri="http://schemas.openxmlformats.org/presentationml/2006/ole">
            <p:oleObj spid="_x0000_s159748" name="Equation" r:id="rId4" imgW="1866600" imgH="939600" progId="Equation.3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22</a:t>
            </a:r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785786" y="478632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Example.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A spherical  uranium – graphite reactor with a moderator to fuel ratio of 600 has a </a:t>
            </a:r>
            <a:r>
              <a:rPr lang="en-GB" baseline="30000" dirty="0" smtClean="0">
                <a:solidFill>
                  <a:schemeClr val="tx2"/>
                </a:solidFill>
              </a:rPr>
              <a:t>235</a:t>
            </a:r>
            <a:r>
              <a:rPr lang="en-GB" dirty="0" smtClean="0">
                <a:solidFill>
                  <a:schemeClr val="tx2"/>
                </a:solidFill>
              </a:rPr>
              <a:t>U enrichment of 1.6%.</a:t>
            </a:r>
          </a:p>
          <a:p>
            <a:pPr>
              <a:buNone/>
            </a:pPr>
            <a:r>
              <a:rPr lang="en-GB" dirty="0" smtClean="0">
                <a:solidFill>
                  <a:srgbClr val="006600"/>
                </a:solidFill>
              </a:rPr>
              <a:t>  [The values of k</a:t>
            </a:r>
            <a:r>
              <a:rPr lang="en-GB" baseline="-25000" dirty="0" smtClean="0">
                <a:solidFill>
                  <a:srgbClr val="006600"/>
                </a:solidFill>
              </a:rPr>
              <a:t>∞  </a:t>
            </a:r>
            <a:r>
              <a:rPr lang="en-GB" dirty="0" smtClean="0">
                <a:solidFill>
                  <a:srgbClr val="006600"/>
                </a:solidFill>
              </a:rPr>
              <a:t>and f are tabulated in table 10.4 (Lilley)]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Taking k</a:t>
            </a:r>
            <a:r>
              <a:rPr lang="en-GB" baseline="-25000" dirty="0" smtClean="0">
                <a:solidFill>
                  <a:schemeClr val="tx2"/>
                </a:solidFill>
              </a:rPr>
              <a:t>∞</a:t>
            </a:r>
            <a:r>
              <a:rPr lang="en-GB" dirty="0" smtClean="0">
                <a:solidFill>
                  <a:schemeClr val="tx2"/>
                </a:solidFill>
              </a:rPr>
              <a:t> = 1.033, f = 0.834, L</a:t>
            </a:r>
            <a:r>
              <a:rPr lang="en-GB" baseline="-25000" dirty="0" smtClean="0">
                <a:solidFill>
                  <a:schemeClr val="tx2"/>
                </a:solidFill>
              </a:rPr>
              <a:t>M</a:t>
            </a:r>
            <a:r>
              <a:rPr lang="en-GB" baseline="30000" dirty="0" smtClean="0">
                <a:solidFill>
                  <a:schemeClr val="tx2"/>
                </a:solidFill>
              </a:rPr>
              <a:t>2 </a:t>
            </a:r>
            <a:r>
              <a:rPr lang="en-GB" dirty="0" smtClean="0">
                <a:solidFill>
                  <a:schemeClr val="tx2"/>
                </a:solidFill>
              </a:rPr>
              <a:t>= 0.265 m</a:t>
            </a:r>
            <a:r>
              <a:rPr lang="en-GB" baseline="30000" dirty="0" smtClean="0">
                <a:solidFill>
                  <a:schemeClr val="tx2"/>
                </a:solidFill>
              </a:rPr>
              <a:t>2</a:t>
            </a:r>
            <a:r>
              <a:rPr lang="en-GB" dirty="0" smtClean="0">
                <a:solidFill>
                  <a:schemeClr val="tx2"/>
                </a:solidFill>
              </a:rPr>
              <a:t> and </a:t>
            </a:r>
          </a:p>
          <a:p>
            <a:pPr>
              <a:buNone/>
            </a:pPr>
            <a:r>
              <a:rPr lang="en-GB" dirty="0" smtClean="0">
                <a:solidFill>
                  <a:schemeClr val="tx2"/>
                </a:solidFill>
              </a:rPr>
              <a:t>	L</a:t>
            </a:r>
            <a:r>
              <a:rPr lang="en-GB" baseline="-25000" dirty="0" smtClean="0">
                <a:solidFill>
                  <a:schemeClr val="tx2"/>
                </a:solidFill>
              </a:rPr>
              <a:t>S</a:t>
            </a:r>
            <a:r>
              <a:rPr lang="en-GB" baseline="30000" dirty="0" smtClean="0">
                <a:solidFill>
                  <a:schemeClr val="tx2"/>
                </a:solidFill>
              </a:rPr>
              <a:t>2 </a:t>
            </a:r>
            <a:r>
              <a:rPr lang="en-GB" dirty="0" smtClean="0">
                <a:solidFill>
                  <a:schemeClr val="tx2"/>
                </a:solidFill>
              </a:rPr>
              <a:t>= 0.0368 m</a:t>
            </a:r>
            <a:r>
              <a:rPr lang="en-GB" baseline="30000" dirty="0" smtClean="0">
                <a:solidFill>
                  <a:schemeClr val="tx2"/>
                </a:solidFill>
              </a:rPr>
              <a:t>2</a:t>
            </a:r>
            <a:r>
              <a:rPr lang="en-GB" dirty="0" smtClean="0">
                <a:solidFill>
                  <a:schemeClr val="tx2"/>
                </a:solidFill>
              </a:rPr>
              <a:t> we obtain</a:t>
            </a:r>
          </a:p>
          <a:p>
            <a:pPr>
              <a:buNone/>
            </a:pPr>
            <a:r>
              <a:rPr lang="en-GB" dirty="0" smtClean="0">
                <a:solidFill>
                  <a:schemeClr val="tx2"/>
                </a:solidFill>
              </a:rPr>
              <a:t>	B</a:t>
            </a:r>
            <a:r>
              <a:rPr lang="en-GB" baseline="30000" dirty="0" smtClean="0">
                <a:solidFill>
                  <a:schemeClr val="tx2"/>
                </a:solidFill>
              </a:rPr>
              <a:t>2</a:t>
            </a:r>
            <a:r>
              <a:rPr lang="en-GB" dirty="0" smtClean="0">
                <a:solidFill>
                  <a:schemeClr val="tx2"/>
                </a:solidFill>
              </a:rPr>
              <a:t> = 0.033/(0.166 X 0.265 + 0.0368) = 0.408  m</a:t>
            </a:r>
            <a:r>
              <a:rPr lang="en-GB" baseline="30000" dirty="0" smtClean="0">
                <a:solidFill>
                  <a:schemeClr val="tx2"/>
                </a:solidFill>
              </a:rPr>
              <a:t>2</a:t>
            </a:r>
          </a:p>
          <a:p>
            <a:pPr>
              <a:buNone/>
            </a:pPr>
            <a:r>
              <a:rPr lang="en-GB" dirty="0" smtClean="0">
                <a:solidFill>
                  <a:schemeClr val="tx2"/>
                </a:solidFill>
              </a:rPr>
              <a:t>	 </a:t>
            </a:r>
            <a:r>
              <a:rPr lang="en-GB" b="1" dirty="0" smtClean="0">
                <a:solidFill>
                  <a:srgbClr val="FF0000"/>
                </a:solidFill>
              </a:rPr>
              <a:t>The radius of the reactor =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p</a:t>
            </a:r>
            <a:r>
              <a:rPr lang="en-GB" b="1" dirty="0" smtClean="0">
                <a:solidFill>
                  <a:srgbClr val="FF0000"/>
                </a:solidFill>
              </a:rPr>
              <a:t> / B =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p</a:t>
            </a:r>
            <a:r>
              <a:rPr lang="en-GB" b="1" dirty="0" smtClean="0">
                <a:solidFill>
                  <a:srgbClr val="FF0000"/>
                </a:solidFill>
              </a:rPr>
              <a:t> / 0.639 = 4.9 m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      The volume of the core is 493 m</a:t>
            </a:r>
            <a:r>
              <a:rPr lang="en-GB" b="1" baseline="30000" dirty="0" smtClean="0">
                <a:solidFill>
                  <a:srgbClr val="FF0000"/>
                </a:solidFill>
              </a:rPr>
              <a:t>3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To find the mass of uranium first neglect its volume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Number  density for graphite  is 8.13 10</a:t>
            </a:r>
            <a:r>
              <a:rPr lang="en-GB" baseline="30000" dirty="0" smtClean="0">
                <a:solidFill>
                  <a:schemeClr val="tx2"/>
                </a:solidFill>
              </a:rPr>
              <a:t>28</a:t>
            </a:r>
            <a:r>
              <a:rPr lang="en-GB" dirty="0" smtClean="0">
                <a:solidFill>
                  <a:schemeClr val="tx2"/>
                </a:solidFill>
              </a:rPr>
              <a:t> m</a:t>
            </a:r>
            <a:r>
              <a:rPr lang="en-GB" baseline="30000" dirty="0" smtClean="0">
                <a:solidFill>
                  <a:schemeClr val="tx2"/>
                </a:solidFill>
              </a:rPr>
              <a:t>-3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Mass of uranium </a:t>
            </a:r>
          </a:p>
          <a:p>
            <a:pPr>
              <a:buNone/>
            </a:pPr>
            <a:r>
              <a:rPr lang="en-GB" dirty="0" smtClean="0">
                <a:solidFill>
                  <a:schemeClr val="tx2"/>
                </a:solidFill>
              </a:rPr>
              <a:t>  = (8.13 10</a:t>
            </a:r>
            <a:r>
              <a:rPr lang="en-GB" baseline="30000" dirty="0" smtClean="0">
                <a:solidFill>
                  <a:schemeClr val="tx2"/>
                </a:solidFill>
              </a:rPr>
              <a:t>28</a:t>
            </a:r>
            <a:r>
              <a:rPr lang="en-GB" dirty="0" smtClean="0">
                <a:solidFill>
                  <a:schemeClr val="tx2"/>
                </a:solidFill>
              </a:rPr>
              <a:t> x 493 / 600 ) x 238 x 1.66 10</a:t>
            </a:r>
            <a:r>
              <a:rPr lang="en-GB" baseline="30000" dirty="0" smtClean="0">
                <a:solidFill>
                  <a:schemeClr val="tx2"/>
                </a:solidFill>
              </a:rPr>
              <a:t>27</a:t>
            </a:r>
            <a:r>
              <a:rPr lang="en-GB" dirty="0" smtClean="0">
                <a:solidFill>
                  <a:schemeClr val="tx2"/>
                </a:solidFill>
              </a:rPr>
              <a:t> = 26392 kg</a:t>
            </a:r>
          </a:p>
          <a:p>
            <a:pPr>
              <a:buNone/>
            </a:pPr>
            <a:r>
              <a:rPr lang="en-GB" dirty="0" smtClean="0">
                <a:solidFill>
                  <a:schemeClr val="tx2"/>
                </a:solidFill>
              </a:rPr>
              <a:t>							</a:t>
            </a:r>
            <a:r>
              <a:rPr lang="en-GB" b="1" dirty="0" smtClean="0">
                <a:solidFill>
                  <a:srgbClr val="FF0000"/>
                </a:solidFill>
              </a:rPr>
              <a:t>= 26.4 tonnes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Lecture 22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17174</TotalTime>
  <Words>722</Words>
  <Application>Microsoft Office PowerPoint</Application>
  <PresentationFormat>On-screen Show (4:3)</PresentationFormat>
  <Paragraphs>178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Office Theme</vt:lpstr>
      <vt:lpstr>Custom Design</vt:lpstr>
      <vt:lpstr>1_Custom Design</vt:lpstr>
      <vt:lpstr>Equation</vt:lpstr>
      <vt:lpstr>Microsoft Equation 3.0</vt:lpstr>
      <vt:lpstr>Designer Drawing</vt:lpstr>
      <vt:lpstr>SOLUTIONS OF THE REACTOR EQUATION</vt:lpstr>
      <vt:lpstr>Slide 2</vt:lpstr>
      <vt:lpstr>Slide 3</vt:lpstr>
      <vt:lpstr>EXAMPLE:  A reactor core consists of a sphere of radius R. Show, by direct substitution or otherwise, that the solution of the reactor equation   has the form   where         Assuming that the boundary condition is F = 0 at the surface of the sphere find R in terms of B.         Calculate the value for the minimum volume V needed to provide a critical mass of fissile material assuming that     [Assume that with spherical symmetry                          ]   </vt:lpstr>
      <vt:lpstr>Slide 5</vt:lpstr>
      <vt:lpstr>Slide 6</vt:lpstr>
      <vt:lpstr>Slide 7</vt:lpstr>
      <vt:lpstr>Slide 8</vt:lpstr>
      <vt:lpstr>Slide 9</vt:lpstr>
      <vt:lpstr>Slide 10</vt:lpstr>
      <vt:lpstr>Slide 11</vt:lpstr>
      <vt:lpstr>   </vt:lpstr>
      <vt:lpstr>IMPROVEMENTS TO THE ONE      GROUP MODEL</vt:lpstr>
      <vt:lpstr>Slide 14</vt:lpstr>
    </vt:vector>
  </TitlesOfParts>
  <Company>The University of Liverpool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Computing Services</dc:creator>
  <cp:lastModifiedBy>Computing Services</cp:lastModifiedBy>
  <cp:revision>54</cp:revision>
  <dcterms:created xsi:type="dcterms:W3CDTF">2009-05-20T14:32:32Z</dcterms:created>
  <dcterms:modified xsi:type="dcterms:W3CDTF">2010-03-22T09:38:20Z</dcterms:modified>
</cp:coreProperties>
</file>