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56" r:id="rId4"/>
    <p:sldId id="258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5" d="100"/>
          <a:sy n="65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11/11/2009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FD86D-2233-4C72-9C9C-B26C0E50B68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289-38C1-4DD9-8891-DB37240A4397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916-64FB-44BD-A257-122A475165FB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152A-2739-45F1-AB30-39B7D4A7F88E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B102-C763-4473-850A-BF449C166174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13DB-AFF1-4223-ADE7-2B9B5BE1F8EB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2453-2BB5-4B5E-8FAB-3CC98056D37E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4D4-2F86-409E-89F1-84B04C36C45D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55AB-CC96-4B85-A5C0-5760F1EDCD7F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6701-95BC-40DF-90C7-099926DDF615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7A05-1308-4600-8E2B-8B2E1F284E43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0035-C81E-4665-9C42-C083274658FC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901E2E-F111-4811-BC45-E6E065D64039}" type="datetime1">
              <a:rPr lang="en-US" smtClean="0"/>
              <a:pPr/>
              <a:t>11/11/2009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C28E-AF81-46D0-BEAD-97489D9AAB2B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4055-7EEA-4A9F-8E4C-CF9BE74F7A65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490D-1E36-4BF3-8F09-637106CCE5AB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AD90-5B6C-4E0D-9537-F7DB154899CC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594C-4641-4CBF-929C-717B00116DE3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E91E-DB73-4D46-9085-5BA0AAC808DA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59F3-EA9A-4EF4-B0F2-BF8E495FB39C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9F94-D0DB-4ECA-B3BE-3AB4C31EBE30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ECB6-4D01-4EF4-9E0F-7426CFFF56D8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F216-603A-433E-A160-AD92DCE4286D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9B7E-6939-4C2A-9CF0-C55AD5288130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A6C5-3E94-4009-AA43-9B6BBBD0E3CE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46FF5-258F-44EB-80A8-E7D83DC8DC21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124B-7C5F-4F89-B0B4-9DCD4F7E207F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5CC9-C8AE-4829-8462-3E76BDD5F42C}" type="datetime1">
              <a:rPr lang="en-US" smtClean="0"/>
              <a:pPr/>
              <a:t>11/11/2009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/>
          <a:lstStyle/>
          <a:p>
            <a:r>
              <a:rPr lang="en-GB" dirty="0" smtClean="0"/>
              <a:t>SOME THERMODYNAMIC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40108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HEAT TRANSFER</a:t>
            </a:r>
          </a:p>
          <a:p>
            <a:pPr>
              <a:buNone/>
            </a:pPr>
            <a:r>
              <a:rPr lang="en-GB" dirty="0" smtClean="0"/>
              <a:t>Conduction		</a:t>
            </a:r>
            <a:r>
              <a:rPr lang="en-GB" dirty="0" smtClean="0">
                <a:solidFill>
                  <a:srgbClr val="FF0000"/>
                </a:solidFill>
              </a:rPr>
              <a:t>Q = kA </a:t>
            </a:r>
            <a:r>
              <a:rPr lang="en-GB" dirty="0" err="1" smtClean="0">
                <a:solidFill>
                  <a:srgbClr val="FF0000"/>
                </a:solidFill>
              </a:rPr>
              <a:t>dt/dx</a:t>
            </a:r>
            <a:r>
              <a:rPr lang="en-GB" dirty="0" smtClean="0">
                <a:solidFill>
                  <a:srgbClr val="FF0000"/>
                </a:solidFill>
              </a:rPr>
              <a:t>   </a:t>
            </a:r>
            <a:r>
              <a:rPr lang="en-GB" dirty="0" smtClean="0"/>
              <a:t>k is the thermal conductivity</a:t>
            </a:r>
          </a:p>
          <a:p>
            <a:pPr>
              <a:buNone/>
            </a:pPr>
            <a:r>
              <a:rPr lang="en-GB" dirty="0" smtClean="0"/>
              <a:t>Convection			</a:t>
            </a:r>
          </a:p>
          <a:p>
            <a:pPr>
              <a:buNone/>
            </a:pPr>
            <a:r>
              <a:rPr lang="en-GB" dirty="0" smtClean="0"/>
              <a:t>Radiation		</a:t>
            </a:r>
            <a:r>
              <a:rPr lang="en-GB" dirty="0" smtClean="0">
                <a:solidFill>
                  <a:srgbClr val="FF0000"/>
                </a:solidFill>
              </a:rPr>
              <a:t>P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es</a:t>
            </a:r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baseline="30000" dirty="0" smtClean="0">
                <a:solidFill>
                  <a:srgbClr val="FF0000"/>
                </a:solidFill>
              </a:rPr>
              <a:t>4</a:t>
            </a:r>
            <a:r>
              <a:rPr lang="en-GB" dirty="0" smtClean="0">
                <a:solidFill>
                  <a:srgbClr val="FF0000"/>
                </a:solidFill>
              </a:rPr>
              <a:t> per unit area. </a:t>
            </a:r>
            <a:r>
              <a:rPr lang="en-GB" dirty="0" smtClean="0">
                <a:latin typeface="Symbol" pitchFamily="18" charset="2"/>
              </a:rPr>
              <a:t>e</a:t>
            </a:r>
            <a:r>
              <a:rPr lang="en-GB" dirty="0" smtClean="0"/>
              <a:t> is the </a:t>
            </a:r>
            <a:r>
              <a:rPr lang="en-GB" dirty="0" err="1" smtClean="0"/>
              <a:t>emissivity</a:t>
            </a:r>
            <a:r>
              <a:rPr lang="en-GB" dirty="0" smtClean="0"/>
              <a:t>, 				   </a:t>
            </a:r>
            <a:r>
              <a:rPr lang="en-GB" dirty="0" smtClean="0">
                <a:latin typeface="Symbol" pitchFamily="18" charset="2"/>
              </a:rPr>
              <a:t>s </a:t>
            </a:r>
            <a:r>
              <a:rPr lang="en-GB" dirty="0" smtClean="0"/>
              <a:t>is the Stefan-</a:t>
            </a:r>
            <a:r>
              <a:rPr lang="en-GB" dirty="0" err="1" smtClean="0"/>
              <a:t>Boltzmann</a:t>
            </a:r>
            <a:r>
              <a:rPr lang="en-GB" dirty="0" smtClean="0"/>
              <a:t> constant</a:t>
            </a:r>
          </a:p>
          <a:p>
            <a:pPr>
              <a:buNone/>
            </a:pPr>
            <a:r>
              <a:rPr lang="en-GB" dirty="0" smtClean="0"/>
              <a:t>					  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5.67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-8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W m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K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-4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b="1" baseline="30000" dirty="0" smtClean="0">
                <a:solidFill>
                  <a:schemeClr val="accent3">
                    <a:lumMod val="50000"/>
                  </a:schemeClr>
                </a:solidFill>
              </a:rPr>
              <a:t>st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Law       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U = </a:t>
            </a:r>
            <a:r>
              <a:rPr lang="en-GB" dirty="0" err="1" smtClean="0">
                <a:solidFill>
                  <a:srgbClr val="FF0000"/>
                </a:solidFill>
                <a:sym typeface="Symbol"/>
              </a:rPr>
              <a:t>dQ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– </a:t>
            </a:r>
            <a:r>
              <a:rPr lang="en-GB" dirty="0" err="1" smtClean="0">
                <a:solidFill>
                  <a:srgbClr val="FF0000"/>
                </a:solidFill>
                <a:sym typeface="Symbol"/>
              </a:rPr>
              <a:t>dW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   </a:t>
            </a:r>
            <a:r>
              <a:rPr lang="en-GB" dirty="0" smtClean="0">
                <a:sym typeface="Symbol"/>
              </a:rPr>
              <a:t>	For fluids </a:t>
            </a:r>
            <a:r>
              <a:rPr lang="en-GB" dirty="0" err="1" smtClean="0">
                <a:solidFill>
                  <a:srgbClr val="FF0000"/>
                </a:solidFill>
                <a:sym typeface="Symbol"/>
              </a:rPr>
              <a:t>dW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GB" dirty="0" err="1" smtClean="0">
                <a:solidFill>
                  <a:srgbClr val="FF0000"/>
                </a:solidFill>
                <a:sym typeface="Symbol"/>
              </a:rPr>
              <a:t>pdV</a:t>
            </a:r>
            <a:endParaRPr lang="en-GB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Entropy</a:t>
            </a:r>
            <a:r>
              <a:rPr lang="en-GB" dirty="0" smtClean="0">
                <a:sym typeface="Symbol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s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D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GB" baseline="-25000" dirty="0" smtClean="0">
                <a:solidFill>
                  <a:srgbClr val="FF0000"/>
                </a:solidFill>
                <a:sym typeface="Symbol"/>
              </a:rPr>
              <a:t>REV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/ T 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Efficiency of a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Carnot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Engine</a:t>
            </a:r>
            <a:r>
              <a:rPr lang="en-GB" dirty="0" smtClean="0">
                <a:sym typeface="Symbol"/>
              </a:rPr>
              <a:t>	</a:t>
            </a: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h</a:t>
            </a:r>
            <a:r>
              <a:rPr lang="en-GB" baseline="-25000" dirty="0" err="1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= 1 – T</a:t>
            </a:r>
            <a:r>
              <a:rPr lang="en-GB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/ T</a:t>
            </a:r>
            <a:r>
              <a:rPr lang="en-GB" baseline="-25000" dirty="0" smtClean="0">
                <a:solidFill>
                  <a:srgbClr val="FF0000"/>
                </a:solidFill>
                <a:sym typeface="Symbol"/>
              </a:rPr>
              <a:t>1</a:t>
            </a:r>
            <a:endParaRPr lang="en-GB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Enthalpy</a:t>
            </a:r>
            <a:r>
              <a:rPr lang="en-GB" b="1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	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h = u + </a:t>
            </a:r>
            <a:r>
              <a:rPr lang="en-GB" dirty="0" err="1" smtClean="0">
                <a:solidFill>
                  <a:srgbClr val="FF0000"/>
                </a:solidFill>
                <a:sym typeface="Symbol"/>
              </a:rPr>
              <a:t>pv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  		</a:t>
            </a:r>
            <a:r>
              <a:rPr lang="en-GB" dirty="0" smtClean="0">
                <a:sym typeface="Symbol"/>
              </a:rPr>
              <a:t>Useful for describing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1. Heat transfer at constant pressure in a boiler or     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     condenser.       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Heat input      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Q = h</a:t>
            </a:r>
            <a:r>
              <a:rPr lang="en-GB" baseline="-25000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- h</a:t>
            </a:r>
            <a:r>
              <a:rPr lang="en-GB" baseline="-25000" dirty="0" smtClean="0">
                <a:solidFill>
                  <a:srgbClr val="FF0000"/>
                </a:solidFill>
                <a:sym typeface="Symbol"/>
              </a:rPr>
              <a:t>1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(2.1)</a:t>
            </a:r>
            <a:endParaRPr lang="en-GB" b="1" baseline="-25000" dirty="0" smtClean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pPr>
              <a:buNone/>
            </a:pPr>
            <a:r>
              <a:rPr lang="en-GB" dirty="0" smtClean="0">
                <a:sym typeface="Symbol"/>
              </a:rPr>
              <a:t>	2. Adiabatic changes in compressors and turbines where 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      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net work on the shaft                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W = h</a:t>
            </a:r>
            <a:r>
              <a:rPr lang="en-GB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- h</a:t>
            </a:r>
            <a:r>
              <a:rPr lang="en-GB" baseline="-25000" dirty="0" smtClean="0">
                <a:solidFill>
                  <a:srgbClr val="FF0000"/>
                </a:solidFill>
                <a:sym typeface="Symbol"/>
              </a:rPr>
              <a:t>2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 (2.2)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(See derivation 2.2 in the text book for proof of these last two relations)</a:t>
            </a:r>
            <a:endParaRPr lang="en-GB" baseline="-25000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602-A389-49BE-BD21-88972F5E5780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43174" y="3071810"/>
            <a:ext cx="214314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14678" y="3071810"/>
            <a:ext cx="214314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57818" y="3071810"/>
            <a:ext cx="214314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357982"/>
          </a:xfrm>
        </p:spPr>
        <p:txBody>
          <a:bodyPr>
            <a:normAutofit/>
          </a:bodyPr>
          <a:lstStyle/>
          <a:p>
            <a:r>
              <a:rPr lang="en-GB" dirty="0" smtClean="0"/>
              <a:t>Efficiency </a:t>
            </a:r>
            <a:r>
              <a:rPr lang="en-GB" dirty="0" smtClean="0">
                <a:latin typeface="Symbol" pitchFamily="18" charset="2"/>
              </a:rPr>
              <a:t>h</a:t>
            </a:r>
            <a:r>
              <a:rPr lang="en-GB" dirty="0" smtClean="0"/>
              <a:t> = </a:t>
            </a:r>
            <a:r>
              <a:rPr lang="en-GB" dirty="0" smtClean="0"/>
              <a:t>(Q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GB" dirty="0" smtClean="0"/>
              <a:t>– </a:t>
            </a:r>
            <a:r>
              <a:rPr lang="en-GB" dirty="0" smtClean="0"/>
              <a:t>Q</a:t>
            </a:r>
            <a:r>
              <a:rPr lang="en-GB" baseline="-25000" dirty="0" smtClean="0"/>
              <a:t>2</a:t>
            </a:r>
            <a:r>
              <a:rPr lang="en-GB" dirty="0" smtClean="0"/>
              <a:t>) </a:t>
            </a:r>
            <a:r>
              <a:rPr lang="en-GB" dirty="0" smtClean="0"/>
              <a:t>/ Q</a:t>
            </a:r>
            <a:r>
              <a:rPr lang="en-GB" baseline="-25000" dirty="0" smtClean="0"/>
              <a:t>1</a:t>
            </a:r>
            <a:r>
              <a:rPr lang="en-GB" dirty="0" smtClean="0"/>
              <a:t> = [(</a:t>
            </a:r>
            <a:r>
              <a:rPr lang="en-GB" dirty="0" err="1" smtClean="0"/>
              <a:t>T</a:t>
            </a:r>
            <a:r>
              <a:rPr lang="en-GB" baseline="-25000" dirty="0" err="1" smtClean="0"/>
              <a:t>c</a:t>
            </a:r>
            <a:r>
              <a:rPr lang="en-GB" dirty="0" smtClean="0"/>
              <a:t>-T</a:t>
            </a:r>
            <a:r>
              <a:rPr lang="en-GB" baseline="-25000" dirty="0" smtClean="0"/>
              <a:t>b</a:t>
            </a:r>
            <a:r>
              <a:rPr lang="en-GB" dirty="0" smtClean="0"/>
              <a:t>) </a:t>
            </a:r>
            <a:r>
              <a:rPr lang="en-GB" dirty="0" smtClean="0"/>
              <a:t>- (</a:t>
            </a:r>
            <a:r>
              <a:rPr lang="en-GB" dirty="0" smtClean="0"/>
              <a:t>T</a:t>
            </a:r>
            <a:r>
              <a:rPr lang="en-GB" baseline="-25000" dirty="0" smtClean="0"/>
              <a:t>d</a:t>
            </a:r>
            <a:r>
              <a:rPr lang="en-GB" dirty="0" smtClean="0"/>
              <a:t>-T</a:t>
            </a:r>
            <a:r>
              <a:rPr lang="en-GB" baseline="-25000" dirty="0" smtClean="0"/>
              <a:t>a</a:t>
            </a:r>
            <a:r>
              <a:rPr lang="en-GB" dirty="0" smtClean="0"/>
              <a:t>)] / (</a:t>
            </a:r>
            <a:r>
              <a:rPr lang="en-GB" dirty="0" err="1" smtClean="0"/>
              <a:t>T</a:t>
            </a:r>
            <a:r>
              <a:rPr lang="en-GB" baseline="-25000" dirty="0" err="1" smtClean="0"/>
              <a:t>c</a:t>
            </a:r>
            <a:r>
              <a:rPr lang="en-GB" dirty="0" smtClean="0"/>
              <a:t>-T</a:t>
            </a:r>
            <a:r>
              <a:rPr lang="en-GB" baseline="-25000" dirty="0" smtClean="0"/>
              <a:t>b</a:t>
            </a:r>
            <a:r>
              <a:rPr lang="en-GB" dirty="0" smtClean="0"/>
              <a:t>)</a:t>
            </a:r>
          </a:p>
          <a:p>
            <a:r>
              <a:rPr lang="en-GB" dirty="0" smtClean="0"/>
              <a:t>Since </a:t>
            </a:r>
            <a:r>
              <a:rPr lang="en-GB" dirty="0" err="1" smtClean="0"/>
              <a:t>PV</a:t>
            </a:r>
            <a:r>
              <a:rPr lang="en-GB" baseline="30000" dirty="0" err="1" smtClean="0">
                <a:latin typeface="Symbol" pitchFamily="18" charset="2"/>
              </a:rPr>
              <a:t>g</a:t>
            </a:r>
            <a:r>
              <a:rPr lang="en-GB" dirty="0" smtClean="0"/>
              <a:t> = constant and PV=RT we have </a:t>
            </a:r>
            <a:r>
              <a:rPr lang="en-GB" dirty="0" smtClean="0"/>
              <a:t>P</a:t>
            </a:r>
            <a:r>
              <a:rPr lang="en-GB" baseline="30000" dirty="0" smtClean="0"/>
              <a:t>(1-</a:t>
            </a:r>
            <a:r>
              <a:rPr lang="en-GB" baseline="30000" dirty="0" smtClean="0">
                <a:latin typeface="Symbol" pitchFamily="18" charset="2"/>
              </a:rPr>
              <a:t>g</a:t>
            </a:r>
            <a:r>
              <a:rPr lang="en-GB" baseline="30000" dirty="0" smtClean="0"/>
              <a:t>) </a:t>
            </a:r>
            <a:r>
              <a:rPr lang="en-GB" dirty="0" err="1" smtClean="0"/>
              <a:t>T</a:t>
            </a:r>
            <a:r>
              <a:rPr lang="en-GB" baseline="30000" dirty="0" err="1" smtClean="0">
                <a:latin typeface="Symbol" pitchFamily="18" charset="2"/>
              </a:rPr>
              <a:t>g</a:t>
            </a:r>
            <a:r>
              <a:rPr lang="en-GB" dirty="0" smtClean="0"/>
              <a:t> = constant so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Efficiencies for simple gas turbines ~ 40%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This can be improved by combining the</a:t>
            </a:r>
          </a:p>
          <a:p>
            <a:pPr>
              <a:buNone/>
            </a:pP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Brayton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Rankine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cycles to make a 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Combined Cycle Gas Turbine (CCGT)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Efficiencies ~ 60%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Combined Heat and Power cycle (CHP)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uses waste heat for district heating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Efficiencies ~80% but expensive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ED7A-31CD-403F-8A88-1F6FB520B4B0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7" name="Picture 6" descr="2.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2928934"/>
            <a:ext cx="3428992" cy="362372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2844" y="1142984"/>
          <a:ext cx="8758237" cy="1568450"/>
        </p:xfrm>
        <a:graphic>
          <a:graphicData uri="http://schemas.openxmlformats.org/presentationml/2006/ole">
            <p:oleObj spid="_x0000_s1026" name="Equation" r:id="rId4" imgW="659124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GEOTHERMAL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929718" cy="607223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An </a:t>
            </a:r>
            <a:r>
              <a:rPr lang="en-GB" b="1" dirty="0" smtClean="0">
                <a:solidFill>
                  <a:srgbClr val="FF0000"/>
                </a:solidFill>
              </a:rPr>
              <a:t>Aquifer</a:t>
            </a:r>
            <a:r>
              <a:rPr lang="en-GB" dirty="0" smtClean="0"/>
              <a:t> is a layer of porous rock trapped between layers of impermeable rock</a:t>
            </a:r>
          </a:p>
          <a:p>
            <a:pPr>
              <a:buNone/>
            </a:pPr>
            <a:r>
              <a:rPr lang="en-GB" dirty="0" smtClean="0"/>
              <a:t>Heat is extracted by pumping water at </a:t>
            </a:r>
          </a:p>
          <a:p>
            <a:pPr>
              <a:buNone/>
            </a:pPr>
            <a:r>
              <a:rPr lang="en-GB" dirty="0" smtClean="0"/>
              <a:t>temperature T</a:t>
            </a:r>
            <a:r>
              <a:rPr lang="en-GB" baseline="-25000" dirty="0" smtClean="0"/>
              <a:t>0</a:t>
            </a:r>
            <a:r>
              <a:rPr lang="en-GB" dirty="0" smtClean="0"/>
              <a:t> down a borehole and </a:t>
            </a:r>
          </a:p>
          <a:p>
            <a:pPr>
              <a:buNone/>
            </a:pPr>
            <a:r>
              <a:rPr lang="en-GB" dirty="0" smtClean="0"/>
              <a:t>extracting water at T</a:t>
            </a:r>
            <a:r>
              <a:rPr lang="en-GB" baseline="-25000" dirty="0" smtClean="0"/>
              <a:t>1</a:t>
            </a:r>
            <a:r>
              <a:rPr lang="en-GB" dirty="0" smtClean="0"/>
              <a:t> at a 2nd borehole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Heat available per unit volume of rock is </a:t>
            </a:r>
          </a:p>
          <a:p>
            <a:pPr>
              <a:buNone/>
            </a:pP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aseline="-25000" dirty="0" err="1" smtClean="0">
                <a:solidFill>
                  <a:srgbClr val="FF0000"/>
                </a:solidFill>
              </a:rPr>
              <a:t>r</a:t>
            </a:r>
            <a:r>
              <a:rPr lang="en-GB" dirty="0" err="1" smtClean="0">
                <a:solidFill>
                  <a:srgbClr val="FF0000"/>
                </a:solidFill>
              </a:rPr>
              <a:t>c</a:t>
            </a:r>
            <a:r>
              <a:rPr lang="en-GB" baseline="-25000" dirty="0" err="1" smtClean="0">
                <a:solidFill>
                  <a:srgbClr val="FF0000"/>
                </a:solidFill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(T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-T</a:t>
            </a:r>
            <a:r>
              <a:rPr lang="en-GB" baseline="-25000" dirty="0" smtClean="0">
                <a:solidFill>
                  <a:srgbClr val="FF0000"/>
                </a:solidFill>
              </a:rPr>
              <a:t>0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Assume the aquifer has cross- sectional area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&amp; porosity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f (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fraction of volume occupied by pores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)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Power output for a volume flow </a:t>
            </a:r>
            <a:r>
              <a:rPr lang="en-GB" dirty="0" smtClean="0">
                <a:solidFill>
                  <a:srgbClr val="FF0000"/>
                </a:solidFill>
              </a:rPr>
              <a:t>Q= A </a:t>
            </a:r>
            <a:r>
              <a:rPr lang="en-GB" dirty="0" err="1" smtClean="0">
                <a:solidFill>
                  <a:srgbClr val="FF0000"/>
                </a:solidFill>
              </a:rPr>
              <a:t>v</a:t>
            </a:r>
            <a:r>
              <a:rPr lang="en-GB" baseline="-25000" dirty="0" err="1" smtClean="0">
                <a:solidFill>
                  <a:srgbClr val="FF0000"/>
                </a:solidFill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GB" dirty="0" smtClean="0">
                <a:solidFill>
                  <a:srgbClr val="FF0000"/>
                </a:solidFill>
              </a:rPr>
              <a:t>is   </a:t>
            </a:r>
            <a:r>
              <a:rPr lang="en-GB" b="1" dirty="0" smtClean="0">
                <a:solidFill>
                  <a:srgbClr val="FF0000"/>
                </a:solidFill>
              </a:rPr>
              <a:t>P=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w</a:t>
            </a:r>
            <a:r>
              <a:rPr lang="en-GB" b="1" dirty="0" err="1" smtClean="0">
                <a:solidFill>
                  <a:srgbClr val="FF0000"/>
                </a:solidFill>
              </a:rPr>
              <a:t>c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w</a:t>
            </a:r>
            <a:r>
              <a:rPr lang="en-GB" b="1" dirty="0" smtClean="0">
                <a:solidFill>
                  <a:srgbClr val="FF0000"/>
                </a:solidFill>
              </a:rPr>
              <a:t>(T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-T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)Q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(2.9)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‘cold front’ moves through with speed </a:t>
            </a:r>
            <a:r>
              <a:rPr lang="en-GB" dirty="0" err="1" smtClean="0">
                <a:solidFill>
                  <a:srgbClr val="FF0000"/>
                </a:solidFill>
              </a:rPr>
              <a:t>v</a:t>
            </a:r>
            <a:r>
              <a:rPr lang="en-GB" baseline="-25000" dirty="0" err="1" smtClean="0">
                <a:solidFill>
                  <a:srgbClr val="FF0000"/>
                </a:solidFill>
              </a:rPr>
              <a:t>f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. In time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volume of rock exposed = (1-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and heat removed = heat gained by water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	</a:t>
            </a: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aseline="-25000" dirty="0" err="1" smtClean="0">
                <a:solidFill>
                  <a:srgbClr val="FF0000"/>
                </a:solidFill>
              </a:rPr>
              <a:t>r</a:t>
            </a:r>
            <a:r>
              <a:rPr lang="en-GB" dirty="0" err="1" smtClean="0">
                <a:solidFill>
                  <a:srgbClr val="FF0000"/>
                </a:solidFill>
              </a:rPr>
              <a:t>c</a:t>
            </a:r>
            <a:r>
              <a:rPr lang="en-GB" baseline="-25000" dirty="0" err="1" smtClean="0">
                <a:solidFill>
                  <a:srgbClr val="FF0000"/>
                </a:solidFill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(T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-T</a:t>
            </a:r>
            <a:r>
              <a:rPr lang="en-GB" baseline="-25000" dirty="0" smtClean="0">
                <a:solidFill>
                  <a:srgbClr val="FF0000"/>
                </a:solidFill>
              </a:rPr>
              <a:t>0</a:t>
            </a:r>
            <a:r>
              <a:rPr lang="en-GB" dirty="0" smtClean="0">
                <a:solidFill>
                  <a:srgbClr val="FF0000"/>
                </a:solidFill>
              </a:rPr>
              <a:t>) (1-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rgbClr val="FF0000"/>
                </a:solidFill>
              </a:rPr>
              <a:t>)A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</a:t>
            </a:r>
            <a:r>
              <a:rPr lang="en-GB" baseline="-25000" dirty="0" err="1" smtClean="0">
                <a:solidFill>
                  <a:srgbClr val="FF0000"/>
                </a:solidFill>
              </a:rPr>
              <a:t>f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 =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aseline="-25000" dirty="0" err="1" smtClean="0">
                <a:solidFill>
                  <a:srgbClr val="FF0000"/>
                </a:solidFill>
              </a:rPr>
              <a:t>w</a:t>
            </a:r>
            <a:r>
              <a:rPr lang="en-GB" dirty="0" err="1" smtClean="0">
                <a:solidFill>
                  <a:srgbClr val="FF0000"/>
                </a:solidFill>
              </a:rPr>
              <a:t>c</a:t>
            </a:r>
            <a:r>
              <a:rPr lang="en-GB" baseline="-25000" dirty="0" err="1" smtClean="0">
                <a:solidFill>
                  <a:srgbClr val="FF0000"/>
                </a:solidFill>
              </a:rPr>
              <a:t>w</a:t>
            </a:r>
            <a:r>
              <a:rPr lang="en-GB" dirty="0" smtClean="0">
                <a:solidFill>
                  <a:srgbClr val="FF0000"/>
                </a:solidFill>
              </a:rPr>
              <a:t>(T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-T</a:t>
            </a:r>
            <a:r>
              <a:rPr lang="en-GB" baseline="-25000" dirty="0" smtClean="0">
                <a:solidFill>
                  <a:srgbClr val="FF0000"/>
                </a:solidFill>
              </a:rPr>
              <a:t>0</a:t>
            </a:r>
            <a:r>
              <a:rPr lang="en-GB" dirty="0" smtClean="0">
                <a:solidFill>
                  <a:srgbClr val="FF0000"/>
                </a:solidFill>
              </a:rPr>
              <a:t>) A </a:t>
            </a:r>
            <a:r>
              <a:rPr lang="en-GB" dirty="0" err="1" smtClean="0">
                <a:solidFill>
                  <a:srgbClr val="FF0000"/>
                </a:solidFill>
              </a:rPr>
              <a:t>v</a:t>
            </a:r>
            <a:r>
              <a:rPr lang="en-GB" baseline="-25000" dirty="0" err="1" smtClean="0">
                <a:solidFill>
                  <a:srgbClr val="FF0000"/>
                </a:solidFill>
              </a:rPr>
              <a:t>w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So 	</a:t>
            </a:r>
            <a:r>
              <a:rPr lang="en-GB" b="1" dirty="0" err="1" smtClean="0">
                <a:solidFill>
                  <a:srgbClr val="FF0000"/>
                </a:solidFill>
              </a:rPr>
              <a:t>v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f</a:t>
            </a:r>
            <a:r>
              <a:rPr lang="en-GB" b="1" baseline="-25000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=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v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w</a:t>
            </a:r>
            <a:r>
              <a:rPr lang="en-GB" b="1" baseline="-25000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where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l </a:t>
            </a:r>
            <a:r>
              <a:rPr lang="en-GB" b="1" dirty="0" smtClean="0">
                <a:solidFill>
                  <a:srgbClr val="FF0000"/>
                </a:solidFill>
              </a:rPr>
              <a:t>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w</a:t>
            </a:r>
            <a:r>
              <a:rPr lang="en-GB" b="1" dirty="0" err="1" smtClean="0">
                <a:solidFill>
                  <a:srgbClr val="FF0000"/>
                </a:solidFill>
              </a:rPr>
              <a:t>c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w</a:t>
            </a:r>
            <a:r>
              <a:rPr lang="en-GB" b="1" baseline="-25000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/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r</a:t>
            </a:r>
            <a:r>
              <a:rPr lang="en-GB" b="1" dirty="0" err="1" smtClean="0">
                <a:solidFill>
                  <a:srgbClr val="FF0000"/>
                </a:solidFill>
              </a:rPr>
              <a:t>c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(1-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dirty="0" smtClean="0">
                <a:solidFill>
                  <a:srgbClr val="FF0000"/>
                </a:solidFill>
              </a:rPr>
              <a:t>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(2.10)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lifetime = time for cold front to reach outlet	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life</a:t>
            </a:r>
            <a:r>
              <a:rPr lang="en-GB" b="1" dirty="0" smtClean="0">
                <a:solidFill>
                  <a:srgbClr val="FF0000"/>
                </a:solidFill>
              </a:rPr>
              <a:t>= L / </a:t>
            </a:r>
            <a:r>
              <a:rPr lang="en-GB" b="1" dirty="0" err="1" smtClean="0">
                <a:solidFill>
                  <a:srgbClr val="FF0000"/>
                </a:solidFill>
              </a:rPr>
              <a:t>v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f</a:t>
            </a:r>
            <a:r>
              <a:rPr lang="en-GB" baseline="-25000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(2.11)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Total energy available is fixed  </a:t>
            </a:r>
            <a:r>
              <a:rPr lang="en-GB" b="1" dirty="0" smtClean="0">
                <a:solidFill>
                  <a:srgbClr val="FF0000"/>
                </a:solidFill>
              </a:rPr>
              <a:t>E=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r</a:t>
            </a:r>
            <a:r>
              <a:rPr lang="en-GB" b="1" dirty="0" err="1" smtClean="0">
                <a:solidFill>
                  <a:srgbClr val="FF0000"/>
                </a:solidFill>
              </a:rPr>
              <a:t>c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(T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-T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) AL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(2.12)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so the choice of Q (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and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life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are determined by economics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A91-5CB8-4B25-AB48-2EE581046E59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7" name="Picture 6" descr="2.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785794"/>
            <a:ext cx="371474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591187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Flow rate is determined by </a:t>
            </a:r>
            <a:r>
              <a:rPr lang="en-GB" b="1" dirty="0" smtClean="0">
                <a:solidFill>
                  <a:srgbClr val="FF0000"/>
                </a:solidFill>
              </a:rPr>
              <a:t>Darcy’s Law Q = kA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b="1" dirty="0" err="1" smtClean="0">
                <a:solidFill>
                  <a:srgbClr val="FF0000"/>
                </a:solidFill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 / L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(2.13) </a:t>
            </a:r>
            <a:r>
              <a:rPr lang="en-GB" dirty="0" smtClean="0"/>
              <a:t>where k is the permeability of the rock and </a:t>
            </a:r>
            <a:r>
              <a:rPr lang="en-GB" dirty="0" err="1" smtClean="0">
                <a:latin typeface="Symbol" pitchFamily="18" charset="2"/>
              </a:rPr>
              <a:t>D</a:t>
            </a:r>
            <a:r>
              <a:rPr lang="en-GB" dirty="0" err="1" smtClean="0"/>
              <a:t>p</a:t>
            </a:r>
            <a:r>
              <a:rPr lang="en-GB" dirty="0" smtClean="0"/>
              <a:t> the pressure difference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Other techniques can be used:-</a:t>
            </a:r>
          </a:p>
          <a:p>
            <a:r>
              <a:rPr lang="en-GB" dirty="0" smtClean="0"/>
              <a:t>Heat can be extracted from hot dry rocks at higher temperatures</a:t>
            </a:r>
          </a:p>
          <a:p>
            <a:r>
              <a:rPr lang="en-GB" dirty="0" smtClean="0"/>
              <a:t>Heat pumps are also used for heating and cooling</a:t>
            </a:r>
          </a:p>
          <a:p>
            <a:pPr lvl="1"/>
            <a:r>
              <a:rPr lang="en-GB" dirty="0" smtClean="0"/>
              <a:t>In US over 40% energy and nearly 40% CO</a:t>
            </a:r>
            <a:r>
              <a:rPr lang="en-GB" baseline="-25000" dirty="0" smtClean="0"/>
              <a:t>2</a:t>
            </a:r>
            <a:r>
              <a:rPr lang="en-GB" dirty="0" smtClean="0"/>
              <a:t> emissions are from water heating, space heating and cooling</a:t>
            </a:r>
          </a:p>
          <a:p>
            <a:pPr lvl="1"/>
            <a:r>
              <a:rPr lang="en-GB" dirty="0" smtClean="0"/>
              <a:t>100,000 geothermal heat pumps are estimated to save 1.1 10</a:t>
            </a:r>
            <a:r>
              <a:rPr lang="en-GB" baseline="30000" dirty="0" smtClean="0"/>
              <a:t>6</a:t>
            </a:r>
            <a:r>
              <a:rPr lang="en-GB" dirty="0" smtClean="0"/>
              <a:t> tonnes of carbon over a 20 year period </a:t>
            </a:r>
          </a:p>
          <a:p>
            <a:r>
              <a:rPr lang="en-GB" dirty="0" smtClean="0"/>
              <a:t>Drilling for geothermal power is speculative but it is a largely untapped source</a:t>
            </a:r>
          </a:p>
          <a:p>
            <a:pPr lvl="1"/>
            <a:r>
              <a:rPr lang="en-GB" dirty="0" smtClean="0"/>
              <a:t>Currently ~ 1TW is extracted world wide</a:t>
            </a:r>
          </a:p>
          <a:p>
            <a:pPr lvl="1"/>
            <a:r>
              <a:rPr lang="en-GB" dirty="0" smtClean="0"/>
              <a:t>Potential to provide 5% of global electricity by 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AB3D-5779-4796-91EF-5168C9086698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/>
          <a:lstStyle/>
          <a:p>
            <a:r>
              <a:rPr lang="en-GB" dirty="0" smtClean="0"/>
              <a:t>THE GREENHOUSE 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858280" cy="592935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Solar radiation incident on </a:t>
            </a:r>
            <a:r>
              <a:rPr lang="en-GB" dirty="0" smtClean="0"/>
              <a:t>Earth </a:t>
            </a:r>
            <a:r>
              <a:rPr lang="en-GB" dirty="0" smtClean="0"/>
              <a:t>has an intensity </a:t>
            </a:r>
            <a:r>
              <a:rPr lang="en-GB" dirty="0" smtClean="0">
                <a:solidFill>
                  <a:srgbClr val="FF0000"/>
                </a:solidFill>
              </a:rPr>
              <a:t>S = 1.37 kW  m</a:t>
            </a:r>
            <a:r>
              <a:rPr lang="en-GB" baseline="30000" dirty="0" smtClean="0">
                <a:solidFill>
                  <a:srgbClr val="FF0000"/>
                </a:solidFill>
              </a:rPr>
              <a:t>-2</a:t>
            </a:r>
          </a:p>
          <a:p>
            <a:pPr lvl="1"/>
            <a:r>
              <a:rPr lang="en-GB" dirty="0" smtClean="0"/>
              <a:t>Energy spectrum from IR to UV. Assume the atmosphere is almost transparent to solar radiation but absorbs radiation from Earth (IR)</a:t>
            </a:r>
          </a:p>
          <a:p>
            <a:r>
              <a:rPr lang="en-GB" dirty="0" smtClean="0"/>
              <a:t>A fraction of </a:t>
            </a:r>
            <a:r>
              <a:rPr lang="en-GB" dirty="0" smtClean="0"/>
              <a:t>solar radiation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the </a:t>
            </a:r>
            <a:r>
              <a:rPr lang="en-GB" dirty="0" err="1" smtClean="0">
                <a:solidFill>
                  <a:srgbClr val="FF0000"/>
                </a:solidFill>
              </a:rPr>
              <a:t>albedo</a:t>
            </a:r>
            <a:r>
              <a:rPr lang="en-GB" dirty="0" smtClean="0">
                <a:solidFill>
                  <a:srgbClr val="FF0000"/>
                </a:solidFill>
              </a:rPr>
              <a:t>, A</a:t>
            </a:r>
            <a:r>
              <a:rPr lang="en-GB" dirty="0" smtClean="0"/>
              <a:t>, is reflected by clouds and the </a:t>
            </a:r>
            <a:r>
              <a:rPr lang="en-GB" dirty="0" smtClean="0"/>
              <a:t>Earth’s </a:t>
            </a:r>
            <a:r>
              <a:rPr lang="en-GB" dirty="0" smtClean="0"/>
              <a:t>surface back into space </a:t>
            </a:r>
            <a:r>
              <a:rPr lang="en-GB" dirty="0" smtClean="0"/>
              <a:t>(</a:t>
            </a:r>
            <a:r>
              <a:rPr lang="en-GB" dirty="0" smtClean="0"/>
              <a:t>this</a:t>
            </a:r>
            <a:r>
              <a:rPr lang="en-GB" dirty="0" smtClean="0"/>
              <a:t> </a:t>
            </a:r>
            <a:r>
              <a:rPr lang="en-GB" dirty="0" smtClean="0"/>
              <a:t>is close to 30%)</a:t>
            </a:r>
          </a:p>
          <a:p>
            <a:pPr lvl="1"/>
            <a:r>
              <a:rPr lang="en-GB" dirty="0" smtClean="0"/>
              <a:t>(1-A)S heats up the earth </a:t>
            </a:r>
          </a:p>
          <a:p>
            <a:pPr lvl="1">
              <a:buNone/>
            </a:pPr>
            <a:r>
              <a:rPr lang="en-GB" dirty="0" smtClean="0"/>
              <a:t>    to a temperature T</a:t>
            </a:r>
            <a:r>
              <a:rPr lang="en-GB" baseline="-25000" dirty="0" smtClean="0"/>
              <a:t>e</a:t>
            </a:r>
            <a:r>
              <a:rPr lang="en-GB" dirty="0" smtClean="0"/>
              <a:t> which </a:t>
            </a:r>
          </a:p>
          <a:p>
            <a:pPr lvl="1">
              <a:buNone/>
            </a:pPr>
            <a:r>
              <a:rPr lang="en-GB" dirty="0" smtClean="0"/>
              <a:t>     radiates S</a:t>
            </a:r>
            <a:r>
              <a:rPr lang="en-GB" baseline="-25000" dirty="0" smtClean="0"/>
              <a:t>e</a:t>
            </a:r>
            <a:r>
              <a:rPr lang="en-GB" dirty="0" smtClean="0"/>
              <a:t> (IR) outwards</a:t>
            </a:r>
          </a:p>
          <a:p>
            <a:pPr lvl="1"/>
            <a:r>
              <a:rPr lang="en-GB" dirty="0" smtClean="0"/>
              <a:t>Water vapour + CO</a:t>
            </a:r>
            <a:r>
              <a:rPr lang="en-GB" baseline="-25000" dirty="0" smtClean="0"/>
              <a:t>2 </a:t>
            </a:r>
            <a:r>
              <a:rPr lang="en-GB" dirty="0" smtClean="0"/>
              <a:t>+ …</a:t>
            </a:r>
          </a:p>
          <a:p>
            <a:pPr lvl="1">
              <a:buNone/>
            </a:pPr>
            <a:r>
              <a:rPr lang="en-GB" baseline="-25000" dirty="0" smtClean="0"/>
              <a:t>      </a:t>
            </a:r>
            <a:r>
              <a:rPr lang="en-GB" dirty="0" smtClean="0"/>
              <a:t>absorb IR</a:t>
            </a:r>
          </a:p>
          <a:p>
            <a:pPr lvl="1"/>
            <a:r>
              <a:rPr lang="en-GB" dirty="0" smtClean="0"/>
              <a:t>The temperature of the </a:t>
            </a:r>
          </a:p>
          <a:p>
            <a:pPr lvl="1">
              <a:buNone/>
            </a:pPr>
            <a:r>
              <a:rPr lang="en-GB" dirty="0" smtClean="0"/>
              <a:t>    atmosphere is T</a:t>
            </a:r>
            <a:r>
              <a:rPr lang="en-GB" baseline="-25000" dirty="0" smtClean="0"/>
              <a:t>a</a:t>
            </a:r>
            <a:r>
              <a:rPr lang="en-GB" dirty="0" smtClean="0"/>
              <a:t> which </a:t>
            </a:r>
          </a:p>
          <a:p>
            <a:pPr lvl="1">
              <a:buNone/>
            </a:pPr>
            <a:r>
              <a:rPr lang="en-GB" dirty="0" smtClean="0"/>
              <a:t>    then radiates a flux S</a:t>
            </a:r>
            <a:r>
              <a:rPr lang="en-GB" baseline="-25000" dirty="0" smtClean="0"/>
              <a:t>a</a:t>
            </a:r>
            <a:r>
              <a:rPr lang="en-GB" dirty="0" smtClean="0"/>
              <a:t> </a:t>
            </a:r>
          </a:p>
          <a:p>
            <a:pPr lvl="1">
              <a:buNone/>
            </a:pPr>
            <a:r>
              <a:rPr lang="en-GB" dirty="0" smtClean="0"/>
              <a:t>    both upwards and out </a:t>
            </a:r>
          </a:p>
          <a:p>
            <a:pPr lvl="1">
              <a:buNone/>
            </a:pPr>
            <a:r>
              <a:rPr lang="en-GB" dirty="0" smtClean="0"/>
              <a:t>     into space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DCE6-9301-45E2-9593-A751C46190C0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7" name="Picture 6" descr="2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2928934"/>
            <a:ext cx="4929190" cy="3509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4294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there was no atmosphere the total heat absorbed by the </a:t>
            </a:r>
            <a:r>
              <a:rPr lang="en-GB" dirty="0" smtClean="0"/>
              <a:t>Earth </a:t>
            </a:r>
            <a:r>
              <a:rPr lang="en-GB" dirty="0" smtClean="0"/>
              <a:t>would be </a:t>
            </a:r>
            <a:r>
              <a:rPr lang="en-GB" dirty="0" smtClean="0">
                <a:solidFill>
                  <a:srgbClr val="FF0000"/>
                </a:solidFill>
              </a:rPr>
              <a:t>(1-A).S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dirty="0" smtClean="0"/>
              <a:t>(R is the radius of the </a:t>
            </a:r>
            <a:r>
              <a:rPr lang="en-GB" dirty="0" smtClean="0"/>
              <a:t>Earth</a:t>
            </a:r>
            <a:r>
              <a:rPr lang="en-GB" dirty="0" smtClean="0"/>
              <a:t>) </a:t>
            </a:r>
          </a:p>
          <a:p>
            <a:r>
              <a:rPr lang="en-GB" dirty="0" smtClean="0"/>
              <a:t>Equilibrium would be reached at a temperature T where 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smtClean="0">
                <a:solidFill>
                  <a:srgbClr val="FF0000"/>
                </a:solidFill>
              </a:rPr>
              <a:t>(1-A).S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= 4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baseline="30000" dirty="0" smtClean="0">
                <a:solidFill>
                  <a:srgbClr val="FF0000"/>
                </a:solidFill>
              </a:rPr>
              <a:t>4</a:t>
            </a:r>
            <a:r>
              <a:rPr lang="en-GB" dirty="0" smtClean="0">
                <a:solidFill>
                  <a:srgbClr val="FF0000"/>
                </a:solidFill>
              </a:rPr>
              <a:t> (assuming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GB" dirty="0" smtClean="0">
                <a:solidFill>
                  <a:srgbClr val="FF0000"/>
                </a:solidFill>
              </a:rPr>
              <a:t> = 1)   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(2.3)</a:t>
            </a: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Putting A = 0.3 gives T = 255 K</a:t>
            </a:r>
          </a:p>
          <a:p>
            <a:r>
              <a:rPr lang="en-GB" dirty="0" smtClean="0"/>
              <a:t>Taking </a:t>
            </a:r>
            <a:r>
              <a:rPr lang="en-GB" dirty="0" smtClean="0">
                <a:latin typeface="Symbol" pitchFamily="18" charset="2"/>
              </a:rPr>
              <a:t>e</a:t>
            </a:r>
            <a:r>
              <a:rPr lang="en-GB" dirty="0" smtClean="0"/>
              <a:t> = 1 for the atmosphere with temperature T</a:t>
            </a:r>
            <a:r>
              <a:rPr lang="en-GB" baseline="-25000" dirty="0" smtClean="0"/>
              <a:t>a</a:t>
            </a:r>
            <a:r>
              <a:rPr lang="en-GB" dirty="0" smtClean="0"/>
              <a:t> we have the net heat absorbed being radiated out into space by the atmosphere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    (1-A).S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= 4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baseline="-25000" dirty="0" smtClean="0">
                <a:solidFill>
                  <a:srgbClr val="FF0000"/>
                </a:solidFill>
              </a:rPr>
              <a:t>a</a:t>
            </a:r>
            <a:r>
              <a:rPr lang="en-GB" baseline="30000" dirty="0" smtClean="0">
                <a:solidFill>
                  <a:srgbClr val="FF0000"/>
                </a:solidFill>
              </a:rPr>
              <a:t>4	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(2.4)</a:t>
            </a:r>
          </a:p>
          <a:p>
            <a:r>
              <a:rPr lang="en-GB" dirty="0" smtClean="0"/>
              <a:t>But the surface now receives extra heat from the atmosphere and so reaches a temperature T</a:t>
            </a:r>
            <a:r>
              <a:rPr lang="en-GB" baseline="-25000" dirty="0" smtClean="0"/>
              <a:t>e</a:t>
            </a:r>
            <a:r>
              <a:rPr lang="en-GB" dirty="0" smtClean="0"/>
              <a:t> where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   (1-A).S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+ 4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baseline="-25000" dirty="0" smtClean="0">
                <a:solidFill>
                  <a:srgbClr val="FF0000"/>
                </a:solidFill>
              </a:rPr>
              <a:t>a</a:t>
            </a:r>
            <a:r>
              <a:rPr lang="en-GB" baseline="30000" dirty="0" smtClean="0">
                <a:solidFill>
                  <a:srgbClr val="FF0000"/>
                </a:solidFill>
              </a:rPr>
              <a:t>4</a:t>
            </a:r>
            <a:r>
              <a:rPr lang="en-GB" dirty="0" smtClean="0">
                <a:solidFill>
                  <a:srgbClr val="FF0000"/>
                </a:solidFill>
              </a:rPr>
              <a:t> = 4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baseline="-25000" dirty="0" smtClean="0">
                <a:solidFill>
                  <a:srgbClr val="FF0000"/>
                </a:solidFill>
              </a:rPr>
              <a:t>e</a:t>
            </a:r>
            <a:r>
              <a:rPr lang="en-GB" baseline="30000" dirty="0" smtClean="0">
                <a:solidFill>
                  <a:srgbClr val="FF0000"/>
                </a:solidFill>
              </a:rPr>
              <a:t>4</a:t>
            </a:r>
            <a:r>
              <a:rPr lang="en-GB" dirty="0" smtClean="0">
                <a:solidFill>
                  <a:srgbClr val="FF0000"/>
                </a:solidFill>
              </a:rPr>
              <a:t> 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(2.5)</a:t>
            </a:r>
          </a:p>
          <a:p>
            <a:r>
              <a:rPr lang="en-GB" dirty="0" smtClean="0"/>
              <a:t>From these equations we obtain </a:t>
            </a:r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baseline="-25000" dirty="0" smtClean="0">
                <a:solidFill>
                  <a:srgbClr val="FF0000"/>
                </a:solidFill>
              </a:rPr>
              <a:t>e</a:t>
            </a:r>
            <a:r>
              <a:rPr lang="en-GB" baseline="30000" dirty="0" smtClean="0">
                <a:solidFill>
                  <a:srgbClr val="FF0000"/>
                </a:solidFill>
              </a:rPr>
              <a:t>4</a:t>
            </a:r>
            <a:r>
              <a:rPr lang="en-GB" dirty="0" smtClean="0">
                <a:solidFill>
                  <a:srgbClr val="FF0000"/>
                </a:solidFill>
              </a:rPr>
              <a:t> = 2T</a:t>
            </a:r>
            <a:r>
              <a:rPr lang="en-GB" baseline="300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So T</a:t>
            </a:r>
            <a:r>
              <a:rPr lang="en-GB" b="1" baseline="-25000" dirty="0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= 303K </a:t>
            </a:r>
          </a:p>
          <a:p>
            <a:r>
              <a:rPr lang="en-GB" dirty="0" smtClean="0"/>
              <a:t>More realistically we should account for the small fraction </a:t>
            </a:r>
            <a:r>
              <a:rPr lang="en-GB" b="1" dirty="0" smtClean="0">
                <a:solidFill>
                  <a:srgbClr val="FF0000"/>
                </a:solidFill>
              </a:rPr>
              <a:t>f </a:t>
            </a:r>
            <a:r>
              <a:rPr lang="en-GB" dirty="0" smtClean="0"/>
              <a:t>of solar radiation absorbed by the atmosphere adding a factor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GB" b="1" dirty="0" smtClean="0">
                <a:solidFill>
                  <a:srgbClr val="FF0000"/>
                </a:solidFill>
              </a:rPr>
              <a:t>(1-f) </a:t>
            </a:r>
            <a:r>
              <a:rPr lang="en-GB" dirty="0" smtClean="0"/>
              <a:t>to the first term in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(2.5)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41F0-1087-4DDD-80FC-AD62DCE735FF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785794"/>
          </a:xfrm>
        </p:spPr>
        <p:txBody>
          <a:bodyPr>
            <a:normAutofit/>
          </a:bodyPr>
          <a:lstStyle/>
          <a:p>
            <a:r>
              <a:rPr lang="en-GB" sz="3100" dirty="0" smtClean="0"/>
              <a:t>CLOSED CYCLE FOR STEAM POWER PLANT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585791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working fluid undergoes changes of phase in a closed cycle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Compressor </a:t>
            </a:r>
          </a:p>
          <a:p>
            <a:pPr marL="857250" lvl="1" indent="-457200"/>
            <a:r>
              <a:rPr lang="en-GB" dirty="0" smtClean="0"/>
              <a:t>Work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com</a:t>
            </a:r>
            <a:r>
              <a:rPr lang="en-GB" dirty="0" smtClean="0"/>
              <a:t> done on system to compress cold water from sub-atmospheric pressure to high pressure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Boiler</a:t>
            </a:r>
          </a:p>
          <a:p>
            <a:pPr marL="857250" lvl="1" indent="-457200"/>
            <a:r>
              <a:rPr lang="en-GB" dirty="0" smtClean="0"/>
              <a:t>Heat Q</a:t>
            </a:r>
            <a:r>
              <a:rPr lang="en-GB" baseline="-25000" dirty="0" smtClean="0"/>
              <a:t>1</a:t>
            </a:r>
            <a:r>
              <a:rPr lang="en-GB" dirty="0" smtClean="0"/>
              <a:t> added to convert cold water to steam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Turbine</a:t>
            </a:r>
          </a:p>
          <a:p>
            <a:pPr marL="857250" lvl="1" indent="-457200"/>
            <a:r>
              <a:rPr lang="en-GB" dirty="0" smtClean="0"/>
              <a:t>Work W</a:t>
            </a:r>
            <a:r>
              <a:rPr lang="en-GB" baseline="-25000" dirty="0" smtClean="0"/>
              <a:t>t</a:t>
            </a:r>
            <a:r>
              <a:rPr lang="en-GB" dirty="0" smtClean="0"/>
              <a:t> done by system </a:t>
            </a:r>
          </a:p>
          <a:p>
            <a:pPr marL="857250" lvl="1" indent="-457200">
              <a:buNone/>
            </a:pPr>
            <a:r>
              <a:rPr lang="en-GB" dirty="0" smtClean="0"/>
              <a:t>	(i.e. by steam) on </a:t>
            </a:r>
          </a:p>
          <a:p>
            <a:pPr marL="857250" lvl="1" indent="-457200">
              <a:buNone/>
            </a:pPr>
            <a:r>
              <a:rPr lang="en-GB" dirty="0" smtClean="0"/>
              <a:t>	turbine blades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Condenser</a:t>
            </a:r>
          </a:p>
          <a:p>
            <a:pPr marL="857250" lvl="1" indent="-457200"/>
            <a:r>
              <a:rPr lang="en-GB" dirty="0" smtClean="0"/>
              <a:t>Heat Q</a:t>
            </a:r>
            <a:r>
              <a:rPr lang="en-GB" baseline="-25000" dirty="0" smtClean="0"/>
              <a:t>2</a:t>
            </a:r>
            <a:r>
              <a:rPr lang="en-GB" dirty="0" smtClean="0"/>
              <a:t> lost from system </a:t>
            </a:r>
          </a:p>
          <a:p>
            <a:pPr marL="857250" lvl="1" indent="-457200">
              <a:buNone/>
            </a:pPr>
            <a:r>
              <a:rPr lang="en-GB" dirty="0" smtClean="0"/>
              <a:t>	to environment </a:t>
            </a:r>
          </a:p>
          <a:p>
            <a:pPr marL="857250" lvl="1" indent="-457200">
              <a:buNone/>
            </a:pPr>
            <a:r>
              <a:rPr lang="en-GB" dirty="0" smtClean="0"/>
              <a:t>	( </a:t>
            </a:r>
            <a:r>
              <a:rPr lang="en-GB" dirty="0" err="1" smtClean="0"/>
              <a:t>steam</a:t>
            </a:r>
            <a:r>
              <a:rPr lang="en-GB" dirty="0" err="1" smtClean="0">
                <a:sym typeface="Wingdings" pitchFamily="2" charset="2"/>
              </a:rPr>
              <a:t>cold</a:t>
            </a:r>
            <a:r>
              <a:rPr lang="en-GB" dirty="0" smtClean="0">
                <a:sym typeface="Wingdings" pitchFamily="2" charset="2"/>
              </a:rPr>
              <a:t> water)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9F8E-F469-4B3C-BD8C-41EB3D27EAEA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 descr="2.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2756" y="3071810"/>
            <a:ext cx="4485259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215106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				        </a:t>
            </a:r>
            <a:r>
              <a:rPr lang="en-GB" b="1" dirty="0" smtClean="0">
                <a:solidFill>
                  <a:srgbClr val="FF0000"/>
                </a:solidFill>
              </a:rPr>
              <a:t>1</a:t>
            </a:r>
            <a:r>
              <a:rPr lang="en-GB" b="1" baseline="30000" dirty="0" smtClean="0">
                <a:solidFill>
                  <a:srgbClr val="FF0000"/>
                </a:solidFill>
              </a:rPr>
              <a:t>st</a:t>
            </a:r>
            <a:r>
              <a:rPr lang="en-GB" b="1" dirty="0" smtClean="0">
                <a:solidFill>
                  <a:srgbClr val="FF0000"/>
                </a:solidFill>
              </a:rPr>
              <a:t> Law</a:t>
            </a:r>
          </a:p>
          <a:p>
            <a:endParaRPr lang="en-GB" dirty="0" smtClean="0"/>
          </a:p>
          <a:p>
            <a:r>
              <a:rPr lang="en-GB" dirty="0" smtClean="0"/>
              <a:t>After each complete cycle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U = 0 = (Q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-Q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)-(W</a:t>
            </a:r>
            <a:r>
              <a:rPr lang="en-GB" baseline="-25000" dirty="0" smtClean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-</a:t>
            </a:r>
            <a:r>
              <a:rPr lang="en-GB" dirty="0" err="1" smtClean="0">
                <a:solidFill>
                  <a:srgbClr val="FF0000"/>
                </a:solidFill>
              </a:rPr>
              <a:t>W</a:t>
            </a:r>
            <a:r>
              <a:rPr lang="en-GB" baseline="-25000" dirty="0" err="1" smtClean="0">
                <a:solidFill>
                  <a:srgbClr val="FF0000"/>
                </a:solidFill>
              </a:rPr>
              <a:t>com</a:t>
            </a:r>
            <a:r>
              <a:rPr lang="en-GB" dirty="0" smtClean="0">
                <a:solidFill>
                  <a:srgbClr val="FF0000"/>
                </a:solidFill>
              </a:rPr>
              <a:t>)=0  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Law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Efficiency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h </a:t>
            </a:r>
            <a:r>
              <a:rPr lang="en-GB" dirty="0" smtClean="0">
                <a:solidFill>
                  <a:srgbClr val="FF0000"/>
                </a:solidFill>
              </a:rPr>
              <a:t>= net work out / heat in = (W</a:t>
            </a:r>
            <a:r>
              <a:rPr lang="en-GB" baseline="-25000" dirty="0" smtClean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-</a:t>
            </a:r>
            <a:r>
              <a:rPr lang="en-GB" dirty="0" err="1" smtClean="0">
                <a:solidFill>
                  <a:srgbClr val="FF0000"/>
                </a:solidFill>
              </a:rPr>
              <a:t>W</a:t>
            </a:r>
            <a:r>
              <a:rPr lang="en-GB" baseline="-25000" dirty="0" err="1" smtClean="0">
                <a:solidFill>
                  <a:srgbClr val="FF0000"/>
                </a:solidFill>
              </a:rPr>
              <a:t>com</a:t>
            </a:r>
            <a:r>
              <a:rPr lang="en-GB" dirty="0" smtClean="0">
                <a:solidFill>
                  <a:srgbClr val="FF0000"/>
                </a:solidFill>
              </a:rPr>
              <a:t>)/Q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 = (Q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-Q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)/Q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</a:p>
          <a:p>
            <a:pPr>
              <a:buNone/>
            </a:pPr>
            <a:r>
              <a:rPr lang="en-GB" dirty="0" smtClean="0"/>
              <a:t>			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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h </a:t>
            </a:r>
            <a:r>
              <a:rPr lang="en-GB" b="1" dirty="0" smtClean="0">
                <a:solidFill>
                  <a:srgbClr val="FF0000"/>
                </a:solidFill>
              </a:rPr>
              <a:t>= 1 - Q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/ Q</a:t>
            </a:r>
            <a:r>
              <a:rPr lang="en-GB" b="1" baseline="-25000" dirty="0" smtClean="0">
                <a:solidFill>
                  <a:srgbClr val="FF0000"/>
                </a:solidFill>
              </a:rPr>
              <a:t>1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(2.6)</a:t>
            </a:r>
            <a:endParaRPr lang="en-GB" b="1" baseline="-25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/>
              <a:t>The maximum efficiency is limited by the </a:t>
            </a:r>
            <a:r>
              <a:rPr lang="en-GB" b="1" dirty="0" smtClean="0">
                <a:solidFill>
                  <a:srgbClr val="FF0000"/>
                </a:solidFill>
              </a:rPr>
              <a:t>2</a:t>
            </a:r>
            <a:r>
              <a:rPr lang="en-GB" b="1" baseline="30000" dirty="0" smtClean="0">
                <a:solidFill>
                  <a:srgbClr val="FF0000"/>
                </a:solidFill>
              </a:rPr>
              <a:t>nd</a:t>
            </a:r>
            <a:r>
              <a:rPr lang="en-GB" b="1" dirty="0" smtClean="0">
                <a:solidFill>
                  <a:srgbClr val="FF0000"/>
                </a:solidFill>
              </a:rPr>
              <a:t> Law of Thermodynamics.</a:t>
            </a:r>
          </a:p>
          <a:p>
            <a:r>
              <a:rPr lang="en-GB" dirty="0" smtClean="0"/>
              <a:t>The </a:t>
            </a:r>
            <a:r>
              <a:rPr lang="en-GB" b="1" dirty="0" err="1" smtClean="0">
                <a:solidFill>
                  <a:srgbClr val="FF0000"/>
                </a:solidFill>
              </a:rPr>
              <a:t>Carnot</a:t>
            </a:r>
            <a:r>
              <a:rPr lang="en-GB" b="1" dirty="0" smtClean="0">
                <a:solidFill>
                  <a:srgbClr val="FF0000"/>
                </a:solidFill>
              </a:rPr>
              <a:t> cycle </a:t>
            </a:r>
            <a:r>
              <a:rPr lang="en-GB" dirty="0" smtClean="0"/>
              <a:t>for a perfect gas</a:t>
            </a:r>
          </a:p>
          <a:p>
            <a:pPr>
              <a:buNone/>
            </a:pPr>
            <a:r>
              <a:rPr lang="en-GB" dirty="0" smtClean="0"/>
              <a:t>	involves reversible isothermal and</a:t>
            </a:r>
          </a:p>
          <a:p>
            <a:pPr>
              <a:buNone/>
            </a:pPr>
            <a:r>
              <a:rPr lang="en-GB" dirty="0" smtClean="0"/>
              <a:t>	adiabatic changes leading to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	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= 1 - T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/ T</a:t>
            </a:r>
            <a:r>
              <a:rPr lang="en-GB" b="1" baseline="-25000" dirty="0" smtClean="0">
                <a:solidFill>
                  <a:srgbClr val="FF0000"/>
                </a:solidFill>
              </a:rPr>
              <a:t>1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(2.7)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E7D4-5933-42A1-B5DE-B113DAEAEA09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 descr="2.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42852"/>
            <a:ext cx="6231592" cy="1785950"/>
          </a:xfrm>
          <a:prstGeom prst="rect">
            <a:avLst/>
          </a:prstGeom>
        </p:spPr>
      </p:pic>
      <p:pic>
        <p:nvPicPr>
          <p:cNvPr id="8" name="Picture 7" descr="2.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786190"/>
            <a:ext cx="3357586" cy="2870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594"/>
          </a:xfrm>
        </p:spPr>
        <p:txBody>
          <a:bodyPr>
            <a:normAutofit/>
          </a:bodyPr>
          <a:lstStyle/>
          <a:p>
            <a:r>
              <a:rPr lang="en-GB" sz="3000" dirty="0" smtClean="0"/>
              <a:t>THERMAL PROPERTIES OF WATER AND STEAM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0722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3 regions of interest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GB" dirty="0" smtClean="0"/>
              <a:t>Water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GB" dirty="0" smtClean="0"/>
              <a:t>Mixture of water + steam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GB" dirty="0" smtClean="0"/>
              <a:t>Dry </a:t>
            </a:r>
            <a:r>
              <a:rPr lang="en-GB" dirty="0" smtClean="0"/>
              <a:t>steam</a:t>
            </a:r>
            <a:endParaRPr lang="en-GB" sz="1200" dirty="0" smtClean="0"/>
          </a:p>
          <a:p>
            <a:pPr marL="971550" lvl="1" indent="-514350">
              <a:buFont typeface="+mj-lt"/>
              <a:buAutoNum type="romanUcPeriod"/>
            </a:pPr>
            <a:endParaRPr lang="en-GB" dirty="0" smtClean="0"/>
          </a:p>
          <a:p>
            <a:pPr marL="571500" indent="-514350"/>
            <a:r>
              <a:rPr lang="en-GB" dirty="0" smtClean="0"/>
              <a:t>T – s diagram</a:t>
            </a:r>
          </a:p>
          <a:p>
            <a:pPr marL="571500" indent="-514350"/>
            <a:r>
              <a:rPr lang="en-GB" dirty="0" smtClean="0"/>
              <a:t>Solid blue lines are isobars</a:t>
            </a:r>
          </a:p>
          <a:p>
            <a:pPr marL="571500" indent="-514350"/>
            <a:r>
              <a:rPr lang="en-GB" dirty="0" smtClean="0"/>
              <a:t>Dotted lines have constant </a:t>
            </a:r>
            <a:r>
              <a:rPr lang="en-GB" dirty="0" smtClean="0">
                <a:solidFill>
                  <a:srgbClr val="FF0000"/>
                </a:solidFill>
              </a:rPr>
              <a:t>x</a:t>
            </a:r>
          </a:p>
          <a:p>
            <a:pPr marL="571500" indent="-514350">
              <a:buNone/>
            </a:pPr>
            <a:r>
              <a:rPr lang="en-GB" dirty="0" smtClean="0"/>
              <a:t>       For a mixture </a:t>
            </a:r>
            <a:r>
              <a:rPr lang="en-GB" dirty="0" smtClean="0">
                <a:solidFill>
                  <a:srgbClr val="FF0000"/>
                </a:solidFill>
              </a:rPr>
              <a:t>Steam Quality x = </a:t>
            </a:r>
            <a:r>
              <a:rPr lang="en-GB" dirty="0" err="1" smtClean="0">
                <a:solidFill>
                  <a:srgbClr val="FF0000"/>
                </a:solidFill>
              </a:rPr>
              <a:t>m</a:t>
            </a:r>
            <a:r>
              <a:rPr lang="en-GB" baseline="-25000" dirty="0" err="1" smtClean="0">
                <a:solidFill>
                  <a:srgbClr val="FF0000"/>
                </a:solidFill>
              </a:rPr>
              <a:t>gas</a:t>
            </a:r>
            <a:r>
              <a:rPr lang="en-GB" dirty="0" smtClean="0">
                <a:solidFill>
                  <a:srgbClr val="FF0000"/>
                </a:solidFill>
              </a:rPr>
              <a:t> / m where m = </a:t>
            </a:r>
            <a:r>
              <a:rPr lang="en-GB" dirty="0" err="1" smtClean="0">
                <a:solidFill>
                  <a:srgbClr val="FF0000"/>
                </a:solidFill>
              </a:rPr>
              <a:t>m</a:t>
            </a:r>
            <a:r>
              <a:rPr lang="en-GB" baseline="-25000" dirty="0" err="1" smtClean="0">
                <a:solidFill>
                  <a:srgbClr val="FF0000"/>
                </a:solidFill>
              </a:rPr>
              <a:t>gas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+ </a:t>
            </a:r>
            <a:r>
              <a:rPr lang="en-GB" dirty="0" err="1" smtClean="0">
                <a:solidFill>
                  <a:srgbClr val="FF0000"/>
                </a:solidFill>
              </a:rPr>
              <a:t>m</a:t>
            </a:r>
            <a:r>
              <a:rPr lang="en-GB" baseline="-25000" dirty="0" err="1" smtClean="0">
                <a:solidFill>
                  <a:srgbClr val="FF0000"/>
                </a:solidFill>
              </a:rPr>
              <a:t>fluid</a:t>
            </a:r>
            <a:endParaRPr lang="en-GB" dirty="0" smtClean="0"/>
          </a:p>
          <a:p>
            <a:pPr marL="571500" indent="-514350"/>
            <a:r>
              <a:rPr lang="en-GB" dirty="0" smtClean="0"/>
              <a:t>Steam tables give </a:t>
            </a:r>
            <a:r>
              <a:rPr lang="en-GB" b="1" dirty="0" smtClean="0">
                <a:solidFill>
                  <a:srgbClr val="FF0000"/>
                </a:solidFill>
              </a:rPr>
              <a:t>specific values </a:t>
            </a:r>
            <a:r>
              <a:rPr lang="en-GB" dirty="0" smtClean="0"/>
              <a:t>of s, u and h for fluid and gas</a:t>
            </a:r>
          </a:p>
          <a:p>
            <a:pPr marL="571500" indent="-514350">
              <a:buNone/>
            </a:pPr>
            <a:r>
              <a:rPr lang="en-GB" dirty="0" smtClean="0"/>
              <a:t>	from which the value for a mixture can be determined</a:t>
            </a:r>
          </a:p>
          <a:p>
            <a:pPr marL="971550" lvl="1" indent="-514350"/>
            <a:r>
              <a:rPr lang="en-GB" dirty="0" err="1" smtClean="0"/>
              <a:t>eg</a:t>
            </a:r>
            <a:r>
              <a:rPr lang="en-GB" dirty="0" smtClean="0"/>
              <a:t> .  </a:t>
            </a:r>
            <a:r>
              <a:rPr lang="en-GB" dirty="0" err="1" smtClean="0"/>
              <a:t>mh</a:t>
            </a:r>
            <a:r>
              <a:rPr lang="en-GB" dirty="0" smtClean="0"/>
              <a:t> =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gas</a:t>
            </a:r>
            <a:r>
              <a:rPr lang="en-GB" dirty="0" smtClean="0"/>
              <a:t> </a:t>
            </a:r>
            <a:r>
              <a:rPr lang="en-GB" dirty="0" err="1" smtClean="0"/>
              <a:t>h</a:t>
            </a:r>
            <a:r>
              <a:rPr lang="en-GB" baseline="-25000" dirty="0" err="1" smtClean="0"/>
              <a:t>gas</a:t>
            </a:r>
            <a:r>
              <a:rPr lang="en-GB" dirty="0" smtClean="0"/>
              <a:t> +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fluid</a:t>
            </a:r>
            <a:r>
              <a:rPr lang="en-GB" dirty="0" smtClean="0"/>
              <a:t> </a:t>
            </a:r>
            <a:r>
              <a:rPr lang="en-GB" dirty="0" err="1" smtClean="0"/>
              <a:t>h</a:t>
            </a:r>
            <a:r>
              <a:rPr lang="en-GB" baseline="-25000" dirty="0" err="1" smtClean="0"/>
              <a:t>fluid</a:t>
            </a:r>
            <a:r>
              <a:rPr lang="en-GB" dirty="0" smtClean="0"/>
              <a:t> </a:t>
            </a:r>
          </a:p>
          <a:p>
            <a:pPr marL="971550" lvl="1" indent="-514350">
              <a:buNone/>
            </a:pPr>
            <a:r>
              <a:rPr lang="en-GB" dirty="0" smtClean="0"/>
              <a:t>                   h= (1-x) </a:t>
            </a:r>
            <a:r>
              <a:rPr lang="en-GB" dirty="0" err="1" smtClean="0"/>
              <a:t>h</a:t>
            </a:r>
            <a:r>
              <a:rPr lang="en-GB" baseline="-25000" dirty="0" err="1" smtClean="0"/>
              <a:t>fluid</a:t>
            </a:r>
            <a:r>
              <a:rPr lang="en-GB" baseline="-25000" dirty="0" smtClean="0"/>
              <a:t> </a:t>
            </a:r>
            <a:r>
              <a:rPr lang="en-GB" dirty="0" smtClean="0"/>
              <a:t>+ x </a:t>
            </a:r>
            <a:r>
              <a:rPr lang="en-GB" dirty="0" err="1" smtClean="0"/>
              <a:t>h</a:t>
            </a:r>
            <a:r>
              <a:rPr lang="en-GB" baseline="-25000" dirty="0" err="1" smtClean="0"/>
              <a:t>gas</a:t>
            </a:r>
            <a:r>
              <a:rPr lang="en-GB" baseline="-25000" dirty="0" smtClean="0"/>
              <a:t> 		</a:t>
            </a:r>
            <a:r>
              <a:rPr lang="en-GB" dirty="0" smtClean="0"/>
              <a:t>per unit mass</a:t>
            </a:r>
            <a:r>
              <a:rPr lang="en-GB" baseline="-25000" dirty="0" smtClean="0"/>
              <a:t>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(2.80)</a:t>
            </a:r>
          </a:p>
          <a:p>
            <a:pPr marL="571500" indent="-514350"/>
            <a:r>
              <a:rPr lang="en-GB" dirty="0" smtClean="0"/>
              <a:t>The path ABCD corresponds to water boiling and becoming dry steam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6C9E-19B0-4757-8DC6-44DE7D433A7C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 descr="2.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714356"/>
            <a:ext cx="3643338" cy="3065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714380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>Example:- A steam power plant operates on a </a:t>
            </a:r>
            <a:r>
              <a:rPr lang="en-GB" sz="2400" dirty="0" err="1" smtClean="0"/>
              <a:t>Carnot</a:t>
            </a:r>
            <a:r>
              <a:rPr lang="en-GB" sz="2400" dirty="0" smtClean="0"/>
              <a:t> cycle. The boiler is at </a:t>
            </a:r>
            <a:r>
              <a:rPr lang="en-GB" sz="2400" dirty="0" smtClean="0"/>
              <a:t>T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=352</a:t>
            </a:r>
            <a:r>
              <a:rPr lang="en-GB" sz="2400" baseline="30000" dirty="0" smtClean="0"/>
              <a:t>o</a:t>
            </a:r>
            <a:r>
              <a:rPr lang="en-GB" sz="2400" dirty="0" smtClean="0"/>
              <a:t>C</a:t>
            </a:r>
            <a:r>
              <a:rPr lang="en-GB" sz="2400" dirty="0" smtClean="0"/>
              <a:t>, p=170 bar and the condenser is at T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= </a:t>
            </a:r>
            <a:r>
              <a:rPr lang="en-GB" sz="2400" dirty="0" smtClean="0"/>
              <a:t>30</a:t>
            </a:r>
            <a:r>
              <a:rPr lang="en-GB" sz="2400" baseline="30000" dirty="0" smtClean="0"/>
              <a:t>o</a:t>
            </a:r>
            <a:r>
              <a:rPr lang="en-GB" sz="2400" dirty="0" smtClean="0"/>
              <a:t>C</a:t>
            </a:r>
            <a:r>
              <a:rPr lang="en-GB" sz="2400" dirty="0" smtClean="0"/>
              <a:t>, p = 0.04 bar</a:t>
            </a:r>
            <a:endParaRPr lang="en-GB" sz="2400" dirty="0"/>
          </a:p>
        </p:txBody>
      </p:sp>
      <p:pic>
        <p:nvPicPr>
          <p:cNvPr id="7" name="Content Placeholder 6" descr="2.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857232"/>
            <a:ext cx="3357586" cy="301530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31D1-44F9-4954-A298-F130DC1B0E22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928670"/>
          <a:ext cx="5072100" cy="1527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350"/>
                <a:gridCol w="845350"/>
                <a:gridCol w="845350"/>
                <a:gridCol w="845350"/>
                <a:gridCol w="845350"/>
                <a:gridCol w="845350"/>
              </a:tblGrid>
              <a:tr h="299402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h (kJ  kg</a:t>
                      </a:r>
                      <a:r>
                        <a:rPr lang="en-GB" baseline="30000" dirty="0" smtClean="0"/>
                        <a:t>-1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s (kJ kg</a:t>
                      </a:r>
                      <a:r>
                        <a:rPr lang="en-GB" baseline="30000" dirty="0" smtClean="0"/>
                        <a:t>-1</a:t>
                      </a:r>
                      <a:r>
                        <a:rPr lang="en-GB" dirty="0" smtClean="0"/>
                        <a:t> K</a:t>
                      </a:r>
                      <a:r>
                        <a:rPr lang="en-GB" baseline="30000" dirty="0" smtClean="0"/>
                        <a:t>-1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20059">
                <a:tc>
                  <a:txBody>
                    <a:bodyPr/>
                    <a:lstStyle/>
                    <a:p>
                      <a:r>
                        <a:rPr lang="en-GB" dirty="0" smtClean="0"/>
                        <a:t>T(</a:t>
                      </a:r>
                      <a:r>
                        <a:rPr lang="en-GB" baseline="30000" dirty="0" err="1" smtClean="0"/>
                        <a:t>o</a:t>
                      </a:r>
                      <a:r>
                        <a:rPr lang="en-GB" dirty="0" err="1" smtClean="0"/>
                        <a:t>C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 (bar)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</a:t>
                      </a:r>
                      <a:r>
                        <a:rPr lang="en-GB" baseline="-25000" dirty="0" err="1" smtClean="0"/>
                        <a:t>fluid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h</a:t>
                      </a:r>
                      <a:r>
                        <a:rPr lang="en-GB" baseline="-25000" dirty="0" err="1" smtClean="0"/>
                        <a:t>gas</a:t>
                      </a:r>
                      <a:endParaRPr lang="en-GB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err="1" smtClean="0"/>
                        <a:t>s</a:t>
                      </a:r>
                      <a:r>
                        <a:rPr lang="en-GB" baseline="-25000" dirty="0" err="1" smtClean="0"/>
                        <a:t>fluid</a:t>
                      </a:r>
                      <a:endParaRPr lang="en-GB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err="1" smtClean="0"/>
                        <a:t>s</a:t>
                      </a:r>
                      <a:r>
                        <a:rPr lang="en-GB" baseline="-25000" dirty="0" err="1" smtClean="0"/>
                        <a:t>gas</a:t>
                      </a:r>
                      <a:endParaRPr lang="en-GB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8.452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3.808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5.181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2571744"/>
            <a:ext cx="48974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1 - T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T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1-303/625 ~ 0.52</a:t>
            </a: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Since the boiler is at constant pressure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2548-1690 = 858 kJ kg</a:t>
            </a:r>
            <a:r>
              <a:rPr lang="en-GB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16" y="3811012"/>
            <a:ext cx="911948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is adiabatic in the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Carnot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cycle W</a:t>
            </a:r>
            <a:r>
              <a:rPr lang="en-GB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=2548 –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find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 use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= (1-x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fluid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+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gas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where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is value of x at c</a:t>
            </a: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find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note that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=s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5.181 (adiabatic expansion in the turbine)</a:t>
            </a: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But s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(1-x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fluid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gas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(1-x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0.436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+ 8.452x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5.181</a:t>
            </a: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Hence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0.59 and so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(1-0.59)x126 + 0.59 x 2556 = 1560 kJ kg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 work done by the turbine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=2548 – 1560 = 988 kJ kg</a:t>
            </a:r>
            <a:r>
              <a:rPr lang="en-GB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similar analysis to find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gives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0.42 and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413kJ kg</a:t>
            </a:r>
            <a:r>
              <a:rPr lang="en-GB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</a:p>
          <a:p>
            <a:endParaRPr lang="en-GB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n-GB" dirty="0" smtClean="0"/>
              <a:t>RANKINE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Carnot</a:t>
            </a:r>
            <a:r>
              <a:rPr lang="en-GB" dirty="0" smtClean="0"/>
              <a:t> cycle is impractical using water as the working fluid</a:t>
            </a:r>
          </a:p>
          <a:p>
            <a:pPr lvl="1"/>
            <a:r>
              <a:rPr lang="en-GB" dirty="0" smtClean="0"/>
              <a:t>Need T</a:t>
            </a:r>
            <a:r>
              <a:rPr lang="en-GB" baseline="-25000" dirty="0" smtClean="0"/>
              <a:t>1</a:t>
            </a:r>
            <a:r>
              <a:rPr lang="en-GB" dirty="0" smtClean="0"/>
              <a:t> constant. Only possible in region II </a:t>
            </a:r>
          </a:p>
          <a:p>
            <a:pPr lvl="1"/>
            <a:r>
              <a:rPr lang="en-GB" dirty="0" smtClean="0"/>
              <a:t>Region II is 2 phase. Fast water droplets damage turbine blades</a:t>
            </a:r>
          </a:p>
          <a:p>
            <a:pPr lvl="1">
              <a:buNone/>
            </a:pPr>
            <a:r>
              <a:rPr lang="en-GB" dirty="0" smtClean="0"/>
              <a:t>    and compressor blades</a:t>
            </a:r>
          </a:p>
          <a:p>
            <a:pPr lvl="1"/>
            <a:r>
              <a:rPr lang="en-GB" dirty="0" smtClean="0"/>
              <a:t>Volume of steam is very large – expensive compressor</a:t>
            </a:r>
          </a:p>
          <a:p>
            <a:pPr>
              <a:buNone/>
            </a:pPr>
            <a:r>
              <a:rPr lang="en-GB" dirty="0" smtClean="0"/>
              <a:t>In the </a:t>
            </a:r>
            <a:r>
              <a:rPr lang="en-GB" b="1" dirty="0" err="1" smtClean="0">
                <a:solidFill>
                  <a:srgbClr val="FF0000"/>
                </a:solidFill>
              </a:rPr>
              <a:t>Rankine</a:t>
            </a:r>
            <a:r>
              <a:rPr lang="en-GB" b="1" dirty="0" smtClean="0">
                <a:solidFill>
                  <a:srgbClr val="FF0000"/>
                </a:solidFill>
              </a:rPr>
              <a:t> cycle </a:t>
            </a:r>
            <a:r>
              <a:rPr lang="en-GB" dirty="0" smtClean="0"/>
              <a:t>all the steam is converted</a:t>
            </a:r>
          </a:p>
          <a:p>
            <a:pPr>
              <a:buNone/>
            </a:pPr>
            <a:r>
              <a:rPr lang="en-GB" dirty="0" smtClean="0"/>
              <a:t>to water (de) before entering the compressor</a:t>
            </a:r>
          </a:p>
          <a:p>
            <a:pPr>
              <a:buNone/>
            </a:pPr>
            <a:r>
              <a:rPr lang="en-GB" dirty="0" smtClean="0"/>
              <a:t>which raises the pressure adiabatically (</a:t>
            </a:r>
            <a:r>
              <a:rPr lang="en-GB" dirty="0" err="1" smtClean="0"/>
              <a:t>ef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Modern plants have 3 sections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Economiser </a:t>
            </a:r>
            <a:r>
              <a:rPr lang="en-GB" dirty="0" smtClean="0"/>
              <a:t>heats water until boiling (</a:t>
            </a:r>
            <a:r>
              <a:rPr lang="en-GB" dirty="0" err="1" smtClean="0"/>
              <a:t>fa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Evaporator</a:t>
            </a:r>
            <a:r>
              <a:rPr lang="en-GB" dirty="0" smtClean="0"/>
              <a:t> converts water to dry steam (</a:t>
            </a:r>
            <a:r>
              <a:rPr lang="en-GB" dirty="0" err="1" smtClean="0"/>
              <a:t>ab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</a:rPr>
              <a:t>Superheater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heats dry steam at constant p (</a:t>
            </a:r>
            <a:r>
              <a:rPr lang="en-GB" dirty="0" err="1" smtClean="0"/>
              <a:t>bc</a:t>
            </a:r>
            <a:r>
              <a:rPr lang="en-GB" dirty="0" smtClean="0"/>
              <a:t>).</a:t>
            </a:r>
          </a:p>
          <a:p>
            <a:pPr>
              <a:buNone/>
            </a:pPr>
            <a:r>
              <a:rPr lang="en-GB" dirty="0" smtClean="0"/>
              <a:t>Work on turbine blades (</a:t>
            </a:r>
            <a:r>
              <a:rPr lang="en-GB" dirty="0" err="1" smtClean="0"/>
              <a:t>cd</a:t>
            </a:r>
            <a:r>
              <a:rPr lang="en-GB" dirty="0" smtClean="0"/>
              <a:t>) then wet steam enters the condenser. </a:t>
            </a:r>
          </a:p>
          <a:p>
            <a:pPr>
              <a:buNone/>
            </a:pPr>
            <a:r>
              <a:rPr lang="en-GB" dirty="0" smtClean="0"/>
              <a:t>Typical efficiencies with reheat are in the range 40 – 45%</a:t>
            </a:r>
          </a:p>
          <a:p>
            <a:pPr>
              <a:buNone/>
            </a:pPr>
            <a:r>
              <a:rPr lang="en-GB" dirty="0" err="1" smtClean="0"/>
              <a:t>T</a:t>
            </a:r>
            <a:r>
              <a:rPr lang="en-GB" baseline="-25000" dirty="0" err="1" smtClean="0"/>
              <a:t>c</a:t>
            </a:r>
            <a:r>
              <a:rPr lang="en-GB" dirty="0" smtClean="0"/>
              <a:t> is limited to 650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 to avoid corrosion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5E34-7AEC-4C25-8FB0-134A39DF8CBC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6" descr="2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428868"/>
            <a:ext cx="2907398" cy="271464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4282" y="571480"/>
            <a:ext cx="8715436" cy="585791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Carnot cycle is impractical using water as the working fluid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Need T</a:t>
            </a:r>
            <a:r>
              <a:rPr kumimoji="0" lang="en-GB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constant. Only possible in region II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Region II is 2 phase. Fast water droplets damage turbine blades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and compressor blades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Volume of steam is very large – expensive compressor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the </a:t>
            </a: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Rankine cycle 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 the steam is converted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 water (de) before entering the compressor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which raises the pressure adiabatically (ef)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Modern plants have 3 sections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Economiser 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heats water until boiling (fa)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Evaporator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converts water to dry steam (ab)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Superheater 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heats dry steam at constant p (bc).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Work on turbine blades (cd) then wet steam enters the condenser.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Typical efficiencies with reheat are in the range 40 – 45%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GB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is limited to 650 </a:t>
            </a:r>
            <a:r>
              <a:rPr kumimoji="0" lang="en-GB" sz="2400" b="0" i="0" u="none" strike="noStrike" kern="1200" cap="none" spc="0" normalizeH="0" baseline="3000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 to avoid corrosion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Picture 8" descr="2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357430"/>
            <a:ext cx="2907398" cy="271464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14282" y="571480"/>
            <a:ext cx="8929718" cy="585791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Carnot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cycle is impractical using water as the working fluid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Need T</a:t>
            </a:r>
            <a:r>
              <a:rPr kumimoji="0" lang="en-GB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constant. Only possible in region II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Region II is 2 phase. Fast water droplets damage turbine blades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and compressor blades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Volume of steam is very large – expensive compressor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the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Rankine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cycle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 the steam is converted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 water (de) before entering the compressor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which raises the pressure adiabatically 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Modern plants have 3 sections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Economiser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heats water until boiling 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Evaporator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converts water to dry steam 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ab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Superheater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heats dry steam at constant p 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bc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Work on turbine blades 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cd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then wet steam enters the condenser.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Typical efficiencies with reheat are in the range 40 – 45%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is limited to 650 </a:t>
            </a:r>
            <a:r>
              <a:rPr kumimoji="0" lang="en-GB" sz="2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to avoid corrosion</a:t>
            </a:r>
          </a:p>
        </p:txBody>
      </p:sp>
      <p:pic>
        <p:nvPicPr>
          <p:cNvPr id="11" name="Picture 10" descr="2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916" y="2285992"/>
            <a:ext cx="2907398" cy="2714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654032"/>
          </a:xfrm>
        </p:spPr>
        <p:txBody>
          <a:bodyPr/>
          <a:lstStyle/>
          <a:p>
            <a:r>
              <a:rPr lang="en-GB" dirty="0" smtClean="0"/>
              <a:t>GAS TURBINES AND THE BRAYTON CYCLE</a:t>
            </a:r>
            <a:endParaRPr lang="en-GB" dirty="0"/>
          </a:p>
        </p:txBody>
      </p:sp>
      <p:pic>
        <p:nvPicPr>
          <p:cNvPr id="7" name="Content Placeholder 6" descr="2.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00174"/>
            <a:ext cx="6663217" cy="19288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0A0D-FC23-4884-AC8F-56B564429856}" type="datetime1">
              <a:rPr lang="en-US" smtClean="0"/>
              <a:pPr/>
              <a:t>11/12/2009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500042"/>
            <a:ext cx="85250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 gas turbine the products of combustion  are typically ~ 1300</a:t>
            </a:r>
            <a:r>
              <a:rPr lang="en-GB" sz="24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Gas turbines operate in the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Brayton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(or Joule)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cycle</a:t>
            </a:r>
          </a:p>
          <a:p>
            <a:endParaRPr lang="en-GB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Air at 1 bar (a) is compressed to 10 – 20 bar (b)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then mixed with fuel and the exhaust gases enter the turbine (c)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vented at (d) to the atmosphere</a:t>
            </a: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Adiabatic process in the compressor so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h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Similarly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turbine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Heat supplied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c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Heat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rejected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h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c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the specific heat capacity at constant pressure</a:t>
            </a:r>
          </a:p>
          <a:p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13722</TotalTime>
  <Words>1391</Words>
  <Application>Microsoft Office PowerPoint</Application>
  <PresentationFormat>On-screen Show (4:3)</PresentationFormat>
  <Paragraphs>254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Custom Design</vt:lpstr>
      <vt:lpstr>1_Custom Design</vt:lpstr>
      <vt:lpstr>Equation</vt:lpstr>
      <vt:lpstr>SOME THERMODYNAMIC RELATIONS</vt:lpstr>
      <vt:lpstr>THE GREENHOUSE EFFECT</vt:lpstr>
      <vt:lpstr>Slide 3</vt:lpstr>
      <vt:lpstr>CLOSED CYCLE FOR STEAM POWER PLANT</vt:lpstr>
      <vt:lpstr>-</vt:lpstr>
      <vt:lpstr>THERMAL PROPERTIES OF WATER AND STEAM</vt:lpstr>
      <vt:lpstr>Example:- A steam power plant operates on a Carnot cycle. The boiler is at T1=352oC, p=170 bar and the condenser is at T2 = 30oC, p = 0.04 bar</vt:lpstr>
      <vt:lpstr>RANKINE CYCLE</vt:lpstr>
      <vt:lpstr>GAS TURBINES AND THE BRAYTON CYCLE</vt:lpstr>
      <vt:lpstr>Slide 10</vt:lpstr>
      <vt:lpstr>GEOTHERMAL ENERGY</vt:lpstr>
      <vt:lpstr>Slide 12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36</cp:revision>
  <dcterms:created xsi:type="dcterms:W3CDTF">2009-05-20T14:32:32Z</dcterms:created>
  <dcterms:modified xsi:type="dcterms:W3CDTF">2009-11-12T16:13:52Z</dcterms:modified>
</cp:coreProperties>
</file>