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8"/>
  </p:notesMasterIdLst>
  <p:sldIdLst>
    <p:sldId id="278" r:id="rId4"/>
    <p:sldId id="279" r:id="rId5"/>
    <p:sldId id="292" r:id="rId6"/>
    <p:sldId id="280" r:id="rId7"/>
    <p:sldId id="288" r:id="rId8"/>
    <p:sldId id="281" r:id="rId9"/>
    <p:sldId id="282" r:id="rId10"/>
    <p:sldId id="283" r:id="rId11"/>
    <p:sldId id="284" r:id="rId12"/>
    <p:sldId id="285" r:id="rId13"/>
    <p:sldId id="287" r:id="rId14"/>
    <p:sldId id="289" r:id="rId15"/>
    <p:sldId id="290" r:id="rId16"/>
    <p:sldId id="291" r:id="rId17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ic.com.au/nip08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9144000" cy="791308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GB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NEUTRON CYCLE IN AN INFINITE </a:t>
            </a:r>
            <a:br>
              <a:rPr lang="en-GB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THERMAL REACTOR</a:t>
            </a:r>
            <a:r>
              <a:rPr lang="en-GB" sz="3200" b="1" dirty="0" smtClean="0">
                <a:solidFill>
                  <a:schemeClr val="hlink"/>
                </a:solidFill>
              </a:rPr>
              <a:t/>
            </a:r>
            <a:br>
              <a:rPr lang="en-GB" sz="3200" b="1" dirty="0" smtClean="0">
                <a:solidFill>
                  <a:schemeClr val="hlink"/>
                </a:solidFill>
              </a:rPr>
            </a:br>
            <a:endParaRPr lang="en-GB" sz="3200" b="1" dirty="0" smtClean="0">
              <a:solidFill>
                <a:schemeClr val="hlink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055077"/>
            <a:ext cx="8358246" cy="543364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A </a:t>
            </a:r>
            <a:r>
              <a:rPr lang="en-GB" sz="2400" b="1" dirty="0" smtClean="0">
                <a:solidFill>
                  <a:srgbClr val="006600"/>
                </a:solidFill>
              </a:rPr>
              <a:t>THERMAL REACTOR</a:t>
            </a:r>
            <a:r>
              <a:rPr lang="en-GB" sz="2400" dirty="0" smtClean="0">
                <a:solidFill>
                  <a:srgbClr val="006600"/>
                </a:solidFill>
              </a:rPr>
              <a:t> </a:t>
            </a:r>
            <a:r>
              <a:rPr lang="en-GB" sz="2400" dirty="0" smtClean="0">
                <a:solidFill>
                  <a:schemeClr val="tx2"/>
                </a:solidFill>
              </a:rPr>
              <a:t>contains </a:t>
            </a:r>
            <a:r>
              <a:rPr lang="en-GB" sz="2400" baseline="30000" dirty="0" smtClean="0">
                <a:solidFill>
                  <a:schemeClr val="tx2"/>
                </a:solidFill>
              </a:rPr>
              <a:t>235</a:t>
            </a:r>
            <a:r>
              <a:rPr lang="en-GB" sz="2400" dirty="0" smtClean="0">
                <a:solidFill>
                  <a:schemeClr val="tx2"/>
                </a:solidFill>
              </a:rPr>
              <a:t>U and </a:t>
            </a:r>
            <a:r>
              <a:rPr lang="en-GB" sz="2400" baseline="30000" dirty="0" smtClean="0">
                <a:solidFill>
                  <a:schemeClr val="tx2"/>
                </a:solidFill>
              </a:rPr>
              <a:t>238</a:t>
            </a:r>
            <a:r>
              <a:rPr lang="en-GB" sz="2400" dirty="0" smtClean="0">
                <a:solidFill>
                  <a:schemeClr val="tx2"/>
                </a:solidFill>
              </a:rPr>
              <a:t>U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Thermal neutrons induce fission in </a:t>
            </a:r>
            <a:r>
              <a:rPr lang="en-GB" sz="2400" baseline="30000" dirty="0" smtClean="0">
                <a:solidFill>
                  <a:schemeClr val="tx2"/>
                </a:solidFill>
              </a:rPr>
              <a:t>235</a:t>
            </a:r>
            <a:r>
              <a:rPr lang="en-GB" sz="2400" dirty="0" smtClean="0">
                <a:solidFill>
                  <a:schemeClr val="tx2"/>
                </a:solidFill>
              </a:rPr>
              <a:t>U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½ mv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~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kT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~ 0.025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eV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at 20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C 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    v ~ 2200 m s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-1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Consider M neutrons  of energy ~ 2 </a:t>
            </a:r>
            <a:r>
              <a:rPr lang="en-GB" sz="2400" dirty="0" err="1" smtClean="0">
                <a:solidFill>
                  <a:schemeClr val="tx2"/>
                </a:solidFill>
              </a:rPr>
              <a:t>MeV</a:t>
            </a:r>
            <a:r>
              <a:rPr lang="en-GB" sz="2400" dirty="0" smtClean="0">
                <a:solidFill>
                  <a:schemeClr val="tx2"/>
                </a:solidFill>
              </a:rPr>
              <a:t> produced by the thermal fission of </a:t>
            </a:r>
            <a:r>
              <a:rPr lang="en-GB" sz="2400" baseline="30000" dirty="0" smtClean="0">
                <a:solidFill>
                  <a:schemeClr val="tx2"/>
                </a:solidFill>
              </a:rPr>
              <a:t>235</a:t>
            </a:r>
            <a:r>
              <a:rPr lang="en-GB" sz="2400" dirty="0" smtClean="0">
                <a:solidFill>
                  <a:schemeClr val="tx2"/>
                </a:solidFill>
              </a:rPr>
              <a:t>U and consider the possible reactions they can undergo.   </a:t>
            </a:r>
            <a:r>
              <a:rPr lang="en-GB" dirty="0" smtClean="0">
                <a:solidFill>
                  <a:schemeClr val="tx2"/>
                </a:solidFill>
              </a:rPr>
              <a:t>D</a:t>
            </a:r>
            <a:r>
              <a:rPr lang="en-GB" sz="2400" dirty="0" smtClean="0">
                <a:solidFill>
                  <a:schemeClr val="tx2"/>
                </a:solidFill>
              </a:rPr>
              <a:t>efine :-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b="1" dirty="0" smtClean="0">
                <a:solidFill>
                  <a:schemeClr val="hlink"/>
                </a:solidFill>
              </a:rPr>
              <a:t> </a:t>
            </a:r>
            <a:r>
              <a:rPr lang="en-GB" sz="2400" b="1" dirty="0" smtClean="0">
                <a:solidFill>
                  <a:srgbClr val="006600"/>
                </a:solidFill>
              </a:rPr>
              <a:t>FAST FISSION FACTOR </a:t>
            </a:r>
            <a:r>
              <a:rPr lang="en-GB" sz="2400" b="1" dirty="0" smtClean="0">
                <a:solidFill>
                  <a:srgbClr val="006600"/>
                </a:solidFill>
                <a:latin typeface="Symbol" pitchFamily="18" charset="2"/>
              </a:rPr>
              <a:t>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Possibility that a few fast neutrons cause (Fast) fission in </a:t>
            </a:r>
            <a:r>
              <a:rPr lang="en-GB" sz="2400" baseline="30000" dirty="0" smtClean="0">
                <a:solidFill>
                  <a:schemeClr val="tx2"/>
                </a:solidFill>
              </a:rPr>
              <a:t>238</a:t>
            </a:r>
            <a:r>
              <a:rPr lang="en-GB" sz="2400" dirty="0" smtClean="0">
                <a:solidFill>
                  <a:schemeClr val="tx2"/>
                </a:solidFill>
              </a:rPr>
              <a:t>U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400" b="1" dirty="0" smtClean="0">
                <a:solidFill>
                  <a:schemeClr val="accent2"/>
                </a:solidFill>
                <a:latin typeface="Symbol" pitchFamily="18" charset="2"/>
              </a:rPr>
              <a:t>e</a:t>
            </a:r>
            <a:r>
              <a:rPr lang="en-GB" sz="2400" b="1" dirty="0" smtClean="0">
                <a:solidFill>
                  <a:schemeClr val="accent2"/>
                </a:solidFill>
              </a:rPr>
              <a:t>  is fraction slowing down below 1 </a:t>
            </a:r>
            <a:r>
              <a:rPr lang="en-GB" sz="2400" b="1" dirty="0" err="1" smtClean="0">
                <a:solidFill>
                  <a:schemeClr val="accent2"/>
                </a:solidFill>
              </a:rPr>
              <a:t>MeV</a:t>
            </a:r>
            <a:r>
              <a:rPr lang="en-GB" sz="2400" dirty="0" smtClean="0"/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	</a:t>
            </a:r>
            <a:r>
              <a:rPr lang="en-GB" sz="2400" dirty="0" smtClean="0">
                <a:solidFill>
                  <a:schemeClr val="tx2"/>
                </a:solidFill>
              </a:rPr>
              <a:t>(below which </a:t>
            </a:r>
            <a:r>
              <a:rPr lang="en-GB" sz="2400" dirty="0" err="1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tx2"/>
                </a:solidFill>
              </a:rPr>
              <a:t>f</a:t>
            </a:r>
            <a:r>
              <a:rPr lang="en-GB" sz="2400" dirty="0" smtClean="0">
                <a:solidFill>
                  <a:schemeClr val="tx2"/>
                </a:solidFill>
              </a:rPr>
              <a:t> </a:t>
            </a:r>
            <a:r>
              <a:rPr lang="en-GB" sz="2400" dirty="0" smtClean="0">
                <a:solidFill>
                  <a:schemeClr val="tx2"/>
                </a:solidFill>
                <a:sym typeface="Wingdings" pitchFamily="2" charset="2"/>
              </a:rPr>
              <a:t> 0 for </a:t>
            </a:r>
            <a:r>
              <a:rPr lang="en-GB" sz="2400" baseline="30000" dirty="0" smtClean="0">
                <a:solidFill>
                  <a:schemeClr val="tx2"/>
                </a:solidFill>
                <a:sym typeface="Wingdings" pitchFamily="2" charset="2"/>
              </a:rPr>
              <a:t>238</a:t>
            </a:r>
            <a:r>
              <a:rPr lang="en-GB" sz="2400" dirty="0" smtClean="0">
                <a:solidFill>
                  <a:schemeClr val="tx2"/>
                </a:solidFill>
                <a:sym typeface="Wingdings" pitchFamily="2" charset="2"/>
              </a:rPr>
              <a:t>U)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 </a:t>
            </a:r>
            <a:r>
              <a:rPr lang="en-GB" sz="2400" b="1" dirty="0" smtClean="0">
                <a:solidFill>
                  <a:srgbClr val="006600"/>
                </a:solidFill>
              </a:rPr>
              <a:t>RESONANCE ESCAPE PROBABILITY p</a:t>
            </a:r>
            <a:endParaRPr lang="en-GB" sz="2400" b="1" dirty="0" smtClean="0">
              <a:solidFill>
                <a:srgbClr val="006600"/>
              </a:solidFill>
              <a:latin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Some neutrons are captured in </a:t>
            </a:r>
            <a:r>
              <a:rPr lang="en-GB" sz="2400" baseline="30000" dirty="0" smtClean="0">
                <a:solidFill>
                  <a:schemeClr val="tx2"/>
                </a:solidFill>
              </a:rPr>
              <a:t>238</a:t>
            </a:r>
            <a:r>
              <a:rPr lang="en-GB" sz="2400" dirty="0" smtClean="0">
                <a:solidFill>
                  <a:schemeClr val="tx2"/>
                </a:solidFill>
              </a:rPr>
              <a:t>U resonances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400" b="1" dirty="0" smtClean="0">
                <a:solidFill>
                  <a:schemeClr val="accent2"/>
                </a:solidFill>
              </a:rPr>
              <a:t>p is the fraction that escape capture while slowing down and increases as the moderator to fuel ratio increases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428604"/>
            <a:ext cx="8358246" cy="5430351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The main overall cost / kW hr is dominated by the capital cost of the nuclear plant  (decommissioning costs included) over 25 years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Typically capital expenditure is ~ 60% of the cost and       fuel ~ 18%</a:t>
            </a:r>
          </a:p>
          <a:p>
            <a:pPr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Other technologies incur additional charges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Coal and gas will incur costs for reducing the CO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in the range of £0 - £30 per tonne</a:t>
            </a:r>
          </a:p>
          <a:p>
            <a:pPr lvl="2">
              <a:lnSpc>
                <a:spcPct val="90000"/>
              </a:lnSpc>
              <a:defRPr/>
            </a:pPr>
            <a:r>
              <a:rPr lang="en-GB" sz="2400" dirty="0" smtClean="0"/>
              <a:t>~28% capital / 34% fuel / 23% CO</a:t>
            </a:r>
            <a:r>
              <a:rPr lang="en-GB" sz="2400" baseline="-25000" dirty="0" smtClean="0"/>
              <a:t>2</a:t>
            </a:r>
          </a:p>
          <a:p>
            <a:pPr lvl="1"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Wind power must include back-up capacity</a:t>
            </a:r>
          </a:p>
          <a:p>
            <a:pPr lvl="2">
              <a:lnSpc>
                <a:spcPct val="90000"/>
              </a:lnSpc>
              <a:defRPr/>
            </a:pPr>
            <a:r>
              <a:rPr lang="en-GB" sz="2400" dirty="0" smtClean="0"/>
              <a:t>~ 52% capital / 30% standby</a:t>
            </a:r>
          </a:p>
          <a:p>
            <a:pPr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The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sz="2400" dirty="0" smtClean="0">
                <a:solidFill>
                  <a:schemeClr val="tx2"/>
                </a:solidFill>
              </a:rPr>
              <a:t>above fractions were taken from a report from the </a:t>
            </a:r>
            <a:r>
              <a:rPr lang="en-GB" sz="2400" b="1" dirty="0" smtClean="0">
                <a:solidFill>
                  <a:schemeClr val="tx2"/>
                </a:solidFill>
              </a:rPr>
              <a:t>Royal Academy of Engineering 2004  ‘The Cost of Generating Electricity’</a:t>
            </a:r>
          </a:p>
          <a:p>
            <a:pPr>
              <a:lnSpc>
                <a:spcPct val="90000"/>
              </a:lnSpc>
              <a:defRPr/>
            </a:pPr>
            <a:endParaRPr lang="en-GB" sz="2400" b="1" dirty="0" smtClean="0">
              <a:solidFill>
                <a:schemeClr val="hlin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428605"/>
            <a:ext cx="8358246" cy="292895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en-GB" sz="2400" b="1" dirty="0" smtClean="0">
              <a:solidFill>
                <a:schemeClr val="hlin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214290"/>
            <a:ext cx="8929717" cy="31432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This and other reports are reviewed in ‘The Economics of Nuclear Power’, Uranium Information Centre Ltd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	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http://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hlinkClick r:id="rId2"/>
              </a:rPr>
              <a:t>www.uic.com.au/nip08.htm</a:t>
            </a: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following table is from the Royal Academy of Engineers 2004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Costs will vary over time and country (e.g. see p 235 in textbook)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	Present day costs of generating electricity           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		(p / kW hr) from new plant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Group 54"/>
          <p:cNvGraphicFramePr>
            <a:graphicFrameLocks/>
          </p:cNvGraphicFramePr>
          <p:nvPr/>
        </p:nvGraphicFramePr>
        <p:xfrm>
          <a:off x="571472" y="3357562"/>
          <a:ext cx="7871882" cy="3075330"/>
        </p:xfrm>
        <a:graphic>
          <a:graphicData uri="http://schemas.openxmlformats.org/drawingml/2006/table">
            <a:tbl>
              <a:tblPr/>
              <a:tblGrid>
                <a:gridCol w="1970616"/>
                <a:gridCol w="1970617"/>
                <a:gridCol w="1960033"/>
                <a:gridCol w="1970616"/>
              </a:tblGrid>
              <a:tr h="6546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Basic cost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With Back-up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With CO</a:t>
                      </a:r>
                      <a:r>
                        <a:rPr kumimoji="0" lang="en-GB" sz="17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Nuclear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2.3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N/A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N/A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Gas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N/A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3.4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Coal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2.5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N/A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6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Wind on-shore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3.7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5.4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N/A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6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Wind off-shore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5.5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7.2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N/A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72560" cy="2428892"/>
          </a:xfrm>
        </p:spPr>
        <p:txBody>
          <a:bodyPr>
            <a:normAutofit fontScale="90000"/>
          </a:bodyPr>
          <a:lstStyle/>
          <a:p>
            <a:pPr algn="l" hangingPunct="0"/>
            <a:r>
              <a:rPr lang="en-GB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EXAMPLE:- </a:t>
            </a:r>
            <a:r>
              <a:rPr lang="en-GB" sz="27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Define the </a:t>
            </a:r>
            <a:r>
              <a:rPr lang="en-GB" sz="27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‘Thermal Utilisation Factor’ f.</a:t>
            </a:r>
            <a:r>
              <a:rPr lang="en-GB" sz="27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7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7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 reactor consists of a homogeneous mixture of natural uranium and graphite with a ratio of 200 : 1 carbon atoms to uranium  atoms. Calculate a value for f assuming that all other components in the reactor may be neglected. </a:t>
            </a:r>
            <a:br>
              <a:rPr lang="en-GB" sz="27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 Natural uranium is 99.3% </a:t>
            </a:r>
            <a:r>
              <a:rPr lang="en-GB" sz="27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238</a:t>
            </a:r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 and 0.7% </a:t>
            </a:r>
            <a:r>
              <a:rPr lang="en-GB" sz="27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235</a:t>
            </a:r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 . </a:t>
            </a:r>
            <a:br>
              <a:rPr lang="en-GB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Assume </a:t>
            </a:r>
            <a:r>
              <a:rPr lang="en-GB" sz="27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700" baseline="-25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7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235</a:t>
            </a:r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U)= 678 b, </a:t>
            </a:r>
            <a:r>
              <a:rPr lang="en-GB" sz="27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700" baseline="-25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7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238</a:t>
            </a:r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U)= 2.75 b and </a:t>
            </a:r>
            <a:r>
              <a:rPr lang="en-GB" sz="27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700" baseline="-25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7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GB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C) = 0.0045 b.]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57159" y="3000372"/>
            <a:ext cx="8572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thermal utilisation factor f is the fraction of thermal neutrons </a:t>
            </a:r>
          </a:p>
          <a:p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absorbed in the fuel </a:t>
            </a:r>
          </a:p>
          <a:p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(i.e. escaping capture in the moderator, cladding or coolant)</a:t>
            </a:r>
          </a:p>
          <a:p>
            <a:endParaRPr lang="en-GB" dirty="0" smtClean="0"/>
          </a:p>
          <a:p>
            <a:r>
              <a:rPr lang="en-GB" dirty="0" smtClean="0"/>
              <a:t> </a:t>
            </a:r>
          </a:p>
          <a:p>
            <a:r>
              <a:rPr lang="en-GB" dirty="0" smtClean="0"/>
              <a:t>											</a:t>
            </a:r>
          </a:p>
          <a:p>
            <a:r>
              <a:rPr lang="en-GB" dirty="0" smtClean="0"/>
              <a:t> </a:t>
            </a:r>
          </a:p>
          <a:p>
            <a:r>
              <a:rPr lang="en-GB" dirty="0" smtClean="0"/>
              <a:t>            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49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5500702"/>
            <a:ext cx="6605994" cy="638177"/>
          </a:xfrm>
          <a:prstGeom prst="rect">
            <a:avLst/>
          </a:prstGeom>
          <a:noFill/>
        </p:spPr>
      </p:pic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14348" y="4245892"/>
          <a:ext cx="7221564" cy="867446"/>
        </p:xfrm>
        <a:graphic>
          <a:graphicData uri="http://schemas.openxmlformats.org/presentationml/2006/ole">
            <p:oleObj spid="_x0000_s149506" name="Equation" r:id="rId4" imgW="39114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929718" cy="5500726"/>
          </a:xfrm>
        </p:spPr>
        <p:txBody>
          <a:bodyPr>
            <a:normAutofit/>
          </a:bodyPr>
          <a:lstStyle/>
          <a:p>
            <a:pPr algn="l" hangingPunct="0"/>
            <a:r>
              <a:rPr lang="en-GB" b="1" dirty="0" smtClean="0">
                <a:solidFill>
                  <a:srgbClr val="FF0000"/>
                </a:solidFill>
              </a:rPr>
              <a:t>EXAMPLE:-</a:t>
            </a:r>
            <a:r>
              <a:rPr lang="en-GB" dirty="0" smtClean="0">
                <a:solidFill>
                  <a:srgbClr val="006600"/>
                </a:solidFill>
              </a:rPr>
              <a:t> A natural uranium thermal fission reactor operates at a thermal power output level of  2 GW. </a:t>
            </a:r>
            <a:br>
              <a:rPr lang="en-GB" dirty="0" smtClean="0">
                <a:solidFill>
                  <a:srgbClr val="006600"/>
                </a:solidFill>
              </a:rPr>
            </a:br>
            <a:r>
              <a:rPr lang="en-GB" dirty="0" smtClean="0">
                <a:solidFill>
                  <a:srgbClr val="006600"/>
                </a:solidFill>
              </a:rPr>
              <a:t/>
            </a:r>
            <a:br>
              <a:rPr lang="en-GB" dirty="0" smtClean="0">
                <a:solidFill>
                  <a:srgbClr val="006600"/>
                </a:solidFill>
              </a:rPr>
            </a:br>
            <a:r>
              <a:rPr lang="en-GB" dirty="0" smtClean="0">
                <a:solidFill>
                  <a:srgbClr val="006600"/>
                </a:solidFill>
              </a:rPr>
              <a:t>Calculate the rate of </a:t>
            </a:r>
            <a:r>
              <a:rPr lang="en-GB" baseline="30000" dirty="0" smtClean="0">
                <a:solidFill>
                  <a:srgbClr val="006600"/>
                </a:solidFill>
              </a:rPr>
              <a:t>235</a:t>
            </a:r>
            <a:r>
              <a:rPr lang="en-GB" dirty="0" smtClean="0">
                <a:solidFill>
                  <a:srgbClr val="006600"/>
                </a:solidFill>
              </a:rPr>
              <a:t>U undergoing fission per second assuming that the energy release per fission is 200 </a:t>
            </a:r>
            <a:r>
              <a:rPr lang="en-GB" dirty="0" err="1" smtClean="0">
                <a:solidFill>
                  <a:srgbClr val="006600"/>
                </a:solidFill>
              </a:rPr>
              <a:t>MeV</a:t>
            </a:r>
            <a:r>
              <a:rPr lang="en-GB" dirty="0" smtClean="0">
                <a:solidFill>
                  <a:srgbClr val="006600"/>
                </a:solidFill>
              </a:rPr>
              <a:t>. </a:t>
            </a:r>
            <a:br>
              <a:rPr lang="en-GB" dirty="0" smtClean="0">
                <a:solidFill>
                  <a:srgbClr val="006600"/>
                </a:solidFill>
              </a:rPr>
            </a:br>
            <a:r>
              <a:rPr lang="en-GB" dirty="0" smtClean="0">
                <a:solidFill>
                  <a:srgbClr val="006600"/>
                </a:solidFill>
              </a:rPr>
              <a:t/>
            </a:r>
            <a:br>
              <a:rPr lang="en-GB" dirty="0" smtClean="0">
                <a:solidFill>
                  <a:srgbClr val="006600"/>
                </a:solidFill>
              </a:rPr>
            </a:br>
            <a:r>
              <a:rPr lang="en-GB" dirty="0" smtClean="0">
                <a:solidFill>
                  <a:srgbClr val="006600"/>
                </a:solidFill>
              </a:rPr>
              <a:t>Calculate the rate of production of </a:t>
            </a:r>
            <a:r>
              <a:rPr lang="en-GB" baseline="30000" dirty="0" smtClean="0">
                <a:solidFill>
                  <a:srgbClr val="006600"/>
                </a:solidFill>
              </a:rPr>
              <a:t>239</a:t>
            </a:r>
            <a:r>
              <a:rPr lang="en-GB" dirty="0" smtClean="0">
                <a:solidFill>
                  <a:srgbClr val="006600"/>
                </a:solidFill>
              </a:rPr>
              <a:t>Pu in kg/yr due to thermal neutron capture only assuming that all the neutrons captured in </a:t>
            </a:r>
            <a:r>
              <a:rPr lang="en-GB" baseline="30000" dirty="0" smtClean="0">
                <a:solidFill>
                  <a:srgbClr val="006600"/>
                </a:solidFill>
              </a:rPr>
              <a:t>238</a:t>
            </a:r>
            <a:r>
              <a:rPr lang="en-GB" dirty="0" smtClean="0">
                <a:solidFill>
                  <a:srgbClr val="006600"/>
                </a:solidFill>
              </a:rPr>
              <a:t>U lead to the production of </a:t>
            </a:r>
            <a:r>
              <a:rPr lang="en-GB" baseline="30000" dirty="0" smtClean="0">
                <a:solidFill>
                  <a:srgbClr val="006600"/>
                </a:solidFill>
              </a:rPr>
              <a:t>239</a:t>
            </a:r>
            <a:r>
              <a:rPr lang="en-GB" dirty="0" smtClean="0">
                <a:solidFill>
                  <a:srgbClr val="006600"/>
                </a:solidFill>
              </a:rPr>
              <a:t>Pu.</a:t>
            </a:r>
            <a:br>
              <a:rPr lang="en-GB" dirty="0" smtClean="0">
                <a:solidFill>
                  <a:srgbClr val="006600"/>
                </a:solidFill>
              </a:rPr>
            </a:br>
            <a:r>
              <a:rPr lang="en-GB" dirty="0" smtClean="0">
                <a:solidFill>
                  <a:srgbClr val="006600"/>
                </a:solidFill>
              </a:rPr>
              <a:t/>
            </a:r>
            <a:br>
              <a:rPr lang="en-GB" dirty="0" smtClean="0">
                <a:solidFill>
                  <a:srgbClr val="006600"/>
                </a:solidFill>
              </a:rPr>
            </a:b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[ Assume that for thermal neutrons </a:t>
            </a:r>
            <a:r>
              <a:rPr lang="en-GB" baseline="30000" dirty="0" smtClean="0">
                <a:solidFill>
                  <a:schemeClr val="tx2">
                    <a:lumMod val="75000"/>
                  </a:schemeClr>
                </a:solidFill>
              </a:rPr>
              <a:t>235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U has a fission cross section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en-GB" baseline="-25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= 580 b while </a:t>
            </a:r>
            <a:r>
              <a:rPr lang="en-GB" baseline="30000" dirty="0" smtClean="0">
                <a:solidFill>
                  <a:schemeClr val="tx2">
                    <a:lumMod val="75000"/>
                  </a:schemeClr>
                </a:solidFill>
              </a:rPr>
              <a:t>238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U has  a capture cross section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smtClean="0">
                <a:solidFill>
                  <a:schemeClr val="tx2">
                    <a:lumMod val="75000"/>
                  </a:schemeClr>
                </a:solidFill>
              </a:rPr>
              <a:t>c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= 2.7 b. Natural uranium contains 0.7% of </a:t>
            </a:r>
            <a:r>
              <a:rPr lang="en-GB" baseline="30000" dirty="0" smtClean="0">
                <a:solidFill>
                  <a:schemeClr val="tx2">
                    <a:lumMod val="75000"/>
                  </a:schemeClr>
                </a:solidFill>
              </a:rPr>
              <a:t>235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U ] .</a:t>
            </a:r>
            <a:r>
              <a:rPr lang="en-GB" dirty="0" smtClean="0">
                <a:solidFill>
                  <a:srgbClr val="006600"/>
                </a:solidFill>
              </a:rPr>
              <a:t/>
            </a:r>
            <a:br>
              <a:rPr lang="en-GB" dirty="0" smtClean="0">
                <a:solidFill>
                  <a:srgbClr val="006600"/>
                </a:solidFill>
              </a:rPr>
            </a:br>
            <a:endParaRPr lang="en-GB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429024"/>
          </a:xfrm>
        </p:spPr>
        <p:txBody>
          <a:bodyPr>
            <a:normAutofit/>
          </a:bodyPr>
          <a:lstStyle/>
          <a:p>
            <a:pPr hangingPunc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072230"/>
          </a:xfrm>
        </p:spPr>
        <p:txBody>
          <a:bodyPr>
            <a:normAutofit fontScale="85000" lnSpcReduction="20000"/>
          </a:bodyPr>
          <a:lstStyle/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Consumption of </a:t>
            </a:r>
            <a:r>
              <a:rPr lang="en-GB" baseline="30000" dirty="0" smtClean="0">
                <a:solidFill>
                  <a:schemeClr val="tx2"/>
                </a:solidFill>
              </a:rPr>
              <a:t>235</a:t>
            </a:r>
            <a:r>
              <a:rPr lang="en-GB" dirty="0" smtClean="0">
                <a:solidFill>
                  <a:schemeClr val="tx2"/>
                </a:solidFill>
              </a:rPr>
              <a:t>U by fission     N</a:t>
            </a:r>
            <a:r>
              <a:rPr lang="en-GB" baseline="-25000" dirty="0" smtClean="0">
                <a:solidFill>
                  <a:schemeClr val="tx2"/>
                </a:solidFill>
              </a:rPr>
              <a:t>F</a:t>
            </a:r>
            <a:r>
              <a:rPr lang="en-GB" dirty="0" smtClean="0">
                <a:solidFill>
                  <a:schemeClr val="tx2"/>
                </a:solidFill>
              </a:rPr>
              <a:t> = 2(GW) / 200 (</a:t>
            </a:r>
            <a:r>
              <a:rPr lang="en-GB" dirty="0" err="1" smtClean="0">
                <a:solidFill>
                  <a:schemeClr val="tx2"/>
                </a:solidFill>
              </a:rPr>
              <a:t>MeV</a:t>
            </a:r>
            <a:r>
              <a:rPr lang="en-GB" dirty="0" smtClean="0">
                <a:solidFill>
                  <a:schemeClr val="tx2"/>
                </a:solidFill>
              </a:rPr>
              <a:t> / fission) </a:t>
            </a: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 	= 2 x 10</a:t>
            </a:r>
            <a:r>
              <a:rPr lang="en-GB" baseline="30000" dirty="0" smtClean="0">
                <a:solidFill>
                  <a:schemeClr val="tx2"/>
                </a:solidFill>
              </a:rPr>
              <a:t>9</a:t>
            </a:r>
            <a:r>
              <a:rPr lang="en-GB" dirty="0" smtClean="0">
                <a:solidFill>
                  <a:schemeClr val="tx2"/>
                </a:solidFill>
              </a:rPr>
              <a:t> / (200 x 1.6 x 10</a:t>
            </a:r>
            <a:r>
              <a:rPr lang="en-GB" baseline="30000" dirty="0" smtClean="0">
                <a:solidFill>
                  <a:schemeClr val="tx2"/>
                </a:solidFill>
              </a:rPr>
              <a:t>-13</a:t>
            </a:r>
            <a:r>
              <a:rPr lang="en-GB" dirty="0" smtClean="0">
                <a:solidFill>
                  <a:schemeClr val="tx2"/>
                </a:solidFill>
              </a:rPr>
              <a:t>) </a:t>
            </a:r>
            <a:r>
              <a:rPr lang="en-GB" dirty="0" smtClean="0">
                <a:solidFill>
                  <a:srgbClr val="FF0000"/>
                </a:solidFill>
              </a:rPr>
              <a:t>= </a:t>
            </a:r>
            <a:r>
              <a:rPr lang="en-GB" b="1" dirty="0" smtClean="0">
                <a:solidFill>
                  <a:srgbClr val="FF0000"/>
                </a:solidFill>
              </a:rPr>
              <a:t>6.25 x 10</a:t>
            </a:r>
            <a:r>
              <a:rPr lang="en-GB" b="1" baseline="30000" dirty="0" smtClean="0">
                <a:solidFill>
                  <a:srgbClr val="FF0000"/>
                </a:solidFill>
              </a:rPr>
              <a:t>19 </a:t>
            </a:r>
            <a:r>
              <a:rPr lang="en-GB" b="1" dirty="0" smtClean="0">
                <a:solidFill>
                  <a:srgbClr val="FF0000"/>
                </a:solidFill>
              </a:rPr>
              <a:t>	atoms / second</a:t>
            </a:r>
          </a:p>
          <a:p>
            <a:pPr hangingPunct="0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	For the fission reaction 		</a:t>
            </a:r>
            <a:r>
              <a:rPr lang="en-GB" b="1" dirty="0" smtClean="0">
                <a:solidFill>
                  <a:srgbClr val="006600"/>
                </a:solidFill>
              </a:rPr>
              <a:t>N</a:t>
            </a:r>
            <a:r>
              <a:rPr lang="en-GB" b="1" baseline="-25000" dirty="0" smtClean="0">
                <a:solidFill>
                  <a:srgbClr val="006600"/>
                </a:solidFill>
              </a:rPr>
              <a:t>F</a:t>
            </a:r>
            <a:r>
              <a:rPr lang="en-GB" b="1" dirty="0" smtClean="0">
                <a:solidFill>
                  <a:srgbClr val="006600"/>
                </a:solidFill>
              </a:rPr>
              <a:t> = </a:t>
            </a:r>
            <a:r>
              <a:rPr lang="en-GB" b="1" dirty="0" smtClean="0">
                <a:solidFill>
                  <a:srgbClr val="006600"/>
                </a:solidFill>
                <a:latin typeface="Symbol" pitchFamily="18" charset="2"/>
              </a:rPr>
              <a:t>F</a:t>
            </a:r>
            <a:r>
              <a:rPr lang="en-GB" b="1" dirty="0" smtClean="0">
                <a:solidFill>
                  <a:srgbClr val="006600"/>
                </a:solidFill>
              </a:rPr>
              <a:t> x </a:t>
            </a:r>
            <a:r>
              <a:rPr lang="en-GB" b="1" dirty="0" err="1" smtClean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006600"/>
                </a:solidFill>
              </a:rPr>
              <a:t>F</a:t>
            </a:r>
            <a:r>
              <a:rPr lang="en-GB" b="1" dirty="0" smtClean="0">
                <a:solidFill>
                  <a:srgbClr val="006600"/>
                </a:solidFill>
              </a:rPr>
              <a:t>(</a:t>
            </a:r>
            <a:r>
              <a:rPr lang="en-GB" b="1" baseline="30000" dirty="0" smtClean="0">
                <a:solidFill>
                  <a:srgbClr val="006600"/>
                </a:solidFill>
              </a:rPr>
              <a:t>235</a:t>
            </a:r>
            <a:r>
              <a:rPr lang="en-GB" b="1" dirty="0" smtClean="0">
                <a:solidFill>
                  <a:srgbClr val="006600"/>
                </a:solidFill>
              </a:rPr>
              <a:t>U</a:t>
            </a:r>
            <a:r>
              <a:rPr lang="en-GB" b="1" dirty="0" smtClean="0">
                <a:solidFill>
                  <a:srgbClr val="006600"/>
                </a:solidFill>
              </a:rPr>
              <a:t>) x N</a:t>
            </a:r>
            <a:r>
              <a:rPr lang="en-GB" b="1" baseline="-25000" dirty="0" smtClean="0">
                <a:solidFill>
                  <a:srgbClr val="006600"/>
                </a:solidFill>
              </a:rPr>
              <a:t>235</a:t>
            </a:r>
            <a:r>
              <a:rPr lang="en-GB" b="1" dirty="0" smtClean="0">
                <a:solidFill>
                  <a:srgbClr val="006600"/>
                </a:solidFill>
              </a:rPr>
              <a:t> </a:t>
            </a: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	where N</a:t>
            </a:r>
            <a:r>
              <a:rPr lang="en-GB" baseline="-25000" dirty="0" smtClean="0">
                <a:solidFill>
                  <a:schemeClr val="tx2"/>
                </a:solidFill>
              </a:rPr>
              <a:t>235</a:t>
            </a:r>
            <a:r>
              <a:rPr lang="en-GB" dirty="0" smtClean="0">
                <a:solidFill>
                  <a:schemeClr val="tx2"/>
                </a:solidFill>
              </a:rPr>
              <a:t> is the number of </a:t>
            </a:r>
            <a:r>
              <a:rPr lang="en-GB" baseline="30000" dirty="0" smtClean="0">
                <a:solidFill>
                  <a:schemeClr val="tx2"/>
                </a:solidFill>
              </a:rPr>
              <a:t>235</a:t>
            </a:r>
            <a:r>
              <a:rPr lang="en-GB" dirty="0" smtClean="0">
                <a:solidFill>
                  <a:schemeClr val="tx2"/>
                </a:solidFill>
              </a:rPr>
              <a:t>U atoms </a:t>
            </a: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	           </a:t>
            </a: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	For production of </a:t>
            </a:r>
            <a:r>
              <a:rPr lang="en-GB" baseline="30000" dirty="0" smtClean="0">
                <a:solidFill>
                  <a:schemeClr val="tx2"/>
                </a:solidFill>
              </a:rPr>
              <a:t>239</a:t>
            </a:r>
            <a:r>
              <a:rPr lang="en-GB" dirty="0" smtClean="0">
                <a:solidFill>
                  <a:schemeClr val="tx2"/>
                </a:solidFill>
              </a:rPr>
              <a:t>Pu  		</a:t>
            </a:r>
            <a:r>
              <a:rPr lang="en-GB" b="1" dirty="0" err="1" smtClean="0">
                <a:solidFill>
                  <a:srgbClr val="006600"/>
                </a:solidFill>
              </a:rPr>
              <a:t>N</a:t>
            </a:r>
            <a:r>
              <a:rPr lang="en-GB" b="1" baseline="-25000" dirty="0" err="1" smtClean="0">
                <a:solidFill>
                  <a:srgbClr val="006600"/>
                </a:solidFill>
              </a:rPr>
              <a:t>prod</a:t>
            </a:r>
            <a:r>
              <a:rPr lang="en-GB" b="1" dirty="0" smtClean="0">
                <a:solidFill>
                  <a:srgbClr val="006600"/>
                </a:solidFill>
              </a:rPr>
              <a:t>= </a:t>
            </a:r>
            <a:r>
              <a:rPr lang="en-GB" b="1" dirty="0" smtClean="0">
                <a:solidFill>
                  <a:srgbClr val="006600"/>
                </a:solidFill>
                <a:latin typeface="Symbol" pitchFamily="18" charset="2"/>
              </a:rPr>
              <a:t>F</a:t>
            </a:r>
            <a:r>
              <a:rPr lang="en-GB" b="1" dirty="0" smtClean="0">
                <a:solidFill>
                  <a:srgbClr val="006600"/>
                </a:solidFill>
              </a:rPr>
              <a:t> x </a:t>
            </a:r>
            <a:r>
              <a:rPr lang="en-GB" b="1" dirty="0" err="1" smtClean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006600"/>
                </a:solidFill>
              </a:rPr>
              <a:t>C</a:t>
            </a:r>
            <a:r>
              <a:rPr lang="en-GB" b="1" dirty="0" smtClean="0">
                <a:solidFill>
                  <a:srgbClr val="006600"/>
                </a:solidFill>
              </a:rPr>
              <a:t>(</a:t>
            </a:r>
            <a:r>
              <a:rPr lang="en-GB" b="1" baseline="30000" dirty="0" smtClean="0">
                <a:solidFill>
                  <a:srgbClr val="006600"/>
                </a:solidFill>
              </a:rPr>
              <a:t>238</a:t>
            </a:r>
            <a:r>
              <a:rPr lang="en-GB" b="1" dirty="0" smtClean="0">
                <a:solidFill>
                  <a:srgbClr val="006600"/>
                </a:solidFill>
              </a:rPr>
              <a:t>U) x N</a:t>
            </a:r>
            <a:r>
              <a:rPr lang="en-GB" b="1" baseline="-25000" dirty="0" smtClean="0">
                <a:solidFill>
                  <a:srgbClr val="006600"/>
                </a:solidFill>
              </a:rPr>
              <a:t>238	</a:t>
            </a:r>
            <a:r>
              <a:rPr lang="en-GB" baseline="-25000" dirty="0" smtClean="0">
                <a:solidFill>
                  <a:schemeClr val="tx2"/>
                </a:solidFill>
              </a:rPr>
              <a:t>					                					</a:t>
            </a:r>
            <a:endParaRPr lang="en-GB" dirty="0" smtClean="0">
              <a:solidFill>
                <a:schemeClr val="tx2"/>
              </a:solidFill>
            </a:endParaRP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where  </a:t>
            </a:r>
            <a:r>
              <a:rPr lang="en-GB" b="1" dirty="0" smtClean="0">
                <a:solidFill>
                  <a:srgbClr val="006600"/>
                </a:solidFill>
              </a:rPr>
              <a:t>N</a:t>
            </a:r>
            <a:r>
              <a:rPr lang="en-GB" b="1" baseline="-25000" dirty="0" smtClean="0">
                <a:solidFill>
                  <a:srgbClr val="006600"/>
                </a:solidFill>
              </a:rPr>
              <a:t>235 </a:t>
            </a:r>
            <a:r>
              <a:rPr lang="en-GB" b="1" dirty="0" smtClean="0">
                <a:solidFill>
                  <a:srgbClr val="006600"/>
                </a:solidFill>
              </a:rPr>
              <a:t>/ (N</a:t>
            </a:r>
            <a:r>
              <a:rPr lang="en-GB" b="1" baseline="-25000" dirty="0" smtClean="0">
                <a:solidFill>
                  <a:srgbClr val="006600"/>
                </a:solidFill>
              </a:rPr>
              <a:t>235</a:t>
            </a:r>
            <a:r>
              <a:rPr lang="en-GB" b="1" dirty="0" smtClean="0">
                <a:solidFill>
                  <a:srgbClr val="006600"/>
                </a:solidFill>
              </a:rPr>
              <a:t>+ N</a:t>
            </a:r>
            <a:r>
              <a:rPr lang="en-GB" b="1" baseline="-25000" dirty="0" smtClean="0">
                <a:solidFill>
                  <a:srgbClr val="006600"/>
                </a:solidFill>
              </a:rPr>
              <a:t>238</a:t>
            </a:r>
            <a:r>
              <a:rPr lang="en-GB" b="1" dirty="0" smtClean="0">
                <a:solidFill>
                  <a:srgbClr val="006600"/>
                </a:solidFill>
              </a:rPr>
              <a:t>) = 0.007 </a:t>
            </a:r>
            <a:r>
              <a:rPr lang="en-GB" dirty="0" smtClean="0">
                <a:solidFill>
                  <a:schemeClr val="tx2"/>
                </a:solidFill>
              </a:rPr>
              <a:t>so  </a:t>
            </a:r>
            <a:r>
              <a:rPr lang="en-GB" b="1" dirty="0" smtClean="0">
                <a:solidFill>
                  <a:srgbClr val="006600"/>
                </a:solidFill>
              </a:rPr>
              <a:t>N</a:t>
            </a:r>
            <a:r>
              <a:rPr lang="en-GB" b="1" baseline="-25000" dirty="0" smtClean="0">
                <a:solidFill>
                  <a:srgbClr val="006600"/>
                </a:solidFill>
              </a:rPr>
              <a:t>238</a:t>
            </a:r>
            <a:r>
              <a:rPr lang="en-GB" b="1" dirty="0" smtClean="0">
                <a:solidFill>
                  <a:srgbClr val="006600"/>
                </a:solidFill>
              </a:rPr>
              <a:t> / N</a:t>
            </a:r>
            <a:r>
              <a:rPr lang="en-GB" b="1" baseline="-25000" dirty="0" smtClean="0">
                <a:solidFill>
                  <a:srgbClr val="006600"/>
                </a:solidFill>
              </a:rPr>
              <a:t>235</a:t>
            </a:r>
            <a:r>
              <a:rPr lang="en-GB" b="1" dirty="0" smtClean="0">
                <a:solidFill>
                  <a:srgbClr val="006600"/>
                </a:solidFill>
              </a:rPr>
              <a:t>  = 141.9</a:t>
            </a:r>
            <a:r>
              <a:rPr lang="en-GB" dirty="0" smtClean="0">
                <a:solidFill>
                  <a:schemeClr val="tx2"/>
                </a:solidFill>
              </a:rPr>
              <a:t>					           </a:t>
            </a: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b="1" dirty="0" err="1" smtClean="0">
                <a:solidFill>
                  <a:srgbClr val="006600"/>
                </a:solidFill>
              </a:rPr>
              <a:t>N</a:t>
            </a:r>
            <a:r>
              <a:rPr lang="en-GB" b="1" baseline="-25000" dirty="0" err="1" smtClean="0">
                <a:solidFill>
                  <a:srgbClr val="006600"/>
                </a:solidFill>
              </a:rPr>
              <a:t>prod</a:t>
            </a:r>
            <a:r>
              <a:rPr lang="en-GB" b="1" dirty="0" smtClean="0">
                <a:solidFill>
                  <a:srgbClr val="006600"/>
                </a:solidFill>
              </a:rPr>
              <a:t> / N</a:t>
            </a:r>
            <a:r>
              <a:rPr lang="en-GB" b="1" baseline="-25000" dirty="0" smtClean="0">
                <a:solidFill>
                  <a:srgbClr val="006600"/>
                </a:solidFill>
              </a:rPr>
              <a:t>F</a:t>
            </a:r>
            <a:r>
              <a:rPr lang="en-GB" b="1" dirty="0" smtClean="0">
                <a:solidFill>
                  <a:srgbClr val="006600"/>
                </a:solidFill>
              </a:rPr>
              <a:t> =  </a:t>
            </a:r>
            <a:r>
              <a:rPr lang="en-GB" b="1" dirty="0" smtClean="0">
                <a:solidFill>
                  <a:srgbClr val="006600"/>
                </a:solidFill>
                <a:latin typeface="Symbol" pitchFamily="18" charset="2"/>
              </a:rPr>
              <a:t>F</a:t>
            </a:r>
            <a:r>
              <a:rPr lang="en-GB" b="1" dirty="0" smtClean="0">
                <a:solidFill>
                  <a:srgbClr val="006600"/>
                </a:solidFill>
              </a:rPr>
              <a:t> x </a:t>
            </a:r>
            <a:r>
              <a:rPr lang="en-GB" b="1" dirty="0" err="1" smtClean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006600"/>
                </a:solidFill>
              </a:rPr>
              <a:t>C</a:t>
            </a:r>
            <a:r>
              <a:rPr lang="en-GB" b="1" dirty="0" smtClean="0">
                <a:solidFill>
                  <a:srgbClr val="006600"/>
                </a:solidFill>
              </a:rPr>
              <a:t>(</a:t>
            </a:r>
            <a:r>
              <a:rPr lang="en-GB" b="1" baseline="30000" dirty="0" smtClean="0">
                <a:solidFill>
                  <a:srgbClr val="006600"/>
                </a:solidFill>
              </a:rPr>
              <a:t>238</a:t>
            </a:r>
            <a:r>
              <a:rPr lang="en-GB" b="1" dirty="0" smtClean="0">
                <a:solidFill>
                  <a:srgbClr val="006600"/>
                </a:solidFill>
              </a:rPr>
              <a:t>U)x N</a:t>
            </a:r>
            <a:r>
              <a:rPr lang="en-GB" b="1" baseline="-25000" dirty="0" smtClean="0">
                <a:solidFill>
                  <a:srgbClr val="006600"/>
                </a:solidFill>
              </a:rPr>
              <a:t>238 </a:t>
            </a:r>
            <a:r>
              <a:rPr lang="en-GB" b="1" dirty="0" smtClean="0">
                <a:solidFill>
                  <a:srgbClr val="006600"/>
                </a:solidFill>
              </a:rPr>
              <a:t>/ </a:t>
            </a:r>
            <a:r>
              <a:rPr lang="en-GB" b="1" dirty="0" smtClean="0">
                <a:solidFill>
                  <a:srgbClr val="006600"/>
                </a:solidFill>
                <a:latin typeface="Symbol" pitchFamily="18" charset="2"/>
              </a:rPr>
              <a:t>F</a:t>
            </a:r>
            <a:r>
              <a:rPr lang="en-GB" b="1" dirty="0" smtClean="0">
                <a:solidFill>
                  <a:srgbClr val="006600"/>
                </a:solidFill>
              </a:rPr>
              <a:t> x </a:t>
            </a:r>
            <a:r>
              <a:rPr lang="en-GB" b="1" dirty="0" err="1" smtClean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006600"/>
                </a:solidFill>
              </a:rPr>
              <a:t>F</a:t>
            </a:r>
            <a:r>
              <a:rPr lang="en-GB" b="1" dirty="0" smtClean="0">
                <a:solidFill>
                  <a:srgbClr val="006600"/>
                </a:solidFill>
              </a:rPr>
              <a:t>(</a:t>
            </a:r>
            <a:r>
              <a:rPr lang="en-GB" b="1" baseline="30000" dirty="0" smtClean="0">
                <a:solidFill>
                  <a:srgbClr val="006600"/>
                </a:solidFill>
              </a:rPr>
              <a:t>235</a:t>
            </a:r>
            <a:r>
              <a:rPr lang="en-GB" b="1" dirty="0" smtClean="0">
                <a:solidFill>
                  <a:srgbClr val="006600"/>
                </a:solidFill>
              </a:rPr>
              <a:t>U</a:t>
            </a:r>
            <a:r>
              <a:rPr lang="en-GB" b="1" dirty="0" smtClean="0">
                <a:solidFill>
                  <a:srgbClr val="006600"/>
                </a:solidFill>
              </a:rPr>
              <a:t>)</a:t>
            </a:r>
            <a:r>
              <a:rPr lang="en-GB" b="1" dirty="0" smtClean="0">
                <a:solidFill>
                  <a:srgbClr val="006600"/>
                </a:solidFill>
              </a:rPr>
              <a:t> </a:t>
            </a:r>
            <a:r>
              <a:rPr lang="en-GB" b="1" dirty="0" smtClean="0">
                <a:solidFill>
                  <a:srgbClr val="006600"/>
                </a:solidFill>
              </a:rPr>
              <a:t>x N</a:t>
            </a:r>
            <a:r>
              <a:rPr lang="en-GB" b="1" baseline="-25000" dirty="0" smtClean="0">
                <a:solidFill>
                  <a:srgbClr val="006600"/>
                </a:solidFill>
              </a:rPr>
              <a:t>235</a:t>
            </a:r>
            <a:r>
              <a:rPr lang="en-GB" b="1" dirty="0" smtClean="0">
                <a:solidFill>
                  <a:srgbClr val="006600"/>
                </a:solidFill>
              </a:rPr>
              <a:t> = 141.9 x 2.7 /580 = 0.66</a:t>
            </a:r>
            <a:r>
              <a:rPr lang="en-GB" dirty="0" smtClean="0">
                <a:solidFill>
                  <a:schemeClr val="tx2"/>
                </a:solidFill>
              </a:rPr>
              <a:t>			           </a:t>
            </a: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	</a:t>
            </a: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No. atoms of </a:t>
            </a:r>
            <a:r>
              <a:rPr lang="en-GB" baseline="30000" dirty="0" smtClean="0">
                <a:solidFill>
                  <a:schemeClr val="tx2"/>
                </a:solidFill>
              </a:rPr>
              <a:t>239</a:t>
            </a:r>
            <a:r>
              <a:rPr lang="en-GB" dirty="0" smtClean="0">
                <a:solidFill>
                  <a:schemeClr val="tx2"/>
                </a:solidFill>
              </a:rPr>
              <a:t>Pu per second = 0.66 x  6.25 x 10</a:t>
            </a:r>
            <a:r>
              <a:rPr lang="en-GB" baseline="30000" dirty="0" smtClean="0">
                <a:solidFill>
                  <a:schemeClr val="tx2"/>
                </a:solidFill>
              </a:rPr>
              <a:t>19 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				       =  </a:t>
            </a:r>
            <a:r>
              <a:rPr lang="en-GB" b="1" dirty="0" smtClean="0">
                <a:solidFill>
                  <a:srgbClr val="FF0000"/>
                </a:solidFill>
              </a:rPr>
              <a:t>4.12 x 10</a:t>
            </a:r>
            <a:r>
              <a:rPr lang="en-GB" b="1" baseline="30000" dirty="0" smtClean="0">
                <a:solidFill>
                  <a:srgbClr val="FF0000"/>
                </a:solidFill>
              </a:rPr>
              <a:t>19 </a:t>
            </a:r>
            <a:r>
              <a:rPr lang="en-GB" b="1" dirty="0" smtClean="0">
                <a:solidFill>
                  <a:srgbClr val="FF0000"/>
                </a:solidFill>
              </a:rPr>
              <a:t>atoms per second	           </a:t>
            </a:r>
          </a:p>
          <a:p>
            <a:pPr hangingPunct="0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So mass of </a:t>
            </a:r>
            <a:r>
              <a:rPr lang="en-GB" baseline="30000" dirty="0" smtClean="0">
                <a:solidFill>
                  <a:schemeClr val="tx2"/>
                </a:solidFill>
              </a:rPr>
              <a:t>239</a:t>
            </a:r>
            <a:r>
              <a:rPr lang="en-GB" dirty="0" smtClean="0">
                <a:solidFill>
                  <a:schemeClr val="tx2"/>
                </a:solidFill>
              </a:rPr>
              <a:t>Pu produced per year  </a:t>
            </a:r>
          </a:p>
          <a:p>
            <a:pPr hangingPunct="0">
              <a:buNone/>
            </a:pPr>
            <a:r>
              <a:rPr lang="en-GB" dirty="0" smtClean="0">
                <a:solidFill>
                  <a:schemeClr val="tx2"/>
                </a:solidFill>
              </a:rPr>
              <a:t>  = 4.12 x 10</a:t>
            </a:r>
            <a:r>
              <a:rPr lang="en-GB" baseline="30000" dirty="0" smtClean="0">
                <a:solidFill>
                  <a:schemeClr val="tx2"/>
                </a:solidFill>
              </a:rPr>
              <a:t>19</a:t>
            </a:r>
            <a:r>
              <a:rPr lang="en-GB" dirty="0" smtClean="0">
                <a:solidFill>
                  <a:schemeClr val="tx2"/>
                </a:solidFill>
              </a:rPr>
              <a:t> x 1.66 x 10</a:t>
            </a:r>
            <a:r>
              <a:rPr lang="en-GB" baseline="30000" dirty="0" smtClean="0">
                <a:solidFill>
                  <a:schemeClr val="tx2"/>
                </a:solidFill>
              </a:rPr>
              <a:t>-27</a:t>
            </a:r>
            <a:r>
              <a:rPr lang="en-GB" dirty="0" smtClean="0">
                <a:solidFill>
                  <a:schemeClr val="tx2"/>
                </a:solidFill>
              </a:rPr>
              <a:t> x 239 x 60 x 60 x 24 x 365.25 = </a:t>
            </a:r>
            <a:r>
              <a:rPr lang="en-GB" b="1" dirty="0" smtClean="0">
                <a:solidFill>
                  <a:srgbClr val="FF0000"/>
                </a:solidFill>
              </a:rPr>
              <a:t>516 kg yr</a:t>
            </a:r>
            <a:r>
              <a:rPr lang="en-GB" b="1" baseline="30000" dirty="0" smtClean="0">
                <a:solidFill>
                  <a:srgbClr val="FF0000"/>
                </a:solidFill>
              </a:rPr>
              <a:t>-1</a:t>
            </a:r>
            <a:r>
              <a:rPr lang="en-GB" dirty="0" smtClean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357166"/>
            <a:ext cx="8286808" cy="1477108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GB" sz="2400" b="1" dirty="0" smtClean="0">
                <a:solidFill>
                  <a:srgbClr val="006600"/>
                </a:solidFill>
              </a:rPr>
              <a:t>THERMAL UTILISATION FACTOR f</a:t>
            </a:r>
            <a:endParaRPr lang="en-GB" sz="2400" b="1" dirty="0" smtClean="0">
              <a:solidFill>
                <a:srgbClr val="006600"/>
              </a:solidFill>
              <a:latin typeface="Symbol" pitchFamily="18" charset="2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f is the fraction of thermal neutrons absorbed in the fuel (i.e. they escape capture in moderator or coolant)</a:t>
            </a:r>
            <a:endParaRPr lang="en-GB" sz="2400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495800" y="3354266"/>
          <a:ext cx="152400" cy="149469"/>
        </p:xfrm>
        <a:graphic>
          <a:graphicData uri="http://schemas.openxmlformats.org/presentationml/2006/ole">
            <p:oleObj spid="_x0000_s113666" name="Equation" r:id="rId3" imgW="114120" imgH="215640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1157288" y="1714500"/>
          <a:ext cx="5613400" cy="949325"/>
        </p:xfrm>
        <a:graphic>
          <a:graphicData uri="http://schemas.openxmlformats.org/presentationml/2006/ole">
            <p:oleObj spid="_x0000_s113667" name="Equation" r:id="rId4" imgW="2336760" imgH="571320" progId="Equation.3">
              <p:embed/>
            </p:oleObj>
          </a:graphicData>
        </a:graphic>
      </p:graphicFrame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357158" y="2714620"/>
            <a:ext cx="8143932" cy="17912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Note that f decreases as the moderator to fuel ratio increases</a:t>
            </a:r>
          </a:p>
          <a:p>
            <a:pPr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GB" sz="2400" b="1" dirty="0" smtClean="0">
                <a:solidFill>
                  <a:srgbClr val="006600"/>
                </a:solidFill>
              </a:rPr>
              <a:t>		FUEL </a:t>
            </a:r>
            <a:r>
              <a:rPr lang="en-GB" sz="2400" b="1" dirty="0">
                <a:solidFill>
                  <a:srgbClr val="006600"/>
                </a:solidFill>
              </a:rPr>
              <a:t>UTILISATION FACTOR </a:t>
            </a:r>
            <a:r>
              <a:rPr lang="en-GB" sz="2400" b="1" dirty="0">
                <a:solidFill>
                  <a:srgbClr val="006600"/>
                </a:solidFill>
                <a:latin typeface="Symbol" pitchFamily="18" charset="2"/>
              </a:rPr>
              <a:t>h</a:t>
            </a:r>
          </a:p>
          <a:p>
            <a:pPr>
              <a:spcBef>
                <a:spcPct val="20000"/>
              </a:spcBef>
              <a:buSzPct val="100000"/>
              <a:buFont typeface="Wingdings" pitchFamily="2" charset="2"/>
              <a:buChar char="§"/>
              <a:defRPr/>
            </a:pPr>
            <a:r>
              <a:rPr lang="en-GB" sz="2400" dirty="0">
                <a:solidFill>
                  <a:schemeClr val="accent1"/>
                </a:solidFill>
                <a:latin typeface="Symbol" pitchFamily="18" charset="2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</a:rPr>
              <a:t>h</a:t>
            </a:r>
            <a:r>
              <a:rPr lang="en-GB" sz="2400" dirty="0">
                <a:solidFill>
                  <a:schemeClr val="tx2"/>
                </a:solidFill>
              </a:rPr>
              <a:t> is the average number of fission </a:t>
            </a:r>
            <a:r>
              <a:rPr lang="en-GB" sz="2400" dirty="0" smtClean="0">
                <a:solidFill>
                  <a:schemeClr val="tx2"/>
                </a:solidFill>
              </a:rPr>
              <a:t>neutrons </a:t>
            </a:r>
            <a:r>
              <a:rPr lang="en-GB" sz="2400" dirty="0">
                <a:solidFill>
                  <a:schemeClr val="tx2"/>
                </a:solidFill>
              </a:rPr>
              <a:t>produced per </a:t>
            </a:r>
            <a:r>
              <a:rPr lang="en-GB" sz="2400" dirty="0" smtClean="0">
                <a:solidFill>
                  <a:schemeClr val="tx2"/>
                </a:solidFill>
              </a:rPr>
              <a:t>  </a:t>
            </a:r>
          </a:p>
          <a:p>
            <a:pPr>
              <a:spcBef>
                <a:spcPct val="20000"/>
              </a:spcBef>
              <a:buSzPct val="100000"/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    neutron absorbed </a:t>
            </a:r>
            <a:r>
              <a:rPr lang="en-GB" sz="2400" dirty="0">
                <a:solidFill>
                  <a:schemeClr val="tx2"/>
                </a:solidFill>
              </a:rPr>
              <a:t>in the fuel</a:t>
            </a:r>
          </a:p>
        </p:txBody>
      </p:sp>
      <p:graphicFrame>
        <p:nvGraphicFramePr>
          <p:cNvPr id="1028" name="Object 7"/>
          <p:cNvGraphicFramePr>
            <a:graphicFrameLocks noChangeAspect="1"/>
          </p:cNvGraphicFramePr>
          <p:nvPr/>
        </p:nvGraphicFramePr>
        <p:xfrm>
          <a:off x="1142976" y="4786322"/>
          <a:ext cx="6623050" cy="1484313"/>
        </p:xfrm>
        <a:graphic>
          <a:graphicData uri="http://schemas.openxmlformats.org/presentationml/2006/ole">
            <p:oleObj spid="_x0000_s113668" name="Equation" r:id="rId5" imgW="3009600" imgH="92700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3011462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EXAMPLE:-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Calculate </a:t>
            </a:r>
            <a:r>
              <a:rPr lang="en-GB" sz="2400" dirty="0" smtClean="0">
                <a:latin typeface="Symbol" pitchFamily="18" charset="2"/>
                <a:cs typeface="Times New Roman" pitchFamily="18" charset="0"/>
              </a:rPr>
              <a:t>h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for natural uranium for induced fusion with 2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MeV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neutrons and thermal neutrons. Assume that 2.5 neutrons are produced for each fission and that the fission and capture cross sections in barns are :- </a:t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238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				    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235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b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			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MeV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0.6	0.2			1.3	0.0</a:t>
            </a:r>
            <a:b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Thermal	0	3.0			580	100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91147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006600"/>
                </a:solidFill>
                <a:latin typeface="Symbol" pitchFamily="18" charset="2"/>
              </a:rPr>
              <a:t>h= n </a:t>
            </a:r>
            <a:r>
              <a:rPr lang="en-GB" b="1" dirty="0" smtClean="0">
                <a:solidFill>
                  <a:srgbClr val="006600"/>
                </a:solidFill>
              </a:rPr>
              <a:t>x </a:t>
            </a:r>
            <a:r>
              <a:rPr lang="en-GB" b="1" dirty="0" err="1" smtClean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006600"/>
                </a:solidFill>
              </a:rPr>
              <a:t>f</a:t>
            </a:r>
            <a:r>
              <a:rPr lang="en-GB" b="1" dirty="0" smtClean="0">
                <a:solidFill>
                  <a:srgbClr val="006600"/>
                </a:solidFill>
              </a:rPr>
              <a:t> /</a:t>
            </a:r>
            <a:r>
              <a:rPr lang="en-GB" b="1" dirty="0" smtClean="0">
                <a:solidFill>
                  <a:srgbClr val="006600"/>
                </a:solidFill>
                <a:latin typeface="Symbol" pitchFamily="18" charset="2"/>
              </a:rPr>
              <a:t> </a:t>
            </a:r>
            <a:r>
              <a:rPr lang="en-GB" b="1" dirty="0" err="1" smtClean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006600"/>
                </a:solidFill>
              </a:rPr>
              <a:t>A</a:t>
            </a:r>
            <a:r>
              <a:rPr lang="en-GB" b="1" dirty="0" smtClean="0">
                <a:solidFill>
                  <a:srgbClr val="006600"/>
                </a:solidFill>
              </a:rPr>
              <a:t> = </a:t>
            </a:r>
            <a:r>
              <a:rPr lang="en-GB" b="1" dirty="0" smtClean="0">
                <a:solidFill>
                  <a:srgbClr val="006600"/>
                </a:solidFill>
                <a:latin typeface="Symbol" pitchFamily="18" charset="2"/>
              </a:rPr>
              <a:t>n </a:t>
            </a:r>
            <a:r>
              <a:rPr lang="en-GB" b="1" dirty="0" smtClean="0">
                <a:solidFill>
                  <a:srgbClr val="006600"/>
                </a:solidFill>
              </a:rPr>
              <a:t>x </a:t>
            </a:r>
            <a:r>
              <a:rPr lang="en-GB" b="1" dirty="0" err="1" smtClean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006600"/>
                </a:solidFill>
              </a:rPr>
              <a:t>f</a:t>
            </a:r>
            <a:r>
              <a:rPr lang="en-GB" b="1" dirty="0" smtClean="0">
                <a:solidFill>
                  <a:srgbClr val="006600"/>
                </a:solidFill>
              </a:rPr>
              <a:t> /</a:t>
            </a:r>
            <a:r>
              <a:rPr lang="en-GB" b="1" dirty="0" smtClean="0">
                <a:solidFill>
                  <a:srgbClr val="006600"/>
                </a:solidFill>
                <a:latin typeface="Symbol" pitchFamily="18" charset="2"/>
              </a:rPr>
              <a:t> </a:t>
            </a:r>
            <a:r>
              <a:rPr lang="en-GB" b="1" dirty="0" smtClean="0">
                <a:solidFill>
                  <a:srgbClr val="006600"/>
                </a:solidFill>
              </a:rPr>
              <a:t>(</a:t>
            </a:r>
            <a:r>
              <a:rPr lang="en-GB" b="1" dirty="0" err="1" smtClean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006600"/>
                </a:solidFill>
              </a:rPr>
              <a:t>f</a:t>
            </a:r>
            <a:r>
              <a:rPr lang="en-GB" b="1" baseline="-25000" dirty="0" smtClean="0">
                <a:solidFill>
                  <a:srgbClr val="006600"/>
                </a:solidFill>
              </a:rPr>
              <a:t> </a:t>
            </a:r>
            <a:r>
              <a:rPr lang="en-GB" b="1" dirty="0" smtClean="0">
                <a:solidFill>
                  <a:srgbClr val="006600"/>
                </a:solidFill>
              </a:rPr>
              <a:t>+</a:t>
            </a:r>
            <a:r>
              <a:rPr lang="en-GB" b="1" dirty="0" smtClean="0">
                <a:solidFill>
                  <a:srgbClr val="006600"/>
                </a:solidFill>
                <a:latin typeface="Symbol" pitchFamily="18" charset="2"/>
              </a:rPr>
              <a:t> </a:t>
            </a:r>
            <a:r>
              <a:rPr lang="en-GB" b="1" dirty="0" err="1" smtClean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rgbClr val="006600"/>
                </a:solidFill>
              </a:rPr>
              <a:t>C</a:t>
            </a:r>
            <a:r>
              <a:rPr lang="en-GB" b="1" dirty="0" smtClean="0">
                <a:solidFill>
                  <a:srgbClr val="006600"/>
                </a:solidFill>
              </a:rPr>
              <a:t>)  for the fuel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For U</a:t>
            </a:r>
            <a:r>
              <a:rPr lang="en-GB" b="1" baseline="-25000" dirty="0" smtClean="0">
                <a:solidFill>
                  <a:srgbClr val="FF0000"/>
                </a:solidFill>
              </a:rPr>
              <a:t>NAT </a:t>
            </a:r>
            <a:r>
              <a:rPr lang="en-GB" b="1" dirty="0" smtClean="0">
                <a:solidFill>
                  <a:srgbClr val="FF0000"/>
                </a:solidFill>
              </a:rPr>
              <a:t>(2 </a:t>
            </a:r>
            <a:r>
              <a:rPr lang="en-GB" b="1" dirty="0" err="1" smtClean="0">
                <a:solidFill>
                  <a:srgbClr val="FF0000"/>
                </a:solidFill>
              </a:rPr>
              <a:t>MeV</a:t>
            </a:r>
            <a:r>
              <a:rPr lang="en-GB" b="1" dirty="0" smtClean="0">
                <a:solidFill>
                  <a:srgbClr val="FF0000"/>
                </a:solidFill>
              </a:rPr>
              <a:t>)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= 0.007 x 1.3 + 0.993 x 0.6 = 0.60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                 and      	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= 0.007 x 0.0 + 0.993 x 0.2 = 0.199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So 			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h= 2.5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x 0.60 / (0.60 + 0.199) = 1.88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For U</a:t>
            </a:r>
            <a:r>
              <a:rPr lang="en-GB" b="1" baseline="-25000" dirty="0" smtClean="0">
                <a:solidFill>
                  <a:srgbClr val="FF0000"/>
                </a:solidFill>
              </a:rPr>
              <a:t>NAT </a:t>
            </a:r>
            <a:r>
              <a:rPr lang="en-GB" b="1" dirty="0" smtClean="0">
                <a:solidFill>
                  <a:srgbClr val="FF0000"/>
                </a:solidFill>
              </a:rPr>
              <a:t>(Thermal)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= 0.007 x 580 + 0.993 x 0.0 = 4.06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                 and      	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= 0.007 x 100.0 + 0.993 x 3.0 = 3.68</a:t>
            </a:r>
          </a:p>
          <a:p>
            <a:pPr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So 			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h= 2.5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x 4.06 / (4.06 + 3.68) = 1.31</a:t>
            </a:r>
          </a:p>
          <a:p>
            <a:pPr>
              <a:buNone/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4009292"/>
            <a:ext cx="7894667" cy="7913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So for an </a:t>
            </a:r>
            <a:r>
              <a:rPr lang="en-GB" sz="2800" b="1" dirty="0" smtClean="0">
                <a:solidFill>
                  <a:schemeClr val="hlink"/>
                </a:solidFill>
              </a:rPr>
              <a:t>infinite system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(no losses from leakage) the reproduction constant is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GB" sz="2000" dirty="0" smtClean="0">
              <a:solidFill>
                <a:schemeClr val="hlink"/>
              </a:solidFill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714348" y="928670"/>
          <a:ext cx="7666567" cy="2839931"/>
        </p:xfrm>
        <a:graphic>
          <a:graphicData uri="http://schemas.openxmlformats.org/presentationml/2006/ole">
            <p:oleObj spid="_x0000_s114690" name="Designer Drawing" r:id="rId3" imgW="5749200" imgH="3417480" progId="">
              <p:embed/>
            </p:oleObj>
          </a:graphicData>
        </a:graphic>
      </p:graphicFrame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857356" y="285728"/>
            <a:ext cx="445288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SCHEMATIC OF ONE CYCLE</a:t>
            </a: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3500438" y="4857750"/>
          <a:ext cx="2498725" cy="519113"/>
        </p:xfrm>
        <a:graphic>
          <a:graphicData uri="http://schemas.openxmlformats.org/presentationml/2006/ole">
            <p:oleObj spid="_x0000_s114691" name="Equation" r:id="rId4" imgW="1091880" imgH="215640" progId="Equation.3">
              <p:embed/>
            </p:oleObj>
          </a:graphicData>
        </a:graphic>
      </p:graphicFrame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117600" y="5198452"/>
            <a:ext cx="72136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b="1">
              <a:solidFill>
                <a:schemeClr val="hlink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28596" y="5500702"/>
            <a:ext cx="7786742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For finite systems extra factors must be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included to allow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for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leakage of neutrons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77472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Optimising the Design</a:t>
            </a:r>
            <a:endParaRPr lang="en-GB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35785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The parameters f, p,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h</a:t>
            </a:r>
            <a:r>
              <a:rPr lang="en-GB" dirty="0" smtClean="0">
                <a:solidFill>
                  <a:schemeClr val="tx2"/>
                </a:solidFill>
              </a:rPr>
              <a:t> and so k</a:t>
            </a:r>
            <a:r>
              <a:rPr lang="en-GB" baseline="-25000" dirty="0" smtClean="0">
                <a:solidFill>
                  <a:schemeClr val="tx2"/>
                </a:solidFill>
              </a:rPr>
              <a:t>∞</a:t>
            </a:r>
            <a:r>
              <a:rPr lang="en-GB" dirty="0" smtClean="0">
                <a:solidFill>
                  <a:schemeClr val="tx2"/>
                </a:solidFill>
              </a:rPr>
              <a:t> depend on the moderator to fuel ratio N</a:t>
            </a:r>
            <a:r>
              <a:rPr lang="en-GB" baseline="-25000" dirty="0" smtClean="0">
                <a:solidFill>
                  <a:schemeClr val="tx2"/>
                </a:solidFill>
              </a:rPr>
              <a:t>M</a:t>
            </a:r>
            <a:r>
              <a:rPr lang="en-GB" dirty="0" smtClean="0">
                <a:solidFill>
                  <a:schemeClr val="tx2"/>
                </a:solidFill>
              </a:rPr>
              <a:t> / N</a:t>
            </a:r>
            <a:r>
              <a:rPr lang="en-GB" baseline="-25000" dirty="0" smtClean="0">
                <a:solidFill>
                  <a:schemeClr val="tx2"/>
                </a:solidFill>
              </a:rPr>
              <a:t>F</a:t>
            </a:r>
            <a:r>
              <a:rPr lang="en-GB" dirty="0" smtClean="0">
                <a:solidFill>
                  <a:schemeClr val="tx2"/>
                </a:solidFill>
              </a:rPr>
              <a:t>, enrichment of the fuel and also the geometric design of the reactor.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For </a:t>
            </a:r>
            <a:r>
              <a:rPr lang="en-GB" b="1" dirty="0" smtClean="0">
                <a:solidFill>
                  <a:schemeClr val="tx2"/>
                </a:solidFill>
              </a:rPr>
              <a:t>homogeneous reactors </a:t>
            </a:r>
            <a:r>
              <a:rPr lang="en-GB" dirty="0" smtClean="0">
                <a:solidFill>
                  <a:schemeClr val="tx2"/>
                </a:solidFill>
              </a:rPr>
              <a:t>a chain reaction is not possible for a natural uranium-graphite reactor. (It </a:t>
            </a:r>
            <a:r>
              <a:rPr lang="en-GB" b="1" dirty="0" smtClean="0">
                <a:solidFill>
                  <a:schemeClr val="tx2"/>
                </a:solidFill>
              </a:rPr>
              <a:t>is </a:t>
            </a:r>
            <a:r>
              <a:rPr lang="en-GB" dirty="0" smtClean="0">
                <a:solidFill>
                  <a:schemeClr val="tx2"/>
                </a:solidFill>
              </a:rPr>
              <a:t>using UO</a:t>
            </a:r>
            <a:r>
              <a:rPr lang="en-GB" baseline="-25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SO</a:t>
            </a:r>
            <a:r>
              <a:rPr lang="en-GB" baseline="-25000" dirty="0" smtClean="0">
                <a:solidFill>
                  <a:schemeClr val="tx2"/>
                </a:solidFill>
              </a:rPr>
              <a:t>4</a:t>
            </a:r>
            <a:r>
              <a:rPr lang="en-GB" dirty="0" smtClean="0">
                <a:solidFill>
                  <a:schemeClr val="tx2"/>
                </a:solidFill>
              </a:rPr>
              <a:t> with D</a:t>
            </a:r>
            <a:r>
              <a:rPr lang="en-GB" baseline="-25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0).</a:t>
            </a:r>
          </a:p>
          <a:p>
            <a:pPr lvl="1"/>
            <a:r>
              <a:rPr lang="en-GB" sz="2400" dirty="0" smtClean="0">
                <a:solidFill>
                  <a:srgbClr val="006600"/>
                </a:solidFill>
              </a:rPr>
              <a:t>e.g. For N</a:t>
            </a:r>
            <a:r>
              <a:rPr lang="en-GB" sz="2400" baseline="-25000" dirty="0" smtClean="0">
                <a:solidFill>
                  <a:srgbClr val="006600"/>
                </a:solidFill>
              </a:rPr>
              <a:t>M</a:t>
            </a:r>
            <a:r>
              <a:rPr lang="en-GB" sz="2400" dirty="0" smtClean="0">
                <a:solidFill>
                  <a:srgbClr val="006600"/>
                </a:solidFill>
              </a:rPr>
              <a:t> / N</a:t>
            </a:r>
            <a:r>
              <a:rPr lang="en-GB" sz="2400" baseline="-25000" dirty="0" smtClean="0">
                <a:solidFill>
                  <a:srgbClr val="006600"/>
                </a:solidFill>
              </a:rPr>
              <a:t>F</a:t>
            </a:r>
            <a:r>
              <a:rPr lang="en-GB" sz="2400" dirty="0" smtClean="0">
                <a:solidFill>
                  <a:srgbClr val="006600"/>
                </a:solidFill>
              </a:rPr>
              <a:t> = 300:-  </a:t>
            </a:r>
          </a:p>
          <a:p>
            <a:pPr lvl="1">
              <a:buNone/>
            </a:pPr>
            <a:r>
              <a:rPr lang="en-GB" sz="2400" dirty="0" smtClean="0">
                <a:solidFill>
                  <a:srgbClr val="006600"/>
                </a:solidFill>
              </a:rPr>
              <a:t>			f=0.85, p= 0.66, </a:t>
            </a:r>
            <a:r>
              <a:rPr lang="en-GB" sz="2400" dirty="0" smtClean="0">
                <a:solidFill>
                  <a:srgbClr val="006600"/>
                </a:solidFill>
                <a:latin typeface="Symbol" pitchFamily="18" charset="2"/>
              </a:rPr>
              <a:t>h</a:t>
            </a:r>
            <a:r>
              <a:rPr lang="en-GB" sz="2400" dirty="0" smtClean="0">
                <a:solidFill>
                  <a:srgbClr val="006600"/>
                </a:solidFill>
              </a:rPr>
              <a:t>= 1.33  yielding k</a:t>
            </a:r>
            <a:r>
              <a:rPr lang="en-GB" sz="2400" baseline="-25000" dirty="0" smtClean="0">
                <a:solidFill>
                  <a:srgbClr val="006600"/>
                </a:solidFill>
              </a:rPr>
              <a:t>∞ </a:t>
            </a:r>
            <a:r>
              <a:rPr lang="en-GB" sz="2400" dirty="0" smtClean="0">
                <a:solidFill>
                  <a:srgbClr val="006600"/>
                </a:solidFill>
              </a:rPr>
              <a:t>= 0.744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Increasing the ratio N</a:t>
            </a:r>
            <a:r>
              <a:rPr lang="en-GB" baseline="-25000" dirty="0" smtClean="0">
                <a:solidFill>
                  <a:schemeClr val="tx2"/>
                </a:solidFill>
              </a:rPr>
              <a:t>M</a:t>
            </a:r>
            <a:r>
              <a:rPr lang="en-GB" dirty="0" smtClean="0">
                <a:solidFill>
                  <a:schemeClr val="tx2"/>
                </a:solidFill>
              </a:rPr>
              <a:t> / N</a:t>
            </a:r>
            <a:r>
              <a:rPr lang="en-GB" baseline="-25000" dirty="0" smtClean="0">
                <a:solidFill>
                  <a:schemeClr val="tx2"/>
                </a:solidFill>
              </a:rPr>
              <a:t>F </a:t>
            </a:r>
            <a:r>
              <a:rPr lang="en-GB" dirty="0" smtClean="0">
                <a:solidFill>
                  <a:schemeClr val="tx2"/>
                </a:solidFill>
              </a:rPr>
              <a:t>increases p and reduces f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Concentrating the fuel into rods reduces the absorption and so increases p .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An optimised design using fuel rods in a graphite moderator yields a chain reaction in a natural uranium-graphite reactor.</a:t>
            </a:r>
          </a:p>
          <a:p>
            <a:pPr lvl="1"/>
            <a:r>
              <a:rPr lang="en-GB" dirty="0" smtClean="0"/>
              <a:t>e.g.  Calder Hall and Fermi’s first reactor in Chicago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0"/>
            <a:ext cx="8215369" cy="385765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GB" sz="2400" b="1" dirty="0" smtClean="0">
                <a:solidFill>
                  <a:srgbClr val="006600"/>
                </a:solidFill>
              </a:rPr>
              <a:t>TYPICAL VALUES</a:t>
            </a:r>
          </a:p>
          <a:p>
            <a:pPr>
              <a:spcBef>
                <a:spcPct val="0"/>
              </a:spcBef>
              <a:buSzTx/>
              <a:buFont typeface="Symbol" pitchFamily="18" charset="2"/>
              <a:buNone/>
              <a:defRPr/>
            </a:pPr>
            <a:r>
              <a:rPr lang="en-GB" sz="2400" b="1" dirty="0" smtClean="0">
                <a:solidFill>
                  <a:schemeClr val="hlink"/>
                </a:solidFill>
                <a:latin typeface="Symbol" pitchFamily="18" charset="2"/>
              </a:rPr>
              <a:t>e ~ 1.02   </a:t>
            </a:r>
          </a:p>
          <a:p>
            <a:pPr>
              <a:spcBef>
                <a:spcPct val="0"/>
              </a:spcBef>
              <a:buSzTx/>
              <a:buFont typeface="Symbol" pitchFamily="18" charset="2"/>
              <a:buNone/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i.e..2% extra neutrons from fast fission in 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</a:rPr>
              <a:t>238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U</a:t>
            </a:r>
            <a:endParaRPr lang="en-GB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  <a:buSzTx/>
              <a:buFont typeface="Symbol" pitchFamily="18" charset="2"/>
              <a:buNone/>
              <a:defRPr/>
            </a:pPr>
            <a:r>
              <a:rPr lang="en-GB" sz="2400" b="1" dirty="0" smtClean="0">
                <a:solidFill>
                  <a:schemeClr val="hlink"/>
                </a:solidFill>
              </a:rPr>
              <a:t>p</a:t>
            </a:r>
            <a:r>
              <a:rPr lang="en-GB" sz="2400" b="1" dirty="0" smtClean="0">
                <a:solidFill>
                  <a:schemeClr val="hlink"/>
                </a:solidFill>
                <a:latin typeface="Symbol" pitchFamily="18" charset="2"/>
              </a:rPr>
              <a:t> ~ 0.88   </a:t>
            </a:r>
          </a:p>
          <a:p>
            <a:pPr>
              <a:spcBef>
                <a:spcPct val="0"/>
              </a:spcBef>
              <a:buSzTx/>
              <a:buFont typeface="Symbol" pitchFamily="18" charset="2"/>
              <a:buNone/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i.e..12% neutrons are captured in resonances  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</a:rPr>
              <a:t>238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U</a:t>
            </a:r>
          </a:p>
          <a:p>
            <a:pPr>
              <a:spcBef>
                <a:spcPct val="0"/>
              </a:spcBef>
              <a:buSzTx/>
              <a:buFont typeface="Symbol" pitchFamily="18" charset="2"/>
              <a:buNone/>
              <a:defRPr/>
            </a:pPr>
            <a:r>
              <a:rPr lang="en-GB" sz="2400" dirty="0" smtClean="0">
                <a:solidFill>
                  <a:schemeClr val="accent2"/>
                </a:solidFill>
              </a:rPr>
              <a:t>     </a:t>
            </a:r>
            <a:r>
              <a:rPr lang="en-GB" sz="2400" baseline="30000" dirty="0" smtClean="0">
                <a:solidFill>
                  <a:srgbClr val="DC0081"/>
                </a:solidFill>
              </a:rPr>
              <a:t>238</a:t>
            </a:r>
            <a:r>
              <a:rPr lang="en-GB" sz="2400" dirty="0" smtClean="0">
                <a:solidFill>
                  <a:srgbClr val="DC0081"/>
                </a:solidFill>
              </a:rPr>
              <a:t>U(</a:t>
            </a:r>
            <a:r>
              <a:rPr lang="en-GB" sz="2400" dirty="0" err="1" smtClean="0">
                <a:solidFill>
                  <a:srgbClr val="DC0081"/>
                </a:solidFill>
              </a:rPr>
              <a:t>n</a:t>
            </a:r>
            <a:r>
              <a:rPr lang="en-GB" sz="2400" dirty="0" err="1" smtClean="0">
                <a:solidFill>
                  <a:srgbClr val="DC0081"/>
                </a:solidFill>
                <a:latin typeface="Symbol" pitchFamily="18" charset="2"/>
              </a:rPr>
              <a:t>,g</a:t>
            </a:r>
            <a:r>
              <a:rPr lang="en-GB" sz="2400" dirty="0" smtClean="0">
                <a:solidFill>
                  <a:srgbClr val="DC0081"/>
                </a:solidFill>
              </a:rPr>
              <a:t>)</a:t>
            </a:r>
            <a:r>
              <a:rPr lang="en-GB" sz="2400" baseline="30000" dirty="0" smtClean="0">
                <a:solidFill>
                  <a:srgbClr val="DC0081"/>
                </a:solidFill>
              </a:rPr>
              <a:t>239</a:t>
            </a:r>
            <a:r>
              <a:rPr lang="en-GB" sz="2400" dirty="0" smtClean="0">
                <a:solidFill>
                  <a:srgbClr val="DC0081"/>
                </a:solidFill>
              </a:rPr>
              <a:t>U then (</a:t>
            </a:r>
            <a:r>
              <a:rPr lang="en-GB" sz="2400" dirty="0" smtClean="0">
                <a:solidFill>
                  <a:srgbClr val="DC0081"/>
                </a:solidFill>
                <a:latin typeface="Symbol" pitchFamily="18" charset="2"/>
              </a:rPr>
              <a:t>b</a:t>
            </a:r>
            <a:r>
              <a:rPr lang="en-GB" sz="2400" dirty="0" smtClean="0">
                <a:solidFill>
                  <a:srgbClr val="DC0081"/>
                </a:solidFill>
              </a:rPr>
              <a:t>-)</a:t>
            </a:r>
            <a:r>
              <a:rPr lang="en-GB" sz="2400" dirty="0" smtClean="0">
                <a:solidFill>
                  <a:srgbClr val="DC0081"/>
                </a:solidFill>
                <a:sym typeface="Wingdings" pitchFamily="2" charset="2"/>
              </a:rPr>
              <a:t> </a:t>
            </a:r>
            <a:r>
              <a:rPr lang="en-GB" sz="2400" baseline="30000" dirty="0" smtClean="0">
                <a:solidFill>
                  <a:srgbClr val="DC0081"/>
                </a:solidFill>
                <a:sym typeface="Wingdings" pitchFamily="2" charset="2"/>
              </a:rPr>
              <a:t>239</a:t>
            </a:r>
            <a:r>
              <a:rPr lang="en-GB" sz="2400" dirty="0" smtClean="0">
                <a:solidFill>
                  <a:srgbClr val="DC0081"/>
                </a:solidFill>
                <a:sym typeface="Wingdings" pitchFamily="2" charset="2"/>
              </a:rPr>
              <a:t>Np and </a:t>
            </a:r>
            <a:r>
              <a:rPr lang="en-GB" sz="2400" dirty="0" smtClean="0">
                <a:solidFill>
                  <a:srgbClr val="DC0081"/>
                </a:solidFill>
              </a:rPr>
              <a:t>(</a:t>
            </a:r>
            <a:r>
              <a:rPr lang="en-GB" sz="2400" dirty="0" smtClean="0">
                <a:solidFill>
                  <a:srgbClr val="DC0081"/>
                </a:solidFill>
                <a:latin typeface="Symbol" pitchFamily="18" charset="2"/>
              </a:rPr>
              <a:t>b</a:t>
            </a:r>
            <a:r>
              <a:rPr lang="en-GB" sz="2400" dirty="0" smtClean="0">
                <a:solidFill>
                  <a:srgbClr val="DC0081"/>
                </a:solidFill>
              </a:rPr>
              <a:t>-)</a:t>
            </a:r>
            <a:r>
              <a:rPr lang="en-GB" sz="2400" dirty="0" smtClean="0">
                <a:solidFill>
                  <a:srgbClr val="DC0081"/>
                </a:solidFill>
                <a:sym typeface="Wingdings" pitchFamily="2" charset="2"/>
              </a:rPr>
              <a:t> </a:t>
            </a:r>
            <a:r>
              <a:rPr lang="en-GB" sz="2400" baseline="30000" dirty="0" smtClean="0">
                <a:solidFill>
                  <a:srgbClr val="DC0081"/>
                </a:solidFill>
                <a:sym typeface="Wingdings" pitchFamily="2" charset="2"/>
              </a:rPr>
              <a:t>239</a:t>
            </a:r>
            <a:r>
              <a:rPr lang="en-GB" sz="2400" dirty="0" smtClean="0">
                <a:solidFill>
                  <a:srgbClr val="DC0081"/>
                </a:solidFill>
                <a:sym typeface="Wingdings" pitchFamily="2" charset="2"/>
              </a:rPr>
              <a:t>Pu </a:t>
            </a:r>
            <a:endParaRPr lang="en-GB" sz="2400" b="1" dirty="0" smtClean="0">
              <a:solidFill>
                <a:srgbClr val="DC0081"/>
              </a:solidFill>
            </a:endParaRPr>
          </a:p>
          <a:p>
            <a:pPr>
              <a:spcBef>
                <a:spcPct val="0"/>
              </a:spcBef>
              <a:buSzTx/>
              <a:buFont typeface="Symbol" pitchFamily="18" charset="2"/>
              <a:buNone/>
              <a:defRPr/>
            </a:pPr>
            <a:r>
              <a:rPr lang="en-GB" sz="2400" b="1" dirty="0" smtClean="0">
                <a:solidFill>
                  <a:schemeClr val="hlink"/>
                </a:solidFill>
              </a:rPr>
              <a:t>f</a:t>
            </a:r>
            <a:r>
              <a:rPr lang="en-GB" sz="2400" b="1" dirty="0" smtClean="0">
                <a:solidFill>
                  <a:schemeClr val="hlink"/>
                </a:solidFill>
                <a:latin typeface="Symbol" pitchFamily="18" charset="2"/>
              </a:rPr>
              <a:t> ~ 0.88  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For MAGNOX reactors</a:t>
            </a:r>
          </a:p>
          <a:p>
            <a:pPr>
              <a:spcBef>
                <a:spcPct val="0"/>
              </a:spcBef>
              <a:buSzTx/>
              <a:buFont typeface="Symbol" pitchFamily="18" charset="2"/>
              <a:buNone/>
              <a:defRPr/>
            </a:pPr>
            <a:r>
              <a:rPr lang="en-GB" sz="2400" b="1" dirty="0" smtClean="0">
                <a:solidFill>
                  <a:schemeClr val="hlink"/>
                </a:solidFill>
                <a:latin typeface="Symbol" pitchFamily="18" charset="2"/>
              </a:rPr>
              <a:t>  ~ 0.66  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For AGR (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in stainless steel)</a:t>
            </a:r>
          </a:p>
          <a:p>
            <a:pPr>
              <a:spcBef>
                <a:spcPct val="0"/>
              </a:spcBef>
              <a:buSzTx/>
              <a:buFont typeface="Symbol" pitchFamily="18" charset="2"/>
              <a:buNone/>
              <a:defRPr/>
            </a:pPr>
            <a:r>
              <a:rPr lang="en-GB" sz="2400" b="1" dirty="0" smtClean="0">
                <a:solidFill>
                  <a:schemeClr val="hlink"/>
                </a:solidFill>
                <a:latin typeface="Symbol" pitchFamily="18" charset="2"/>
              </a:rPr>
              <a:t>h ~ 1.33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For MAGNOX reactors</a:t>
            </a:r>
          </a:p>
          <a:p>
            <a:pPr>
              <a:spcBef>
                <a:spcPct val="0"/>
              </a:spcBef>
              <a:buSzTx/>
              <a:buFont typeface="Symbol" pitchFamily="18" charset="2"/>
              <a:buNone/>
              <a:defRPr/>
            </a:pPr>
            <a:r>
              <a:rPr lang="en-GB" sz="2400" b="1" dirty="0" smtClean="0">
                <a:solidFill>
                  <a:schemeClr val="hlink"/>
                </a:solidFill>
                <a:latin typeface="Symbol" pitchFamily="18" charset="2"/>
              </a:rPr>
              <a:t>   ~ 1.77  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For AGR (2.3% 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</a:rPr>
              <a:t>235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U)</a:t>
            </a:r>
            <a:endParaRPr lang="en-GB" sz="2400" b="1" dirty="0" smtClean="0">
              <a:solidFill>
                <a:schemeClr val="accent2">
                  <a:lumMod val="75000"/>
                </a:schemeClr>
              </a:solidFill>
              <a:latin typeface="Symbol" pitchFamily="18" charset="2"/>
            </a:endParaRPr>
          </a:p>
          <a:p>
            <a:pPr>
              <a:spcBef>
                <a:spcPct val="0"/>
              </a:spcBef>
              <a:buSzTx/>
              <a:buFont typeface="Symbol" pitchFamily="18" charset="2"/>
              <a:buNone/>
              <a:defRPr/>
            </a:pPr>
            <a:endParaRPr lang="en-GB" sz="24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1142976" y="3786190"/>
          <a:ext cx="6754812" cy="828673"/>
        </p:xfrm>
        <a:graphic>
          <a:graphicData uri="http://schemas.openxmlformats.org/presentationml/2006/ole">
            <p:oleObj spid="_x0000_s115714" name="Equation" r:id="rId3" imgW="1600200" imgH="457200" progId="Equation.3">
              <p:embed/>
            </p:oleObj>
          </a:graphicData>
        </a:graphic>
      </p:graphicFrame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214282" y="4572008"/>
            <a:ext cx="8643998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Enriching the fuel from 0.7% to 1.6% changes </a:t>
            </a:r>
            <a:r>
              <a:rPr lang="en-GB" sz="2400" dirty="0" smtClean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h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from 1.33 to 1.60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For a </a:t>
            </a:r>
            <a:r>
              <a:rPr lang="en-GB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homogeneous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U - graphite reactor this increases k</a:t>
            </a:r>
            <a:r>
              <a:rPr lang="en-GB" sz="2400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from 0.75 to 1.03 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MAGNOX reactors use U</a:t>
            </a:r>
            <a:r>
              <a:rPr lang="en-GB" sz="2400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NAT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with a lattice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0"/>
            <a:ext cx="8501122" cy="3214686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lnSpc>
                <a:spcPct val="120000"/>
              </a:lnSpc>
              <a:buNone/>
              <a:defRPr/>
            </a:pPr>
            <a:r>
              <a:rPr lang="en-GB" b="1" dirty="0" smtClean="0">
                <a:solidFill>
                  <a:srgbClr val="006600"/>
                </a:solidFill>
              </a:rPr>
              <a:t>		</a:t>
            </a:r>
            <a:r>
              <a:rPr lang="en-GB" sz="4400" b="1" dirty="0" smtClean="0">
                <a:solidFill>
                  <a:srgbClr val="006600"/>
                </a:solidFill>
              </a:rPr>
              <a:t>LEAKAGE IN FINITE SIZE REACTORS</a:t>
            </a:r>
            <a:endParaRPr lang="en-GB" sz="4400" b="1" dirty="0" smtClean="0">
              <a:solidFill>
                <a:schemeClr val="hlink"/>
              </a:solidFill>
            </a:endParaRPr>
          </a:p>
          <a:p>
            <a:pPr marL="457200" indent="-457200">
              <a:lnSpc>
                <a:spcPct val="120000"/>
              </a:lnSpc>
              <a:buFontTx/>
              <a:buAutoNum type="arabicParenR"/>
              <a:defRPr/>
            </a:pPr>
            <a:r>
              <a:rPr lang="en-GB" sz="3600" b="1" dirty="0" smtClean="0">
                <a:solidFill>
                  <a:schemeClr val="tx2"/>
                </a:solidFill>
              </a:rPr>
              <a:t>FAST NON-LEAKAGE PROBABILITY   </a:t>
            </a:r>
            <a:r>
              <a:rPr lang="en-GB" sz="3600" b="1" dirty="0" err="1" smtClean="0">
                <a:solidFill>
                  <a:schemeClr val="tx2"/>
                </a:solidFill>
              </a:rPr>
              <a:t>P</a:t>
            </a:r>
            <a:r>
              <a:rPr lang="en-GB" sz="3600" b="1" baseline="-25000" dirty="0" err="1" smtClean="0">
                <a:solidFill>
                  <a:schemeClr val="tx2"/>
                </a:solidFill>
              </a:rPr>
              <a:t>NLf</a:t>
            </a:r>
            <a:r>
              <a:rPr lang="en-GB" sz="3600" baseline="-25000" dirty="0" smtClean="0">
                <a:solidFill>
                  <a:schemeClr val="tx2"/>
                </a:solidFill>
              </a:rPr>
              <a:t> </a:t>
            </a:r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= fraction of neutrons which do</a:t>
            </a: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 NOT</a:t>
            </a:r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 leak out of the  reactor as they are slowing down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GB" sz="3600" b="1" dirty="0" smtClean="0">
                <a:solidFill>
                  <a:schemeClr val="tx2"/>
                </a:solidFill>
              </a:rPr>
              <a:t>2)</a:t>
            </a:r>
            <a:r>
              <a:rPr lang="en-GB" sz="3600" dirty="0" smtClean="0">
                <a:solidFill>
                  <a:schemeClr val="tx2"/>
                </a:solidFill>
              </a:rPr>
              <a:t> </a:t>
            </a:r>
            <a:r>
              <a:rPr lang="en-GB" sz="3600" b="1" dirty="0" smtClean="0">
                <a:solidFill>
                  <a:schemeClr val="tx2"/>
                </a:solidFill>
              </a:rPr>
              <a:t>THERMAL NON-LEAKAGE PROBABILITY   </a:t>
            </a:r>
            <a:r>
              <a:rPr lang="en-GB" sz="3600" b="1" dirty="0" err="1" smtClean="0">
                <a:solidFill>
                  <a:schemeClr val="tx2"/>
                </a:solidFill>
              </a:rPr>
              <a:t>P</a:t>
            </a:r>
            <a:r>
              <a:rPr lang="en-GB" sz="3600" b="1" baseline="-25000" dirty="0" err="1" smtClean="0">
                <a:solidFill>
                  <a:schemeClr val="tx2"/>
                </a:solidFill>
              </a:rPr>
              <a:t>NLTh</a:t>
            </a:r>
            <a:r>
              <a:rPr lang="en-GB" sz="3600" dirty="0" smtClean="0">
                <a:solidFill>
                  <a:schemeClr val="tx2"/>
                </a:solidFill>
              </a:rPr>
              <a:t> </a:t>
            </a:r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is the fraction of </a:t>
            </a: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THERMAL NEUTRONS</a:t>
            </a:r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 which do </a:t>
            </a: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NOT</a:t>
            </a:r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 leak out of the reactor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endParaRPr lang="en-GB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en-GB" sz="3600" dirty="0" smtClean="0">
                <a:solidFill>
                  <a:schemeClr val="tx2"/>
                </a:solidFill>
              </a:rPr>
              <a:t>	Thus the </a:t>
            </a:r>
            <a:r>
              <a:rPr lang="en-GB" sz="3600" b="1" dirty="0" smtClean="0">
                <a:solidFill>
                  <a:schemeClr val="tx2"/>
                </a:solidFill>
              </a:rPr>
              <a:t>EFFECTIVE REPRODUCTION CONSTANT</a:t>
            </a:r>
            <a:r>
              <a:rPr lang="en-GB" sz="3600" dirty="0" smtClean="0">
                <a:solidFill>
                  <a:schemeClr val="tx2"/>
                </a:solidFill>
              </a:rPr>
              <a:t> for an </a:t>
            </a:r>
            <a:r>
              <a:rPr lang="en-GB" sz="3600" b="1" dirty="0" smtClean="0">
                <a:solidFill>
                  <a:schemeClr val="tx2"/>
                </a:solidFill>
              </a:rPr>
              <a:t>OPERATING REACTOR</a:t>
            </a:r>
            <a:r>
              <a:rPr lang="en-GB" sz="3600" dirty="0" smtClean="0">
                <a:solidFill>
                  <a:schemeClr val="tx2"/>
                </a:solidFill>
              </a:rPr>
              <a:t> is</a:t>
            </a:r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4000496" y="2500306"/>
          <a:ext cx="3143272" cy="428628"/>
        </p:xfrm>
        <a:graphic>
          <a:graphicData uri="http://schemas.openxmlformats.org/presentationml/2006/ole">
            <p:oleObj spid="_x0000_s116738" name="Equation" r:id="rId3" imgW="1422360" imgH="228600" progId="Equation.3">
              <p:embed/>
            </p:oleObj>
          </a:graphicData>
        </a:graphic>
      </p:graphicFrame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357158" y="3071810"/>
            <a:ext cx="8358246" cy="34163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		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ENERGY PRODUCTION</a:t>
            </a:r>
          </a:p>
          <a:p>
            <a:pPr>
              <a:buFontTx/>
              <a:buChar char="•"/>
              <a:defRPr/>
            </a:pPr>
            <a:r>
              <a:rPr lang="en-GB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maximum reasonable power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density is 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~ 50 MW / m</a:t>
            </a:r>
            <a:r>
              <a:rPr lang="en-GB" sz="24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limited so that</a:t>
            </a:r>
            <a:endParaRPr lang="en-GB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Char char="•"/>
              <a:defRPr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heat can be removed safely</a:t>
            </a:r>
          </a:p>
          <a:p>
            <a:pPr lvl="1">
              <a:buFontTx/>
              <a:buChar char="•"/>
              <a:defRPr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neutron flux does not destroy the structure</a:t>
            </a:r>
          </a:p>
          <a:p>
            <a:pPr>
              <a:buFontTx/>
              <a:buChar char="•"/>
              <a:defRPr/>
            </a:pPr>
            <a:r>
              <a:rPr lang="en-GB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GB" sz="2400" b="1" dirty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f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be the flux density of neutrons (m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Then 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Fission Rate = </a:t>
            </a:r>
            <a:r>
              <a:rPr lang="en-GB" sz="2400" b="1" dirty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f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 N </a:t>
            </a:r>
            <a:r>
              <a:rPr lang="en-GB" sz="2400" b="1" dirty="0" err="1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400" b="1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where</a:t>
            </a:r>
          </a:p>
          <a:p>
            <a:pPr lvl="1">
              <a:defRPr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is area over which flux exists</a:t>
            </a:r>
          </a:p>
          <a:p>
            <a:pPr lvl="1">
              <a:defRPr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 is No. of fissionable nuclei ( 0.7% in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NAT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and   A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dV</a:t>
            </a:r>
            <a:endParaRPr lang="en-GB" sz="2400" baseline="-25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428605"/>
            <a:ext cx="8072494" cy="59546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So</a:t>
            </a:r>
            <a:r>
              <a:rPr lang="en-GB" b="1" dirty="0" smtClean="0">
                <a:solidFill>
                  <a:schemeClr val="hlink"/>
                </a:solidFill>
              </a:rPr>
              <a:t> Fission Rate per unit volume    = </a:t>
            </a:r>
            <a:r>
              <a:rPr lang="en-GB" b="1" dirty="0" smtClean="0">
                <a:solidFill>
                  <a:schemeClr val="hlink"/>
                </a:solidFill>
                <a:latin typeface="Symbol" pitchFamily="18" charset="2"/>
              </a:rPr>
              <a:t>f</a:t>
            </a:r>
            <a:r>
              <a:rPr lang="en-GB" b="1" dirty="0" smtClean="0">
                <a:solidFill>
                  <a:schemeClr val="hlink"/>
                </a:solidFill>
              </a:rPr>
              <a:t> N </a:t>
            </a:r>
            <a:r>
              <a:rPr lang="en-GB" b="1" dirty="0" err="1" smtClean="0">
                <a:solidFill>
                  <a:schemeClr val="hlink"/>
                </a:solidFill>
                <a:latin typeface="Symbol" pitchFamily="18" charset="2"/>
              </a:rPr>
              <a:t>s</a:t>
            </a:r>
            <a:r>
              <a:rPr lang="en-GB" b="1" baseline="-25000" dirty="0" err="1" smtClean="0">
                <a:solidFill>
                  <a:schemeClr val="hlink"/>
                </a:solidFill>
              </a:rPr>
              <a:t>f</a:t>
            </a:r>
            <a:r>
              <a:rPr lang="en-GB" b="1" dirty="0" smtClean="0">
                <a:solidFill>
                  <a:schemeClr val="hlink"/>
                </a:solidFill>
              </a:rPr>
              <a:t> </a:t>
            </a:r>
          </a:p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For natural uranium A~238 and density </a:t>
            </a:r>
            <a:r>
              <a:rPr lang="en-GB" dirty="0" err="1" smtClean="0">
                <a:solidFill>
                  <a:schemeClr val="tx2"/>
                </a:solidFill>
                <a:latin typeface="Symbol" pitchFamily="18" charset="2"/>
              </a:rPr>
              <a:t>r</a:t>
            </a:r>
            <a:r>
              <a:rPr lang="en-GB" baseline="-25000" dirty="0" err="1" smtClean="0">
                <a:solidFill>
                  <a:schemeClr val="tx2"/>
                </a:solidFill>
              </a:rPr>
              <a:t>U</a:t>
            </a:r>
            <a:r>
              <a:rPr lang="en-GB" baseline="-25000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= 20000 kg m</a:t>
            </a:r>
            <a:r>
              <a:rPr lang="en-GB" baseline="30000" dirty="0" smtClean="0">
                <a:solidFill>
                  <a:schemeClr val="tx2"/>
                </a:solidFill>
              </a:rPr>
              <a:t>-3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      so N = 0.007 x 20000 / (238x1.67 .10</a:t>
            </a:r>
            <a:r>
              <a:rPr lang="en-GB" baseline="30000" dirty="0" smtClean="0">
                <a:solidFill>
                  <a:schemeClr val="tx2"/>
                </a:solidFill>
              </a:rPr>
              <a:t>-27</a:t>
            </a:r>
            <a:r>
              <a:rPr lang="en-GB" dirty="0" smtClean="0">
                <a:solidFill>
                  <a:schemeClr val="tx2"/>
                </a:solidFill>
              </a:rPr>
              <a:t>)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           = 3.5 10</a:t>
            </a:r>
            <a:r>
              <a:rPr lang="en-GB" baseline="30000" dirty="0" smtClean="0">
                <a:solidFill>
                  <a:schemeClr val="tx2"/>
                </a:solidFill>
              </a:rPr>
              <a:t>26</a:t>
            </a:r>
            <a:r>
              <a:rPr lang="en-GB" dirty="0" smtClean="0">
                <a:solidFill>
                  <a:schemeClr val="tx2"/>
                </a:solidFill>
              </a:rPr>
              <a:t> m</a:t>
            </a:r>
            <a:r>
              <a:rPr lang="en-GB" baseline="30000" dirty="0" smtClean="0">
                <a:solidFill>
                  <a:schemeClr val="tx2"/>
                </a:solidFill>
              </a:rPr>
              <a:t>-3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		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= 577 barns </a:t>
            </a:r>
            <a:r>
              <a:rPr lang="en-GB" dirty="0" smtClean="0">
                <a:solidFill>
                  <a:schemeClr val="tx2"/>
                </a:solidFill>
              </a:rPr>
              <a:t>for  thermal neutrons + </a:t>
            </a:r>
            <a:r>
              <a:rPr lang="en-GB" baseline="30000" dirty="0" smtClean="0">
                <a:solidFill>
                  <a:schemeClr val="tx2"/>
                </a:solidFill>
              </a:rPr>
              <a:t>235</a:t>
            </a:r>
            <a:r>
              <a:rPr lang="en-GB" dirty="0" smtClean="0">
                <a:solidFill>
                  <a:schemeClr val="tx2"/>
                </a:solidFill>
              </a:rPr>
              <a:t>U</a:t>
            </a:r>
          </a:p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Take energy per fission   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GB" baseline="-25000" dirty="0" err="1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 ~ 200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MeV</a:t>
            </a: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Then Rate of Fissions   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 = 50 MW m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-3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/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GB" baseline="-25000" dirty="0" err="1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=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f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N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baseline="-25000" dirty="0" err="1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	R = 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f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x 3.5.10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26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x 577.10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-28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= 50.10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 / (200 x 1.6.10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-13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>
              <a:buFont typeface="Symbol" pitchFamily="18" charset="2"/>
              <a:buChar char=" "/>
              <a:defRPr/>
            </a:pPr>
            <a:r>
              <a:rPr lang="en-GB" dirty="0" smtClean="0">
                <a:solidFill>
                  <a:schemeClr val="tx2"/>
                </a:solidFill>
              </a:rPr>
              <a:t>Then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en-GB" dirty="0" smtClean="0">
                <a:latin typeface="Symbol" pitchFamily="18" charset="2"/>
              </a:rPr>
              <a:t>  </a:t>
            </a:r>
            <a:r>
              <a:rPr lang="en-GB" b="1" dirty="0" smtClean="0">
                <a:solidFill>
                  <a:schemeClr val="hlink"/>
                </a:solidFill>
                <a:latin typeface="Symbol" pitchFamily="18" charset="2"/>
              </a:rPr>
              <a:t>f</a:t>
            </a:r>
            <a:r>
              <a:rPr lang="en-GB" b="1" dirty="0" smtClean="0">
                <a:solidFill>
                  <a:schemeClr val="hlink"/>
                </a:solidFill>
              </a:rPr>
              <a:t> ~ 10</a:t>
            </a:r>
            <a:r>
              <a:rPr lang="en-GB" b="1" baseline="30000" dirty="0" smtClean="0">
                <a:solidFill>
                  <a:schemeClr val="hlink"/>
                </a:solidFill>
              </a:rPr>
              <a:t>17</a:t>
            </a:r>
            <a:r>
              <a:rPr lang="en-GB" b="1" dirty="0" smtClean="0">
                <a:solidFill>
                  <a:schemeClr val="hlink"/>
                </a:solidFill>
              </a:rPr>
              <a:t> m</a:t>
            </a:r>
            <a:r>
              <a:rPr lang="en-GB" b="1" baseline="30000" dirty="0" smtClean="0">
                <a:solidFill>
                  <a:schemeClr val="hlink"/>
                </a:solidFill>
              </a:rPr>
              <a:t>-2</a:t>
            </a:r>
            <a:r>
              <a:rPr lang="en-GB" b="1" dirty="0" smtClean="0">
                <a:solidFill>
                  <a:schemeClr val="hlink"/>
                </a:solidFill>
              </a:rPr>
              <a:t> s</a:t>
            </a:r>
            <a:r>
              <a:rPr lang="en-GB" b="1" baseline="30000" dirty="0" smtClean="0">
                <a:solidFill>
                  <a:schemeClr val="hlink"/>
                </a:solidFill>
              </a:rPr>
              <a:t>-1</a:t>
            </a:r>
          </a:p>
          <a:p>
            <a:pPr>
              <a:buFont typeface="Symbol" pitchFamily="18" charset="2"/>
              <a:buChar char=" "/>
              <a:defRPr/>
            </a:pPr>
            <a:endParaRPr lang="en-GB" b="1" dirty="0" smtClean="0">
              <a:solidFill>
                <a:schemeClr val="hlink"/>
              </a:solidFill>
            </a:endParaRPr>
          </a:p>
          <a:p>
            <a:pPr>
              <a:buFont typeface="Symbol" pitchFamily="18" charset="2"/>
              <a:buChar char=" "/>
              <a:defRPr/>
            </a:pPr>
            <a:r>
              <a:rPr lang="en-GB" b="1" dirty="0" smtClean="0">
                <a:solidFill>
                  <a:srgbClr val="FF0000"/>
                </a:solidFill>
              </a:rPr>
              <a:t>              CONSUMPTION OF </a:t>
            </a:r>
            <a:r>
              <a:rPr lang="en-GB" b="1" baseline="30000" dirty="0" smtClean="0">
                <a:solidFill>
                  <a:srgbClr val="FF0000"/>
                </a:solidFill>
              </a:rPr>
              <a:t>235</a:t>
            </a:r>
            <a:r>
              <a:rPr lang="en-GB" b="1" dirty="0" smtClean="0">
                <a:solidFill>
                  <a:srgbClr val="FF0000"/>
                </a:solidFill>
              </a:rPr>
              <a:t>U</a:t>
            </a:r>
          </a:p>
          <a:p>
            <a:pPr>
              <a:buFont typeface="Symbol" pitchFamily="18" charset="2"/>
              <a:buNone/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   For 50 MW m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-3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need 50 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/ (200 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x 1.6 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-19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</a:p>
          <a:p>
            <a:pPr>
              <a:buFont typeface="Symbol" pitchFamily="18" charset="2"/>
              <a:buNone/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   = 1.56 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18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fissions s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-1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m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-3</a:t>
            </a:r>
            <a:endParaRPr lang="en-GB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428604"/>
            <a:ext cx="8286808" cy="578647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Expressed in mass of </a:t>
            </a:r>
            <a:r>
              <a:rPr lang="en-GB" sz="2400" baseline="30000" dirty="0" smtClean="0">
                <a:solidFill>
                  <a:schemeClr val="tx2"/>
                </a:solidFill>
              </a:rPr>
              <a:t>235</a:t>
            </a:r>
            <a:r>
              <a:rPr lang="en-GB" sz="2400" dirty="0" smtClean="0">
                <a:solidFill>
                  <a:schemeClr val="tx2"/>
                </a:solidFill>
              </a:rPr>
              <a:t>U per day :-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 		 1.56 10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</a:rPr>
              <a:t>18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x 235 x 1.66 10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</a:rPr>
              <a:t>-27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x 3600 x 24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 		= </a:t>
            </a:r>
            <a:r>
              <a:rPr lang="en-GB" sz="2400" b="1" dirty="0" smtClean="0">
                <a:solidFill>
                  <a:schemeClr val="tx2"/>
                </a:solidFill>
              </a:rPr>
              <a:t>0.053 kg m</a:t>
            </a:r>
            <a:r>
              <a:rPr lang="en-GB" sz="2400" b="1" baseline="30000" dirty="0" smtClean="0">
                <a:solidFill>
                  <a:schemeClr val="tx2"/>
                </a:solidFill>
              </a:rPr>
              <a:t>-3</a:t>
            </a:r>
            <a:r>
              <a:rPr lang="en-GB" sz="2400" b="1" dirty="0" smtClean="0">
                <a:solidFill>
                  <a:schemeClr val="tx2"/>
                </a:solidFill>
              </a:rPr>
              <a:t> / day </a:t>
            </a:r>
            <a:r>
              <a:rPr lang="en-GB" sz="2400" dirty="0" smtClean="0">
                <a:solidFill>
                  <a:schemeClr val="tx2"/>
                </a:solidFill>
              </a:rPr>
              <a:t>consumed by fission</a:t>
            </a:r>
          </a:p>
          <a:p>
            <a:pPr>
              <a:lnSpc>
                <a:spcPct val="80000"/>
              </a:lnSpc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Some  </a:t>
            </a:r>
            <a:r>
              <a:rPr lang="en-GB" sz="2400" baseline="30000" dirty="0" smtClean="0">
                <a:solidFill>
                  <a:schemeClr val="tx2"/>
                </a:solidFill>
              </a:rPr>
              <a:t>235</a:t>
            </a:r>
            <a:r>
              <a:rPr lang="en-GB" sz="2400" dirty="0" smtClean="0">
                <a:solidFill>
                  <a:schemeClr val="tx2"/>
                </a:solidFill>
              </a:rPr>
              <a:t>U is consumed by neutron capture as</a:t>
            </a:r>
            <a:r>
              <a:rPr lang="en-GB" sz="2400" dirty="0" smtClean="0">
                <a:solidFill>
                  <a:schemeClr val="tx2"/>
                </a:solidFill>
                <a:latin typeface="Symbol" pitchFamily="18" charset="2"/>
              </a:rPr>
              <a:t> </a:t>
            </a:r>
            <a:r>
              <a:rPr lang="en-GB" sz="2400" dirty="0" err="1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tx2"/>
                </a:solidFill>
              </a:rPr>
              <a:t>C</a:t>
            </a:r>
            <a:r>
              <a:rPr lang="en-GB" sz="2400" dirty="0" smtClean="0">
                <a:solidFill>
                  <a:schemeClr val="tx2"/>
                </a:solidFill>
              </a:rPr>
              <a:t> = 101 barns</a:t>
            </a:r>
          </a:p>
          <a:p>
            <a:pPr lvl="1">
              <a:lnSpc>
                <a:spcPct val="80000"/>
              </a:lnSpc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Allow for this by scaling by (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) /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Total consumption of 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</a:rPr>
              <a:t>235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U is  0.053 x (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) /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	= (577+101) / 577 x 0.053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GB" sz="2400" b="1" dirty="0" smtClean="0">
                <a:solidFill>
                  <a:schemeClr val="tx2"/>
                </a:solidFill>
              </a:rPr>
              <a:t>	= 0.062</a:t>
            </a:r>
            <a:r>
              <a:rPr lang="en-GB" sz="2400" dirty="0" smtClean="0">
                <a:solidFill>
                  <a:schemeClr val="tx2"/>
                </a:solidFill>
              </a:rPr>
              <a:t> </a:t>
            </a:r>
            <a:r>
              <a:rPr lang="en-GB" sz="2400" b="1" dirty="0" smtClean="0">
                <a:solidFill>
                  <a:schemeClr val="tx2"/>
                </a:solidFill>
              </a:rPr>
              <a:t>kg m</a:t>
            </a:r>
            <a:r>
              <a:rPr lang="en-GB" sz="2400" b="1" baseline="30000" dirty="0" smtClean="0">
                <a:solidFill>
                  <a:schemeClr val="tx2"/>
                </a:solidFill>
              </a:rPr>
              <a:t>-3</a:t>
            </a:r>
            <a:r>
              <a:rPr lang="en-GB" sz="2400" b="1" dirty="0" smtClean="0">
                <a:solidFill>
                  <a:schemeClr val="tx2"/>
                </a:solidFill>
              </a:rPr>
              <a:t> / day 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GB" sz="2400" b="1" dirty="0" smtClean="0">
              <a:solidFill>
                <a:schemeClr val="hlink"/>
              </a:solidFill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GB" sz="2400" b="1" dirty="0" smtClean="0">
                <a:solidFill>
                  <a:srgbClr val="FF0000"/>
                </a:solidFill>
              </a:rPr>
              <a:t>COMPARISON WITH OTHER FUELS</a:t>
            </a:r>
          </a:p>
          <a:p>
            <a:pPr>
              <a:lnSpc>
                <a:spcPct val="80000"/>
              </a:lnSpc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The raw cost of natural uranium is ~ 90$ per kg</a:t>
            </a:r>
          </a:p>
          <a:p>
            <a:pPr lvl="1">
              <a:lnSpc>
                <a:spcPct val="80000"/>
              </a:lnSpc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However enrichment and fabrication of fuel rods leads to a cost of ~ 0.4p / kW hr</a:t>
            </a:r>
          </a:p>
          <a:p>
            <a:pPr lvl="1">
              <a:lnSpc>
                <a:spcPct val="80000"/>
              </a:lnSpc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This compares to ~1.5p / kW hr for coal</a:t>
            </a:r>
          </a:p>
          <a:p>
            <a:pPr lvl="2">
              <a:lnSpc>
                <a:spcPct val="80000"/>
              </a:lnSpc>
              <a:defRPr/>
            </a:pPr>
            <a:r>
              <a:rPr lang="en-GB" sz="2400" dirty="0" smtClean="0">
                <a:solidFill>
                  <a:srgbClr val="006600"/>
                </a:solidFill>
              </a:rPr>
              <a:t>These figures assume an efficiency of ~34%   and are a snapshot in time.  They will vary with time.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9983</TotalTime>
  <Words>697</Words>
  <Application>Microsoft Office PowerPoint</Application>
  <PresentationFormat>On-screen Show (4:3)</PresentationFormat>
  <Paragraphs>184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Office Theme</vt:lpstr>
      <vt:lpstr>Custom Design</vt:lpstr>
      <vt:lpstr>1_Custom Design</vt:lpstr>
      <vt:lpstr>Equation</vt:lpstr>
      <vt:lpstr>Designer Drawing</vt:lpstr>
      <vt:lpstr>Microsoft Equation 3.0</vt:lpstr>
      <vt:lpstr>NEUTRON CYCLE IN AN INFINITE  THERMAL REACTOR </vt:lpstr>
      <vt:lpstr> </vt:lpstr>
      <vt:lpstr>EXAMPLE:- Calculate h for natural uranium for induced fusion with 2 MeV neutrons and thermal neutrons. Assume that 2.5 neutrons are produced for each fission and that the fission and capture cross sections in barns are :-         238U        235U    sf  sC     sf   sC  2 MeV  0.6 0.2   1.3 0.0 Thermal 0 3.0   580 100 </vt:lpstr>
      <vt:lpstr>Slide 4</vt:lpstr>
      <vt:lpstr>Optimising the Design</vt:lpstr>
      <vt:lpstr>Slide 6</vt:lpstr>
      <vt:lpstr>Slide 7</vt:lpstr>
      <vt:lpstr>Slide 8</vt:lpstr>
      <vt:lpstr>Slide 9</vt:lpstr>
      <vt:lpstr>Slide 10</vt:lpstr>
      <vt:lpstr>Slide 11</vt:lpstr>
      <vt:lpstr>EXAMPLE:- Define the ‘Thermal Utilisation Factor’ f. A reactor consists of a homogeneous mixture of natural uranium and graphite with a ratio of 200 : 1 carbon atoms to uranium  atoms. Calculate a value for f assuming that all other components in the reactor may be neglected.  [ Natural uranium is 99.3% 238U and 0.7% 235U .  Assume sA(235U)= 678 b, sA(238U)= 2.75 b and sA(12C) = 0.0045 b.] </vt:lpstr>
      <vt:lpstr>EXAMPLE:- A natural uranium thermal fission reactor operates at a thermal power output level of  2 GW.   Calculate the rate of 235U undergoing fission per second assuming that the energy release per fission is 200 MeV.   Calculate the rate of production of 239Pu in kg/yr due to thermal neutron capture only assuming that all the neutrons captured in 238U lead to the production of 239Pu.  [ Assume that for thermal neutrons 235U has a fission cross section sf = 580 b while 238U has  a capture cross section sc = 2.7 b. Natural uranium contains 0.7% of 235U ] . </vt:lpstr>
      <vt:lpstr>Slide 14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Computing Services</cp:lastModifiedBy>
  <cp:revision>48</cp:revision>
  <dcterms:created xsi:type="dcterms:W3CDTF">2009-05-20T14:32:32Z</dcterms:created>
  <dcterms:modified xsi:type="dcterms:W3CDTF">2010-03-12T09:31:26Z</dcterms:modified>
</cp:coreProperties>
</file>