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6"/>
  </p:notesMasterIdLst>
  <p:sldIdLst>
    <p:sldId id="279" r:id="rId4"/>
    <p:sldId id="281" r:id="rId5"/>
    <p:sldId id="269" r:id="rId6"/>
    <p:sldId id="272" r:id="rId7"/>
    <p:sldId id="280" r:id="rId8"/>
    <p:sldId id="270" r:id="rId9"/>
    <p:sldId id="273" r:id="rId10"/>
    <p:sldId id="274" r:id="rId11"/>
    <p:sldId id="275" r:id="rId12"/>
    <p:sldId id="276" r:id="rId13"/>
    <p:sldId id="277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3/11/2010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PRINCIPLES OF NUCLEAR FISSION REACTORS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472518" cy="5715040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GB" sz="2600" b="1" dirty="0" smtClean="0">
                <a:solidFill>
                  <a:schemeClr val="accent1">
                    <a:lumMod val="75000"/>
                  </a:schemeClr>
                </a:solidFill>
              </a:rPr>
              <a:t>SUMMARY OF UNDERLYING PHYSICS</a:t>
            </a:r>
          </a:p>
          <a:p>
            <a:pPr>
              <a:buFontTx/>
              <a:buChar char="•"/>
              <a:defRPr/>
            </a:pPr>
            <a:r>
              <a:rPr lang="en-GB" sz="2600" dirty="0" smtClean="0">
                <a:solidFill>
                  <a:schemeClr val="accent2"/>
                </a:solidFill>
              </a:rPr>
              <a:t> </a:t>
            </a:r>
            <a:r>
              <a:rPr lang="en-GB" sz="2600" dirty="0" smtClean="0">
                <a:solidFill>
                  <a:schemeClr val="accent2">
                    <a:lumMod val="75000"/>
                  </a:schemeClr>
                </a:solidFill>
              </a:rPr>
              <a:t>Neutrons can induce fission in heavy nuclei</a:t>
            </a:r>
          </a:p>
          <a:p>
            <a:pPr>
              <a:buFontTx/>
              <a:buChar char="•"/>
              <a:defRPr/>
            </a:pPr>
            <a:r>
              <a:rPr lang="en-GB" sz="2600" dirty="0" smtClean="0">
                <a:solidFill>
                  <a:schemeClr val="accent2">
                    <a:lumMod val="75000"/>
                  </a:schemeClr>
                </a:solidFill>
              </a:rPr>
              <a:t> ~ 200 </a:t>
            </a:r>
            <a:r>
              <a:rPr lang="en-GB" sz="2600" dirty="0" err="1" smtClean="0">
                <a:solidFill>
                  <a:schemeClr val="accent2">
                    <a:lumMod val="75000"/>
                  </a:schemeClr>
                </a:solidFill>
              </a:rPr>
              <a:t>MeV</a:t>
            </a:r>
            <a:r>
              <a:rPr lang="en-GB" sz="2600" dirty="0" smtClean="0">
                <a:solidFill>
                  <a:schemeClr val="accent2">
                    <a:lumMod val="75000"/>
                  </a:schemeClr>
                </a:solidFill>
              </a:rPr>
              <a:t> is released per fission</a:t>
            </a:r>
          </a:p>
          <a:p>
            <a:pPr>
              <a:buFontTx/>
              <a:buChar char="•"/>
              <a:defRPr/>
            </a:pPr>
            <a:r>
              <a:rPr lang="en-GB" sz="2600" dirty="0" smtClean="0">
                <a:solidFill>
                  <a:schemeClr val="accent2">
                    <a:lumMod val="75000"/>
                  </a:schemeClr>
                </a:solidFill>
              </a:rPr>
              <a:t> ~ 2.5 neutrons per fission are released</a:t>
            </a:r>
          </a:p>
          <a:p>
            <a:pPr>
              <a:buFontTx/>
              <a:buChar char="•"/>
              <a:defRPr/>
            </a:pPr>
            <a:r>
              <a:rPr lang="en-GB" sz="2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6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6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GB" sz="2600" dirty="0" smtClean="0">
                <a:solidFill>
                  <a:schemeClr val="accent2">
                    <a:lumMod val="75000"/>
                  </a:schemeClr>
                </a:solidFill>
              </a:rPr>
              <a:t> is large at certain energies</a:t>
            </a:r>
          </a:p>
          <a:p>
            <a:pPr>
              <a:buNone/>
              <a:defRPr/>
            </a:pPr>
            <a:endParaRPr lang="en-GB" sz="2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defRPr/>
            </a:pPr>
            <a:r>
              <a:rPr lang="en-GB" sz="2600" b="1" dirty="0" smtClean="0">
                <a:solidFill>
                  <a:schemeClr val="accent1">
                    <a:lumMod val="75000"/>
                  </a:schemeClr>
                </a:solidFill>
              </a:rPr>
              <a:t>  	CHAIN REACTIONS</a:t>
            </a:r>
          </a:p>
          <a:p>
            <a:pPr>
              <a:buFontTx/>
              <a:buChar char="•"/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GB" sz="2600" dirty="0" smtClean="0">
                <a:solidFill>
                  <a:schemeClr val="accent2">
                    <a:lumMod val="75000"/>
                  </a:schemeClr>
                </a:solidFill>
              </a:rPr>
              <a:t>If no absorption or loss of </a:t>
            </a:r>
          </a:p>
          <a:p>
            <a:pPr>
              <a:buNone/>
              <a:defRPr/>
            </a:pPr>
            <a:r>
              <a:rPr lang="en-GB" sz="2600" dirty="0" smtClean="0">
                <a:solidFill>
                  <a:schemeClr val="accent2">
                    <a:lumMod val="75000"/>
                  </a:schemeClr>
                </a:solidFill>
              </a:rPr>
              <a:t>	  neutrons occurred then an </a:t>
            </a:r>
          </a:p>
          <a:p>
            <a:pPr>
              <a:buNone/>
              <a:defRPr/>
            </a:pPr>
            <a:r>
              <a:rPr lang="en-GB" sz="2600" dirty="0" smtClean="0">
                <a:solidFill>
                  <a:schemeClr val="accent2">
                    <a:lumMod val="75000"/>
                  </a:schemeClr>
                </a:solidFill>
              </a:rPr>
              <a:t>	  initial neutron in a block </a:t>
            </a:r>
          </a:p>
          <a:p>
            <a:pPr>
              <a:buNone/>
              <a:defRPr/>
            </a:pPr>
            <a:r>
              <a:rPr lang="en-GB" sz="2600" dirty="0" smtClean="0">
                <a:solidFill>
                  <a:schemeClr val="accent2">
                    <a:lumMod val="75000"/>
                  </a:schemeClr>
                </a:solidFill>
              </a:rPr>
              <a:t>       of uranium can start a </a:t>
            </a:r>
          </a:p>
          <a:p>
            <a:pPr>
              <a:buNone/>
              <a:defRPr/>
            </a:pPr>
            <a:r>
              <a:rPr lang="en-GB" sz="2600" dirty="0" smtClean="0">
                <a:solidFill>
                  <a:schemeClr val="accent2">
                    <a:lumMod val="75000"/>
                  </a:schemeClr>
                </a:solidFill>
              </a:rPr>
              <a:t> 	   chain reaction</a:t>
            </a:r>
          </a:p>
          <a:p>
            <a:pPr>
              <a:buNone/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						</a:t>
            </a:r>
          </a:p>
          <a:p>
            <a:pPr>
              <a:buNone/>
              <a:defRPr/>
            </a:pPr>
            <a:r>
              <a:rPr lang="en-GB" dirty="0" smtClean="0">
                <a:solidFill>
                  <a:srgbClr val="DC0081"/>
                </a:solidFill>
              </a:rPr>
              <a:t> 				       For simplicity assume  2 neutrons per fission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077200" y="6492875"/>
            <a:ext cx="2133600" cy="365125"/>
          </a:xfrm>
        </p:spPr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 dirty="0"/>
          </a:p>
        </p:txBody>
      </p:sp>
      <p:graphicFrame>
        <p:nvGraphicFramePr>
          <p:cNvPr id="82946" name="Object 15"/>
          <p:cNvGraphicFramePr>
            <a:graphicFrameLocks noChangeAspect="1"/>
          </p:cNvGraphicFramePr>
          <p:nvPr/>
        </p:nvGraphicFramePr>
        <p:xfrm>
          <a:off x="4357686" y="2928934"/>
          <a:ext cx="4429156" cy="2857520"/>
        </p:xfrm>
        <a:graphic>
          <a:graphicData uri="http://schemas.openxmlformats.org/presentationml/2006/ole">
            <p:oleObj spid="_x0000_s82946" name="Designer Drawing" r:id="rId3" imgW="5096880" imgH="27496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graphicFrame>
        <p:nvGraphicFramePr>
          <p:cNvPr id="7171" name="Object 1030"/>
          <p:cNvGraphicFramePr>
            <a:graphicFrameLocks noChangeAspect="1"/>
          </p:cNvGraphicFramePr>
          <p:nvPr/>
        </p:nvGraphicFramePr>
        <p:xfrm>
          <a:off x="357158" y="285728"/>
          <a:ext cx="4786346" cy="1285884"/>
        </p:xfrm>
        <a:graphic>
          <a:graphicData uri="http://schemas.openxmlformats.org/presentationml/2006/ole">
            <p:oleObj spid="_x0000_s80899" name="Equation" r:id="rId3" imgW="2806560" imgH="914400" progId="Equation.3">
              <p:embed/>
            </p:oleObj>
          </a:graphicData>
        </a:graphic>
      </p:graphicFrame>
      <p:sp>
        <p:nvSpPr>
          <p:cNvPr id="67591" name="Text Box 1031"/>
          <p:cNvSpPr txBox="1">
            <a:spLocks noChangeArrowheads="1"/>
          </p:cNvSpPr>
          <p:nvPr/>
        </p:nvSpPr>
        <p:spPr bwMode="auto">
          <a:xfrm>
            <a:off x="0" y="1785926"/>
            <a:ext cx="492922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Integrating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over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f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gives :-</a:t>
            </a:r>
          </a:p>
        </p:txBody>
      </p:sp>
      <p:graphicFrame>
        <p:nvGraphicFramePr>
          <p:cNvPr id="7172" name="Object 1032"/>
          <p:cNvGraphicFramePr>
            <a:graphicFrameLocks noChangeAspect="1"/>
          </p:cNvGraphicFramePr>
          <p:nvPr/>
        </p:nvGraphicFramePr>
        <p:xfrm>
          <a:off x="3428928" y="1928802"/>
          <a:ext cx="5000724" cy="1785950"/>
        </p:xfrm>
        <a:graphic>
          <a:graphicData uri="http://schemas.openxmlformats.org/presentationml/2006/ole">
            <p:oleObj spid="_x0000_s80900" name="Equation" r:id="rId4" imgW="2755800" imgH="137160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12" name="Text Box 1031"/>
          <p:cNvSpPr txBox="1">
            <a:spLocks noChangeArrowheads="1"/>
          </p:cNvSpPr>
          <p:nvPr/>
        </p:nvSpPr>
        <p:spPr bwMode="auto">
          <a:xfrm>
            <a:off x="5714945" y="285728"/>
            <a:ext cx="3429055" cy="1569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N.B.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f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is the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</a:rPr>
              <a:t>azimuthal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 angle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and the –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</a:rPr>
              <a:t>ve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sign </a:t>
            </a:r>
          </a:p>
          <a:p>
            <a:pPr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 occurs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because T</a:t>
            </a:r>
            <a:r>
              <a:rPr lang="en-GB" sz="2400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decreases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q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increases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0901" name="Object 4"/>
          <p:cNvGraphicFramePr>
            <a:graphicFrameLocks noChangeAspect="1"/>
          </p:cNvGraphicFramePr>
          <p:nvPr/>
        </p:nvGraphicFramePr>
        <p:xfrm>
          <a:off x="5072066" y="3500438"/>
          <a:ext cx="5000660" cy="1665289"/>
        </p:xfrm>
        <a:graphic>
          <a:graphicData uri="http://schemas.openxmlformats.org/presentationml/2006/ole">
            <p:oleObj spid="_x0000_s80901" name="Designer Drawing" r:id="rId5" imgW="4658040" imgH="1994040" progId="">
              <p:embed/>
            </p:oleObj>
          </a:graphicData>
        </a:graphic>
      </p:graphicFrame>
      <p:graphicFrame>
        <p:nvGraphicFramePr>
          <p:cNvPr id="80902" name="Object 5"/>
          <p:cNvGraphicFramePr>
            <a:graphicFrameLocks noChangeAspect="1"/>
          </p:cNvGraphicFramePr>
          <p:nvPr/>
        </p:nvGraphicFramePr>
        <p:xfrm>
          <a:off x="785786" y="4714884"/>
          <a:ext cx="5214974" cy="1755778"/>
        </p:xfrm>
        <a:graphic>
          <a:graphicData uri="http://schemas.openxmlformats.org/presentationml/2006/ole">
            <p:oleObj spid="_x0000_s80902" name="Equation" r:id="rId6" imgW="3111480" imgH="1295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428604"/>
            <a:ext cx="7929618" cy="2743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For rapid moderation we need A as small as possible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e.g. to reduce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from 2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MeV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to 0.025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eV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takes ~ 20 collisions for hydrogen but ~ 100 for carbon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Practical considerations for choice of moderator are      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                1) small A,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                2) large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, and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                3) small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GB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( =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GB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GB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graphicFrame>
        <p:nvGraphicFramePr>
          <p:cNvPr id="9" name="Group 36"/>
          <p:cNvGraphicFramePr>
            <a:graphicFrameLocks noGrp="1"/>
          </p:cNvGraphicFramePr>
          <p:nvPr/>
        </p:nvGraphicFramePr>
        <p:xfrm>
          <a:off x="500034" y="3357562"/>
          <a:ext cx="7861328" cy="1492362"/>
        </p:xfrm>
        <a:graphic>
          <a:graphicData uri="http://schemas.openxmlformats.org/drawingml/2006/table">
            <a:tbl>
              <a:tblPr/>
              <a:tblGrid>
                <a:gridCol w="2171728"/>
                <a:gridCol w="1524000"/>
                <a:gridCol w="1727200"/>
                <a:gridCol w="2438400"/>
              </a:tblGrid>
              <a:tr h="376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CHOICES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en-GB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en-GB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GRAPHITE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GB" sz="17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GB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(b)</a:t>
                      </a:r>
                      <a:endParaRPr kumimoji="0" lang="en-GB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4.7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4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GB" sz="17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GB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(b)</a:t>
                      </a:r>
                      <a:endParaRPr kumimoji="0" lang="en-GB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0.66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0.001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0.0045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28596" y="5000636"/>
            <a:ext cx="8143932" cy="111112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N.B. If H</a:t>
            </a:r>
            <a:r>
              <a:rPr kumimoji="0" lang="en-GB" sz="2400" b="0" i="0" u="none" strike="noStrike" kern="1200" cap="none" spc="0" normalizeH="0" baseline="-2500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 is used then U must be enriched with </a:t>
            </a:r>
            <a:r>
              <a:rPr kumimoji="0" lang="en-GB" sz="2400" b="0" i="0" u="none" strike="noStrike" kern="1200" cap="none" spc="0" normalizeH="0" baseline="3000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235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 because the absorption 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ymbol" pitchFamily="18" charset="2"/>
                <a:ea typeface="+mn-ea"/>
                <a:cs typeface="Times New Roman" pitchFamily="18" charset="0"/>
              </a:rPr>
              <a:t>s</a:t>
            </a:r>
            <a:r>
              <a:rPr kumimoji="0" lang="en-GB" sz="2400" b="0" i="0" u="none" strike="noStrike" kern="1200" cap="none" spc="0" normalizeH="0" baseline="-2500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is large for H</a:t>
            </a:r>
            <a:r>
              <a:rPr kumimoji="0" lang="en-GB" sz="2400" b="0" i="0" u="none" strike="noStrike" kern="1200" cap="none" spc="0" normalizeH="0" baseline="-2500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571612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	         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Compare the probabilities of traversing 1m of </a:t>
            </a:r>
            <a:b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a) H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O, b) D</a:t>
            </a:r>
            <a:r>
              <a:rPr lang="en-GB" sz="2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 and 3) Graphite without being absorbed.</a:t>
            </a:r>
            <a:b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[Densities are:-    a)1000 kg m</a:t>
            </a:r>
            <a:r>
              <a:rPr lang="en-GB" sz="2400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b)1100 kg m</a:t>
            </a:r>
            <a:r>
              <a:rPr lang="en-GB" sz="2400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c) 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160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kg m</a:t>
            </a:r>
            <a:r>
              <a:rPr lang="en-GB" sz="2400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P(x) = exp (-N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s </a:t>
            </a:r>
            <a:r>
              <a:rPr lang="en-GB" b="1" dirty="0" smtClean="0">
                <a:solidFill>
                  <a:srgbClr val="FF0000"/>
                </a:solidFill>
              </a:rPr>
              <a:t>x)</a:t>
            </a:r>
          </a:p>
          <a:p>
            <a:pPr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en-GB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O;</a:t>
            </a:r>
            <a:r>
              <a:rPr lang="en-GB" dirty="0" smtClean="0">
                <a:solidFill>
                  <a:schemeClr val="tx2"/>
                </a:solidFill>
              </a:rPr>
              <a:t>  N</a:t>
            </a:r>
            <a:r>
              <a:rPr lang="en-GB" baseline="-25000" dirty="0" smtClean="0">
                <a:solidFill>
                  <a:schemeClr val="tx2"/>
                </a:solidFill>
              </a:rPr>
              <a:t>H2O</a:t>
            </a:r>
            <a:r>
              <a:rPr lang="en-GB" dirty="0" smtClean="0">
                <a:solidFill>
                  <a:schemeClr val="tx2"/>
                </a:solidFill>
              </a:rPr>
              <a:t> = 1000 / ( 18 * 1.66 10</a:t>
            </a:r>
            <a:r>
              <a:rPr lang="en-GB" baseline="30000" dirty="0" smtClean="0">
                <a:solidFill>
                  <a:schemeClr val="tx2"/>
                </a:solidFill>
              </a:rPr>
              <a:t>-27</a:t>
            </a:r>
            <a:r>
              <a:rPr lang="en-GB" dirty="0" smtClean="0">
                <a:solidFill>
                  <a:schemeClr val="tx2"/>
                </a:solidFill>
              </a:rPr>
              <a:t>) = 4.78 10</a:t>
            </a:r>
            <a:r>
              <a:rPr lang="en-GB" baseline="30000" dirty="0" smtClean="0">
                <a:solidFill>
                  <a:schemeClr val="tx2"/>
                </a:solidFill>
              </a:rPr>
              <a:t>28</a:t>
            </a:r>
            <a:r>
              <a:rPr lang="en-GB" dirty="0" smtClean="0">
                <a:solidFill>
                  <a:schemeClr val="tx2"/>
                </a:solidFill>
              </a:rPr>
              <a:t> m</a:t>
            </a:r>
            <a:r>
              <a:rPr lang="en-GB" baseline="30000" dirty="0" smtClean="0">
                <a:solidFill>
                  <a:schemeClr val="tx2"/>
                </a:solidFill>
              </a:rPr>
              <a:t>-3</a:t>
            </a:r>
          </a:p>
          <a:p>
            <a:pPr marL="457200" indent="-457200">
              <a:buNone/>
            </a:pPr>
            <a:r>
              <a:rPr lang="en-GB" dirty="0" smtClean="0">
                <a:solidFill>
                  <a:schemeClr val="tx2"/>
                </a:solidFill>
              </a:rPr>
              <a:t>	P</a:t>
            </a:r>
            <a:r>
              <a:rPr lang="en-GB" baseline="-25000" dirty="0" smtClean="0">
                <a:solidFill>
                  <a:schemeClr val="tx2"/>
                </a:solidFill>
              </a:rPr>
              <a:t>H2O </a:t>
            </a:r>
            <a:r>
              <a:rPr lang="en-GB" dirty="0" smtClean="0">
                <a:solidFill>
                  <a:schemeClr val="tx2"/>
                </a:solidFill>
              </a:rPr>
              <a:t> = exp (- 4.78 10</a:t>
            </a:r>
            <a:r>
              <a:rPr lang="en-GB" baseline="30000" dirty="0" smtClean="0">
                <a:solidFill>
                  <a:schemeClr val="tx2"/>
                </a:solidFill>
              </a:rPr>
              <a:t>28</a:t>
            </a:r>
            <a:r>
              <a:rPr lang="en-GB" dirty="0" smtClean="0">
                <a:solidFill>
                  <a:schemeClr val="tx2"/>
                </a:solidFill>
              </a:rPr>
              <a:t> x 0.66 10</a:t>
            </a:r>
            <a:r>
              <a:rPr lang="en-GB" baseline="30000" dirty="0" smtClean="0">
                <a:solidFill>
                  <a:schemeClr val="tx2"/>
                </a:solidFill>
              </a:rPr>
              <a:t>-28</a:t>
            </a:r>
            <a:r>
              <a:rPr lang="en-GB" dirty="0" smtClean="0">
                <a:solidFill>
                  <a:schemeClr val="tx2"/>
                </a:solidFill>
              </a:rPr>
              <a:t>) = </a:t>
            </a:r>
            <a:r>
              <a:rPr lang="en-GB" b="1" dirty="0" smtClean="0">
                <a:solidFill>
                  <a:schemeClr val="tx2"/>
                </a:solidFill>
              </a:rPr>
              <a:t>0.043</a:t>
            </a:r>
          </a:p>
          <a:p>
            <a:pPr marL="457200" indent="-45720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b)</a:t>
            </a:r>
            <a:r>
              <a:rPr lang="en-GB" dirty="0" smtClean="0">
                <a:solidFill>
                  <a:schemeClr val="tx2"/>
                </a:solidFill>
              </a:rPr>
              <a:t>	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r>
              <a:rPr lang="en-GB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O;</a:t>
            </a:r>
            <a:r>
              <a:rPr lang="en-GB" dirty="0" smtClean="0">
                <a:solidFill>
                  <a:schemeClr val="tx2"/>
                </a:solidFill>
              </a:rPr>
              <a:t>  N</a:t>
            </a:r>
            <a:r>
              <a:rPr lang="en-GB" baseline="-25000" dirty="0" smtClean="0">
                <a:solidFill>
                  <a:schemeClr val="tx2"/>
                </a:solidFill>
              </a:rPr>
              <a:t>D2O</a:t>
            </a:r>
            <a:r>
              <a:rPr lang="en-GB" dirty="0" smtClean="0">
                <a:solidFill>
                  <a:schemeClr val="tx2"/>
                </a:solidFill>
              </a:rPr>
              <a:t> = 1100 / ( 20 * 1.66 10</a:t>
            </a:r>
            <a:r>
              <a:rPr lang="en-GB" baseline="30000" dirty="0" smtClean="0">
                <a:solidFill>
                  <a:schemeClr val="tx2"/>
                </a:solidFill>
              </a:rPr>
              <a:t>-27</a:t>
            </a:r>
            <a:r>
              <a:rPr lang="en-GB" dirty="0" smtClean="0">
                <a:solidFill>
                  <a:schemeClr val="tx2"/>
                </a:solidFill>
              </a:rPr>
              <a:t>) = 3.31 10</a:t>
            </a:r>
            <a:r>
              <a:rPr lang="en-GB" baseline="30000" dirty="0" smtClean="0">
                <a:solidFill>
                  <a:schemeClr val="tx2"/>
                </a:solidFill>
              </a:rPr>
              <a:t>28</a:t>
            </a:r>
            <a:r>
              <a:rPr lang="en-GB" dirty="0" smtClean="0">
                <a:solidFill>
                  <a:schemeClr val="tx2"/>
                </a:solidFill>
              </a:rPr>
              <a:t> m</a:t>
            </a:r>
            <a:r>
              <a:rPr lang="en-GB" baseline="30000" dirty="0" smtClean="0">
                <a:solidFill>
                  <a:schemeClr val="tx2"/>
                </a:solidFill>
              </a:rPr>
              <a:t>-3</a:t>
            </a:r>
          </a:p>
          <a:p>
            <a:pPr marL="457200" indent="-457200">
              <a:buNone/>
            </a:pPr>
            <a:r>
              <a:rPr lang="en-GB" dirty="0" smtClean="0">
                <a:solidFill>
                  <a:schemeClr val="tx2"/>
                </a:solidFill>
              </a:rPr>
              <a:t>	P</a:t>
            </a:r>
            <a:r>
              <a:rPr lang="en-GB" baseline="-25000" dirty="0" smtClean="0">
                <a:solidFill>
                  <a:schemeClr val="tx2"/>
                </a:solidFill>
              </a:rPr>
              <a:t>D2O </a:t>
            </a:r>
            <a:r>
              <a:rPr lang="en-GB" dirty="0" smtClean="0">
                <a:solidFill>
                  <a:schemeClr val="tx2"/>
                </a:solidFill>
              </a:rPr>
              <a:t> = exp (- 3.31 10</a:t>
            </a:r>
            <a:r>
              <a:rPr lang="en-GB" baseline="30000" dirty="0" smtClean="0">
                <a:solidFill>
                  <a:schemeClr val="tx2"/>
                </a:solidFill>
              </a:rPr>
              <a:t>28</a:t>
            </a:r>
            <a:r>
              <a:rPr lang="en-GB" dirty="0" smtClean="0">
                <a:solidFill>
                  <a:schemeClr val="tx2"/>
                </a:solidFill>
              </a:rPr>
              <a:t> x 0.001 10</a:t>
            </a:r>
            <a:r>
              <a:rPr lang="en-GB" baseline="30000" dirty="0" smtClean="0">
                <a:solidFill>
                  <a:schemeClr val="tx2"/>
                </a:solidFill>
              </a:rPr>
              <a:t>-28</a:t>
            </a:r>
            <a:r>
              <a:rPr lang="en-GB" dirty="0" smtClean="0">
                <a:solidFill>
                  <a:schemeClr val="tx2"/>
                </a:solidFill>
              </a:rPr>
              <a:t>) = </a:t>
            </a:r>
            <a:r>
              <a:rPr lang="en-GB" b="1" dirty="0" smtClean="0">
                <a:solidFill>
                  <a:schemeClr val="tx2"/>
                </a:solidFill>
              </a:rPr>
              <a:t>0.997</a:t>
            </a:r>
          </a:p>
          <a:p>
            <a:pPr marL="457200" indent="-45720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c)</a:t>
            </a:r>
            <a:r>
              <a:rPr lang="en-GB" dirty="0" smtClean="0">
                <a:solidFill>
                  <a:schemeClr val="tx2"/>
                </a:solidFill>
              </a:rPr>
              <a:t>	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Graphite;</a:t>
            </a:r>
            <a:r>
              <a:rPr lang="en-GB" dirty="0" smtClean="0">
                <a:solidFill>
                  <a:schemeClr val="tx2"/>
                </a:solidFill>
              </a:rPr>
              <a:t> N</a:t>
            </a:r>
            <a:r>
              <a:rPr lang="en-GB" baseline="-25000" dirty="0" smtClean="0">
                <a:solidFill>
                  <a:schemeClr val="tx2"/>
                </a:solidFill>
              </a:rPr>
              <a:t>C</a:t>
            </a:r>
            <a:r>
              <a:rPr lang="en-GB" dirty="0" smtClean="0">
                <a:solidFill>
                  <a:schemeClr val="tx2"/>
                </a:solidFill>
              </a:rPr>
              <a:t> = </a:t>
            </a:r>
            <a:r>
              <a:rPr lang="en-GB" dirty="0" smtClean="0">
                <a:solidFill>
                  <a:schemeClr val="tx2"/>
                </a:solidFill>
              </a:rPr>
              <a:t>160</a:t>
            </a:r>
            <a:r>
              <a:rPr lang="en-GB" dirty="0" smtClean="0">
                <a:solidFill>
                  <a:schemeClr val="tx2"/>
                </a:solidFill>
              </a:rPr>
              <a:t>0 </a:t>
            </a:r>
            <a:r>
              <a:rPr lang="en-GB" dirty="0" smtClean="0">
                <a:solidFill>
                  <a:schemeClr val="tx2"/>
                </a:solidFill>
              </a:rPr>
              <a:t>/ ( 12 * 1.66 10</a:t>
            </a:r>
            <a:r>
              <a:rPr lang="en-GB" baseline="30000" dirty="0" smtClean="0">
                <a:solidFill>
                  <a:schemeClr val="tx2"/>
                </a:solidFill>
              </a:rPr>
              <a:t>-27</a:t>
            </a:r>
            <a:r>
              <a:rPr lang="en-GB" dirty="0" smtClean="0">
                <a:solidFill>
                  <a:schemeClr val="tx2"/>
                </a:solidFill>
              </a:rPr>
              <a:t>) = </a:t>
            </a:r>
            <a:r>
              <a:rPr lang="en-GB" dirty="0" smtClean="0">
                <a:solidFill>
                  <a:schemeClr val="tx2"/>
                </a:solidFill>
              </a:rPr>
              <a:t>8.0</a:t>
            </a:r>
            <a:r>
              <a:rPr lang="en-GB" dirty="0" smtClean="0">
                <a:solidFill>
                  <a:schemeClr val="tx2"/>
                </a:solidFill>
              </a:rPr>
              <a:t>3 10</a:t>
            </a:r>
            <a:r>
              <a:rPr lang="en-GB" baseline="30000" dirty="0" smtClean="0">
                <a:solidFill>
                  <a:schemeClr val="tx2"/>
                </a:solidFill>
              </a:rPr>
              <a:t>28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m</a:t>
            </a:r>
            <a:r>
              <a:rPr lang="en-GB" baseline="30000" dirty="0" smtClean="0">
                <a:solidFill>
                  <a:schemeClr val="tx2"/>
                </a:solidFill>
              </a:rPr>
              <a:t>-3</a:t>
            </a:r>
          </a:p>
          <a:p>
            <a:pPr marL="457200" indent="-457200">
              <a:buNone/>
            </a:pPr>
            <a:r>
              <a:rPr lang="en-GB" dirty="0" smtClean="0">
                <a:solidFill>
                  <a:schemeClr val="tx2"/>
                </a:solidFill>
              </a:rPr>
              <a:t>	P</a:t>
            </a:r>
            <a:r>
              <a:rPr lang="en-GB" baseline="-25000" dirty="0" smtClean="0">
                <a:solidFill>
                  <a:schemeClr val="tx2"/>
                </a:solidFill>
              </a:rPr>
              <a:t>C </a:t>
            </a:r>
            <a:r>
              <a:rPr lang="en-GB" dirty="0" smtClean="0">
                <a:solidFill>
                  <a:schemeClr val="tx2"/>
                </a:solidFill>
              </a:rPr>
              <a:t> = exp </a:t>
            </a:r>
            <a:r>
              <a:rPr lang="en-GB" smtClean="0">
                <a:solidFill>
                  <a:schemeClr val="tx2"/>
                </a:solidFill>
              </a:rPr>
              <a:t>(- </a:t>
            </a:r>
            <a:r>
              <a:rPr lang="en-GB" smtClean="0">
                <a:solidFill>
                  <a:schemeClr val="tx2"/>
                </a:solidFill>
              </a:rPr>
              <a:t>8.0</a:t>
            </a:r>
            <a:r>
              <a:rPr lang="en-GB" smtClean="0">
                <a:solidFill>
                  <a:schemeClr val="tx2"/>
                </a:solidFill>
              </a:rPr>
              <a:t>3 10</a:t>
            </a:r>
            <a:r>
              <a:rPr lang="en-GB" baseline="30000" smtClean="0">
                <a:solidFill>
                  <a:schemeClr val="tx2"/>
                </a:solidFill>
              </a:rPr>
              <a:t>28</a:t>
            </a:r>
            <a:r>
              <a:rPr lang="en-GB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x 0.0045 10</a:t>
            </a:r>
            <a:r>
              <a:rPr lang="en-GB" baseline="30000" dirty="0" smtClean="0">
                <a:solidFill>
                  <a:schemeClr val="tx2"/>
                </a:solidFill>
              </a:rPr>
              <a:t>-28</a:t>
            </a:r>
            <a:r>
              <a:rPr lang="en-GB" dirty="0" smtClean="0">
                <a:solidFill>
                  <a:schemeClr val="tx2"/>
                </a:solidFill>
              </a:rPr>
              <a:t>) </a:t>
            </a:r>
            <a:r>
              <a:rPr lang="en-GB" smtClean="0">
                <a:solidFill>
                  <a:schemeClr val="tx2"/>
                </a:solidFill>
              </a:rPr>
              <a:t>= </a:t>
            </a:r>
            <a:r>
              <a:rPr lang="en-GB" b="1" smtClean="0">
                <a:solidFill>
                  <a:schemeClr val="tx2"/>
                </a:solidFill>
              </a:rPr>
              <a:t>0.965</a:t>
            </a:r>
            <a:endParaRPr lang="en-GB" b="1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Fermi’s Chicago pile number 1 with alternating layers of uranium and graphite. On December 2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1942 Fermi slipped the control rods out of the pile generating heat.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pic>
        <p:nvPicPr>
          <p:cNvPr id="8" name="Content Placeholder 7" descr="Image2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6108" y="1643050"/>
            <a:ext cx="2093706" cy="3286148"/>
          </a:xfrm>
        </p:spPr>
      </p:pic>
      <p:pic>
        <p:nvPicPr>
          <p:cNvPr id="9" name="Picture 8" descr="Image2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38537" y="1659181"/>
            <a:ext cx="4344324" cy="4484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8372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357158" y="214291"/>
            <a:ext cx="8215370" cy="857256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GB" sz="3800" dirty="0" smtClean="0">
                <a:solidFill>
                  <a:schemeClr val="tx2"/>
                </a:solidFill>
              </a:rPr>
              <a:t>Define</a:t>
            </a:r>
            <a:r>
              <a:rPr lang="en-GB" sz="3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3800" dirty="0" smtClean="0"/>
              <a:t> </a:t>
            </a:r>
          </a:p>
          <a:p>
            <a:pPr>
              <a:buNone/>
              <a:defRPr/>
            </a:pPr>
            <a:r>
              <a:rPr lang="en-GB" sz="3800" b="1" dirty="0" smtClean="0">
                <a:solidFill>
                  <a:srgbClr val="FF0000"/>
                </a:solidFill>
              </a:rPr>
              <a:t>REPRODUCTION CONSTANT ( MULTIPLICATION FACTOR)   k</a:t>
            </a:r>
          </a:p>
          <a:p>
            <a:pPr>
              <a:buFontTx/>
              <a:buNone/>
              <a:defRPr/>
            </a:pPr>
            <a:endParaRPr lang="en-GB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None/>
              <a:defRPr/>
            </a:pPr>
            <a:endParaRPr lang="en-GB" sz="2400" dirty="0" smtClean="0"/>
          </a:p>
        </p:txBody>
      </p:sp>
      <p:graphicFrame>
        <p:nvGraphicFramePr>
          <p:cNvPr id="2050" name="Object 1029"/>
          <p:cNvGraphicFramePr>
            <a:graphicFrameLocks noChangeAspect="1"/>
          </p:cNvGraphicFramePr>
          <p:nvPr/>
        </p:nvGraphicFramePr>
        <p:xfrm>
          <a:off x="928662" y="1000108"/>
          <a:ext cx="6837362" cy="714375"/>
        </p:xfrm>
        <a:graphic>
          <a:graphicData uri="http://schemas.openxmlformats.org/presentationml/2006/ole">
            <p:oleObj spid="_x0000_s75778" name="Equation" r:id="rId3" imgW="2476440" imgH="431640" progId="Equation.3">
              <p:embed/>
            </p:oleObj>
          </a:graphicData>
        </a:graphic>
      </p:graphicFrame>
      <p:sp>
        <p:nvSpPr>
          <p:cNvPr id="58375" name="Text Box 1031"/>
          <p:cNvSpPr txBox="1">
            <a:spLocks noChangeArrowheads="1"/>
          </p:cNvSpPr>
          <p:nvPr/>
        </p:nvSpPr>
        <p:spPr bwMode="auto">
          <a:xfrm>
            <a:off x="428596" y="1857364"/>
            <a:ext cx="8148137" cy="45243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tx2"/>
                </a:solidFill>
              </a:rPr>
              <a:t>k &gt; 1       ‘Super-critical’ – explosion (bomb)</a:t>
            </a:r>
          </a:p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</a:rPr>
              <a:t> k &lt; 1       ‘Sub-critical’ – reaction dies out</a:t>
            </a:r>
          </a:p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</a:rPr>
              <a:t> k = 1	      ‘Critical’ – stable chain reaction</a:t>
            </a:r>
          </a:p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</a:rPr>
              <a:t>Excess reactivity </a:t>
            </a:r>
            <a:r>
              <a:rPr lang="en-GB" sz="2400" dirty="0">
                <a:solidFill>
                  <a:schemeClr val="tx2"/>
                </a:solidFill>
                <a:sym typeface="Wingdings" pitchFamily="2" charset="2"/>
              </a:rPr>
              <a:t> </a:t>
            </a:r>
            <a:r>
              <a:rPr lang="en-GB" sz="2400" dirty="0" err="1">
                <a:solidFill>
                  <a:schemeClr val="tx2"/>
                </a:solidFill>
                <a:latin typeface="Symbol" pitchFamily="18" charset="2"/>
                <a:sym typeface="Wingdings" pitchFamily="2" charset="2"/>
              </a:rPr>
              <a:t>d</a:t>
            </a:r>
            <a:r>
              <a:rPr lang="en-GB" sz="2400" dirty="0" err="1">
                <a:solidFill>
                  <a:schemeClr val="tx2"/>
                </a:solidFill>
                <a:sym typeface="Wingdings" pitchFamily="2" charset="2"/>
              </a:rPr>
              <a:t>k</a:t>
            </a:r>
            <a:r>
              <a:rPr lang="en-GB" sz="2400" dirty="0">
                <a:solidFill>
                  <a:schemeClr val="tx2"/>
                </a:solidFill>
                <a:sym typeface="Wingdings" pitchFamily="2" charset="2"/>
              </a:rPr>
              <a:t> = k - 1</a:t>
            </a:r>
            <a:endParaRPr lang="en-GB" sz="2400" dirty="0">
              <a:solidFill>
                <a:schemeClr val="tx2"/>
              </a:solidFill>
            </a:endParaRPr>
          </a:p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</a:rPr>
              <a:t> k depends on many factors including the </a:t>
            </a:r>
            <a:r>
              <a:rPr lang="en-GB" sz="2400" dirty="0" smtClean="0">
                <a:solidFill>
                  <a:schemeClr val="tx2"/>
                </a:solidFill>
              </a:rPr>
              <a:t>cross </a:t>
            </a:r>
            <a:r>
              <a:rPr lang="en-GB" sz="2400" dirty="0">
                <a:solidFill>
                  <a:schemeClr val="tx2"/>
                </a:solidFill>
              </a:rPr>
              <a:t>sections. </a:t>
            </a:r>
          </a:p>
          <a:p>
            <a:pPr>
              <a:defRPr/>
            </a:pPr>
            <a:r>
              <a:rPr lang="en-GB" sz="2400" b="1" dirty="0" smtClean="0">
                <a:solidFill>
                  <a:srgbClr val="FF0000"/>
                </a:solidFill>
              </a:rPr>
              <a:t>  Natural </a:t>
            </a:r>
            <a:r>
              <a:rPr lang="en-GB" sz="2400" b="1" dirty="0">
                <a:solidFill>
                  <a:srgbClr val="FF0000"/>
                </a:solidFill>
              </a:rPr>
              <a:t>Uranium (Infinite </a:t>
            </a:r>
            <a:r>
              <a:rPr lang="en-GB" sz="2400" b="1" dirty="0" smtClean="0">
                <a:solidFill>
                  <a:srgbClr val="FF0000"/>
                </a:solidFill>
              </a:rPr>
              <a:t>system) - No </a:t>
            </a:r>
            <a:r>
              <a:rPr lang="en-GB" sz="2400" b="1" dirty="0">
                <a:solidFill>
                  <a:srgbClr val="FF0000"/>
                </a:solidFill>
              </a:rPr>
              <a:t>chain reaction possible</a:t>
            </a:r>
          </a:p>
          <a:p>
            <a:pPr lvl="1">
              <a:buFontTx/>
              <a:buChar char="•"/>
              <a:defRPr/>
            </a:pPr>
            <a:r>
              <a:rPr lang="en-GB" sz="2400" dirty="0">
                <a:solidFill>
                  <a:srgbClr val="006600"/>
                </a:solidFill>
              </a:rPr>
              <a:t>As neutrons slow from 2 </a:t>
            </a:r>
            <a:r>
              <a:rPr lang="en-GB" sz="2400" dirty="0" err="1">
                <a:solidFill>
                  <a:srgbClr val="006600"/>
                </a:solidFill>
              </a:rPr>
              <a:t>MeV</a:t>
            </a:r>
            <a:r>
              <a:rPr lang="en-GB" sz="2400" dirty="0">
                <a:solidFill>
                  <a:srgbClr val="006600"/>
                </a:solidFill>
              </a:rPr>
              <a:t> to 1 </a:t>
            </a:r>
            <a:r>
              <a:rPr lang="en-GB" sz="2400" dirty="0" err="1">
                <a:solidFill>
                  <a:srgbClr val="006600"/>
                </a:solidFill>
              </a:rPr>
              <a:t>keV</a:t>
            </a:r>
            <a:r>
              <a:rPr lang="en-GB" sz="2400" dirty="0">
                <a:solidFill>
                  <a:srgbClr val="006600"/>
                </a:solidFill>
              </a:rPr>
              <a:t> </a:t>
            </a:r>
            <a:r>
              <a:rPr lang="en-GB" sz="2400" dirty="0" smtClean="0">
                <a:solidFill>
                  <a:srgbClr val="006600"/>
                </a:solidFill>
              </a:rPr>
              <a:t> </a:t>
            </a:r>
            <a:r>
              <a:rPr lang="en-GB" sz="2400" dirty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sz="2400" baseline="-25000" dirty="0">
                <a:solidFill>
                  <a:srgbClr val="006600"/>
                </a:solidFill>
              </a:rPr>
              <a:t>c </a:t>
            </a:r>
            <a:r>
              <a:rPr lang="en-GB" sz="2400" dirty="0">
                <a:solidFill>
                  <a:srgbClr val="006600"/>
                </a:solidFill>
              </a:rPr>
              <a:t>becomes dominant over </a:t>
            </a:r>
            <a:r>
              <a:rPr lang="en-GB" sz="2400" dirty="0" err="1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sz="2400" baseline="-25000" dirty="0" err="1">
                <a:solidFill>
                  <a:srgbClr val="006600"/>
                </a:solidFill>
              </a:rPr>
              <a:t>f</a:t>
            </a:r>
            <a:endParaRPr lang="en-GB" sz="2400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n-GB" sz="2400" b="1" dirty="0">
                <a:solidFill>
                  <a:srgbClr val="FF0000"/>
                </a:solidFill>
              </a:rPr>
              <a:t>Enriched Uranium (with 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235</a:t>
            </a:r>
            <a:r>
              <a:rPr lang="en-GB" sz="2400" b="1" dirty="0" smtClean="0">
                <a:solidFill>
                  <a:srgbClr val="FF0000"/>
                </a:solidFill>
              </a:rPr>
              <a:t>U)  Chain </a:t>
            </a:r>
            <a:r>
              <a:rPr lang="en-GB" sz="2400" b="1" dirty="0">
                <a:solidFill>
                  <a:srgbClr val="FF0000"/>
                </a:solidFill>
              </a:rPr>
              <a:t>reaction possible</a:t>
            </a:r>
          </a:p>
          <a:p>
            <a:pPr lvl="1">
              <a:buFontTx/>
              <a:buChar char="•"/>
              <a:defRPr/>
            </a:pPr>
            <a:r>
              <a:rPr lang="en-GB" sz="2400" dirty="0">
                <a:solidFill>
                  <a:srgbClr val="006600"/>
                </a:solidFill>
              </a:rPr>
              <a:t>For all values of </a:t>
            </a:r>
            <a:r>
              <a:rPr lang="en-GB" sz="2400" dirty="0" err="1">
                <a:solidFill>
                  <a:srgbClr val="006600"/>
                </a:solidFill>
              </a:rPr>
              <a:t>T</a:t>
            </a:r>
            <a:r>
              <a:rPr lang="en-GB" sz="2400" baseline="-25000" dirty="0" err="1">
                <a:solidFill>
                  <a:srgbClr val="006600"/>
                </a:solidFill>
              </a:rPr>
              <a:t>n</a:t>
            </a:r>
            <a:r>
              <a:rPr lang="en-GB" sz="2400" dirty="0">
                <a:solidFill>
                  <a:srgbClr val="006600"/>
                </a:solidFill>
              </a:rPr>
              <a:t>, </a:t>
            </a:r>
            <a:r>
              <a:rPr lang="en-GB" sz="2400" dirty="0" err="1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sz="2400" baseline="-25000" dirty="0" err="1">
                <a:solidFill>
                  <a:srgbClr val="006600"/>
                </a:solidFill>
              </a:rPr>
              <a:t>f</a:t>
            </a:r>
            <a:r>
              <a:rPr lang="en-GB" sz="2400" baseline="-25000" dirty="0">
                <a:solidFill>
                  <a:srgbClr val="006600"/>
                </a:solidFill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baseline="30000" dirty="0">
                <a:solidFill>
                  <a:srgbClr val="006600"/>
                </a:solidFill>
              </a:rPr>
              <a:t>235</a:t>
            </a:r>
            <a:r>
              <a:rPr lang="en-GB" sz="2400" dirty="0">
                <a:solidFill>
                  <a:srgbClr val="006600"/>
                </a:solidFill>
              </a:rPr>
              <a:t>U) &gt; </a:t>
            </a:r>
            <a:r>
              <a:rPr lang="en-GB" sz="2400" dirty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sz="2400" baseline="-25000" dirty="0">
                <a:solidFill>
                  <a:srgbClr val="006600"/>
                </a:solidFill>
              </a:rPr>
              <a:t>c </a:t>
            </a:r>
          </a:p>
          <a:p>
            <a:pPr lvl="1">
              <a:buFontTx/>
              <a:buChar char="•"/>
              <a:defRPr/>
            </a:pPr>
            <a:r>
              <a:rPr lang="en-GB" sz="2400" dirty="0">
                <a:solidFill>
                  <a:srgbClr val="006600"/>
                </a:solidFill>
              </a:rPr>
              <a:t>Shows basis for  </a:t>
            </a:r>
            <a:r>
              <a:rPr lang="en-GB" sz="2400" b="1" dirty="0">
                <a:solidFill>
                  <a:srgbClr val="FF0000"/>
                </a:solidFill>
              </a:rPr>
              <a:t>FAST REACTORS </a:t>
            </a:r>
            <a:r>
              <a:rPr lang="en-GB" sz="2400" dirty="0">
                <a:solidFill>
                  <a:srgbClr val="006600"/>
                </a:solidFill>
              </a:rPr>
              <a:t>in which mostly high energy neutrons cause fission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285992"/>
            <a:ext cx="7929618" cy="407196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A simple matrix of natural (or slightly enriched U surrounded by a moderator</a:t>
            </a:r>
          </a:p>
          <a:p>
            <a:pPr lvl="1">
              <a:defRPr/>
            </a:pPr>
            <a:r>
              <a:rPr lang="en-GB" sz="2000" dirty="0" smtClean="0">
                <a:solidFill>
                  <a:schemeClr val="hlink"/>
                </a:solidFill>
              </a:rPr>
              <a:t>FUEL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:  U (or less frequently </a:t>
            </a:r>
            <a:r>
              <a:rPr lang="en-GB" sz="2000" dirty="0" err="1" smtClean="0">
                <a:solidFill>
                  <a:schemeClr val="accent2">
                    <a:lumMod val="75000"/>
                  </a:schemeClr>
                </a:solidFill>
              </a:rPr>
              <a:t>Pu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lvl="1">
              <a:defRPr/>
            </a:pPr>
            <a:r>
              <a:rPr lang="en-GB" sz="2000" dirty="0" smtClean="0">
                <a:solidFill>
                  <a:schemeClr val="hlink"/>
                </a:solidFill>
              </a:rPr>
              <a:t>MODERATOR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: C, H</a:t>
            </a:r>
            <a:r>
              <a:rPr lang="en-GB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O or D</a:t>
            </a:r>
            <a:r>
              <a:rPr lang="en-GB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O  to slow neutrons from ~2Mev to  &lt; 1 </a:t>
            </a:r>
            <a:r>
              <a:rPr lang="en-GB" sz="2000" dirty="0" err="1" smtClean="0">
                <a:solidFill>
                  <a:schemeClr val="accent2">
                    <a:lumMod val="75000"/>
                  </a:schemeClr>
                </a:solidFill>
              </a:rPr>
              <a:t>eV</a:t>
            </a:r>
            <a:endParaRPr lang="en-GB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GB" sz="2000" dirty="0" smtClean="0">
                <a:solidFill>
                  <a:schemeClr val="hlink"/>
                </a:solidFill>
              </a:rPr>
              <a:t>CLADDING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: Contains fuel and prevents release of radioactive fission products + provides thermal contact with coolant</a:t>
            </a:r>
          </a:p>
          <a:p>
            <a:pPr lvl="1">
              <a:defRPr/>
            </a:pPr>
            <a:r>
              <a:rPr lang="en-GB" sz="2000" dirty="0" smtClean="0">
                <a:solidFill>
                  <a:schemeClr val="hlink"/>
                </a:solidFill>
              </a:rPr>
              <a:t>COOLANT  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Gas or liquid, separated from fuel and moderator-.takes heat away from fuel for electricity generation</a:t>
            </a:r>
          </a:p>
          <a:p>
            <a:pPr lvl="1"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hlink"/>
                </a:solidFill>
              </a:rPr>
              <a:t>CONTROL RODS</a:t>
            </a:r>
            <a:r>
              <a:rPr lang="en-GB" dirty="0" smtClean="0"/>
              <a:t> 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Usually B (or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Cd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)with large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for thermal neutrons to maintain k=1</a:t>
            </a:r>
          </a:p>
          <a:p>
            <a:pPr lvl="1"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hlink"/>
                </a:solidFill>
              </a:rPr>
              <a:t>SHIELD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Usually steel to contain pressure and concrete to give radiation protection</a:t>
            </a:r>
          </a:p>
          <a:p>
            <a:pPr lvl="1">
              <a:defRPr/>
            </a:pPr>
            <a:endParaRPr lang="en-GB" sz="2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4214810" y="0"/>
          <a:ext cx="3857651" cy="2332163"/>
        </p:xfrm>
        <a:graphic>
          <a:graphicData uri="http://schemas.openxmlformats.org/presentationml/2006/ole">
            <p:oleObj spid="_x0000_s76802" name="Designer Drawing" r:id="rId3" imgW="4932360" imgH="2749680" progId="">
              <p:embed/>
            </p:oleObj>
          </a:graphicData>
        </a:graphic>
      </p:graphicFrame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85720" y="642918"/>
            <a:ext cx="3429024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Conceptual diagram of </a:t>
            </a:r>
            <a:endParaRPr lang="en-GB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basic thermal reactor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Oldbury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Magnox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reactor 1968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5" name="Picture 4" descr="magnox oldbury 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822616"/>
            <a:ext cx="4492780" cy="5463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571480"/>
            <a:ext cx="7581900" cy="844062"/>
          </a:xfrm>
        </p:spPr>
        <p:txBody>
          <a:bodyPr/>
          <a:lstStyle/>
          <a:p>
            <a:pPr>
              <a:spcBef>
                <a:spcPct val="0"/>
              </a:spcBef>
              <a:buSzTx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For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hlink"/>
                </a:solidFill>
              </a:rPr>
              <a:t>n + U</a:t>
            </a:r>
            <a:r>
              <a:rPr lang="en-GB" sz="2400" dirty="0" smtClean="0"/>
              <a:t>   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is negligible and the other cross sections (barns) as a function of energy are</a:t>
            </a:r>
          </a:p>
          <a:p>
            <a:pPr>
              <a:defRPr/>
            </a:pPr>
            <a:endParaRPr lang="en-GB" dirty="0" smtClean="0"/>
          </a:p>
        </p:txBody>
      </p:sp>
      <p:graphicFrame>
        <p:nvGraphicFramePr>
          <p:cNvPr id="55448" name="Group 152"/>
          <p:cNvGraphicFramePr>
            <a:graphicFrameLocks noGrp="1"/>
          </p:cNvGraphicFramePr>
          <p:nvPr/>
        </p:nvGraphicFramePr>
        <p:xfrm>
          <a:off x="428596" y="1785926"/>
          <a:ext cx="8261378" cy="4190992"/>
        </p:xfrm>
        <a:graphic>
          <a:graphicData uri="http://schemas.openxmlformats.org/drawingml/2006/table">
            <a:tbl>
              <a:tblPr/>
              <a:tblGrid>
                <a:gridCol w="1752629"/>
                <a:gridCol w="1530349"/>
                <a:gridCol w="1117600"/>
                <a:gridCol w="1422400"/>
                <a:gridCol w="1286933"/>
                <a:gridCol w="1151467"/>
              </a:tblGrid>
              <a:tr h="316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GB" sz="17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GB" sz="17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MeV</a:t>
                      </a:r>
                      <a:endParaRPr kumimoji="0" lang="en-GB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Isotope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GB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endParaRPr kumimoji="0" lang="en-GB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GB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GB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GB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238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0.6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2.9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0.2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NAT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0.6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2.9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0.2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235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2.3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0.3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238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0.2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0.3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NAT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0.009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0.2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0.3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235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0.7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0.001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238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0.001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NAT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0.6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0.001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235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Thermal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238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Thermal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NAT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4.1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3.7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Thermal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235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580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449" name="Text Box 153"/>
          <p:cNvSpPr txBox="1">
            <a:spLocks noChangeArrowheads="1"/>
          </p:cNvSpPr>
          <p:nvPr/>
        </p:nvSpPr>
        <p:spPr bwMode="auto">
          <a:xfrm>
            <a:off x="714348" y="6000768"/>
            <a:ext cx="689727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Remember that there are large resonances below 1keV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85729"/>
            <a:ext cx="8358246" cy="121444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b="1" dirty="0" smtClean="0">
                <a:solidFill>
                  <a:schemeClr val="hlink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ROLE OF THE MODERATOR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The moderator slows neutrons by elastic scattering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E.g. General case :-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4286248" y="1071546"/>
          <a:ext cx="3454400" cy="342900"/>
        </p:xfrm>
        <a:graphic>
          <a:graphicData uri="http://schemas.openxmlformats.org/presentationml/2006/ole">
            <p:oleObj spid="_x0000_s77826" name="Equation" r:id="rId3" imgW="1168200" imgH="228600" progId="Equation.3">
              <p:embed/>
            </p:oleObj>
          </a:graphicData>
        </a:graphic>
      </p:graphicFrame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428596" y="1500174"/>
            <a:ext cx="8215370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Let the masses of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2400" dirty="0">
                <a:solidFill>
                  <a:srgbClr val="DC008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respectively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GB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Laboratory Frame</a:t>
            </a: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GB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recoils</a:t>
            </a: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this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so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loses energy in this frame</a:t>
            </a:r>
          </a:p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we consider the process in the </a:t>
            </a:r>
            <a:r>
              <a:rPr lang="en-GB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Centre of </a:t>
            </a:r>
            <a:r>
              <a:rPr lang="en-GB" sz="24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Mass </a:t>
            </a:r>
            <a:r>
              <a:rPr lang="en-GB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have equal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opposite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momenta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before and after scattering</a:t>
            </a:r>
          </a:p>
          <a:p>
            <a:pPr lvl="1"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No loss of energy in this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frame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graphicFrame>
        <p:nvGraphicFramePr>
          <p:cNvPr id="77827" name="Object 1028"/>
          <p:cNvGraphicFramePr>
            <a:graphicFrameLocks noChangeAspect="1"/>
          </p:cNvGraphicFramePr>
          <p:nvPr/>
        </p:nvGraphicFramePr>
        <p:xfrm>
          <a:off x="1643042" y="4214818"/>
          <a:ext cx="4429156" cy="1235078"/>
        </p:xfrm>
        <a:graphic>
          <a:graphicData uri="http://schemas.openxmlformats.org/presentationml/2006/ole">
            <p:oleObj spid="_x0000_s77827" name="Designer Drawing" r:id="rId4" imgW="4685400" imgH="1268640" progId="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034" y="5715016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Consider the transformation to the centre of Mass system travelling with speed V</a:t>
            </a:r>
            <a:r>
              <a:rPr lang="en-GB" sz="2400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14282" y="214290"/>
            <a:ext cx="5214974" cy="38576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In CMS   mu</a:t>
            </a:r>
            <a:r>
              <a:rPr lang="en-GB" sz="2400" baseline="30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+ Mu</a:t>
            </a:r>
            <a:r>
              <a:rPr lang="en-GB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GB" sz="2400" baseline="30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= 0  by definition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Also    u</a:t>
            </a:r>
            <a:r>
              <a:rPr lang="en-GB" sz="2400" baseline="30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= u - V</a:t>
            </a:r>
            <a:r>
              <a:rPr lang="en-GB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  and   u</a:t>
            </a:r>
            <a:r>
              <a:rPr lang="en-GB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GB" sz="2400" baseline="30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= - V</a:t>
            </a:r>
            <a:r>
              <a:rPr lang="en-GB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GB" sz="2400" dirty="0" smtClean="0"/>
              <a:t>Substituting for u</a:t>
            </a:r>
            <a:r>
              <a:rPr lang="en-GB" sz="2400" baseline="30000" dirty="0" smtClean="0"/>
              <a:t>1</a:t>
            </a:r>
            <a:r>
              <a:rPr lang="en-GB" sz="2400" dirty="0" smtClean="0"/>
              <a:t> and u</a:t>
            </a:r>
            <a:r>
              <a:rPr lang="en-GB" sz="2400" baseline="-25000" dirty="0" smtClean="0"/>
              <a:t>X</a:t>
            </a:r>
            <a:r>
              <a:rPr lang="en-GB" sz="2400" baseline="30000" dirty="0" smtClean="0"/>
              <a:t>1</a:t>
            </a:r>
            <a:r>
              <a:rPr lang="en-GB" sz="2400" dirty="0" smtClean="0"/>
              <a:t> gives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GB" sz="2400" dirty="0" smtClean="0"/>
              <a:t>   </a:t>
            </a:r>
            <a:r>
              <a:rPr lang="en-GB" sz="2400" dirty="0" smtClean="0">
                <a:solidFill>
                  <a:schemeClr val="hlink"/>
                </a:solidFill>
              </a:rPr>
              <a:t>V</a:t>
            </a:r>
            <a:r>
              <a:rPr lang="en-GB" sz="2400" baseline="-25000" dirty="0" smtClean="0">
                <a:solidFill>
                  <a:schemeClr val="hlink"/>
                </a:solidFill>
              </a:rPr>
              <a:t>C </a:t>
            </a:r>
            <a:r>
              <a:rPr lang="en-GB" sz="2400" dirty="0" smtClean="0">
                <a:solidFill>
                  <a:schemeClr val="hlink"/>
                </a:solidFill>
              </a:rPr>
              <a:t>= u m / (m + M)   and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GB" sz="2400" dirty="0" smtClean="0">
                <a:solidFill>
                  <a:schemeClr val="hlink"/>
                </a:solidFill>
              </a:rPr>
              <a:t>   u</a:t>
            </a:r>
            <a:r>
              <a:rPr lang="en-GB" sz="2400" baseline="30000" dirty="0" smtClean="0">
                <a:solidFill>
                  <a:schemeClr val="hlink"/>
                </a:solidFill>
              </a:rPr>
              <a:t>1</a:t>
            </a:r>
            <a:r>
              <a:rPr lang="en-GB" sz="2400" dirty="0" smtClean="0">
                <a:solidFill>
                  <a:schemeClr val="hlink"/>
                </a:solidFill>
              </a:rPr>
              <a:t> = u M / (m +M)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GB" sz="2400" dirty="0" smtClean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GB" sz="2400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Now consider  the final velocities of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	the neutron, v and v</a:t>
            </a:r>
            <a:r>
              <a:rPr lang="en-GB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in lab. and CMS, and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GB" sz="2400" baseline="-25000" dirty="0" err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and v</a:t>
            </a:r>
            <a:r>
              <a:rPr lang="en-GB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X1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the corresponding velocities for X.</a:t>
            </a:r>
          </a:p>
        </p:txBody>
      </p:sp>
      <p:graphicFrame>
        <p:nvGraphicFramePr>
          <p:cNvPr id="5123" name="Object 1030"/>
          <p:cNvGraphicFramePr>
            <a:graphicFrameLocks noChangeAspect="1"/>
          </p:cNvGraphicFramePr>
          <p:nvPr/>
        </p:nvGraphicFramePr>
        <p:xfrm>
          <a:off x="4214810" y="1071546"/>
          <a:ext cx="4929190" cy="2214578"/>
        </p:xfrm>
        <a:graphic>
          <a:graphicData uri="http://schemas.openxmlformats.org/presentationml/2006/ole">
            <p:oleObj spid="_x0000_s78851" name="Designer Drawing" r:id="rId3" imgW="4700520" imgH="1774440" progId="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9" name="Text Box 1028"/>
          <p:cNvSpPr txBox="1">
            <a:spLocks noChangeArrowheads="1"/>
          </p:cNvSpPr>
          <p:nvPr/>
        </p:nvSpPr>
        <p:spPr bwMode="auto">
          <a:xfrm>
            <a:off x="285720" y="3786190"/>
            <a:ext cx="8534400" cy="11633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In CMS mv</a:t>
            </a:r>
            <a:r>
              <a:rPr lang="en-GB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+ Mv</a:t>
            </a:r>
            <a:r>
              <a:rPr lang="en-GB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X1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=0= mu</a:t>
            </a:r>
            <a:r>
              <a:rPr lang="en-GB" sz="2400" baseline="30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+ Mu</a:t>
            </a:r>
            <a:r>
              <a:rPr lang="en-GB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GB" sz="2400" baseline="30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GB" sz="2000" dirty="0" smtClean="0">
                <a:cs typeface="Times New Roman" pitchFamily="18" charset="0"/>
                <a:sym typeface="Symbol" pitchFamily="18" charset="2"/>
              </a:rPr>
              <a:t>  </a:t>
            </a:r>
            <a:r>
              <a:rPr lang="en-GB" sz="2000" dirty="0" smtClean="0">
                <a:cs typeface="Times New Roman" pitchFamily="18" charset="0"/>
              </a:rPr>
              <a:t>|v</a:t>
            </a:r>
            <a:r>
              <a:rPr lang="en-GB" sz="2000" baseline="-25000" dirty="0" smtClean="0">
                <a:cs typeface="Times New Roman" pitchFamily="18" charset="0"/>
              </a:rPr>
              <a:t>1</a:t>
            </a:r>
            <a:r>
              <a:rPr lang="en-GB" sz="2000" dirty="0" smtClean="0">
                <a:cs typeface="Times New Roman" pitchFamily="18" charset="0"/>
              </a:rPr>
              <a:t> | = |u</a:t>
            </a:r>
            <a:r>
              <a:rPr lang="en-GB" sz="2000" baseline="30000" dirty="0" smtClean="0">
                <a:cs typeface="Times New Roman" pitchFamily="18" charset="0"/>
              </a:rPr>
              <a:t>1</a:t>
            </a:r>
            <a:r>
              <a:rPr lang="en-GB" sz="2000" dirty="0" smtClean="0">
                <a:cs typeface="Times New Roman" pitchFamily="18" charset="0"/>
              </a:rPr>
              <a:t> |  and |v</a:t>
            </a:r>
            <a:r>
              <a:rPr lang="en-GB" sz="2000" baseline="-25000" dirty="0" smtClean="0">
                <a:cs typeface="Times New Roman" pitchFamily="18" charset="0"/>
              </a:rPr>
              <a:t>X1</a:t>
            </a:r>
            <a:r>
              <a:rPr lang="en-GB" sz="2000" dirty="0" smtClean="0">
                <a:cs typeface="Times New Roman" pitchFamily="18" charset="0"/>
              </a:rPr>
              <a:t> | = |u</a:t>
            </a:r>
            <a:r>
              <a:rPr lang="en-GB" sz="2000" baseline="-25000" dirty="0" smtClean="0">
                <a:cs typeface="Times New Roman" pitchFamily="18" charset="0"/>
              </a:rPr>
              <a:t>X</a:t>
            </a:r>
            <a:r>
              <a:rPr lang="en-GB" sz="2000" baseline="30000" dirty="0" smtClean="0">
                <a:cs typeface="Times New Roman" pitchFamily="18" charset="0"/>
              </a:rPr>
              <a:t>1</a:t>
            </a:r>
            <a:r>
              <a:rPr lang="en-GB" sz="2000" dirty="0" smtClean="0">
                <a:cs typeface="Times New Roman" pitchFamily="18" charset="0"/>
              </a:rPr>
              <a:t> | </a:t>
            </a:r>
          </a:p>
          <a:p>
            <a:pPr>
              <a:buFontTx/>
              <a:buChar char="•"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velocity v may be found from the following triangle of velocities using the cosine rule</a:t>
            </a:r>
          </a:p>
        </p:txBody>
      </p:sp>
      <p:graphicFrame>
        <p:nvGraphicFramePr>
          <p:cNvPr id="78852" name="Object 1029"/>
          <p:cNvGraphicFramePr>
            <a:graphicFrameLocks noChangeAspect="1"/>
          </p:cNvGraphicFramePr>
          <p:nvPr/>
        </p:nvGraphicFramePr>
        <p:xfrm>
          <a:off x="4572000" y="4786322"/>
          <a:ext cx="4286280" cy="1639889"/>
        </p:xfrm>
        <a:graphic>
          <a:graphicData uri="http://schemas.openxmlformats.org/presentationml/2006/ole">
            <p:oleObj spid="_x0000_s78852" name="Designer Drawing" r:id="rId4" imgW="4767480" imgH="2161440" progId="">
              <p:embed/>
            </p:oleObj>
          </a:graphicData>
        </a:graphic>
      </p:graphicFrame>
      <p:graphicFrame>
        <p:nvGraphicFramePr>
          <p:cNvPr id="78853" name="Object 1030"/>
          <p:cNvGraphicFramePr>
            <a:graphicFrameLocks noChangeAspect="1"/>
          </p:cNvGraphicFramePr>
          <p:nvPr/>
        </p:nvGraphicFramePr>
        <p:xfrm>
          <a:off x="500035" y="5357813"/>
          <a:ext cx="3571900" cy="425450"/>
        </p:xfrm>
        <a:graphic>
          <a:graphicData uri="http://schemas.openxmlformats.org/presentationml/2006/ole">
            <p:oleObj spid="_x0000_s78853" name="Equation" r:id="rId5" imgW="187956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57158" y="285728"/>
            <a:ext cx="7175500" cy="369277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Substituting for V</a:t>
            </a:r>
            <a:r>
              <a:rPr lang="en-GB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and v</a:t>
            </a:r>
            <a:r>
              <a:rPr lang="en-GB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 we obtain</a:t>
            </a:r>
          </a:p>
        </p:txBody>
      </p:sp>
      <p:graphicFrame>
        <p:nvGraphicFramePr>
          <p:cNvPr id="6148" name="Object 1031"/>
          <p:cNvGraphicFramePr>
            <a:graphicFrameLocks noChangeAspect="1"/>
          </p:cNvGraphicFramePr>
          <p:nvPr/>
        </p:nvGraphicFramePr>
        <p:xfrm>
          <a:off x="2125663" y="571500"/>
          <a:ext cx="4389437" cy="723900"/>
        </p:xfrm>
        <a:graphic>
          <a:graphicData uri="http://schemas.openxmlformats.org/presentationml/2006/ole">
            <p:oleObj spid="_x0000_s79876" name="Equation" r:id="rId3" imgW="1993680" imgH="444240" progId="Equation.3">
              <p:embed/>
            </p:oleObj>
          </a:graphicData>
        </a:graphic>
      </p:graphicFrame>
      <p:sp>
        <p:nvSpPr>
          <p:cNvPr id="66568" name="Text Box 1032"/>
          <p:cNvSpPr txBox="1">
            <a:spLocks noChangeArrowheads="1"/>
          </p:cNvSpPr>
          <p:nvPr/>
        </p:nvSpPr>
        <p:spPr bwMode="auto">
          <a:xfrm>
            <a:off x="214282" y="1357298"/>
            <a:ext cx="8715436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Let T</a:t>
            </a:r>
            <a:r>
              <a:rPr lang="en-GB" sz="2400" baseline="-25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T</a:t>
            </a:r>
            <a:r>
              <a:rPr lang="en-GB" sz="2400" baseline="-25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represent the neutron K.E.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before and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 collision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		</a:t>
            </a:r>
            <a:r>
              <a:rPr lang="en-GB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4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 ½ m u</a:t>
            </a:r>
            <a:r>
              <a:rPr lang="en-GB" sz="2400" baseline="30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and T</a:t>
            </a:r>
            <a:r>
              <a:rPr lang="en-GB" sz="24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= ½ m v</a:t>
            </a:r>
            <a:r>
              <a:rPr lang="en-GB" sz="2400" baseline="30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A is the mass number of X then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M=A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 and m= 1 u</a:t>
            </a:r>
          </a:p>
        </p:txBody>
      </p:sp>
      <p:graphicFrame>
        <p:nvGraphicFramePr>
          <p:cNvPr id="6149" name="Object 1034"/>
          <p:cNvGraphicFramePr>
            <a:graphicFrameLocks noChangeAspect="1"/>
          </p:cNvGraphicFramePr>
          <p:nvPr/>
        </p:nvGraphicFramePr>
        <p:xfrm>
          <a:off x="4495800" y="3354266"/>
          <a:ext cx="152400" cy="149469"/>
        </p:xfrm>
        <a:graphic>
          <a:graphicData uri="http://schemas.openxmlformats.org/presentationml/2006/ole">
            <p:oleObj spid="_x0000_s79877" name="Equation" r:id="rId4" imgW="114120" imgH="215640" progId="Equation.3">
              <p:embed/>
            </p:oleObj>
          </a:graphicData>
        </a:graphic>
      </p:graphicFrame>
      <p:graphicFrame>
        <p:nvGraphicFramePr>
          <p:cNvPr id="6150" name="Object 1035"/>
          <p:cNvGraphicFramePr>
            <a:graphicFrameLocks noChangeAspect="1"/>
          </p:cNvGraphicFramePr>
          <p:nvPr/>
        </p:nvGraphicFramePr>
        <p:xfrm>
          <a:off x="2285984" y="2500306"/>
          <a:ext cx="4286280" cy="794606"/>
        </p:xfrm>
        <a:graphic>
          <a:graphicData uri="http://schemas.openxmlformats.org/presentationml/2006/ole">
            <p:oleObj spid="_x0000_s79878" name="Equation" r:id="rId5" imgW="1892160" imgH="444240" progId="Equation.3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17</a:t>
            </a:r>
            <a:endParaRPr lang="en-GB"/>
          </a:p>
        </p:txBody>
      </p:sp>
      <p:sp>
        <p:nvSpPr>
          <p:cNvPr id="13" name="Rectangle 1027"/>
          <p:cNvSpPr txBox="1">
            <a:spLocks noChangeArrowheads="1"/>
          </p:cNvSpPr>
          <p:nvPr/>
        </p:nvSpPr>
        <p:spPr>
          <a:xfrm>
            <a:off x="285720" y="3357562"/>
            <a:ext cx="8215370" cy="114300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maximum energy loss occurs when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ymbol" pitchFamily="18" charset="2"/>
                <a:ea typeface="+mn-ea"/>
                <a:cs typeface="Times New Roman" pitchFamily="18" charset="0"/>
              </a:rPr>
              <a:t>q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= -1 with T</a:t>
            </a:r>
            <a:r>
              <a:rPr kumimoji="0" lang="en-GB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minimum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i.e.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Symbol" pitchFamily="18" charset="2"/>
                <a:ea typeface="+mn-ea"/>
                <a:cs typeface="Times New Roman" pitchFamily="18" charset="0"/>
              </a:rPr>
              <a:t>q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=180</a:t>
            </a:r>
            <a:r>
              <a:rPr kumimoji="0" lang="en-GB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(head-on collision)</a:t>
            </a:r>
          </a:p>
        </p:txBody>
      </p:sp>
      <p:graphicFrame>
        <p:nvGraphicFramePr>
          <p:cNvPr id="79879" name="Object 1028"/>
          <p:cNvGraphicFramePr>
            <a:graphicFrameLocks noChangeAspect="1"/>
          </p:cNvGraphicFramePr>
          <p:nvPr/>
        </p:nvGraphicFramePr>
        <p:xfrm>
          <a:off x="2500298" y="4572008"/>
          <a:ext cx="3936982" cy="714380"/>
        </p:xfrm>
        <a:graphic>
          <a:graphicData uri="http://schemas.openxmlformats.org/presentationml/2006/ole">
            <p:oleObj spid="_x0000_s79879" name="Equation" r:id="rId6" imgW="1384200" imgH="444240" progId="Equation.3">
              <p:embed/>
            </p:oleObj>
          </a:graphicData>
        </a:graphic>
      </p:graphicFrame>
      <p:sp>
        <p:nvSpPr>
          <p:cNvPr id="15" name="Text Box 1029"/>
          <p:cNvSpPr txBox="1">
            <a:spLocks noChangeArrowheads="1"/>
          </p:cNvSpPr>
          <p:nvPr/>
        </p:nvSpPr>
        <p:spPr bwMode="auto">
          <a:xfrm>
            <a:off x="214282" y="5429264"/>
            <a:ext cx="857256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Experiment shows that </a:t>
            </a:r>
            <a:r>
              <a:rPr lang="en-GB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the angular </a:t>
            </a:r>
            <a:r>
              <a:rPr lang="en-GB" sz="24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distribution of </a:t>
            </a:r>
            <a:r>
              <a:rPr lang="en-GB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the neutrons is </a:t>
            </a:r>
            <a:r>
              <a:rPr lang="en-GB" sz="24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defRPr/>
            </a:pPr>
            <a:r>
              <a:rPr lang="en-GB" sz="24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isotropic </a:t>
            </a:r>
            <a:r>
              <a:rPr lang="en-GB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in the C.M.S.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4655</TotalTime>
  <Words>738</Words>
  <Application>Microsoft Office PowerPoint</Application>
  <PresentationFormat>On-screen Show (4:3)</PresentationFormat>
  <Paragraphs>205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Office Theme</vt:lpstr>
      <vt:lpstr>Custom Design</vt:lpstr>
      <vt:lpstr>1_Custom Design</vt:lpstr>
      <vt:lpstr>Designer Drawing</vt:lpstr>
      <vt:lpstr>Equation</vt:lpstr>
      <vt:lpstr>PRINCIPLES OF NUCLEAR FISSION REACTORS</vt:lpstr>
      <vt:lpstr>Fermi’s Chicago pile number 1 with alternating layers of uranium and graphite. On December 2nd 1942 Fermi slipped the control rods out of the pile generating heat.</vt:lpstr>
      <vt:lpstr>Slide 3</vt:lpstr>
      <vt:lpstr>Slide 4</vt:lpstr>
      <vt:lpstr>Oldbury Magnox reactor 1968</vt:lpstr>
      <vt:lpstr>Slide 6</vt:lpstr>
      <vt:lpstr>Slide 7</vt:lpstr>
      <vt:lpstr>Slide 8</vt:lpstr>
      <vt:lpstr> </vt:lpstr>
      <vt:lpstr>Slide 10</vt:lpstr>
      <vt:lpstr> </vt:lpstr>
      <vt:lpstr>EXAMPLE:            Compare the probabilities of traversing 1m of            a) H2O, b) D20 and 3) Graphite without being absorbed. [Densities are:-    a)1000 kg m-3, b)1100 kg m-3 and c) 1600 kg m-3]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Computing Services</cp:lastModifiedBy>
  <cp:revision>30</cp:revision>
  <dcterms:created xsi:type="dcterms:W3CDTF">2009-05-20T14:32:32Z</dcterms:created>
  <dcterms:modified xsi:type="dcterms:W3CDTF">2010-03-11T10:10:24Z</dcterms:modified>
</cp:coreProperties>
</file>