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7"/>
  </p:notesMasterIdLst>
  <p:sldIdLst>
    <p:sldId id="263" r:id="rId4"/>
    <p:sldId id="264" r:id="rId5"/>
    <p:sldId id="265" r:id="rId6"/>
    <p:sldId id="275" r:id="rId7"/>
    <p:sldId id="266" r:id="rId8"/>
    <p:sldId id="267" r:id="rId9"/>
    <p:sldId id="276" r:id="rId10"/>
    <p:sldId id="268" r:id="rId11"/>
    <p:sldId id="269" r:id="rId12"/>
    <p:sldId id="271" r:id="rId13"/>
    <p:sldId id="272" r:id="rId14"/>
    <p:sldId id="273" r:id="rId15"/>
    <p:sldId id="274" r:id="rId16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2/25/2010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B060-185F-498B-9DC8-14FB287A3E55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D5E5-EE30-4BF2-9FE8-6E6734034003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4D9B-D9AA-4CDD-965D-3EA4D187D8AD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DD3E-8BD7-4442-8934-2D9867C05D47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0D89-0154-45B3-9DCB-11A3F9349DF4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61F6-61FA-44E0-ABD0-9DDA1123FC30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8EAE-F367-4D8F-AC43-001D46104A04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93A6-3340-411B-B1FF-6A22085A6D73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164B-E249-442D-A743-4C820859A00D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39E2-B760-4DBB-9FC3-2C32D1020775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4C70-59E2-41FF-8639-DFC187718D14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6A73-64C5-408B-AE86-BF9D90A296E1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9182-2B7E-4CB0-800D-040DF4338581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3A2B-0656-4121-80FC-3FC798A44DF7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FDCD-D809-4FFD-97EE-34C3F9A5D12E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10EF-F272-45B2-9975-C570142D64FA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2090-9DB5-4264-B6C6-CEC10D0DDA20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923E-BDFD-4292-B197-D0D8439F8FA0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90D0-CFA0-4A2E-BB73-00F428244FCD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B539-B06C-414A-94C4-620BF02BE1B8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65A0-CC8E-422B-8AC4-8D832325010C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3EE14-0583-455B-9FF1-6DB7EBE6BDD0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0517-03AF-4E98-BE8C-255E63C9F8B6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A5CA6-BC02-4E2E-81B6-3E28EC365ACA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E3D7-3368-49A8-B920-A091075254B5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2F30E-22FD-4ABE-85E0-5E902E08985A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2F166-ADF4-48AB-84A2-1AA9A9F340AB}" type="datetime1">
              <a:rPr lang="en-US" smtClean="0"/>
              <a:pPr/>
              <a:t>2/25/2010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NUCLEAR REACTION RATES AND CROSS SECTIONS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3076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914401" y="1055077"/>
            <a:ext cx="7175500" cy="5117123"/>
          </a:xfrm>
        </p:spPr>
        <p:txBody>
          <a:bodyPr/>
          <a:lstStyle/>
          <a:p>
            <a:r>
              <a:rPr lang="en-GB" sz="2400" dirty="0" smtClean="0"/>
              <a:t>The probability for a particular reaction to occur is expressed in terms of ‘cross section’</a:t>
            </a:r>
          </a:p>
          <a:p>
            <a:r>
              <a:rPr lang="en-GB" sz="2400" dirty="0" smtClean="0">
                <a:solidFill>
                  <a:schemeClr val="accent2"/>
                </a:solidFill>
              </a:rPr>
              <a:t>Consider a beam of nuclei a bombarding a target consisting of nuclei B</a:t>
            </a:r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endParaRPr lang="en-GB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	Let 	N = No. of nuclei B per m</a:t>
            </a:r>
            <a:r>
              <a:rPr lang="en-GB" baseline="30000" dirty="0" smtClean="0"/>
              <a:t>3</a:t>
            </a:r>
            <a:r>
              <a:rPr lang="en-GB" dirty="0" smtClean="0"/>
              <a:t> in the target 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    		n = No. of nuclei a per m</a:t>
            </a:r>
            <a:r>
              <a:rPr lang="en-GB" baseline="30000" dirty="0" smtClean="0"/>
              <a:t>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baseline="30000" dirty="0" smtClean="0"/>
              <a:t>             </a:t>
            </a:r>
            <a:r>
              <a:rPr lang="en-GB" dirty="0" smtClean="0"/>
              <a:t> 	   = density of particles in the beam</a:t>
            </a:r>
          </a:p>
          <a:p>
            <a:pPr>
              <a:buFontTx/>
              <a:buNone/>
            </a:pPr>
            <a:endParaRPr lang="en-GB" dirty="0" smtClean="0"/>
          </a:p>
        </p:txBody>
      </p:sp>
      <p:graphicFrame>
        <p:nvGraphicFramePr>
          <p:cNvPr id="3074" name="Object 2053"/>
          <p:cNvGraphicFramePr>
            <a:graphicFrameLocks noChangeAspect="1"/>
          </p:cNvGraphicFramePr>
          <p:nvPr/>
        </p:nvGraphicFramePr>
        <p:xfrm>
          <a:off x="1643041" y="2714620"/>
          <a:ext cx="5429289" cy="2353042"/>
        </p:xfrm>
        <a:graphic>
          <a:graphicData uri="http://schemas.openxmlformats.org/presentationml/2006/ole">
            <p:oleObj spid="_x0000_s3074" name="Designer Drawing" r:id="rId3" imgW="5176080" imgH="3426480" progId="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smtClean="0"/>
              <a:t>Physics of Energy Sources Lecture 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FORMS OF DECAY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714356"/>
            <a:ext cx="7175500" cy="234536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sz="2600" b="1" dirty="0" smtClean="0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en-GB" sz="2600" b="1" dirty="0" smtClean="0">
                <a:solidFill>
                  <a:schemeClr val="tx2"/>
                </a:solidFill>
              </a:rPr>
              <a:t>-DECAY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600" dirty="0" smtClean="0">
                <a:solidFill>
                  <a:schemeClr val="tx2"/>
                </a:solidFill>
              </a:rPr>
              <a:t>	Occurs in heaviest nuclei with Z &gt; 83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dirty="0" smtClean="0"/>
              <a:t> </a:t>
            </a:r>
            <a:r>
              <a:rPr lang="en-GB" dirty="0" smtClean="0">
                <a:solidFill>
                  <a:schemeClr val="accent2"/>
                </a:solidFill>
              </a:rPr>
              <a:t>e.g.	 </a:t>
            </a:r>
            <a:r>
              <a:rPr lang="en-GB" baseline="30000" dirty="0" smtClean="0">
                <a:solidFill>
                  <a:schemeClr val="accent2"/>
                </a:solidFill>
              </a:rPr>
              <a:t>238</a:t>
            </a:r>
            <a:r>
              <a:rPr lang="en-GB" dirty="0" smtClean="0">
                <a:solidFill>
                  <a:schemeClr val="accent2"/>
                </a:solidFill>
              </a:rPr>
              <a:t>U </a:t>
            </a:r>
            <a:r>
              <a:rPr lang="en-GB" dirty="0" smtClean="0">
                <a:solidFill>
                  <a:schemeClr val="accent2"/>
                </a:solidFill>
                <a:sym typeface="Wingdings" pitchFamily="2" charset="2"/>
              </a:rPr>
              <a:t> </a:t>
            </a:r>
            <a:r>
              <a:rPr lang="en-GB" baseline="30000" dirty="0" smtClean="0">
                <a:solidFill>
                  <a:schemeClr val="accent2"/>
                </a:solidFill>
              </a:rPr>
              <a:t>234</a:t>
            </a:r>
            <a:r>
              <a:rPr lang="en-GB" dirty="0" smtClean="0">
                <a:solidFill>
                  <a:schemeClr val="accent2"/>
                </a:solidFill>
              </a:rPr>
              <a:t>Th</a:t>
            </a:r>
            <a:r>
              <a:rPr lang="en-GB" dirty="0" smtClean="0">
                <a:solidFill>
                  <a:schemeClr val="accent2"/>
                </a:solidFill>
                <a:sym typeface="Wingdings" pitchFamily="2" charset="2"/>
              </a:rPr>
              <a:t> +</a:t>
            </a:r>
            <a:r>
              <a:rPr lang="en-GB" dirty="0" smtClean="0">
                <a:solidFill>
                  <a:schemeClr val="accent2"/>
                </a:solidFill>
                <a:latin typeface="Symbol" pitchFamily="18" charset="2"/>
                <a:sym typeface="Wingdings" pitchFamily="2" charset="2"/>
              </a:rPr>
              <a:t> a      </a:t>
            </a:r>
            <a:r>
              <a:rPr lang="en-GB" dirty="0" smtClean="0">
                <a:solidFill>
                  <a:schemeClr val="accent2"/>
                </a:solidFill>
                <a:sym typeface="Wingdings" pitchFamily="2" charset="2"/>
              </a:rPr>
              <a:t>T</a:t>
            </a:r>
            <a:r>
              <a:rPr lang="en-GB" baseline="-25000" dirty="0" smtClean="0">
                <a:solidFill>
                  <a:schemeClr val="accent2"/>
                </a:solidFill>
                <a:sym typeface="Wingdings" pitchFamily="2" charset="2"/>
              </a:rPr>
              <a:t>1/2</a:t>
            </a:r>
            <a:r>
              <a:rPr lang="en-GB" dirty="0" smtClean="0">
                <a:solidFill>
                  <a:schemeClr val="accent2"/>
                </a:solidFill>
                <a:sym typeface="Wingdings" pitchFamily="2" charset="2"/>
              </a:rPr>
              <a:t> ~ 4x10</a:t>
            </a:r>
            <a:r>
              <a:rPr lang="en-GB" baseline="30000" dirty="0" smtClean="0">
                <a:solidFill>
                  <a:schemeClr val="accent2"/>
                </a:solidFill>
                <a:sym typeface="Wingdings" pitchFamily="2" charset="2"/>
              </a:rPr>
              <a:t>9</a:t>
            </a:r>
            <a:r>
              <a:rPr lang="en-GB" dirty="0" smtClean="0">
                <a:solidFill>
                  <a:schemeClr val="accent2"/>
                </a:solidFill>
                <a:sym typeface="Wingdings" pitchFamily="2" charset="2"/>
              </a:rPr>
              <a:t> yrs</a:t>
            </a:r>
            <a:endParaRPr lang="en-GB" dirty="0" smtClean="0">
              <a:solidFill>
                <a:schemeClr val="accent2"/>
              </a:solidFill>
              <a:latin typeface="Symbol" pitchFamily="18" charset="2"/>
              <a:sym typeface="Wingdings" pitchFamily="2" charset="2"/>
            </a:endParaRPr>
          </a:p>
          <a:p>
            <a:pPr>
              <a:lnSpc>
                <a:spcPct val="90000"/>
              </a:lnSpc>
              <a:buNone/>
            </a:pPr>
            <a:r>
              <a:rPr lang="en-GB" baseline="30000" dirty="0" smtClean="0">
                <a:solidFill>
                  <a:schemeClr val="accent2"/>
                </a:solidFill>
              </a:rPr>
              <a:t>		216</a:t>
            </a:r>
            <a:r>
              <a:rPr lang="en-GB" dirty="0" smtClean="0">
                <a:solidFill>
                  <a:schemeClr val="accent2"/>
                </a:solidFill>
              </a:rPr>
              <a:t>Rn </a:t>
            </a:r>
            <a:r>
              <a:rPr lang="en-GB" dirty="0" smtClean="0">
                <a:solidFill>
                  <a:schemeClr val="accent2"/>
                </a:solidFill>
                <a:sym typeface="Wingdings" pitchFamily="2" charset="2"/>
              </a:rPr>
              <a:t> </a:t>
            </a:r>
            <a:r>
              <a:rPr lang="en-GB" baseline="30000" dirty="0" smtClean="0">
                <a:solidFill>
                  <a:schemeClr val="accent2"/>
                </a:solidFill>
              </a:rPr>
              <a:t>212</a:t>
            </a:r>
            <a:r>
              <a:rPr lang="en-GB" dirty="0" smtClean="0">
                <a:solidFill>
                  <a:schemeClr val="accent2"/>
                </a:solidFill>
              </a:rPr>
              <a:t>Po</a:t>
            </a:r>
            <a:r>
              <a:rPr lang="en-GB" dirty="0" smtClean="0">
                <a:solidFill>
                  <a:schemeClr val="accent2"/>
                </a:solidFill>
                <a:sym typeface="Wingdings" pitchFamily="2" charset="2"/>
              </a:rPr>
              <a:t> +</a:t>
            </a:r>
            <a:r>
              <a:rPr lang="en-GB" dirty="0" smtClean="0">
                <a:solidFill>
                  <a:schemeClr val="accent2"/>
                </a:solidFill>
                <a:latin typeface="Symbol" pitchFamily="18" charset="2"/>
                <a:sym typeface="Wingdings" pitchFamily="2" charset="2"/>
              </a:rPr>
              <a:t> a     </a:t>
            </a:r>
            <a:r>
              <a:rPr lang="en-GB" dirty="0" smtClean="0">
                <a:solidFill>
                  <a:schemeClr val="accent2"/>
                </a:solidFill>
                <a:sym typeface="Wingdings" pitchFamily="2" charset="2"/>
              </a:rPr>
              <a:t>T</a:t>
            </a:r>
            <a:r>
              <a:rPr lang="en-GB" baseline="-25000" dirty="0" smtClean="0">
                <a:solidFill>
                  <a:schemeClr val="accent2"/>
                </a:solidFill>
                <a:sym typeface="Wingdings" pitchFamily="2" charset="2"/>
              </a:rPr>
              <a:t>1/2</a:t>
            </a:r>
            <a:r>
              <a:rPr lang="en-GB" dirty="0" smtClean="0">
                <a:solidFill>
                  <a:schemeClr val="accent2"/>
                </a:solidFill>
                <a:sym typeface="Wingdings" pitchFamily="2" charset="2"/>
              </a:rPr>
              <a:t> ~ 4.5 </a:t>
            </a:r>
            <a:r>
              <a:rPr lang="en-GB" dirty="0" smtClean="0">
                <a:solidFill>
                  <a:schemeClr val="accent2"/>
                </a:solidFill>
                <a:latin typeface="Symbol" pitchFamily="18" charset="2"/>
                <a:sym typeface="Wingdings" pitchFamily="2" charset="2"/>
              </a:rPr>
              <a:t>m</a:t>
            </a:r>
            <a:r>
              <a:rPr lang="en-GB" dirty="0" smtClean="0">
                <a:solidFill>
                  <a:schemeClr val="accent2"/>
                </a:solidFill>
                <a:sym typeface="Wingdings" pitchFamily="2" charset="2"/>
              </a:rPr>
              <a:t>s</a:t>
            </a:r>
          </a:p>
          <a:p>
            <a:pPr>
              <a:lnSpc>
                <a:spcPct val="90000"/>
              </a:lnSpc>
              <a:buFont typeface="Symbol" pitchFamily="18" charset="2"/>
              <a:buChar char=" "/>
            </a:pPr>
            <a:endParaRPr lang="en-GB" sz="2600" dirty="0" smtClean="0">
              <a:solidFill>
                <a:schemeClr val="accent2"/>
              </a:solidFill>
              <a:latin typeface="Symbol" pitchFamily="18" charset="2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GB" sz="2600" b="1" dirty="0" smtClean="0">
                <a:solidFill>
                  <a:schemeClr val="tx2"/>
                </a:solidFill>
                <a:latin typeface="Symbol" pitchFamily="18" charset="2"/>
              </a:rPr>
              <a:t>b</a:t>
            </a:r>
            <a:r>
              <a:rPr lang="en-GB" sz="2600" b="1" dirty="0" smtClean="0">
                <a:solidFill>
                  <a:schemeClr val="tx2"/>
                </a:solidFill>
              </a:rPr>
              <a:t>-DECAY AND </a:t>
            </a:r>
            <a:r>
              <a:rPr lang="en-GB" sz="2600" b="1" dirty="0" err="1" smtClean="0">
                <a:solidFill>
                  <a:schemeClr val="tx2"/>
                </a:solidFill>
              </a:rPr>
              <a:t>e</a:t>
            </a:r>
            <a:r>
              <a:rPr lang="en-GB" sz="2600" b="1" baseline="-25000" dirty="0" err="1" smtClean="0">
                <a:solidFill>
                  <a:schemeClr val="tx2"/>
                </a:solidFill>
              </a:rPr>
              <a:t>K</a:t>
            </a:r>
            <a:r>
              <a:rPr lang="en-GB" sz="2600" b="1" dirty="0" smtClean="0">
                <a:solidFill>
                  <a:schemeClr val="tx2"/>
                </a:solidFill>
              </a:rPr>
              <a:t> CAPTURE </a:t>
            </a:r>
            <a:r>
              <a:rPr lang="en-GB" sz="2600" dirty="0" smtClean="0">
                <a:solidFill>
                  <a:schemeClr val="tx2"/>
                </a:solidFill>
                <a:latin typeface="Symbol" pitchFamily="18" charset="2"/>
              </a:rPr>
              <a:t> </a:t>
            </a:r>
            <a:endParaRPr lang="en-GB" sz="2800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GB" sz="2600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sz="24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sz="24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sz="24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2000232" y="3000372"/>
          <a:ext cx="4396317" cy="928694"/>
        </p:xfrm>
        <a:graphic>
          <a:graphicData uri="http://schemas.openxmlformats.org/presentationml/2006/ole">
            <p:oleObj spid="_x0000_s37890" name="Equation" r:id="rId3" imgW="1511280" imgH="507960" progId="Equation.3">
              <p:embed/>
            </p:oleObj>
          </a:graphicData>
        </a:graphic>
      </p:graphicFrame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6741583" y="2928934"/>
            <a:ext cx="2402417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GB" sz="2200" baseline="-25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1/2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~ 11 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min</a:t>
            </a:r>
          </a:p>
          <a:p>
            <a:endParaRPr lang="en-GB" sz="2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GB" sz="2200" baseline="-25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1/2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~ 9 min</a:t>
            </a:r>
          </a:p>
          <a:p>
            <a:endParaRPr lang="en-GB" dirty="0">
              <a:solidFill>
                <a:schemeClr val="accent2"/>
              </a:solidFill>
              <a:sym typeface="Wingdings" pitchFamily="2" charset="2"/>
            </a:endParaRP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711200" y="3851031"/>
            <a:ext cx="5549468" cy="1107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N.B.  The * indicates an excited state and </a:t>
            </a:r>
          </a:p>
          <a:p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bar indicates an antiparticle (anti-neutrino)</a:t>
            </a:r>
          </a:p>
          <a:p>
            <a:r>
              <a:rPr lang="en-GB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GB" sz="2200" dirty="0" smtClean="0">
                <a:solidFill>
                  <a:schemeClr val="tx2"/>
                </a:solidFill>
                <a:latin typeface="Symbol" pitchFamily="18" charset="2"/>
              </a:rPr>
              <a:t> b</a:t>
            </a:r>
            <a:r>
              <a:rPr lang="en-GB" sz="2200" baseline="30000" dirty="0">
                <a:solidFill>
                  <a:schemeClr val="tx2"/>
                </a:solidFill>
                <a:latin typeface="Symbol" pitchFamily="18" charset="2"/>
              </a:rPr>
              <a:t>+</a:t>
            </a:r>
            <a:r>
              <a:rPr lang="en-GB" sz="2200" dirty="0">
                <a:solidFill>
                  <a:schemeClr val="tx2"/>
                </a:solidFill>
                <a:latin typeface="Symbol" pitchFamily="18" charset="2"/>
              </a:rPr>
              <a:t> </a:t>
            </a:r>
            <a:r>
              <a:rPr lang="en-GB" sz="2200" dirty="0" err="1">
                <a:solidFill>
                  <a:schemeClr val="tx2"/>
                </a:solidFill>
              </a:rPr>
              <a:t>e.g</a:t>
            </a:r>
            <a:endParaRPr lang="en-GB" sz="2200" dirty="0">
              <a:solidFill>
                <a:schemeClr val="tx2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741583" y="4429132"/>
            <a:ext cx="240241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GB" sz="2200" baseline="-25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1/2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~ 4 sec</a:t>
            </a:r>
          </a:p>
          <a:p>
            <a:endParaRPr lang="en-GB" dirty="0">
              <a:solidFill>
                <a:schemeClr val="accent2"/>
              </a:solidFill>
              <a:sym typeface="Wingdings" pitchFamily="2" charset="2"/>
            </a:endParaRPr>
          </a:p>
        </p:txBody>
      </p:sp>
      <p:graphicFrame>
        <p:nvGraphicFramePr>
          <p:cNvPr id="6147" name="Object 10"/>
          <p:cNvGraphicFramePr>
            <a:graphicFrameLocks noChangeAspect="1"/>
          </p:cNvGraphicFramePr>
          <p:nvPr/>
        </p:nvGraphicFramePr>
        <p:xfrm>
          <a:off x="2143108" y="4572009"/>
          <a:ext cx="4343400" cy="428628"/>
        </p:xfrm>
        <a:graphic>
          <a:graphicData uri="http://schemas.openxmlformats.org/presentationml/2006/ole">
            <p:oleObj spid="_x0000_s37891" name="Equation" r:id="rId4" imgW="1434960" imgH="241200" progId="Equation.3">
              <p:embed/>
            </p:oleObj>
          </a:graphicData>
        </a:graphic>
      </p:graphicFrame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714348" y="5000636"/>
            <a:ext cx="8223726" cy="14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K-capture is when an electron is captured 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K-shell of an atom. </a:t>
            </a:r>
            <a:endParaRPr lang="en-GB" sz="2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Similar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positron 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emission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Z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Z-1, NN+1 and energetically</a:t>
            </a:r>
          </a:p>
          <a:p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more 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favourable</a:t>
            </a:r>
          </a:p>
          <a:p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e.g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GB" sz="2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8" name="Object 12"/>
          <p:cNvGraphicFramePr>
            <a:graphicFrameLocks noChangeAspect="1"/>
          </p:cNvGraphicFramePr>
          <p:nvPr/>
        </p:nvGraphicFramePr>
        <p:xfrm>
          <a:off x="2857488" y="5929330"/>
          <a:ext cx="4014790" cy="559393"/>
        </p:xfrm>
        <a:graphic>
          <a:graphicData uri="http://schemas.openxmlformats.org/presentationml/2006/ole">
            <p:oleObj spid="_x0000_s37892" name="Equation" r:id="rId5" imgW="1180800" imgH="241200" progId="Equation.3">
              <p:embed/>
            </p:oleObj>
          </a:graphicData>
        </a:graphic>
      </p:graphicFrame>
      <p:sp>
        <p:nvSpPr>
          <p:cNvPr id="6155" name="Text Box 14"/>
          <p:cNvSpPr txBox="1">
            <a:spLocks noChangeArrowheads="1"/>
          </p:cNvSpPr>
          <p:nvPr/>
        </p:nvSpPr>
        <p:spPr bwMode="auto">
          <a:xfrm>
            <a:off x="6858016" y="6000768"/>
            <a:ext cx="1762021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GB" sz="2200" baseline="-25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1/2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~ 53 days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785786" y="3214686"/>
            <a:ext cx="942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GB" sz="2400" dirty="0" smtClean="0">
                <a:solidFill>
                  <a:schemeClr val="tx2"/>
                </a:solidFill>
                <a:latin typeface="Symbol" pitchFamily="18" charset="2"/>
              </a:rPr>
              <a:t>b</a:t>
            </a:r>
            <a:r>
              <a:rPr lang="en-GB" sz="2400" baseline="30000" dirty="0" smtClean="0">
                <a:solidFill>
                  <a:schemeClr val="tx2"/>
                </a:solidFill>
                <a:latin typeface="Symbol" pitchFamily="18" charset="2"/>
              </a:rPr>
              <a:t>-</a:t>
            </a:r>
            <a:endParaRPr lang="en-GB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428604"/>
            <a:ext cx="7175500" cy="128588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90000"/>
              </a:lnSpc>
            </a:pPr>
            <a:r>
              <a:rPr lang="en-GB" sz="6000" b="1" dirty="0" smtClean="0">
                <a:solidFill>
                  <a:schemeClr val="tx2"/>
                </a:solidFill>
                <a:latin typeface="Symbol" pitchFamily="18" charset="2"/>
              </a:rPr>
              <a:t>g</a:t>
            </a:r>
            <a:r>
              <a:rPr lang="en-GB" sz="6000" b="1" dirty="0" smtClean="0">
                <a:solidFill>
                  <a:schemeClr val="tx2"/>
                </a:solidFill>
              </a:rPr>
              <a:t>-DECAY</a:t>
            </a:r>
          </a:p>
          <a:p>
            <a:pPr>
              <a:lnSpc>
                <a:spcPct val="90000"/>
              </a:lnSpc>
            </a:pPr>
            <a:endParaRPr lang="en-GB" sz="60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6000" b="1" dirty="0" smtClean="0">
                <a:solidFill>
                  <a:schemeClr val="tx2"/>
                </a:solidFill>
              </a:rPr>
              <a:t>   Nuclei left in excited states e.g. </a:t>
            </a:r>
            <a:r>
              <a:rPr lang="en-GB" sz="6000" b="1" baseline="30000" dirty="0" smtClean="0">
                <a:solidFill>
                  <a:schemeClr val="tx2"/>
                </a:solidFill>
              </a:rPr>
              <a:t>27</a:t>
            </a:r>
            <a:r>
              <a:rPr lang="en-GB" sz="6000" b="1" dirty="0" smtClean="0">
                <a:solidFill>
                  <a:schemeClr val="tx2"/>
                </a:solidFill>
              </a:rPr>
              <a:t>Al*, decay to their ground states by emitting </a:t>
            </a:r>
            <a:r>
              <a:rPr lang="en-GB" sz="6000" b="1" dirty="0" smtClean="0">
                <a:solidFill>
                  <a:schemeClr val="tx2"/>
                </a:solidFill>
                <a:latin typeface="Symbol" pitchFamily="18" charset="2"/>
              </a:rPr>
              <a:t>g</a:t>
            </a:r>
            <a:r>
              <a:rPr lang="en-GB" sz="6000" b="1" dirty="0" smtClean="0">
                <a:solidFill>
                  <a:schemeClr val="tx2"/>
                </a:solidFill>
              </a:rPr>
              <a:t>-rays with</a:t>
            </a:r>
            <a:r>
              <a:rPr lang="en-GB" sz="6000" b="1" dirty="0" smtClean="0">
                <a:solidFill>
                  <a:schemeClr val="tx2"/>
                </a:solidFill>
                <a:latin typeface="Symbol" pitchFamily="18" charset="2"/>
              </a:rPr>
              <a:t> t</a:t>
            </a:r>
            <a:r>
              <a:rPr lang="en-GB" sz="6000" b="1" dirty="0" smtClean="0">
                <a:solidFill>
                  <a:schemeClr val="tx2"/>
                </a:solidFill>
              </a:rPr>
              <a:t> &lt; 10</a:t>
            </a:r>
            <a:r>
              <a:rPr lang="en-GB" sz="6000" b="1" baseline="30000" dirty="0" smtClean="0">
                <a:solidFill>
                  <a:schemeClr val="tx2"/>
                </a:solidFill>
              </a:rPr>
              <a:t>-12</a:t>
            </a:r>
            <a:r>
              <a:rPr lang="en-GB" sz="6000" b="1" dirty="0" smtClean="0">
                <a:solidFill>
                  <a:schemeClr val="tx2"/>
                </a:solidFill>
              </a:rPr>
              <a:t> 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 b="1" dirty="0" smtClean="0"/>
          </a:p>
        </p:txBody>
      </p:sp>
      <p:graphicFrame>
        <p:nvGraphicFramePr>
          <p:cNvPr id="7170" name="Object 0"/>
          <p:cNvGraphicFramePr>
            <a:graphicFrameLocks noChangeAspect="1"/>
          </p:cNvGraphicFramePr>
          <p:nvPr/>
        </p:nvGraphicFramePr>
        <p:xfrm>
          <a:off x="1524001" y="2162908"/>
          <a:ext cx="3881967" cy="1055077"/>
        </p:xfrm>
        <a:graphic>
          <a:graphicData uri="http://schemas.openxmlformats.org/presentationml/2006/ole">
            <p:oleObj spid="_x0000_s38914" name="Designer Drawing" r:id="rId3" imgW="2926800" imgH="1789560" progId="">
              <p:embed/>
            </p:oleObj>
          </a:graphicData>
        </a:graphic>
      </p:graphicFrame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609600" y="3587262"/>
            <a:ext cx="7677176" cy="1569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en-GB" sz="2400" b="1" dirty="0">
                <a:solidFill>
                  <a:schemeClr val="tx2"/>
                </a:solidFill>
                <a:latin typeface="Symbol" pitchFamily="18" charset="2"/>
              </a:rPr>
              <a:t>    </a:t>
            </a:r>
            <a:r>
              <a:rPr lang="en-GB" sz="2400" b="1" dirty="0" smtClean="0">
                <a:solidFill>
                  <a:schemeClr val="tx2"/>
                </a:solidFill>
              </a:rPr>
              <a:t>FISSION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Arial" pitchFamily="34" charset="0"/>
              <a:buChar char="•"/>
            </a:pPr>
            <a:endParaRPr lang="en-GB" sz="2400" b="1" dirty="0">
              <a:solidFill>
                <a:schemeClr val="tx2"/>
              </a:solidFill>
            </a:endParaRPr>
          </a:p>
          <a:p>
            <a:r>
              <a:rPr lang="en-GB" sz="2400" dirty="0">
                <a:solidFill>
                  <a:schemeClr val="tx2"/>
                </a:solidFill>
              </a:rPr>
              <a:t>Some nuclei heavier than uranium can </a:t>
            </a:r>
            <a:r>
              <a:rPr lang="en-GB" sz="2400" dirty="0" smtClean="0">
                <a:solidFill>
                  <a:schemeClr val="tx2"/>
                </a:solidFill>
              </a:rPr>
              <a:t>fission spontaneously   e.g</a:t>
            </a:r>
            <a:r>
              <a:rPr lang="en-GB" sz="2400" dirty="0">
                <a:solidFill>
                  <a:schemeClr val="tx2"/>
                </a:solidFill>
              </a:rPr>
              <a:t>.</a:t>
            </a:r>
          </a:p>
        </p:txBody>
      </p:sp>
      <p:graphicFrame>
        <p:nvGraphicFramePr>
          <p:cNvPr id="7171" name="Object 1"/>
          <p:cNvGraphicFramePr>
            <a:graphicFrameLocks noChangeAspect="1"/>
          </p:cNvGraphicFramePr>
          <p:nvPr/>
        </p:nvGraphicFramePr>
        <p:xfrm>
          <a:off x="857224" y="5286388"/>
          <a:ext cx="5791200" cy="847360"/>
        </p:xfrm>
        <a:graphic>
          <a:graphicData uri="http://schemas.openxmlformats.org/presentationml/2006/ole">
            <p:oleObj spid="_x0000_s38915" name="Equation" r:id="rId4" imgW="2209680" imgH="457200" progId="Equation.3">
              <p:embed/>
            </p:oleObj>
          </a:graphicData>
        </a:graphic>
      </p:graphicFrame>
      <p:sp>
        <p:nvSpPr>
          <p:cNvPr id="7175" name="Text Box 13"/>
          <p:cNvSpPr txBox="1">
            <a:spLocks noChangeArrowheads="1"/>
          </p:cNvSpPr>
          <p:nvPr/>
        </p:nvSpPr>
        <p:spPr bwMode="auto">
          <a:xfrm>
            <a:off x="7072330" y="5500702"/>
            <a:ext cx="1762021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GB" sz="2200" baseline="-25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1/2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~ 53 days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NUCLEAR STABILITY CURVE 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US" dirty="0" smtClean="0"/>
          </a:p>
        </p:txBody>
      </p:sp>
      <p:graphicFrame>
        <p:nvGraphicFramePr>
          <p:cNvPr id="8194" name="Object 1035"/>
          <p:cNvGraphicFramePr>
            <a:graphicFrameLocks noChangeAspect="1"/>
          </p:cNvGraphicFramePr>
          <p:nvPr/>
        </p:nvGraphicFramePr>
        <p:xfrm>
          <a:off x="285720" y="714356"/>
          <a:ext cx="5248073" cy="2571768"/>
        </p:xfrm>
        <a:graphic>
          <a:graphicData uri="http://schemas.openxmlformats.org/presentationml/2006/ole">
            <p:oleObj spid="_x0000_s39938" name="Designer Drawing" r:id="rId3" imgW="5154840" imgH="3846960" progId="">
              <p:embed/>
            </p:oleObj>
          </a:graphicData>
        </a:graphic>
      </p:graphicFrame>
      <p:sp>
        <p:nvSpPr>
          <p:cNvPr id="8197" name="Text Box 1036"/>
          <p:cNvSpPr txBox="1">
            <a:spLocks noChangeArrowheads="1"/>
          </p:cNvSpPr>
          <p:nvPr/>
        </p:nvSpPr>
        <p:spPr bwMode="auto">
          <a:xfrm>
            <a:off x="785786" y="3714752"/>
            <a:ext cx="7358114" cy="2308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Heavy nuclei contain more neutrons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than protons</a:t>
            </a:r>
            <a:endParaRPr lang="en-GB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Char char="•"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Nuclear forces are the same</a:t>
            </a:r>
          </a:p>
          <a:p>
            <a:pPr lvl="1">
              <a:buFontTx/>
              <a:buChar char="•"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Coulomb forces reduce the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binding energy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protons</a:t>
            </a: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Radioactive nuclei lie outside the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region of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stability. A ‘parent’ decays to a ‘daughter’</a:t>
            </a:r>
          </a:p>
          <a:p>
            <a:pPr lvl="1">
              <a:buFontTx/>
              <a:buChar char="•"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Multiple decays may occur  to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reach the stable region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pic>
        <p:nvPicPr>
          <p:cNvPr id="8" name="Picture 7" descr="8.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504" y="785794"/>
            <a:ext cx="4000496" cy="2592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357166"/>
            <a:ext cx="7175500" cy="571504"/>
          </a:xfrm>
        </p:spPr>
        <p:txBody>
          <a:bodyPr>
            <a:noAutofit/>
          </a:bodyPr>
          <a:lstStyle/>
          <a:p>
            <a:pPr lvl="1">
              <a:buFontTx/>
              <a:buNone/>
            </a:pPr>
            <a:r>
              <a:rPr lang="en-GB" sz="2400" b="1" dirty="0" smtClean="0">
                <a:solidFill>
                  <a:schemeClr val="hlink"/>
                </a:solidFill>
              </a:rPr>
              <a:t>Example of the decay chain for </a:t>
            </a:r>
            <a:r>
              <a:rPr lang="en-GB" sz="2400" b="1" baseline="30000" dirty="0" smtClean="0">
                <a:solidFill>
                  <a:schemeClr val="hlink"/>
                </a:solidFill>
              </a:rPr>
              <a:t>238</a:t>
            </a:r>
            <a:r>
              <a:rPr lang="en-GB" sz="2400" b="1" dirty="0" smtClean="0">
                <a:solidFill>
                  <a:schemeClr val="hlink"/>
                </a:solidFill>
              </a:rPr>
              <a:t>U</a:t>
            </a:r>
          </a:p>
        </p:txBody>
      </p:sp>
      <p:graphicFrame>
        <p:nvGraphicFramePr>
          <p:cNvPr id="9218" name="Object 6"/>
          <p:cNvGraphicFramePr>
            <a:graphicFrameLocks noChangeAspect="1"/>
          </p:cNvGraphicFramePr>
          <p:nvPr/>
        </p:nvGraphicFramePr>
        <p:xfrm>
          <a:off x="1214414" y="1071546"/>
          <a:ext cx="7031567" cy="2628917"/>
        </p:xfrm>
        <a:graphic>
          <a:graphicData uri="http://schemas.openxmlformats.org/presentationml/2006/ole">
            <p:oleObj spid="_x0000_s40962" name="Document" r:id="rId3" imgW="5274360" imgH="3032640" progId="Word.Document.8">
              <p:embed/>
            </p:oleObj>
          </a:graphicData>
        </a:graphic>
      </p:graphicFrame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444501" y="3778494"/>
            <a:ext cx="7985151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sz="2400" dirty="0">
                <a:solidFill>
                  <a:schemeClr val="tx2"/>
                </a:solidFill>
              </a:rPr>
              <a:t>This sequence concludes with the stable </a:t>
            </a:r>
            <a:r>
              <a:rPr lang="en-GB" sz="2400" dirty="0" smtClean="0">
                <a:solidFill>
                  <a:schemeClr val="tx2"/>
                </a:solidFill>
              </a:rPr>
              <a:t>isotope </a:t>
            </a:r>
            <a:r>
              <a:rPr lang="en-GB" sz="2400" baseline="30000" dirty="0" smtClean="0">
                <a:solidFill>
                  <a:schemeClr val="tx2"/>
                </a:solidFill>
              </a:rPr>
              <a:t> </a:t>
            </a:r>
            <a:r>
              <a:rPr lang="en-GB" sz="2400" baseline="30000" dirty="0">
                <a:solidFill>
                  <a:schemeClr val="tx2"/>
                </a:solidFill>
              </a:rPr>
              <a:t>206</a:t>
            </a:r>
            <a:r>
              <a:rPr lang="en-GB" sz="2400" dirty="0">
                <a:solidFill>
                  <a:schemeClr val="tx2"/>
                </a:solidFill>
              </a:rPr>
              <a:t>Pb</a:t>
            </a:r>
          </a:p>
          <a:p>
            <a:endParaRPr lang="en-GB" sz="2400" dirty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tx2"/>
                </a:solidFill>
              </a:rPr>
              <a:t>Fission produces neutron rich </a:t>
            </a:r>
            <a:r>
              <a:rPr lang="en-GB" sz="2400" dirty="0" smtClean="0">
                <a:solidFill>
                  <a:schemeClr val="tx2"/>
                </a:solidFill>
              </a:rPr>
              <a:t>products</a:t>
            </a:r>
            <a:endParaRPr lang="en-GB" sz="2400" dirty="0">
              <a:solidFill>
                <a:schemeClr val="tx2"/>
              </a:solidFill>
            </a:endParaRPr>
          </a:p>
          <a:p>
            <a:pPr lvl="1"/>
            <a:r>
              <a:rPr lang="en-GB" sz="2400" dirty="0">
                <a:solidFill>
                  <a:schemeClr val="accent2"/>
                </a:solidFill>
              </a:rPr>
              <a:t>e.g. </a:t>
            </a:r>
            <a:r>
              <a:rPr lang="en-GB" sz="2400" baseline="30000" dirty="0">
                <a:solidFill>
                  <a:schemeClr val="accent2"/>
                </a:solidFill>
              </a:rPr>
              <a:t>238</a:t>
            </a:r>
            <a:r>
              <a:rPr lang="en-GB" sz="2400" dirty="0">
                <a:solidFill>
                  <a:schemeClr val="accent2"/>
                </a:solidFill>
              </a:rPr>
              <a:t>U</a:t>
            </a:r>
            <a:r>
              <a:rPr lang="en-GB" sz="2400" baseline="-25000" dirty="0">
                <a:solidFill>
                  <a:schemeClr val="accent2"/>
                </a:solidFill>
              </a:rPr>
              <a:t>146</a:t>
            </a:r>
            <a:r>
              <a:rPr lang="en-GB" sz="2400" dirty="0">
                <a:solidFill>
                  <a:schemeClr val="accent2"/>
                </a:solidFill>
              </a:rPr>
              <a:t>  / 2 </a:t>
            </a:r>
            <a:r>
              <a:rPr lang="en-GB" sz="2400" dirty="0">
                <a:solidFill>
                  <a:schemeClr val="accent2"/>
                </a:solidFill>
                <a:sym typeface="Wingdings" pitchFamily="2" charset="2"/>
              </a:rPr>
              <a:t> </a:t>
            </a:r>
            <a:r>
              <a:rPr lang="en-GB" sz="2400" baseline="30000" dirty="0">
                <a:solidFill>
                  <a:schemeClr val="accent2"/>
                </a:solidFill>
                <a:sym typeface="Wingdings" pitchFamily="2" charset="2"/>
              </a:rPr>
              <a:t>119</a:t>
            </a:r>
            <a:r>
              <a:rPr lang="en-GB" sz="2400" dirty="0">
                <a:solidFill>
                  <a:schemeClr val="accent2"/>
                </a:solidFill>
                <a:sym typeface="Wingdings" pitchFamily="2" charset="2"/>
              </a:rPr>
              <a:t>Pd</a:t>
            </a:r>
            <a:r>
              <a:rPr lang="en-GB" sz="2400" baseline="-25000" dirty="0">
                <a:solidFill>
                  <a:schemeClr val="accent2"/>
                </a:solidFill>
                <a:sym typeface="Wingdings" pitchFamily="2" charset="2"/>
              </a:rPr>
              <a:t>73</a:t>
            </a:r>
            <a:r>
              <a:rPr lang="en-GB" sz="2400" dirty="0">
                <a:solidFill>
                  <a:schemeClr val="accent2"/>
                </a:solidFill>
                <a:sym typeface="Wingdings" pitchFamily="2" charset="2"/>
              </a:rPr>
              <a:t> (Asymmetry likely)</a:t>
            </a:r>
            <a:endParaRPr lang="en-GB" sz="2400" dirty="0">
              <a:solidFill>
                <a:schemeClr val="accent2"/>
              </a:solidFill>
            </a:endParaRPr>
          </a:p>
          <a:p>
            <a:r>
              <a:rPr lang="en-GB" sz="2400" dirty="0">
                <a:solidFill>
                  <a:schemeClr val="tx2"/>
                </a:solidFill>
              </a:rPr>
              <a:t>  The only stable nucleus with A=119 is </a:t>
            </a:r>
            <a:r>
              <a:rPr lang="en-GB" sz="2400" baseline="30000" dirty="0">
                <a:solidFill>
                  <a:schemeClr val="tx2"/>
                </a:solidFill>
                <a:sym typeface="Wingdings" pitchFamily="2" charset="2"/>
              </a:rPr>
              <a:t>119</a:t>
            </a:r>
            <a:r>
              <a:rPr lang="en-GB" sz="2400" dirty="0">
                <a:solidFill>
                  <a:schemeClr val="tx2"/>
                </a:solidFill>
                <a:sym typeface="Wingdings" pitchFamily="2" charset="2"/>
              </a:rPr>
              <a:t>Sn</a:t>
            </a:r>
            <a:r>
              <a:rPr lang="en-GB" sz="2400" baseline="-25000" dirty="0">
                <a:solidFill>
                  <a:schemeClr val="tx2"/>
                </a:solidFill>
                <a:sym typeface="Wingdings" pitchFamily="2" charset="2"/>
              </a:rPr>
              <a:t>69</a:t>
            </a:r>
          </a:p>
          <a:p>
            <a:endParaRPr lang="en-GB" sz="2400" dirty="0">
              <a:solidFill>
                <a:schemeClr val="tx2"/>
              </a:solidFill>
            </a:endParaRPr>
          </a:p>
          <a:p>
            <a:r>
              <a:rPr lang="en-GB" sz="2400" dirty="0">
                <a:solidFill>
                  <a:schemeClr val="tx2"/>
                </a:solidFill>
              </a:rPr>
              <a:t>So several 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</a:rPr>
              <a:t>b</a:t>
            </a:r>
            <a:r>
              <a:rPr lang="en-GB" sz="2400" baseline="30000" dirty="0">
                <a:solidFill>
                  <a:schemeClr val="tx2"/>
                </a:solidFill>
              </a:rPr>
              <a:t>-</a:t>
            </a:r>
            <a:r>
              <a:rPr lang="en-GB" sz="2400" dirty="0">
                <a:solidFill>
                  <a:schemeClr val="tx2"/>
                </a:solidFill>
              </a:rPr>
              <a:t> decays are needed to reach stability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642895"/>
            <a:ext cx="8572560" cy="621510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400" dirty="0" smtClean="0"/>
              <a:t>The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CROSS SECTION</a:t>
            </a:r>
            <a:r>
              <a:rPr lang="en-GB" sz="2400" b="1" dirty="0" smtClean="0">
                <a:solidFill>
                  <a:srgbClr val="FF0000"/>
                </a:solidFill>
                <a:latin typeface="Symbol" pitchFamily="18" charset="2"/>
              </a:rPr>
              <a:t> s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/>
              <a:t>is the ‘effective area’ of a target nucleon to the incident beam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E.g. For ‘billiard ball scattering’ of a point particle by spherical targets of radius r </a:t>
            </a:r>
            <a:r>
              <a:rPr lang="en-GB" sz="2400" dirty="0" smtClean="0">
                <a:latin typeface="Symbol" pitchFamily="18" charset="2"/>
              </a:rPr>
              <a:t> s = p</a:t>
            </a:r>
            <a:r>
              <a:rPr lang="en-GB" sz="2400" dirty="0" smtClean="0"/>
              <a:t>r</a:t>
            </a:r>
            <a:r>
              <a:rPr lang="en-GB" sz="2400" baseline="30000" dirty="0" smtClean="0"/>
              <a:t>2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 </a:t>
            </a:r>
            <a:r>
              <a:rPr lang="en-GB" sz="2200" dirty="0" smtClean="0"/>
              <a:t>Other scattering  processes are more complex but the idea is the same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In an area A of target material of thickness </a:t>
            </a:r>
            <a:r>
              <a:rPr lang="en-GB" sz="2400" dirty="0" err="1" smtClean="0"/>
              <a:t>dx</a:t>
            </a:r>
            <a:r>
              <a:rPr lang="en-GB" sz="2400" dirty="0" smtClean="0"/>
              <a:t> there will be N A </a:t>
            </a:r>
            <a:r>
              <a:rPr lang="en-GB" sz="2400" dirty="0" err="1" smtClean="0"/>
              <a:t>dx</a:t>
            </a:r>
            <a:r>
              <a:rPr lang="en-GB" sz="2400" dirty="0" smtClean="0"/>
              <a:t> nucleons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Total area ‘offered’ to one beam particle ‘to generate’ an event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sz="2400" dirty="0" smtClean="0"/>
              <a:t>    = N A </a:t>
            </a:r>
            <a:r>
              <a:rPr lang="en-GB" sz="2400" dirty="0" smtClean="0">
                <a:latin typeface="Symbol" pitchFamily="18" charset="2"/>
              </a:rPr>
              <a:t>s</a:t>
            </a:r>
            <a:r>
              <a:rPr lang="en-GB" sz="2400" dirty="0" smtClean="0"/>
              <a:t> </a:t>
            </a:r>
            <a:r>
              <a:rPr lang="en-GB" sz="2400" dirty="0" err="1" smtClean="0"/>
              <a:t>dx</a:t>
            </a:r>
            <a:r>
              <a:rPr lang="en-GB" sz="24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GB" sz="2400" b="1" dirty="0" smtClean="0">
                <a:solidFill>
                  <a:srgbClr val="FF0000"/>
                </a:solidFill>
              </a:rPr>
              <a:t>Interaction Probability</a:t>
            </a:r>
            <a:r>
              <a:rPr lang="en-GB" sz="2400" dirty="0" smtClean="0">
                <a:solidFill>
                  <a:srgbClr val="FF0000"/>
                </a:solidFill>
              </a:rPr>
              <a:t>   </a:t>
            </a:r>
            <a:r>
              <a:rPr lang="en-GB" sz="2400" b="1" dirty="0" smtClean="0">
                <a:solidFill>
                  <a:srgbClr val="FF0000"/>
                </a:solidFill>
              </a:rPr>
              <a:t>P  = N A </a:t>
            </a:r>
            <a:r>
              <a:rPr lang="en-GB" sz="2400" b="1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dx</a:t>
            </a:r>
            <a:r>
              <a:rPr lang="en-GB" sz="2400" b="1" dirty="0" smtClean="0">
                <a:solidFill>
                  <a:srgbClr val="FF0000"/>
                </a:solidFill>
              </a:rPr>
              <a:t> / A = N </a:t>
            </a:r>
            <a:r>
              <a:rPr lang="en-GB" sz="2400" b="1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dx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 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(15.1)</a:t>
            </a:r>
            <a:endParaRPr lang="en-GB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GB" dirty="0" smtClean="0"/>
              <a:t>The beam  flux density </a:t>
            </a:r>
            <a:r>
              <a:rPr lang="en-GB" dirty="0" smtClean="0">
                <a:latin typeface="Symbol" pitchFamily="18" charset="2"/>
              </a:rPr>
              <a:t>f</a:t>
            </a:r>
            <a:r>
              <a:rPr lang="en-GB" dirty="0" smtClean="0"/>
              <a:t> is the number of particles crossing a unit area per second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 smtClean="0">
                <a:solidFill>
                  <a:srgbClr val="0070C0"/>
                </a:solidFill>
              </a:rPr>
              <a:t>    			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f =</a:t>
            </a:r>
            <a:r>
              <a:rPr lang="en-GB" b="1" dirty="0" smtClean="0">
                <a:solidFill>
                  <a:srgbClr val="FF0000"/>
                </a:solidFill>
              </a:rPr>
              <a:t> v </a:t>
            </a:r>
            <a:r>
              <a:rPr lang="en-GB" b="1" dirty="0" smtClean="0">
                <a:solidFill>
                  <a:srgbClr val="FF0000"/>
                </a:solidFill>
              </a:rPr>
              <a:t>n						   </a:t>
            </a:r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(15.2)</a:t>
            </a:r>
            <a:endParaRPr lang="en-GB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GB" dirty="0" smtClean="0"/>
              <a:t>Total number of interactions per second = reaction rate </a:t>
            </a:r>
            <a:r>
              <a:rPr lang="en-GB" b="1" dirty="0" smtClean="0"/>
              <a:t>R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GB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dirty="0" smtClean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smtClean="0"/>
              <a:t>Physics of Energy Sources Lecture 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428605"/>
            <a:ext cx="7929618" cy="59546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400" b="1" dirty="0" smtClean="0">
                <a:solidFill>
                  <a:schemeClr val="hlink"/>
                </a:solidFill>
              </a:rPr>
              <a:t>R</a:t>
            </a:r>
            <a:r>
              <a:rPr lang="en-GB" sz="2400" b="1" dirty="0" smtClean="0"/>
              <a:t> </a:t>
            </a:r>
            <a:r>
              <a:rPr lang="en-GB" sz="2400" b="1" dirty="0" smtClean="0">
                <a:solidFill>
                  <a:schemeClr val="hlink"/>
                </a:solidFill>
              </a:rPr>
              <a:t>= (Number of beam particles /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 smtClean="0">
                <a:solidFill>
                  <a:schemeClr val="hlink"/>
                </a:solidFill>
              </a:rPr>
              <a:t>         second) x (interaction probability)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 smtClean="0">
                <a:solidFill>
                  <a:schemeClr val="hlink"/>
                </a:solidFill>
              </a:rPr>
              <a:t>       = (</a:t>
            </a:r>
            <a:r>
              <a:rPr lang="en-GB" sz="2400" b="1" dirty="0" smtClean="0">
                <a:solidFill>
                  <a:schemeClr val="hlink"/>
                </a:solidFill>
                <a:latin typeface="Symbol" pitchFamily="18" charset="2"/>
              </a:rPr>
              <a:t>f</a:t>
            </a:r>
            <a:r>
              <a:rPr lang="en-GB" sz="2400" b="1" dirty="0" smtClean="0">
                <a:solidFill>
                  <a:schemeClr val="hlink"/>
                </a:solidFill>
              </a:rPr>
              <a:t> A) x 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 smtClean="0">
                <a:solidFill>
                  <a:schemeClr val="hlink"/>
                </a:solidFill>
              </a:rPr>
              <a:t>       </a:t>
            </a:r>
            <a:r>
              <a:rPr lang="en-GB" sz="2800" b="1" dirty="0" smtClean="0">
                <a:solidFill>
                  <a:srgbClr val="FF0000"/>
                </a:solidFill>
                <a:sym typeface="Symbol"/>
              </a:rPr>
              <a:t>	</a:t>
            </a:r>
            <a:r>
              <a:rPr lang="en-GB" sz="2800" b="1" dirty="0" smtClean="0">
                <a:solidFill>
                  <a:srgbClr val="FF0000"/>
                </a:solidFill>
              </a:rPr>
              <a:t>R = </a:t>
            </a:r>
            <a:r>
              <a:rPr lang="en-GB" sz="2800" b="1" dirty="0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GB" sz="2800" b="1" dirty="0" smtClean="0">
                <a:solidFill>
                  <a:srgbClr val="FF0000"/>
                </a:solidFill>
              </a:rPr>
              <a:t> A N </a:t>
            </a:r>
            <a:r>
              <a:rPr lang="en-GB" sz="2800" b="1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dx</a:t>
            </a:r>
            <a:r>
              <a:rPr lang="en-GB" sz="2800" b="1" dirty="0" smtClean="0">
                <a:solidFill>
                  <a:srgbClr val="FF0000"/>
                </a:solidFill>
              </a:rPr>
              <a:t> = </a:t>
            </a:r>
            <a:r>
              <a:rPr lang="en-GB" sz="2800" b="1" dirty="0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GB" sz="2800" b="1" dirty="0" smtClean="0">
                <a:solidFill>
                  <a:srgbClr val="FF0000"/>
                </a:solidFill>
              </a:rPr>
              <a:t> N </a:t>
            </a:r>
            <a:r>
              <a:rPr lang="en-GB" sz="2800" b="1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dV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	 or 	</a:t>
            </a:r>
            <a:r>
              <a:rPr lang="en-GB" sz="2800" b="1" dirty="0" smtClean="0">
                <a:solidFill>
                  <a:srgbClr val="FF0000"/>
                </a:solidFill>
              </a:rPr>
              <a:t> R = </a:t>
            </a:r>
            <a:r>
              <a:rPr lang="en-GB" sz="2800" b="1" dirty="0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GB" sz="2800" b="1" dirty="0" smtClean="0">
                <a:solidFill>
                  <a:srgbClr val="FF0000"/>
                </a:solidFill>
              </a:rPr>
              <a:t> N </a:t>
            </a:r>
            <a:r>
              <a:rPr lang="en-GB" sz="2800" b="1" dirty="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sz="2800" b="1" dirty="0" smtClean="0">
                <a:solidFill>
                  <a:srgbClr val="FF0000"/>
                </a:solidFill>
              </a:rPr>
              <a:t> per unit </a:t>
            </a:r>
            <a:r>
              <a:rPr lang="en-GB" sz="2800" b="1" dirty="0" smtClean="0">
                <a:solidFill>
                  <a:srgbClr val="FF0000"/>
                </a:solidFill>
              </a:rPr>
              <a:t>volume		</a:t>
            </a:r>
            <a:r>
              <a:rPr lang="en-GB" sz="2800" b="1" dirty="0" smtClean="0">
                <a:solidFill>
                  <a:schemeClr val="accent2">
                    <a:lumMod val="50000"/>
                  </a:schemeClr>
                </a:solidFill>
              </a:rPr>
              <a:t>(15.3)</a:t>
            </a:r>
            <a:endParaRPr lang="en-GB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In this formula A is the area of interaction between beam and target.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It may be defined by either target dimensions or beam dimensions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>
                <a:solidFill>
                  <a:schemeClr val="hlink"/>
                </a:solidFill>
              </a:rPr>
              <a:t>Note that the assumption is that the same flux traverses the whole target, i.e. very few beam particles interact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>
                <a:solidFill>
                  <a:schemeClr val="hlink"/>
                </a:solidFill>
              </a:rPr>
              <a:t>This is the ‘thin target approximation.’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solidFill>
                  <a:schemeClr val="tx2"/>
                </a:solidFill>
              </a:rPr>
              <a:t>Cross sections are measured in BARNS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>
                <a:solidFill>
                  <a:schemeClr val="hlink"/>
                </a:solidFill>
              </a:rPr>
              <a:t>1 b = 10</a:t>
            </a:r>
            <a:r>
              <a:rPr lang="en-GB" sz="2400" baseline="30000" dirty="0" smtClean="0">
                <a:solidFill>
                  <a:schemeClr val="hlink"/>
                </a:solidFill>
              </a:rPr>
              <a:t>-28</a:t>
            </a:r>
            <a:r>
              <a:rPr lang="en-GB" sz="2400" dirty="0" smtClean="0">
                <a:solidFill>
                  <a:schemeClr val="hlink"/>
                </a:solidFill>
              </a:rPr>
              <a:t> m</a:t>
            </a:r>
            <a:r>
              <a:rPr lang="en-GB" sz="2400" baseline="30000" dirty="0" smtClean="0">
                <a:solidFill>
                  <a:schemeClr val="hlink"/>
                </a:solidFill>
              </a:rPr>
              <a:t>2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>
                <a:solidFill>
                  <a:schemeClr val="tx2"/>
                </a:solidFill>
              </a:rPr>
              <a:t>For nuclear power typical values :-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sz="2400" dirty="0" smtClean="0">
                <a:solidFill>
                  <a:schemeClr val="hlink"/>
                </a:solidFill>
              </a:rPr>
              <a:t>			10</a:t>
            </a:r>
            <a:r>
              <a:rPr lang="en-GB" sz="2400" baseline="30000" dirty="0" smtClean="0">
                <a:solidFill>
                  <a:schemeClr val="hlink"/>
                </a:solidFill>
              </a:rPr>
              <a:t>-2</a:t>
            </a:r>
            <a:r>
              <a:rPr lang="en-GB" sz="2400" dirty="0" smtClean="0">
                <a:solidFill>
                  <a:schemeClr val="hlink"/>
                </a:solidFill>
              </a:rPr>
              <a:t> b &lt; </a:t>
            </a:r>
            <a:r>
              <a:rPr lang="en-GB" sz="2000" b="1" dirty="0" smtClean="0">
                <a:solidFill>
                  <a:schemeClr val="hlink"/>
                </a:solidFill>
                <a:latin typeface="Symbol" pitchFamily="18" charset="2"/>
              </a:rPr>
              <a:t>s</a:t>
            </a:r>
            <a:r>
              <a:rPr lang="en-GB" sz="2400" dirty="0" smtClean="0">
                <a:solidFill>
                  <a:schemeClr val="hlink"/>
                </a:solidFill>
              </a:rPr>
              <a:t> &lt;10</a:t>
            </a:r>
            <a:r>
              <a:rPr lang="en-GB" sz="2400" baseline="30000" dirty="0" smtClean="0">
                <a:solidFill>
                  <a:schemeClr val="hlink"/>
                </a:solidFill>
              </a:rPr>
              <a:t>+3</a:t>
            </a:r>
            <a:r>
              <a:rPr lang="en-GB" sz="2400" dirty="0" smtClean="0">
                <a:solidFill>
                  <a:schemeClr val="hlink"/>
                </a:solidFill>
              </a:rPr>
              <a:t> b </a:t>
            </a:r>
            <a:endParaRPr lang="en-GB" sz="2400" baseline="30000" dirty="0" smtClean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</a:pPr>
            <a:endParaRPr lang="en-GB" sz="2400" dirty="0" smtClean="0">
              <a:solidFill>
                <a:schemeClr val="hlin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smtClean="0"/>
              <a:t>Physics of Energy Sources Lecture 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1274786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total cross section for a 2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MeV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neutron in 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235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U is 7.7 b. What is the probability of an interaction if the target is 1 mm thick ? [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235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U has a density </a:t>
            </a:r>
            <a:r>
              <a:rPr lang="en-GB" sz="2400" dirty="0" smtClean="0">
                <a:latin typeface="Symbol" pitchFamily="18" charset="2"/>
                <a:cs typeface="Times New Roman" pitchFamily="18" charset="0"/>
              </a:rPr>
              <a:t>r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= 19000 kg m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Number density for </a:t>
            </a:r>
            <a:r>
              <a:rPr lang="en-GB" baseline="30000" dirty="0" smtClean="0"/>
              <a:t>235</a:t>
            </a:r>
            <a:r>
              <a:rPr lang="en-GB" dirty="0" smtClean="0"/>
              <a:t>U is </a:t>
            </a:r>
          </a:p>
          <a:p>
            <a:pPr>
              <a:buNone/>
            </a:pPr>
            <a:r>
              <a:rPr lang="en-GB" dirty="0" smtClean="0"/>
              <a:t>	N = 19000/(235 x 1.66 10</a:t>
            </a:r>
            <a:r>
              <a:rPr lang="en-GB" baseline="30000" dirty="0" smtClean="0"/>
              <a:t>-27</a:t>
            </a:r>
            <a:r>
              <a:rPr lang="en-GB" dirty="0" smtClean="0"/>
              <a:t>) = 4.84 10</a:t>
            </a:r>
            <a:r>
              <a:rPr lang="en-GB" baseline="30000" dirty="0" smtClean="0"/>
              <a:t>28</a:t>
            </a:r>
            <a:r>
              <a:rPr lang="en-GB" dirty="0" smtClean="0"/>
              <a:t> m</a:t>
            </a:r>
            <a:r>
              <a:rPr lang="en-GB" baseline="30000" dirty="0" smtClean="0"/>
              <a:t>-3</a:t>
            </a:r>
          </a:p>
          <a:p>
            <a:pPr>
              <a:buNone/>
            </a:pPr>
            <a:r>
              <a:rPr lang="en-GB" dirty="0" smtClean="0"/>
              <a:t>P = N </a:t>
            </a:r>
            <a:r>
              <a:rPr lang="en-GB" dirty="0" smtClean="0">
                <a:latin typeface="Symbol" pitchFamily="18" charset="2"/>
              </a:rPr>
              <a:t>s</a:t>
            </a:r>
            <a:r>
              <a:rPr lang="en-GB" dirty="0" smtClean="0"/>
              <a:t> </a:t>
            </a:r>
            <a:r>
              <a:rPr lang="en-GB" dirty="0" err="1" smtClean="0"/>
              <a:t>dx</a:t>
            </a:r>
            <a:r>
              <a:rPr lang="en-GB" dirty="0" smtClean="0"/>
              <a:t> = 4.84 10</a:t>
            </a:r>
            <a:r>
              <a:rPr lang="en-GB" baseline="30000" dirty="0" smtClean="0"/>
              <a:t>28</a:t>
            </a:r>
            <a:r>
              <a:rPr lang="en-GB" dirty="0" smtClean="0"/>
              <a:t> x 7.7 10</a:t>
            </a:r>
            <a:r>
              <a:rPr lang="en-GB" baseline="30000" dirty="0" smtClean="0"/>
              <a:t>-28</a:t>
            </a:r>
            <a:r>
              <a:rPr lang="en-GB" dirty="0" smtClean="0"/>
              <a:t> x 10</a:t>
            </a:r>
            <a:r>
              <a:rPr lang="en-GB" baseline="30000" dirty="0" smtClean="0"/>
              <a:t>-3</a:t>
            </a:r>
            <a:r>
              <a:rPr lang="en-GB" dirty="0" smtClean="0"/>
              <a:t> = 0.037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i.e. There is  about 4 % chance of an interaction.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However the cross section for thermal neutrons is ~ 690 b !</a:t>
            </a:r>
          </a:p>
          <a:p>
            <a:pPr>
              <a:buNone/>
            </a:pPr>
            <a:r>
              <a:rPr lang="en-GB" dirty="0" smtClean="0"/>
              <a:t>			So what happens then??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sz="3200" b="1" dirty="0" smtClean="0">
              <a:solidFill>
                <a:schemeClr val="hlink"/>
              </a:solidFill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0"/>
            <a:ext cx="8072494" cy="6330463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ATTENUATION</a:t>
            </a:r>
          </a:p>
          <a:p>
            <a:r>
              <a:rPr lang="en-GB" sz="2400" dirty="0" smtClean="0"/>
              <a:t>Consider the loss of flux in a beam traversing a distance x of material</a:t>
            </a:r>
          </a:p>
          <a:p>
            <a:pPr>
              <a:buFontTx/>
              <a:buNone/>
            </a:pPr>
            <a:endParaRPr lang="en-GB" sz="2400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571736" y="857232"/>
          <a:ext cx="5262033" cy="1500198"/>
        </p:xfrm>
        <a:graphic>
          <a:graphicData uri="http://schemas.openxmlformats.org/presentationml/2006/ole">
            <p:oleObj spid="_x0000_s32770" name="Designer Drawing" r:id="rId3" imgW="3944520" imgH="1448280" progId="">
              <p:embed/>
            </p:oleObj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14282" y="2285992"/>
            <a:ext cx="8715404" cy="4228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sz="2400" dirty="0">
                <a:solidFill>
                  <a:schemeClr val="tx2"/>
                </a:solidFill>
              </a:rPr>
              <a:t>The loss of flux </a:t>
            </a:r>
            <a:r>
              <a:rPr lang="en-GB" sz="2400" dirty="0" err="1">
                <a:solidFill>
                  <a:schemeClr val="tx2"/>
                </a:solidFill>
              </a:rPr>
              <a:t>d</a:t>
            </a:r>
            <a:r>
              <a:rPr lang="en-GB" sz="2400" dirty="0" err="1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</a:rPr>
              <a:t> </a:t>
            </a:r>
            <a:r>
              <a:rPr lang="en-GB" sz="2400" dirty="0">
                <a:solidFill>
                  <a:schemeClr val="tx2"/>
                </a:solidFill>
              </a:rPr>
              <a:t>in a beam traversing a  </a:t>
            </a:r>
            <a:r>
              <a:rPr lang="en-GB" sz="2400" dirty="0" smtClean="0">
                <a:solidFill>
                  <a:schemeClr val="tx2"/>
                </a:solidFill>
              </a:rPr>
              <a:t>thickness </a:t>
            </a:r>
            <a:r>
              <a:rPr lang="en-GB" sz="2400" dirty="0" err="1">
                <a:solidFill>
                  <a:schemeClr val="tx2"/>
                </a:solidFill>
              </a:rPr>
              <a:t>dx</a:t>
            </a:r>
            <a:r>
              <a:rPr lang="en-GB" sz="2400" dirty="0">
                <a:solidFill>
                  <a:schemeClr val="tx2"/>
                </a:solidFill>
              </a:rPr>
              <a:t> is given by the interaction </a:t>
            </a:r>
            <a:r>
              <a:rPr lang="en-GB" sz="2400" dirty="0" smtClean="0">
                <a:solidFill>
                  <a:schemeClr val="tx2"/>
                </a:solidFill>
              </a:rPr>
              <a:t>rate       </a:t>
            </a:r>
          </a:p>
          <a:p>
            <a:r>
              <a:rPr lang="en-GB" sz="2400" b="1" dirty="0" err="1" smtClean="0">
                <a:solidFill>
                  <a:schemeClr val="tx2"/>
                </a:solidFill>
              </a:rPr>
              <a:t>d</a:t>
            </a:r>
            <a:r>
              <a:rPr lang="en-GB" sz="2400" b="1" dirty="0" err="1" smtClean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en-GB" sz="2400" b="1" dirty="0" smtClean="0">
                <a:solidFill>
                  <a:schemeClr val="tx2"/>
                </a:solidFill>
              </a:rPr>
              <a:t> </a:t>
            </a:r>
            <a:r>
              <a:rPr lang="en-GB" sz="2400" b="1" dirty="0">
                <a:solidFill>
                  <a:schemeClr val="tx2"/>
                </a:solidFill>
              </a:rPr>
              <a:t>= </a:t>
            </a:r>
            <a:r>
              <a:rPr lang="en-GB" sz="2400" b="1" dirty="0" err="1">
                <a:solidFill>
                  <a:schemeClr val="tx2"/>
                </a:solidFill>
              </a:rPr>
              <a:t>d</a:t>
            </a:r>
            <a:r>
              <a:rPr lang="en-GB" sz="2400" b="1" dirty="0" err="1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en-GB" sz="2400" b="1" dirty="0">
                <a:solidFill>
                  <a:schemeClr val="tx2"/>
                </a:solidFill>
              </a:rPr>
              <a:t> x A = - R = - </a:t>
            </a:r>
            <a:r>
              <a:rPr lang="en-GB" sz="2400" b="1" dirty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en-GB" sz="2400" b="1" dirty="0">
                <a:solidFill>
                  <a:schemeClr val="tx2"/>
                </a:solidFill>
              </a:rPr>
              <a:t> A N </a:t>
            </a:r>
            <a:r>
              <a:rPr lang="en-GB" sz="2400" b="1" dirty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sz="2400" b="1" dirty="0">
                <a:solidFill>
                  <a:schemeClr val="tx2"/>
                </a:solidFill>
              </a:rPr>
              <a:t> </a:t>
            </a:r>
            <a:r>
              <a:rPr lang="en-GB" sz="2400" b="1" dirty="0" err="1">
                <a:solidFill>
                  <a:schemeClr val="tx2"/>
                </a:solidFill>
              </a:rPr>
              <a:t>dx</a:t>
            </a:r>
            <a:r>
              <a:rPr lang="en-GB" sz="2400" b="1" dirty="0">
                <a:solidFill>
                  <a:schemeClr val="tx2"/>
                </a:solidFill>
              </a:rPr>
              <a:t> </a:t>
            </a:r>
            <a:r>
              <a:rPr lang="en-GB" sz="2400" b="1" dirty="0" smtClean="0">
                <a:solidFill>
                  <a:schemeClr val="tx2"/>
                </a:solidFill>
              </a:rPr>
              <a:t> so     </a:t>
            </a:r>
            <a:r>
              <a:rPr lang="en-GB" sz="2400" b="1" dirty="0" err="1">
                <a:solidFill>
                  <a:schemeClr val="tx2"/>
                </a:solidFill>
              </a:rPr>
              <a:t>d</a:t>
            </a:r>
            <a:r>
              <a:rPr lang="en-GB" sz="2400" b="1" dirty="0" err="1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en-GB" sz="2400" b="1" dirty="0">
                <a:solidFill>
                  <a:schemeClr val="tx2"/>
                </a:solidFill>
              </a:rPr>
              <a:t> / </a:t>
            </a:r>
            <a:r>
              <a:rPr lang="en-GB" sz="2400" b="1" dirty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en-GB" sz="2400" b="1" dirty="0">
                <a:solidFill>
                  <a:schemeClr val="tx2"/>
                </a:solidFill>
              </a:rPr>
              <a:t> = - N </a:t>
            </a:r>
            <a:r>
              <a:rPr lang="en-GB" sz="2400" b="1" dirty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sz="2400" b="1" dirty="0">
                <a:solidFill>
                  <a:schemeClr val="tx2"/>
                </a:solidFill>
              </a:rPr>
              <a:t> </a:t>
            </a:r>
            <a:r>
              <a:rPr lang="en-GB" sz="2400" b="1" dirty="0" err="1">
                <a:solidFill>
                  <a:schemeClr val="tx2"/>
                </a:solidFill>
              </a:rPr>
              <a:t>dx</a:t>
            </a:r>
            <a:r>
              <a:rPr lang="en-GB" sz="2400" b="1" dirty="0">
                <a:solidFill>
                  <a:schemeClr val="tx2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 &amp; integrating </a:t>
            </a:r>
            <a:endParaRPr lang="en-GB" sz="2400" b="1" dirty="0">
              <a:solidFill>
                <a:schemeClr val="tx2"/>
              </a:solidFill>
            </a:endParaRPr>
          </a:p>
          <a:p>
            <a:r>
              <a:rPr lang="en-GB" sz="2400" b="1" dirty="0" smtClean="0">
                <a:solidFill>
                  <a:srgbClr val="FF0000"/>
                </a:solidFill>
                <a:sym typeface="Wingdings" pitchFamily="2" charset="2"/>
              </a:rPr>
              <a:t>	  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GB" sz="2400" b="1" dirty="0">
                <a:solidFill>
                  <a:srgbClr val="FF0000"/>
                </a:solidFill>
              </a:rPr>
              <a:t> = </a:t>
            </a:r>
            <a:r>
              <a:rPr lang="en-GB" sz="2400" b="1" dirty="0" err="1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GB" sz="2400" b="1" baseline="-25000" dirty="0" err="1">
                <a:solidFill>
                  <a:srgbClr val="FF0000"/>
                </a:solidFill>
                <a:latin typeface="Symbol" pitchFamily="18" charset="2"/>
              </a:rPr>
              <a:t>o</a:t>
            </a:r>
            <a:r>
              <a:rPr lang="en-GB" sz="2400" b="1" dirty="0">
                <a:solidFill>
                  <a:srgbClr val="FF0000"/>
                </a:solidFill>
              </a:rPr>
              <a:t> exp( - N </a:t>
            </a:r>
            <a:r>
              <a:rPr lang="en-GB" sz="2400" b="1" dirty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x)  </a:t>
            </a:r>
            <a:r>
              <a:rPr lang="en-GB" sz="2400" b="1" dirty="0" smtClean="0">
                <a:solidFill>
                  <a:srgbClr val="FF0000"/>
                </a:solidFill>
              </a:rPr>
              <a:t>				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(15.4)</a:t>
            </a:r>
          </a:p>
          <a:p>
            <a:r>
              <a:rPr lang="en-GB" sz="2400" b="1" dirty="0" smtClean="0">
                <a:solidFill>
                  <a:schemeClr val="tx2"/>
                </a:solidFill>
              </a:rPr>
              <a:t>where </a:t>
            </a:r>
            <a:r>
              <a:rPr lang="en-GB" sz="2400" b="1" dirty="0" err="1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en-GB" sz="2400" b="1" baseline="-25000" dirty="0" err="1">
                <a:solidFill>
                  <a:schemeClr val="tx2"/>
                </a:solidFill>
                <a:latin typeface="Symbol" pitchFamily="18" charset="2"/>
              </a:rPr>
              <a:t>o</a:t>
            </a:r>
            <a:r>
              <a:rPr lang="en-GB" sz="2400" b="1" dirty="0">
                <a:solidFill>
                  <a:schemeClr val="tx2"/>
                </a:solidFill>
              </a:rPr>
              <a:t> is the flux density at x = </a:t>
            </a:r>
            <a:r>
              <a:rPr lang="en-GB" sz="2400" b="1" dirty="0" smtClean="0">
                <a:solidFill>
                  <a:schemeClr val="tx2"/>
                </a:solidFill>
              </a:rPr>
              <a:t>0</a:t>
            </a:r>
          </a:p>
          <a:p>
            <a:endParaRPr lang="en-GB" sz="2400" b="1" dirty="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  <a:buSzPct val="100000"/>
            </a:pPr>
            <a:r>
              <a:rPr lang="en-GB" sz="2400" b="1" dirty="0">
                <a:solidFill>
                  <a:srgbClr val="FF0000"/>
                </a:solidFill>
              </a:rPr>
              <a:t>MEAN FREE PATH</a:t>
            </a: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accent2"/>
                </a:solidFill>
              </a:rPr>
              <a:t> </a:t>
            </a:r>
            <a:r>
              <a:rPr lang="en-GB" sz="2400" dirty="0">
                <a:solidFill>
                  <a:schemeClr val="tx2"/>
                </a:solidFill>
              </a:rPr>
              <a:t>The </a:t>
            </a:r>
            <a:r>
              <a:rPr lang="en-GB" sz="2400" b="1" dirty="0">
                <a:solidFill>
                  <a:schemeClr val="tx2"/>
                </a:solidFill>
              </a:rPr>
              <a:t>Mean Free Path </a:t>
            </a:r>
            <a:r>
              <a:rPr lang="en-GB" sz="2400" b="1" dirty="0">
                <a:solidFill>
                  <a:schemeClr val="tx2"/>
                </a:solidFill>
                <a:latin typeface="Symbol" pitchFamily="18" charset="2"/>
              </a:rPr>
              <a:t>l</a:t>
            </a:r>
            <a:r>
              <a:rPr lang="en-GB" sz="2400" dirty="0">
                <a:solidFill>
                  <a:schemeClr val="tx2"/>
                </a:solidFill>
              </a:rPr>
              <a:t> is the </a:t>
            </a:r>
            <a:r>
              <a:rPr lang="en-GB" sz="2400" dirty="0" smtClean="0">
                <a:solidFill>
                  <a:schemeClr val="tx2"/>
                </a:solidFill>
              </a:rPr>
              <a:t>average </a:t>
            </a:r>
            <a:r>
              <a:rPr lang="en-GB" sz="2400" dirty="0">
                <a:solidFill>
                  <a:schemeClr val="tx2"/>
                </a:solidFill>
              </a:rPr>
              <a:t>distance between </a:t>
            </a:r>
            <a:r>
              <a:rPr lang="en-GB" sz="2400" dirty="0" smtClean="0">
                <a:solidFill>
                  <a:schemeClr val="tx2"/>
                </a:solidFill>
              </a:rPr>
              <a:t>interactions</a:t>
            </a:r>
          </a:p>
          <a:p>
            <a:pPr>
              <a:buFontTx/>
              <a:buChar char="•"/>
            </a:pPr>
            <a:r>
              <a:rPr lang="en-GB" sz="2400" dirty="0" smtClean="0">
                <a:solidFill>
                  <a:schemeClr val="accent2"/>
                </a:solidFill>
              </a:rPr>
              <a:t>Probability </a:t>
            </a:r>
            <a:r>
              <a:rPr lang="en-GB" sz="2400" dirty="0">
                <a:solidFill>
                  <a:schemeClr val="accent2"/>
                </a:solidFill>
              </a:rPr>
              <a:t>of </a:t>
            </a:r>
            <a:r>
              <a:rPr lang="en-GB" sz="2400" dirty="0" smtClean="0">
                <a:solidFill>
                  <a:schemeClr val="accent2"/>
                </a:solidFill>
              </a:rPr>
              <a:t>a </a:t>
            </a:r>
            <a:r>
              <a:rPr lang="en-GB" sz="2400" dirty="0">
                <a:solidFill>
                  <a:schemeClr val="accent2"/>
                </a:solidFill>
              </a:rPr>
              <a:t>beam particle </a:t>
            </a:r>
            <a:r>
              <a:rPr lang="en-GB" sz="2400" dirty="0" smtClean="0">
                <a:solidFill>
                  <a:schemeClr val="accent2"/>
                </a:solidFill>
              </a:rPr>
              <a:t>interacting </a:t>
            </a:r>
            <a:r>
              <a:rPr lang="en-GB" sz="2400" dirty="0">
                <a:solidFill>
                  <a:schemeClr val="accent2"/>
                </a:solidFill>
              </a:rPr>
              <a:t>between x and x + </a:t>
            </a:r>
            <a:r>
              <a:rPr lang="en-GB" sz="2400" dirty="0" err="1">
                <a:solidFill>
                  <a:schemeClr val="accent2"/>
                </a:solidFill>
              </a:rPr>
              <a:t>dx</a:t>
            </a:r>
            <a:r>
              <a:rPr lang="en-GB" sz="2400" dirty="0">
                <a:solidFill>
                  <a:schemeClr val="accent2"/>
                </a:solidFill>
              </a:rPr>
              <a:t> </a:t>
            </a:r>
            <a:r>
              <a:rPr lang="en-GB" sz="2400" dirty="0" smtClean="0">
                <a:solidFill>
                  <a:schemeClr val="accent2"/>
                </a:solidFill>
              </a:rPr>
              <a:t> is</a:t>
            </a:r>
            <a:endParaRPr lang="en-GB" sz="2400" dirty="0">
              <a:solidFill>
                <a:schemeClr val="accent2"/>
              </a:solidFill>
            </a:endParaRPr>
          </a:p>
          <a:p>
            <a:r>
              <a:rPr lang="en-GB" sz="2400" dirty="0" smtClean="0">
                <a:solidFill>
                  <a:schemeClr val="accent2"/>
                </a:solidFill>
              </a:rPr>
              <a:t>P(x</a:t>
            </a:r>
            <a:r>
              <a:rPr lang="en-GB" sz="2400" dirty="0">
                <a:solidFill>
                  <a:schemeClr val="accent2"/>
                </a:solidFill>
              </a:rPr>
              <a:t>) = (Probability of traversing x) </a:t>
            </a:r>
            <a:r>
              <a:rPr lang="en-GB" sz="2400" dirty="0" smtClean="0">
                <a:solidFill>
                  <a:schemeClr val="accent2"/>
                </a:solidFill>
              </a:rPr>
              <a:t> </a:t>
            </a:r>
            <a:r>
              <a:rPr lang="en-GB" sz="2400" dirty="0">
                <a:solidFill>
                  <a:schemeClr val="accent2"/>
                </a:solidFill>
              </a:rPr>
              <a:t>x (Probability of interacting in </a:t>
            </a:r>
            <a:r>
              <a:rPr lang="en-GB" sz="2400" dirty="0" err="1">
                <a:solidFill>
                  <a:schemeClr val="accent2"/>
                </a:solidFill>
              </a:rPr>
              <a:t>dx</a:t>
            </a:r>
            <a:r>
              <a:rPr lang="en-GB" sz="2400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214290"/>
            <a:ext cx="7929618" cy="6435969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dirty="0" smtClean="0">
                <a:solidFill>
                  <a:schemeClr val="accent2"/>
                </a:solidFill>
              </a:rPr>
              <a:t> </a:t>
            </a:r>
            <a:r>
              <a:rPr lang="en-GB" sz="2400" b="1" dirty="0" smtClean="0">
                <a:solidFill>
                  <a:schemeClr val="hlink"/>
                </a:solidFill>
              </a:rPr>
              <a:t>P(x) =</a:t>
            </a:r>
            <a:r>
              <a:rPr lang="en-GB" sz="2400" dirty="0" smtClean="0">
                <a:solidFill>
                  <a:schemeClr val="accent2"/>
                </a:solidFill>
              </a:rPr>
              <a:t> </a:t>
            </a:r>
            <a:r>
              <a:rPr lang="en-GB" sz="2400" b="1" dirty="0" smtClean="0">
                <a:solidFill>
                  <a:schemeClr val="hlink"/>
                </a:solidFill>
              </a:rPr>
              <a:t>exp( - N </a:t>
            </a:r>
            <a:r>
              <a:rPr lang="en-GB" sz="2400" b="1" dirty="0" smtClean="0">
                <a:solidFill>
                  <a:schemeClr val="hlink"/>
                </a:solidFill>
                <a:latin typeface="Symbol" pitchFamily="18" charset="2"/>
              </a:rPr>
              <a:t>s</a:t>
            </a:r>
            <a:r>
              <a:rPr lang="en-GB" sz="2400" b="1" dirty="0" smtClean="0">
                <a:solidFill>
                  <a:schemeClr val="hlink"/>
                </a:solidFill>
              </a:rPr>
              <a:t> x)  .  N </a:t>
            </a:r>
            <a:r>
              <a:rPr lang="en-GB" sz="2400" b="1" dirty="0" smtClean="0">
                <a:solidFill>
                  <a:schemeClr val="hlink"/>
                </a:solidFill>
                <a:latin typeface="Symbol" pitchFamily="18" charset="2"/>
              </a:rPr>
              <a:t>s</a:t>
            </a:r>
            <a:r>
              <a:rPr lang="en-GB" sz="2400" b="1" dirty="0" smtClean="0">
                <a:solidFill>
                  <a:schemeClr val="hlink"/>
                </a:solidFill>
              </a:rPr>
              <a:t> </a:t>
            </a:r>
            <a:r>
              <a:rPr lang="en-GB" sz="2400" b="1" dirty="0" err="1" smtClean="0">
                <a:solidFill>
                  <a:schemeClr val="hlink"/>
                </a:solidFill>
              </a:rPr>
              <a:t>dx</a:t>
            </a:r>
            <a:r>
              <a:rPr lang="en-GB" sz="2400" b="1" dirty="0" smtClean="0"/>
              <a:t> </a:t>
            </a:r>
            <a:r>
              <a:rPr lang="en-GB" sz="2400" dirty="0" smtClean="0">
                <a:solidFill>
                  <a:schemeClr val="accent2"/>
                </a:solidFill>
              </a:rPr>
              <a:t> 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000100" y="857232"/>
          <a:ext cx="6643734" cy="1714512"/>
        </p:xfrm>
        <a:graphic>
          <a:graphicData uri="http://schemas.openxmlformats.org/presentationml/2006/ole">
            <p:oleObj spid="_x0000_s33794" name="Equation" r:id="rId3" imgW="2882880" imgH="1625400" progId="Equation.3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1785918" y="2643182"/>
          <a:ext cx="4003675" cy="714380"/>
        </p:xfrm>
        <a:graphic>
          <a:graphicData uri="http://schemas.openxmlformats.org/presentationml/2006/ole">
            <p:oleObj spid="_x0000_s33795" name="Equation" r:id="rId4" imgW="1231560" imgH="431640" progId="Equation.3">
              <p:embed/>
            </p:oleObj>
          </a:graphicData>
        </a:graphic>
      </p:graphicFrame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00002" y="3429000"/>
            <a:ext cx="8643998" cy="29238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3">
              <a:spcBef>
                <a:spcPct val="50000"/>
              </a:spcBef>
              <a:buFont typeface="Symbol" pitchFamily="18" charset="2"/>
              <a:buChar char="\"/>
            </a:pPr>
            <a:r>
              <a:rPr lang="en-GB" sz="2800" b="1" dirty="0" smtClean="0">
                <a:solidFill>
                  <a:srgbClr val="FF0000"/>
                </a:solidFill>
                <a:latin typeface="Symbol" pitchFamily="18" charset="2"/>
              </a:rPr>
              <a:t>    l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>
                <a:solidFill>
                  <a:srgbClr val="FF0000"/>
                </a:solidFill>
              </a:rPr>
              <a:t>= 1 / </a:t>
            </a:r>
            <a:r>
              <a:rPr lang="en-GB" sz="2800" b="1" dirty="0" err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sz="2800" b="1" dirty="0" err="1">
                <a:solidFill>
                  <a:srgbClr val="FF0000"/>
                </a:solidFill>
              </a:rPr>
              <a:t>N</a:t>
            </a:r>
            <a:r>
              <a:rPr lang="en-GB" sz="2800" b="1" dirty="0">
                <a:solidFill>
                  <a:srgbClr val="FF0000"/>
                </a:solidFill>
              </a:rPr>
              <a:t> = 1 / </a:t>
            </a:r>
            <a:r>
              <a:rPr lang="en-GB" sz="2800" b="1" dirty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			</a:t>
            </a:r>
            <a:r>
              <a:rPr lang="en-GB" sz="2800" b="1" dirty="0" smtClean="0">
                <a:solidFill>
                  <a:schemeClr val="accent2">
                    <a:lumMod val="50000"/>
                  </a:schemeClr>
                </a:solidFill>
              </a:rPr>
              <a:t>(15.5)</a:t>
            </a:r>
            <a:endParaRPr lang="en-GB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400" b="1" dirty="0" smtClean="0">
                <a:solidFill>
                  <a:srgbClr val="FF0000"/>
                </a:solidFill>
              </a:rPr>
              <a:t>where </a:t>
            </a:r>
            <a:r>
              <a:rPr lang="en-GB" sz="2400" b="1" dirty="0">
                <a:solidFill>
                  <a:srgbClr val="FF0000"/>
                </a:solidFill>
                <a:latin typeface="Symbol" pitchFamily="18" charset="2"/>
              </a:rPr>
              <a:t>S = </a:t>
            </a:r>
            <a:r>
              <a:rPr lang="en-GB" sz="2400" b="1" dirty="0" err="1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sz="2400" b="1" dirty="0">
                <a:solidFill>
                  <a:srgbClr val="FF0000"/>
                </a:solidFill>
              </a:rPr>
              <a:t> N is the MACROSCOPIC CROSS-SECTION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 dirty="0">
                <a:solidFill>
                  <a:schemeClr val="tx2"/>
                </a:solidFill>
              </a:rPr>
              <a:t>We can rewrite the flux attenuation as</a:t>
            </a:r>
          </a:p>
          <a:p>
            <a:r>
              <a:rPr lang="en-GB" sz="2400" b="1" dirty="0">
                <a:solidFill>
                  <a:schemeClr val="hlink"/>
                </a:solidFill>
                <a:latin typeface="Symbol" pitchFamily="18" charset="2"/>
              </a:rPr>
              <a:t>	f</a:t>
            </a:r>
            <a:r>
              <a:rPr lang="en-GB" sz="2400" b="1" dirty="0">
                <a:solidFill>
                  <a:schemeClr val="hlink"/>
                </a:solidFill>
              </a:rPr>
              <a:t> = </a:t>
            </a:r>
            <a:r>
              <a:rPr lang="en-GB" sz="2400" b="1" dirty="0" err="1">
                <a:solidFill>
                  <a:schemeClr val="hlink"/>
                </a:solidFill>
                <a:latin typeface="Symbol" pitchFamily="18" charset="2"/>
              </a:rPr>
              <a:t>f</a:t>
            </a:r>
            <a:r>
              <a:rPr lang="en-GB" sz="2400" b="1" baseline="-25000" dirty="0" err="1">
                <a:solidFill>
                  <a:schemeClr val="hlink"/>
                </a:solidFill>
                <a:latin typeface="Symbol" pitchFamily="18" charset="2"/>
              </a:rPr>
              <a:t>o</a:t>
            </a:r>
            <a:r>
              <a:rPr lang="en-GB" sz="2400" b="1" dirty="0">
                <a:solidFill>
                  <a:schemeClr val="hlink"/>
                </a:solidFill>
              </a:rPr>
              <a:t> exp( - x / </a:t>
            </a:r>
            <a:r>
              <a:rPr lang="en-GB" sz="2400" b="1" dirty="0">
                <a:solidFill>
                  <a:schemeClr val="hlink"/>
                </a:solidFill>
                <a:latin typeface="Symbol" pitchFamily="18" charset="2"/>
              </a:rPr>
              <a:t>l</a:t>
            </a:r>
            <a:r>
              <a:rPr lang="en-GB" sz="2400" b="1" dirty="0">
                <a:solidFill>
                  <a:schemeClr val="hlink"/>
                </a:solidFill>
              </a:rPr>
              <a:t> ) </a:t>
            </a:r>
            <a:r>
              <a:rPr lang="en-GB" sz="2400" b="1" dirty="0" smtClean="0">
                <a:solidFill>
                  <a:schemeClr val="hlink"/>
                </a:solidFill>
              </a:rPr>
              <a:t>or </a:t>
            </a:r>
            <a:r>
              <a:rPr lang="en-GB" sz="2400" b="1" dirty="0" smtClean="0">
                <a:solidFill>
                  <a:schemeClr val="hlink"/>
                </a:solidFill>
                <a:latin typeface="Symbol" pitchFamily="18" charset="2"/>
              </a:rPr>
              <a:t>f</a:t>
            </a:r>
            <a:r>
              <a:rPr lang="en-GB" sz="2400" b="1" dirty="0" smtClean="0">
                <a:solidFill>
                  <a:schemeClr val="hlink"/>
                </a:solidFill>
              </a:rPr>
              <a:t> </a:t>
            </a:r>
            <a:r>
              <a:rPr lang="en-GB" sz="2400" b="1" dirty="0">
                <a:solidFill>
                  <a:schemeClr val="hlink"/>
                </a:solidFill>
              </a:rPr>
              <a:t>= </a:t>
            </a:r>
            <a:r>
              <a:rPr lang="en-GB" sz="2400" b="1" dirty="0" err="1">
                <a:solidFill>
                  <a:schemeClr val="hlink"/>
                </a:solidFill>
                <a:latin typeface="Symbol" pitchFamily="18" charset="2"/>
              </a:rPr>
              <a:t>f</a:t>
            </a:r>
            <a:r>
              <a:rPr lang="en-GB" sz="2400" b="1" baseline="-25000" dirty="0" err="1">
                <a:solidFill>
                  <a:schemeClr val="hlink"/>
                </a:solidFill>
                <a:latin typeface="Symbol" pitchFamily="18" charset="2"/>
              </a:rPr>
              <a:t>o</a:t>
            </a:r>
            <a:r>
              <a:rPr lang="en-GB" sz="2400" b="1" dirty="0">
                <a:solidFill>
                  <a:schemeClr val="hlink"/>
                </a:solidFill>
              </a:rPr>
              <a:t> exp( - </a:t>
            </a:r>
            <a:r>
              <a:rPr lang="en-GB" sz="2400" b="1" dirty="0">
                <a:solidFill>
                  <a:schemeClr val="hlink"/>
                </a:solidFill>
                <a:latin typeface="Symbol" pitchFamily="18" charset="2"/>
              </a:rPr>
              <a:t>S</a:t>
            </a:r>
            <a:r>
              <a:rPr lang="en-GB" sz="2400" b="1" dirty="0">
                <a:solidFill>
                  <a:schemeClr val="hlink"/>
                </a:solidFill>
              </a:rPr>
              <a:t> x  ) </a:t>
            </a:r>
            <a:r>
              <a:rPr lang="en-GB" sz="2400" b="1" dirty="0" smtClean="0">
                <a:solidFill>
                  <a:schemeClr val="hlink"/>
                </a:solidFill>
              </a:rPr>
              <a:t>or </a:t>
            </a:r>
            <a:r>
              <a:rPr lang="en-GB" sz="2400" b="1" dirty="0" smtClean="0">
                <a:solidFill>
                  <a:schemeClr val="hlink"/>
                </a:solidFill>
                <a:latin typeface="Symbol" pitchFamily="18" charset="2"/>
              </a:rPr>
              <a:t>f</a:t>
            </a:r>
            <a:r>
              <a:rPr lang="en-GB" sz="2400" b="1" dirty="0" smtClean="0">
                <a:solidFill>
                  <a:schemeClr val="hlink"/>
                </a:solidFill>
              </a:rPr>
              <a:t> </a:t>
            </a:r>
            <a:r>
              <a:rPr lang="en-GB" sz="2400" b="1" dirty="0">
                <a:solidFill>
                  <a:schemeClr val="hlink"/>
                </a:solidFill>
              </a:rPr>
              <a:t>= </a:t>
            </a:r>
            <a:r>
              <a:rPr lang="en-GB" sz="2400" b="1" dirty="0" err="1">
                <a:solidFill>
                  <a:schemeClr val="hlink"/>
                </a:solidFill>
                <a:latin typeface="Symbol" pitchFamily="18" charset="2"/>
              </a:rPr>
              <a:t>f</a:t>
            </a:r>
            <a:r>
              <a:rPr lang="en-GB" sz="2400" b="1" baseline="-25000" dirty="0" err="1">
                <a:solidFill>
                  <a:schemeClr val="hlink"/>
                </a:solidFill>
                <a:latin typeface="Symbol" pitchFamily="18" charset="2"/>
              </a:rPr>
              <a:t>o</a:t>
            </a:r>
            <a:r>
              <a:rPr lang="en-GB" sz="2400" b="1" dirty="0">
                <a:solidFill>
                  <a:schemeClr val="hlink"/>
                </a:solidFill>
              </a:rPr>
              <a:t> exp( - </a:t>
            </a:r>
            <a:r>
              <a:rPr lang="en-GB" sz="2400" b="1" dirty="0">
                <a:solidFill>
                  <a:schemeClr val="hlink"/>
                </a:solidFill>
                <a:latin typeface="Symbol" pitchFamily="18" charset="2"/>
              </a:rPr>
              <a:t>m</a:t>
            </a:r>
            <a:r>
              <a:rPr lang="en-GB" sz="2400" b="1" dirty="0">
                <a:solidFill>
                  <a:schemeClr val="hlink"/>
                </a:solidFill>
              </a:rPr>
              <a:t> x  )  where </a:t>
            </a:r>
            <a:r>
              <a:rPr lang="en-GB" sz="2400" b="1" dirty="0">
                <a:solidFill>
                  <a:schemeClr val="hlink"/>
                </a:solidFill>
                <a:latin typeface="Symbol" pitchFamily="18" charset="2"/>
              </a:rPr>
              <a:t>m</a:t>
            </a:r>
            <a:r>
              <a:rPr lang="en-GB" sz="2400" b="1" dirty="0">
                <a:solidFill>
                  <a:schemeClr val="hlink"/>
                </a:solidFill>
              </a:rPr>
              <a:t> is the ABSORPTION COEFFICIENT</a:t>
            </a:r>
          </a:p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2"/>
                </a:solidFill>
              </a:rPr>
              <a:t>For a mixture  </a:t>
            </a:r>
            <a:r>
              <a:rPr lang="en-GB" sz="2400" b="1" dirty="0">
                <a:solidFill>
                  <a:schemeClr val="accent2"/>
                </a:solidFill>
                <a:latin typeface="Symbol" pitchFamily="18" charset="2"/>
              </a:rPr>
              <a:t>S = s</a:t>
            </a:r>
            <a:r>
              <a:rPr lang="en-GB" sz="2400" b="1" baseline="-25000" dirty="0">
                <a:solidFill>
                  <a:schemeClr val="accent2"/>
                </a:solidFill>
                <a:latin typeface="Symbol" pitchFamily="18" charset="2"/>
              </a:rPr>
              <a:t>1</a:t>
            </a:r>
            <a:r>
              <a:rPr lang="en-GB" sz="2400" b="1" dirty="0">
                <a:solidFill>
                  <a:schemeClr val="accent2"/>
                </a:solidFill>
              </a:rPr>
              <a:t>N</a:t>
            </a:r>
            <a:r>
              <a:rPr lang="en-GB" sz="2400" b="1" baseline="-25000" dirty="0">
                <a:solidFill>
                  <a:schemeClr val="accent2"/>
                </a:solidFill>
              </a:rPr>
              <a:t>1</a:t>
            </a:r>
            <a:r>
              <a:rPr lang="en-GB" sz="2400" b="1" dirty="0">
                <a:solidFill>
                  <a:schemeClr val="accent2"/>
                </a:solidFill>
              </a:rPr>
              <a:t>+ </a:t>
            </a:r>
            <a:r>
              <a:rPr lang="en-GB" sz="2400" b="1" dirty="0">
                <a:solidFill>
                  <a:schemeClr val="accent2"/>
                </a:solidFill>
                <a:latin typeface="Symbol" pitchFamily="18" charset="2"/>
              </a:rPr>
              <a:t>s</a:t>
            </a:r>
            <a:r>
              <a:rPr lang="en-GB" sz="2400" b="1" baseline="-25000" dirty="0">
                <a:solidFill>
                  <a:schemeClr val="accent2"/>
                </a:solidFill>
                <a:latin typeface="Symbol" pitchFamily="18" charset="2"/>
              </a:rPr>
              <a:t>2</a:t>
            </a:r>
            <a:r>
              <a:rPr lang="en-GB" sz="2400" b="1" dirty="0">
                <a:solidFill>
                  <a:schemeClr val="accent2"/>
                </a:solidFill>
              </a:rPr>
              <a:t>N</a:t>
            </a:r>
            <a:r>
              <a:rPr lang="en-GB" sz="2400" b="1" baseline="-25000" dirty="0">
                <a:solidFill>
                  <a:schemeClr val="accent2"/>
                </a:solidFill>
              </a:rPr>
              <a:t>2</a:t>
            </a:r>
            <a:r>
              <a:rPr lang="en-GB" sz="2400" b="1" dirty="0">
                <a:solidFill>
                  <a:schemeClr val="accent2"/>
                </a:solidFill>
              </a:rPr>
              <a:t>+ </a:t>
            </a:r>
            <a:r>
              <a:rPr lang="en-GB" sz="2400" b="1" dirty="0">
                <a:solidFill>
                  <a:schemeClr val="accent2"/>
                </a:solidFill>
                <a:latin typeface="Symbol" pitchFamily="18" charset="2"/>
              </a:rPr>
              <a:t>s</a:t>
            </a:r>
            <a:r>
              <a:rPr lang="en-GB" sz="2400" b="1" baseline="-25000" dirty="0">
                <a:solidFill>
                  <a:schemeClr val="accent2"/>
                </a:solidFill>
                <a:latin typeface="Symbol" pitchFamily="18" charset="2"/>
              </a:rPr>
              <a:t>3</a:t>
            </a:r>
            <a:r>
              <a:rPr lang="en-GB" sz="2400" b="1" dirty="0">
                <a:solidFill>
                  <a:schemeClr val="accent2"/>
                </a:solidFill>
              </a:rPr>
              <a:t>N</a:t>
            </a:r>
            <a:r>
              <a:rPr lang="en-GB" sz="2400" b="1" baseline="-25000" dirty="0">
                <a:solidFill>
                  <a:schemeClr val="accent2"/>
                </a:solidFill>
              </a:rPr>
              <a:t>3</a:t>
            </a:r>
            <a:r>
              <a:rPr lang="en-GB" sz="2400" b="1" dirty="0" smtClean="0">
                <a:solidFill>
                  <a:schemeClr val="accent2"/>
                </a:solidFill>
              </a:rPr>
              <a:t>+...			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(15.6)</a:t>
            </a:r>
            <a:endParaRPr lang="en-GB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3214686"/>
          </a:xfrm>
        </p:spPr>
        <p:txBody>
          <a:bodyPr>
            <a:normAutofit/>
          </a:bodyPr>
          <a:lstStyle/>
          <a:p>
            <a:pPr algn="l" hangingPunct="0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intensity of a beam of thermal neutrons is attenuated by a factor 10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by means of the (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n,</a:t>
            </a:r>
            <a:r>
              <a:rPr lang="en-GB" sz="2400" dirty="0" err="1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 reaction in a plate of  natural boron of thickness 1.4mm. Calculate the macroscopic cross section for natural boron. The composition by mass of natural boron is 20% of 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B and 80% of 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B. The interaction of thermal neutrons with 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B is negligibly small. Calculate the microscopic (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n,</a:t>
            </a:r>
            <a:r>
              <a:rPr lang="en-GB" sz="2400" dirty="0" err="1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 cross section </a:t>
            </a:r>
            <a:r>
              <a:rPr lang="en-GB" sz="2400" dirty="0" smtClean="0"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for thermal neutrons incident on 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B.   </a:t>
            </a:r>
            <a:br>
              <a:rPr lang="en-GB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(The density of natural boron is 2.3 x 10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kg m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3286124"/>
            <a:ext cx="8358246" cy="3143272"/>
          </a:xfrm>
        </p:spPr>
        <p:txBody>
          <a:bodyPr>
            <a:normAutofit/>
          </a:bodyPr>
          <a:lstStyle/>
          <a:p>
            <a:pPr hangingPunct="0">
              <a:buNone/>
            </a:pPr>
            <a:r>
              <a:rPr lang="en-GB" dirty="0" smtClean="0"/>
              <a:t>I = I</a:t>
            </a:r>
            <a:r>
              <a:rPr lang="en-GB" baseline="-25000" dirty="0" smtClean="0"/>
              <a:t>0</a:t>
            </a:r>
            <a:r>
              <a:rPr lang="en-GB" dirty="0" smtClean="0"/>
              <a:t> exp(-</a:t>
            </a:r>
            <a:r>
              <a:rPr lang="en-GB" dirty="0" err="1" smtClean="0">
                <a:latin typeface="Symbol" pitchFamily="18" charset="2"/>
              </a:rPr>
              <a:t>S</a:t>
            </a:r>
            <a:r>
              <a:rPr lang="en-GB" dirty="0" err="1" smtClean="0"/>
              <a:t>x</a:t>
            </a:r>
            <a:r>
              <a:rPr lang="en-GB" dirty="0" smtClean="0"/>
              <a:t>)  so 10</a:t>
            </a:r>
            <a:r>
              <a:rPr lang="en-GB" baseline="30000" dirty="0" smtClean="0"/>
              <a:t>-6</a:t>
            </a:r>
            <a:r>
              <a:rPr lang="en-GB" dirty="0" smtClean="0"/>
              <a:t> = exp(-1.4 10</a:t>
            </a:r>
            <a:r>
              <a:rPr lang="en-GB" baseline="30000" dirty="0" smtClean="0"/>
              <a:t>-3</a:t>
            </a:r>
            <a:r>
              <a:rPr lang="en-GB" dirty="0" smtClean="0"/>
              <a:t> x </a:t>
            </a:r>
            <a:r>
              <a:rPr lang="en-GB" dirty="0" smtClean="0">
                <a:latin typeface="Symbol" pitchFamily="18" charset="2"/>
              </a:rPr>
              <a:t>S</a:t>
            </a:r>
            <a:r>
              <a:rPr lang="en-GB" dirty="0" smtClean="0"/>
              <a:t>)   </a:t>
            </a:r>
            <a:r>
              <a:rPr lang="en-GB" b="1" dirty="0" smtClean="0"/>
              <a:t>Then </a:t>
            </a:r>
            <a:r>
              <a:rPr lang="en-GB" b="1" dirty="0" smtClean="0">
                <a:latin typeface="Symbol" pitchFamily="18" charset="2"/>
              </a:rPr>
              <a:t>S</a:t>
            </a:r>
            <a:r>
              <a:rPr lang="en-GB" b="1" dirty="0" smtClean="0"/>
              <a:t> = 9868 m</a:t>
            </a:r>
            <a:r>
              <a:rPr lang="en-GB" b="1" baseline="30000" dirty="0" smtClean="0"/>
              <a:t>-1</a:t>
            </a:r>
          </a:p>
          <a:p>
            <a:pPr hangingPunct="0">
              <a:buNone/>
            </a:pPr>
            <a:r>
              <a:rPr lang="en-GB" dirty="0" smtClean="0"/>
              <a:t>Average mass No. of Boron = 0.2*10+0.8*11 = 10.8</a:t>
            </a:r>
          </a:p>
          <a:p>
            <a:pPr hangingPunct="0">
              <a:buNone/>
            </a:pPr>
            <a:r>
              <a:rPr lang="en-GB" dirty="0" smtClean="0"/>
              <a:t>No. atoms per cubic metre is</a:t>
            </a:r>
          </a:p>
          <a:p>
            <a:pPr hangingPunct="0">
              <a:buNone/>
            </a:pPr>
            <a:r>
              <a:rPr lang="en-GB" dirty="0" smtClean="0"/>
              <a:t>             N = 2.3 10</a:t>
            </a:r>
            <a:r>
              <a:rPr lang="en-GB" baseline="30000" dirty="0" smtClean="0"/>
              <a:t>3</a:t>
            </a:r>
            <a:r>
              <a:rPr lang="en-GB" dirty="0" smtClean="0"/>
              <a:t> / (10.8 x 1.66 10</a:t>
            </a:r>
            <a:r>
              <a:rPr lang="en-GB" baseline="30000" dirty="0" smtClean="0"/>
              <a:t>-27</a:t>
            </a:r>
            <a:r>
              <a:rPr lang="en-GB" dirty="0" smtClean="0"/>
              <a:t>) = 1.28 10</a:t>
            </a:r>
            <a:r>
              <a:rPr lang="en-GB" baseline="30000" dirty="0" smtClean="0"/>
              <a:t>29</a:t>
            </a:r>
            <a:r>
              <a:rPr lang="en-GB" dirty="0" smtClean="0"/>
              <a:t> m</a:t>
            </a:r>
            <a:r>
              <a:rPr lang="en-GB" baseline="30000" dirty="0" smtClean="0"/>
              <a:t>-3</a:t>
            </a:r>
            <a:r>
              <a:rPr lang="en-GB" dirty="0" smtClean="0"/>
              <a:t>	          </a:t>
            </a:r>
          </a:p>
          <a:p>
            <a:pPr hangingPunct="0">
              <a:buNone/>
            </a:pPr>
            <a:r>
              <a:rPr lang="en-GB" dirty="0" smtClean="0"/>
              <a:t>        </a:t>
            </a:r>
            <a:r>
              <a:rPr lang="en-GB" dirty="0" smtClean="0">
                <a:latin typeface="Symbol" pitchFamily="18" charset="2"/>
              </a:rPr>
              <a:t>s(</a:t>
            </a:r>
            <a:r>
              <a:rPr lang="en-GB" dirty="0" smtClean="0"/>
              <a:t>natural  boron</a:t>
            </a:r>
            <a:r>
              <a:rPr lang="en-GB" dirty="0" smtClean="0">
                <a:latin typeface="Symbol" pitchFamily="18" charset="2"/>
              </a:rPr>
              <a:t>) </a:t>
            </a:r>
            <a:r>
              <a:rPr lang="en-GB" dirty="0" smtClean="0"/>
              <a:t>= 0.2 x </a:t>
            </a:r>
            <a:r>
              <a:rPr lang="en-GB" dirty="0" smtClean="0">
                <a:latin typeface="Symbol" pitchFamily="18" charset="2"/>
              </a:rPr>
              <a:t>s</a:t>
            </a:r>
            <a:r>
              <a:rPr lang="en-GB" dirty="0" smtClean="0"/>
              <a:t>(</a:t>
            </a:r>
            <a:r>
              <a:rPr lang="en-GB" baseline="30000" dirty="0" smtClean="0"/>
              <a:t>10</a:t>
            </a:r>
            <a:r>
              <a:rPr lang="en-GB" dirty="0" smtClean="0"/>
              <a:t>B) + 0.8 x </a:t>
            </a:r>
            <a:r>
              <a:rPr lang="en-GB" dirty="0" smtClean="0">
                <a:latin typeface="Symbol" pitchFamily="18" charset="2"/>
              </a:rPr>
              <a:t>s</a:t>
            </a:r>
            <a:r>
              <a:rPr lang="en-GB" dirty="0" smtClean="0"/>
              <a:t>(</a:t>
            </a:r>
            <a:r>
              <a:rPr lang="en-GB" baseline="30000" dirty="0" smtClean="0"/>
              <a:t>11</a:t>
            </a:r>
            <a:r>
              <a:rPr lang="en-GB" dirty="0" smtClean="0"/>
              <a:t>B) = 0.2 x </a:t>
            </a:r>
            <a:r>
              <a:rPr lang="en-GB" dirty="0" smtClean="0">
                <a:latin typeface="Symbol" pitchFamily="18" charset="2"/>
              </a:rPr>
              <a:t>s</a:t>
            </a:r>
            <a:r>
              <a:rPr lang="en-GB" dirty="0" smtClean="0"/>
              <a:t>(</a:t>
            </a:r>
            <a:r>
              <a:rPr lang="en-GB" baseline="30000" dirty="0" smtClean="0"/>
              <a:t>10</a:t>
            </a:r>
            <a:r>
              <a:rPr lang="en-GB" dirty="0" smtClean="0"/>
              <a:t>B) </a:t>
            </a:r>
          </a:p>
          <a:p>
            <a:pPr hangingPunct="0">
              <a:buNone/>
            </a:pPr>
            <a:r>
              <a:rPr lang="en-GB" dirty="0" smtClean="0"/>
              <a:t>	</a:t>
            </a:r>
            <a:r>
              <a:rPr lang="en-GB" b="1" dirty="0" smtClean="0">
                <a:latin typeface="Symbol" pitchFamily="18" charset="2"/>
              </a:rPr>
              <a:t> S</a:t>
            </a:r>
            <a:r>
              <a:rPr lang="en-GB" b="1" dirty="0" smtClean="0"/>
              <a:t>  </a:t>
            </a:r>
            <a:r>
              <a:rPr lang="en-GB" dirty="0" smtClean="0"/>
              <a:t>= 9868 = 1.28 x10</a:t>
            </a:r>
            <a:r>
              <a:rPr lang="en-GB" baseline="30000" dirty="0" smtClean="0"/>
              <a:t>29</a:t>
            </a:r>
            <a:r>
              <a:rPr lang="en-GB" dirty="0" smtClean="0"/>
              <a:t> x 0.2 x </a:t>
            </a:r>
            <a:r>
              <a:rPr lang="en-GB" dirty="0" smtClean="0">
                <a:latin typeface="Symbol" pitchFamily="18" charset="2"/>
              </a:rPr>
              <a:t>s</a:t>
            </a:r>
            <a:r>
              <a:rPr lang="en-GB" dirty="0" smtClean="0"/>
              <a:t>(</a:t>
            </a:r>
            <a:r>
              <a:rPr lang="en-GB" baseline="30000" dirty="0" smtClean="0"/>
              <a:t>10</a:t>
            </a:r>
            <a:r>
              <a:rPr lang="en-GB" dirty="0" smtClean="0"/>
              <a:t>B)   </a:t>
            </a:r>
          </a:p>
          <a:p>
            <a:pPr hangingPunct="0">
              <a:buNone/>
            </a:pPr>
            <a:r>
              <a:rPr lang="en-GB" b="1" dirty="0" smtClean="0"/>
              <a:t>    Hence  </a:t>
            </a:r>
            <a:r>
              <a:rPr lang="en-GB" b="1" dirty="0" smtClean="0">
                <a:latin typeface="Symbol" pitchFamily="18" charset="2"/>
              </a:rPr>
              <a:t>s</a:t>
            </a:r>
            <a:r>
              <a:rPr lang="en-GB" b="1" dirty="0" smtClean="0"/>
              <a:t>(</a:t>
            </a:r>
            <a:r>
              <a:rPr lang="en-GB" b="1" baseline="30000" dirty="0" smtClean="0"/>
              <a:t>10</a:t>
            </a:r>
            <a:r>
              <a:rPr lang="en-GB" b="1" dirty="0" smtClean="0"/>
              <a:t>B)  = 3.855 x 10</a:t>
            </a:r>
            <a:r>
              <a:rPr lang="en-GB" b="1" baseline="30000" dirty="0" smtClean="0"/>
              <a:t>-25</a:t>
            </a:r>
            <a:r>
              <a:rPr lang="en-GB" b="1" dirty="0" smtClean="0"/>
              <a:t> m</a:t>
            </a:r>
            <a:r>
              <a:rPr lang="en-GB" b="1" baseline="30000" dirty="0" smtClean="0"/>
              <a:t>2</a:t>
            </a:r>
            <a:r>
              <a:rPr lang="en-GB" b="1" dirty="0" smtClean="0"/>
              <a:t> = 3855 b</a:t>
            </a:r>
            <a:r>
              <a:rPr lang="en-GB" dirty="0" smtClean="0"/>
              <a:t>	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Physics of Energy Sources Lecture 15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07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RADIOACTIVE DECAY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3076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357158" y="928670"/>
            <a:ext cx="8572560" cy="2857520"/>
          </a:xfrm>
        </p:spPr>
        <p:txBody>
          <a:bodyPr>
            <a:normAutofit fontScale="92500"/>
          </a:bodyPr>
          <a:lstStyle/>
          <a:p>
            <a:r>
              <a:rPr lang="en-GB" sz="2400" dirty="0" smtClean="0"/>
              <a:t>Basic assumption is that nuclear decay is a </a:t>
            </a:r>
            <a:r>
              <a:rPr lang="en-GB" sz="2400" dirty="0" smtClean="0">
                <a:solidFill>
                  <a:srgbClr val="DC0081"/>
                </a:solidFill>
              </a:rPr>
              <a:t>RANDOM</a:t>
            </a:r>
            <a:r>
              <a:rPr lang="en-GB" sz="2400" dirty="0" smtClean="0"/>
              <a:t> process</a:t>
            </a:r>
            <a:endParaRPr lang="en-GB" sz="2400" b="1" dirty="0" smtClean="0"/>
          </a:p>
          <a:p>
            <a:pPr lvl="1">
              <a:buFont typeface="Wingdings" pitchFamily="2" charset="2"/>
              <a:buChar char="§"/>
            </a:pPr>
            <a:r>
              <a:rPr lang="en-GB" sz="2400" dirty="0" smtClean="0"/>
              <a:t>The probability for </a:t>
            </a:r>
            <a:r>
              <a:rPr lang="en-GB" sz="2400" dirty="0" smtClean="0">
                <a:solidFill>
                  <a:srgbClr val="DC0081"/>
                </a:solidFill>
              </a:rPr>
              <a:t>ONE</a:t>
            </a:r>
            <a:r>
              <a:rPr lang="en-GB" sz="2400" dirty="0" smtClean="0"/>
              <a:t> nucleus to decay per unit time, </a:t>
            </a:r>
            <a:r>
              <a:rPr lang="en-GB" sz="2400" dirty="0" smtClean="0">
                <a:solidFill>
                  <a:srgbClr val="DC0081"/>
                </a:solidFill>
                <a:latin typeface="Symbol" pitchFamily="18" charset="2"/>
              </a:rPr>
              <a:t>G</a:t>
            </a:r>
            <a:r>
              <a:rPr lang="en-GB" sz="2400" dirty="0" smtClean="0"/>
              <a:t>, is a constant</a:t>
            </a:r>
          </a:p>
          <a:p>
            <a:pPr lvl="1">
              <a:buFont typeface="Wingdings" pitchFamily="2" charset="2"/>
              <a:buNone/>
            </a:pPr>
            <a:r>
              <a:rPr lang="en-GB" sz="2400" dirty="0" smtClean="0">
                <a:solidFill>
                  <a:schemeClr val="hlink"/>
                </a:solidFill>
              </a:rPr>
              <a:t>i.e.  p</a:t>
            </a:r>
            <a:r>
              <a:rPr lang="en-GB" sz="2400" baseline="-25000" dirty="0" smtClean="0">
                <a:solidFill>
                  <a:schemeClr val="hlink"/>
                </a:solidFill>
              </a:rPr>
              <a:t>1</a:t>
            </a:r>
            <a:r>
              <a:rPr lang="en-GB" sz="2400" dirty="0" smtClean="0">
                <a:solidFill>
                  <a:schemeClr val="hlink"/>
                </a:solidFill>
              </a:rPr>
              <a:t>(t) = (1/N) </a:t>
            </a:r>
            <a:r>
              <a:rPr lang="en-GB" sz="2400" dirty="0" err="1" smtClean="0">
                <a:solidFill>
                  <a:schemeClr val="hlink"/>
                </a:solidFill>
              </a:rPr>
              <a:t>dN/dt</a:t>
            </a:r>
            <a:r>
              <a:rPr lang="en-GB" sz="2400" dirty="0" smtClean="0">
                <a:solidFill>
                  <a:schemeClr val="hlink"/>
                </a:solidFill>
              </a:rPr>
              <a:t> = - </a:t>
            </a:r>
            <a:r>
              <a:rPr lang="en-GB" sz="2400" dirty="0" smtClean="0">
                <a:solidFill>
                  <a:schemeClr val="hlink"/>
                </a:solidFill>
                <a:latin typeface="Symbol" pitchFamily="18" charset="2"/>
              </a:rPr>
              <a:t>G</a:t>
            </a:r>
            <a:r>
              <a:rPr lang="en-GB" sz="2400" dirty="0" smtClean="0">
                <a:solidFill>
                  <a:schemeClr val="hlink"/>
                </a:solidFill>
              </a:rPr>
              <a:t> = constant   so   </a:t>
            </a:r>
            <a:r>
              <a:rPr lang="en-GB" sz="2400" dirty="0" err="1" smtClean="0">
                <a:solidFill>
                  <a:schemeClr val="hlink"/>
                </a:solidFill>
              </a:rPr>
              <a:t>dN/dt</a:t>
            </a:r>
            <a:r>
              <a:rPr lang="en-GB" sz="2400" dirty="0" smtClean="0">
                <a:solidFill>
                  <a:schemeClr val="hlink"/>
                </a:solidFill>
              </a:rPr>
              <a:t> = -</a:t>
            </a:r>
            <a:r>
              <a:rPr lang="en-GB" sz="2400" dirty="0" smtClean="0">
                <a:solidFill>
                  <a:schemeClr val="hlink"/>
                </a:solidFill>
                <a:latin typeface="Symbol" pitchFamily="18" charset="2"/>
              </a:rPr>
              <a:t>G</a:t>
            </a:r>
            <a:r>
              <a:rPr lang="en-GB" sz="2400" dirty="0" smtClean="0">
                <a:solidFill>
                  <a:schemeClr val="hlink"/>
                </a:solidFill>
              </a:rPr>
              <a:t> </a:t>
            </a:r>
            <a:r>
              <a:rPr lang="en-GB" sz="2400" dirty="0" smtClean="0">
                <a:solidFill>
                  <a:schemeClr val="hlink"/>
                </a:solidFill>
              </a:rPr>
              <a:t>N      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(15.7)</a:t>
            </a:r>
            <a:endParaRPr lang="en-GB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(-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ve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sign because N decreases due to decay)</a:t>
            </a:r>
          </a:p>
          <a:p>
            <a:pPr lvl="1">
              <a:buFont typeface="Wingdings" pitchFamily="2" charset="2"/>
              <a:buNone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N =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(t) is the number of radioactive nuclei at time t</a:t>
            </a:r>
          </a:p>
          <a:p>
            <a:pPr lvl="1">
              <a:buFont typeface="Wingdings" pitchFamily="2" charset="2"/>
              <a:buNone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= N(0) = initial number at t=0</a:t>
            </a:r>
          </a:p>
          <a:p>
            <a:pPr lvl="1">
              <a:buFont typeface="Wingdings" pitchFamily="2" charset="2"/>
              <a:buNone/>
            </a:pPr>
            <a:endParaRPr lang="en-GB" sz="2400" dirty="0" smtClean="0">
              <a:solidFill>
                <a:schemeClr val="accent1"/>
              </a:solidFill>
            </a:endParaRPr>
          </a:p>
          <a:p>
            <a:pPr lvl="1">
              <a:buFont typeface="Wingdings" pitchFamily="2" charset="2"/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3074" name="Object 3076"/>
          <p:cNvGraphicFramePr>
            <a:graphicFrameLocks noChangeAspect="1"/>
          </p:cNvGraphicFramePr>
          <p:nvPr/>
        </p:nvGraphicFramePr>
        <p:xfrm>
          <a:off x="857224" y="4000504"/>
          <a:ext cx="4106862" cy="1423988"/>
        </p:xfrm>
        <a:graphic>
          <a:graphicData uri="http://schemas.openxmlformats.org/presentationml/2006/ole">
            <p:oleObj spid="_x0000_s34818" name="Equation" r:id="rId3" imgW="1549080" imgH="96516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Physics of Energy Sources Lecture 15</a:t>
            </a:r>
            <a:endParaRPr lang="en-GB" dirty="0"/>
          </a:p>
        </p:txBody>
      </p:sp>
      <p:graphicFrame>
        <p:nvGraphicFramePr>
          <p:cNvPr id="34819" name="Object 2"/>
          <p:cNvGraphicFramePr>
            <a:graphicFrameLocks noChangeAspect="1"/>
          </p:cNvGraphicFramePr>
          <p:nvPr/>
        </p:nvGraphicFramePr>
        <p:xfrm>
          <a:off x="5072066" y="3857628"/>
          <a:ext cx="4071934" cy="2428892"/>
        </p:xfrm>
        <a:graphic>
          <a:graphicData uri="http://schemas.openxmlformats.org/presentationml/2006/ole">
            <p:oleObj spid="_x0000_s34819" name="Chart" r:id="rId4" imgW="3682800" imgH="2012400" progId="Excel.Sheet.8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5720" y="5429264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For N nuclei the probability of  decay </a:t>
            </a:r>
          </a:p>
          <a:p>
            <a: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P(t) = N p</a:t>
            </a:r>
            <a:r>
              <a:rPr lang="en-GB" sz="2400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(t) = -</a:t>
            </a:r>
            <a:r>
              <a:rPr lang="en-GB" sz="2400" dirty="0" smtClean="0">
                <a:solidFill>
                  <a:srgbClr val="006600"/>
                </a:solidFill>
                <a:latin typeface="Symbol" pitchFamily="18" charset="2"/>
                <a:cs typeface="Times New Roman" pitchFamily="18" charset="0"/>
              </a:rPr>
              <a:t>G</a:t>
            </a:r>
            <a: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		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(15.9)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9058" y="5072074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(15.8)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85728"/>
            <a:ext cx="8501122" cy="61161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MEAN LIFETIME </a:t>
            </a:r>
            <a:r>
              <a:rPr lang="en-GB" sz="2400" b="1" dirty="0" smtClean="0">
                <a:solidFill>
                  <a:srgbClr val="FF0000"/>
                </a:solidFill>
                <a:latin typeface="Symbol" pitchFamily="18" charset="2"/>
              </a:rPr>
              <a:t>t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Define the mean lifetime in terms of the probability function P(t) as follows:-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						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r>
              <a:rPr lang="en-GB" b="1" dirty="0" smtClean="0"/>
              <a:t>Define</a:t>
            </a:r>
            <a:r>
              <a:rPr lang="en-GB" b="1" dirty="0" smtClean="0">
                <a:solidFill>
                  <a:schemeClr val="hlink"/>
                </a:solidFill>
              </a:rPr>
              <a:t> HALF LIFE T</a:t>
            </a:r>
            <a:r>
              <a:rPr lang="en-GB" b="1" baseline="-25000" dirty="0" smtClean="0">
                <a:solidFill>
                  <a:schemeClr val="hlink"/>
                </a:solidFill>
              </a:rPr>
              <a:t>1/2</a:t>
            </a:r>
            <a:r>
              <a:rPr lang="en-GB" b="1" dirty="0" smtClean="0">
                <a:solidFill>
                  <a:schemeClr val="hlink"/>
                </a:solidFill>
              </a:rPr>
              <a:t> </a:t>
            </a:r>
            <a:r>
              <a:rPr lang="en-GB" b="1" dirty="0" smtClean="0"/>
              <a:t>as time </a:t>
            </a:r>
          </a:p>
          <a:p>
            <a:pPr>
              <a:buNone/>
            </a:pPr>
            <a:r>
              <a:rPr lang="en-GB" b="1" dirty="0" smtClean="0"/>
              <a:t>    taken for ½ radioactive nuclei </a:t>
            </a:r>
          </a:p>
          <a:p>
            <a:pPr>
              <a:buNone/>
            </a:pPr>
            <a:r>
              <a:rPr lang="en-GB" b="1" dirty="0" smtClean="0"/>
              <a:t>     to decay</a:t>
            </a:r>
          </a:p>
          <a:p>
            <a:r>
              <a:rPr lang="en-GB" dirty="0" smtClean="0">
                <a:solidFill>
                  <a:srgbClr val="006600"/>
                </a:solidFill>
              </a:rPr>
              <a:t>N.B.  </a:t>
            </a:r>
            <a:r>
              <a:rPr lang="en-GB" b="1" dirty="0" smtClean="0">
                <a:solidFill>
                  <a:srgbClr val="FF0000"/>
                </a:solidFill>
              </a:rPr>
              <a:t>ACTIVITY</a:t>
            </a:r>
            <a:r>
              <a:rPr lang="en-GB" dirty="0" smtClean="0">
                <a:solidFill>
                  <a:srgbClr val="FF0000"/>
                </a:solidFill>
              </a:rPr>
              <a:t> = </a:t>
            </a:r>
            <a:r>
              <a:rPr lang="en-GB" dirty="0" err="1" smtClean="0">
                <a:solidFill>
                  <a:srgbClr val="FF0000"/>
                </a:solidFill>
              </a:rPr>
              <a:t>dN/dt</a:t>
            </a:r>
            <a:r>
              <a:rPr lang="en-GB" dirty="0" smtClean="0">
                <a:solidFill>
                  <a:srgbClr val="FF0000"/>
                </a:solidFill>
              </a:rPr>
              <a:t> = -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G</a:t>
            </a:r>
            <a:r>
              <a:rPr lang="en-GB" dirty="0" smtClean="0">
                <a:solidFill>
                  <a:srgbClr val="FF0000"/>
                </a:solidFill>
              </a:rPr>
              <a:t>N =-N/</a:t>
            </a:r>
            <a:r>
              <a:rPr lang="en-GB" dirty="0" smtClean="0">
                <a:solidFill>
                  <a:srgbClr val="FF0000"/>
                </a:solidFill>
                <a:latin typeface="Symbol" pitchFamily="18" charset="2"/>
              </a:rPr>
              <a:t>t  </a:t>
            </a:r>
            <a:r>
              <a:rPr lang="en-GB" dirty="0" smtClean="0">
                <a:solidFill>
                  <a:srgbClr val="006600"/>
                </a:solidFill>
              </a:rPr>
              <a:t>is easier to measure</a:t>
            </a:r>
          </a:p>
          <a:p>
            <a:endParaRPr lang="en-GB" b="1" dirty="0" smtClean="0"/>
          </a:p>
          <a:p>
            <a:pPr>
              <a:buFont typeface="Wingdings" pitchFamily="2" charset="2"/>
              <a:buChar char="§"/>
            </a:pPr>
            <a:endParaRPr lang="en-GB" sz="2400" dirty="0" smtClean="0"/>
          </a:p>
        </p:txBody>
      </p:sp>
      <p:graphicFrame>
        <p:nvGraphicFramePr>
          <p:cNvPr id="4098" name="Object 0"/>
          <p:cNvGraphicFramePr>
            <a:graphicFrameLocks noChangeAspect="1"/>
          </p:cNvGraphicFramePr>
          <p:nvPr/>
        </p:nvGraphicFramePr>
        <p:xfrm>
          <a:off x="4495800" y="3354266"/>
          <a:ext cx="152400" cy="149469"/>
        </p:xfrm>
        <a:graphic>
          <a:graphicData uri="http://schemas.openxmlformats.org/presentationml/2006/ole">
            <p:oleObj spid="_x0000_s35842" name="Equation" r:id="rId3" imgW="114120" imgH="215640" progId="Equation.3">
              <p:embed/>
            </p:oleObj>
          </a:graphicData>
        </a:graphic>
      </p:graphicFrame>
      <p:graphicFrame>
        <p:nvGraphicFramePr>
          <p:cNvPr id="4099" name="Object 1"/>
          <p:cNvGraphicFramePr>
            <a:graphicFrameLocks noChangeAspect="1"/>
          </p:cNvGraphicFramePr>
          <p:nvPr/>
        </p:nvGraphicFramePr>
        <p:xfrm>
          <a:off x="2071670" y="1643050"/>
          <a:ext cx="4484688" cy="1214446"/>
        </p:xfrm>
        <a:graphic>
          <a:graphicData uri="http://schemas.openxmlformats.org/presentationml/2006/ole">
            <p:oleObj spid="_x0000_s35843" name="Equation" r:id="rId4" imgW="1434960" imgH="91440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Physics of Energy Sources Lecture 15</a:t>
            </a:r>
            <a:endParaRPr lang="en-GB"/>
          </a:p>
        </p:txBody>
      </p:sp>
      <p:graphicFrame>
        <p:nvGraphicFramePr>
          <p:cNvPr id="35846" name="Object 5"/>
          <p:cNvGraphicFramePr>
            <a:graphicFrameLocks noChangeAspect="1"/>
          </p:cNvGraphicFramePr>
          <p:nvPr/>
        </p:nvGraphicFramePr>
        <p:xfrm>
          <a:off x="2143108" y="2928934"/>
          <a:ext cx="4090987" cy="1433513"/>
        </p:xfrm>
        <a:graphic>
          <a:graphicData uri="http://schemas.openxmlformats.org/presentationml/2006/ole">
            <p:oleObj spid="_x0000_s35846" name="Equation" r:id="rId5" imgW="1574640" imgH="1346040" progId="Equation.3">
              <p:embed/>
            </p:oleObj>
          </a:graphicData>
        </a:graphic>
      </p:graphicFrame>
      <p:graphicFrame>
        <p:nvGraphicFramePr>
          <p:cNvPr id="35848" name="Object 10"/>
          <p:cNvGraphicFramePr>
            <a:graphicFrameLocks noChangeAspect="1"/>
          </p:cNvGraphicFramePr>
          <p:nvPr/>
        </p:nvGraphicFramePr>
        <p:xfrm>
          <a:off x="5072066" y="4643446"/>
          <a:ext cx="3000396" cy="1055687"/>
        </p:xfrm>
        <a:graphic>
          <a:graphicData uri="http://schemas.openxmlformats.org/presentationml/2006/ole">
            <p:oleObj spid="_x0000_s35848" name="Equation" r:id="rId6" imgW="1650960" imgH="6858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43768" y="3929066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(15.10)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43900" y="5286388"/>
            <a:ext cx="1177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(15.11)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15338" y="5857892"/>
            <a:ext cx="1177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(15.12)</a:t>
            </a:r>
            <a:endParaRPr lang="en-GB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2407</TotalTime>
  <Words>898</Words>
  <Application>Microsoft Office PowerPoint</Application>
  <PresentationFormat>On-screen Show (4:3)</PresentationFormat>
  <Paragraphs>167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Office Theme</vt:lpstr>
      <vt:lpstr>Custom Design</vt:lpstr>
      <vt:lpstr>1_Custom Design</vt:lpstr>
      <vt:lpstr>Designer Drawing</vt:lpstr>
      <vt:lpstr>Equation</vt:lpstr>
      <vt:lpstr>Chart</vt:lpstr>
      <vt:lpstr>Document</vt:lpstr>
      <vt:lpstr>NUCLEAR REACTION RATES AND CROSS SECTIONS</vt:lpstr>
      <vt:lpstr>Slide 2</vt:lpstr>
      <vt:lpstr>Slide 3</vt:lpstr>
      <vt:lpstr>EXAMPLE: The total cross section for a 2 MeV neutron in 235U is 7.7 b. What is the probability of an interaction if the target is 1 mm thick ? [235U has a density r = 19000 kg m-3]</vt:lpstr>
      <vt:lpstr>Slide 5</vt:lpstr>
      <vt:lpstr> </vt:lpstr>
      <vt:lpstr>The intensity of a beam of thermal neutrons is attenuated by a factor 10-6 by means of the (n,a) reaction in a plate of  natural boron of thickness 1.4mm. Calculate the macroscopic cross section for natural boron. The composition by mass of natural boron is 20% of 10B and 80% of 11B. The interaction of thermal neutrons with 11B is negligibly small. Calculate the microscopic (n,a) cross section s for thermal neutrons incident on 10B.    (The density of natural boron is 2.3 x 103 kg m-3)</vt:lpstr>
      <vt:lpstr>RADIOACTIVE DECAY</vt:lpstr>
      <vt:lpstr>Slide 9</vt:lpstr>
      <vt:lpstr>FORMS OF DECAY</vt:lpstr>
      <vt:lpstr>Slide 11</vt:lpstr>
      <vt:lpstr>NUCLEAR STABILITY CURVE  </vt:lpstr>
      <vt:lpstr>Slide 13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Computing Services</cp:lastModifiedBy>
  <cp:revision>19</cp:revision>
  <dcterms:created xsi:type="dcterms:W3CDTF">2009-05-20T14:32:32Z</dcterms:created>
  <dcterms:modified xsi:type="dcterms:W3CDTF">2010-02-25T16:40:34Z</dcterms:modified>
</cp:coreProperties>
</file>