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63" r:id="rId3"/>
  </p:sldMasterIdLst>
  <p:notesMasterIdLst>
    <p:notesMasterId r:id="rId15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5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276FB006-66E4-441D-A4CB-DAABFE7392B8}" type="datetimeFigureOut">
              <a:rPr lang="en-US" smtClean="0"/>
              <a:pPr/>
              <a:t>2/25/2010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2885" tIns="46442" rIns="92885" bIns="464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6D3FD86D-2233-4C72-9C9C-B26C0E50B68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FD86D-2233-4C72-9C9C-B26C0E50B689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PHYSICS OF ENERGY SOURCES</a:t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3384A-2F56-41DF-8463-20C4A5E05BA0}" type="datetime1">
              <a:rPr lang="en-US" smtClean="0"/>
              <a:pPr/>
              <a:t>2/25/2010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FFA4-D711-4116-BDD3-5D778542F243}" type="datetime1">
              <a:rPr lang="en-US" smtClean="0"/>
              <a:pPr/>
              <a:t>2/25/2010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81EF9-EBD9-45D2-BDE3-10B52F7AFBAB}" type="datetime1">
              <a:rPr lang="en-US" smtClean="0"/>
              <a:pPr/>
              <a:t>2/25/2010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F8D4-0594-4E09-B059-1970A6F21E23}" type="datetime1">
              <a:rPr lang="en-US" smtClean="0"/>
              <a:pPr/>
              <a:t>2/25/2010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59D5-D700-463B-9A8E-1D66074BA506}" type="datetime1">
              <a:rPr lang="en-US" smtClean="0"/>
              <a:pPr/>
              <a:t>2/25/2010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01B8-7646-4FF5-976D-9EAE105E776D}" type="datetime1">
              <a:rPr lang="en-US" smtClean="0"/>
              <a:pPr/>
              <a:t>2/25/2010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09B8-2604-4883-8A35-238A50F674E3}" type="datetime1">
              <a:rPr lang="en-US" smtClean="0"/>
              <a:pPr/>
              <a:t>2/25/2010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45261-D256-4563-BCEE-F20273C69CEC}" type="datetime1">
              <a:rPr lang="en-US" smtClean="0"/>
              <a:pPr/>
              <a:t>2/25/2010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E826-4F01-4556-ABD3-3A352DC89F3B}" type="datetime1">
              <a:rPr lang="en-US" smtClean="0"/>
              <a:pPr/>
              <a:t>2/25/2010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CC16-025A-430F-A8A1-3E70459C53F0}" type="datetime1">
              <a:rPr lang="en-US" smtClean="0"/>
              <a:pPr/>
              <a:t>2/25/2010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12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51C-751F-4FD3-80A8-7BFE160ACB14}" type="datetime1">
              <a:rPr lang="en-US" smtClean="0"/>
              <a:pPr/>
              <a:t>2/25/2010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20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1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36381A4-0791-4949-A19B-12C6B128943C}" type="datetime1">
              <a:rPr lang="en-US" smtClean="0"/>
              <a:pPr/>
              <a:t>2/25/2010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Lecture 12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B9AA805-2D3F-426F-8DAC-F16525489BC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3CFA-D47C-42A0-888F-77E0BB6C43E8}" type="datetime1">
              <a:rPr lang="en-US" smtClean="0"/>
              <a:pPr/>
              <a:t>2/25/2010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12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D74C0-A7DD-44DC-BB0B-C7CE8C323B18}" type="datetime1">
              <a:rPr lang="en-US" smtClean="0"/>
              <a:pPr/>
              <a:t>2/25/2010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254F-0F7E-45AC-B890-C2EEE0081140}" type="datetime1">
              <a:rPr lang="en-US" smtClean="0"/>
              <a:pPr/>
              <a:t>2/25/2010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318E4-FAD5-4A78-BAA8-2BFC1BA7B269}" type="datetime1">
              <a:rPr lang="en-US" smtClean="0"/>
              <a:pPr/>
              <a:t>2/25/2010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C55E-22BF-45C8-8F5A-5D35B74000B8}" type="datetime1">
              <a:rPr lang="en-US" smtClean="0"/>
              <a:pPr/>
              <a:t>2/25/2010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73A2-0AC6-4BA4-A095-D0BF0F9A5063}" type="datetime1">
              <a:rPr lang="en-US" smtClean="0"/>
              <a:pPr/>
              <a:t>2/25/2010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4473-E2DD-461D-83CE-348DBC9AD649}" type="datetime1">
              <a:rPr lang="en-US" smtClean="0"/>
              <a:pPr/>
              <a:t>2/25/2010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1DB7-12B0-4A8A-AE33-7CADBF72229E}" type="datetime1">
              <a:rPr lang="en-US" smtClean="0"/>
              <a:pPr/>
              <a:t>2/25/2010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6F384-18EB-435C-B343-CB9798140A5C}" type="datetime1">
              <a:rPr lang="en-US" smtClean="0"/>
              <a:pPr/>
              <a:t>2/25/2010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170C-69DA-461E-B983-474D69778877}" type="datetime1">
              <a:rPr lang="en-US" smtClean="0"/>
              <a:pPr/>
              <a:t>2/25/2010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12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4E1D3-FF5B-4915-8D3B-4363B26BA9E0}" type="datetime1">
              <a:rPr lang="en-US" smtClean="0"/>
              <a:pPr/>
              <a:t>2/25/2010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3294-80F1-44C0-A47F-329DAD7D725C}" type="datetime1">
              <a:rPr lang="en-US" smtClean="0"/>
              <a:pPr/>
              <a:t>2/25/2010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12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3D030-91B7-4331-A746-1F9D4397BFC1}" type="datetime1">
              <a:rPr lang="en-US" smtClean="0"/>
              <a:pPr/>
              <a:t>2/25/2010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09AC8-5090-4B87-8B83-7724A4866421}" type="datetime1">
              <a:rPr lang="en-US" smtClean="0"/>
              <a:pPr/>
              <a:t>2/25/2010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7B362-EFC6-44D3-8633-921724CB07A9}" type="datetime1">
              <a:rPr lang="en-US" smtClean="0"/>
              <a:pPr/>
              <a:t>2/25/2010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en-GB" dirty="0" smtClean="0"/>
              <a:t>SOLAR PANELS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714356"/>
            <a:ext cx="8501122" cy="592935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Example:   </a:t>
            </a:r>
            <a:r>
              <a:rPr lang="en-GB" dirty="0" smtClean="0"/>
              <a:t>40 thin </a:t>
            </a:r>
            <a:r>
              <a:rPr lang="en-GB" dirty="0" err="1" smtClean="0"/>
              <a:t>multicrystalline</a:t>
            </a:r>
            <a:r>
              <a:rPr lang="en-GB" dirty="0" smtClean="0"/>
              <a:t> wafers, each of area 125cm</a:t>
            </a:r>
            <a:r>
              <a:rPr lang="en-GB" baseline="30000" dirty="0" smtClean="0"/>
              <a:t>2</a:t>
            </a:r>
            <a:r>
              <a:rPr lang="en-GB" dirty="0" smtClean="0"/>
              <a:t> with V</a:t>
            </a:r>
            <a:r>
              <a:rPr lang="en-GB" baseline="-25000" dirty="0" smtClean="0"/>
              <a:t>OC</a:t>
            </a:r>
            <a:r>
              <a:rPr lang="en-GB" dirty="0" smtClean="0"/>
              <a:t> = 0.6 V connected in series gives 24 V.</a:t>
            </a:r>
          </a:p>
          <a:p>
            <a:pPr lvl="1"/>
            <a:r>
              <a:rPr lang="en-GB" dirty="0" smtClean="0"/>
              <a:t>The 0.5 m</a:t>
            </a:r>
            <a:r>
              <a:rPr lang="en-GB" baseline="30000" dirty="0" smtClean="0"/>
              <a:t>2</a:t>
            </a:r>
            <a:r>
              <a:rPr lang="en-GB" dirty="0" smtClean="0"/>
              <a:t> panel under 1000 Wm</a:t>
            </a:r>
            <a:r>
              <a:rPr lang="en-GB" baseline="30000" dirty="0" smtClean="0"/>
              <a:t>-2</a:t>
            </a:r>
            <a:r>
              <a:rPr lang="en-GB" dirty="0" smtClean="0"/>
              <a:t> solar radiation gives ~ 75 W assuming 15% conversion efficiency</a:t>
            </a:r>
          </a:p>
          <a:p>
            <a:pPr lvl="1"/>
            <a:r>
              <a:rPr lang="en-GB" dirty="0" smtClean="0"/>
              <a:t>Under this illumination the output is termed the </a:t>
            </a:r>
            <a:r>
              <a:rPr lang="en-GB" b="1" dirty="0" smtClean="0">
                <a:solidFill>
                  <a:srgbClr val="FF0000"/>
                </a:solidFill>
              </a:rPr>
              <a:t>watts peak (</a:t>
            </a:r>
            <a:r>
              <a:rPr lang="en-GB" b="1" dirty="0" err="1" smtClean="0">
                <a:solidFill>
                  <a:srgbClr val="FF0000"/>
                </a:solidFill>
              </a:rPr>
              <a:t>Wp</a:t>
            </a:r>
            <a:r>
              <a:rPr lang="en-GB" b="1" dirty="0" smtClean="0">
                <a:solidFill>
                  <a:srgbClr val="FF0000"/>
                </a:solidFill>
              </a:rPr>
              <a:t>)</a:t>
            </a:r>
          </a:p>
          <a:p>
            <a:pPr lvl="1">
              <a:buNone/>
            </a:pPr>
            <a:endParaRPr lang="en-GB" sz="1400" b="1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The cost of panels in terms of $ / </a:t>
            </a:r>
            <a:r>
              <a:rPr lang="en-GB" dirty="0" err="1" smtClean="0"/>
              <a:t>Wp</a:t>
            </a:r>
            <a:r>
              <a:rPr lang="en-GB" dirty="0" smtClean="0"/>
              <a:t> has </a:t>
            </a:r>
          </a:p>
          <a:p>
            <a:pPr>
              <a:buNone/>
            </a:pPr>
            <a:r>
              <a:rPr lang="en-GB" dirty="0" smtClean="0"/>
              <a:t>	dropped since 1976 as the volume of</a:t>
            </a:r>
          </a:p>
          <a:p>
            <a:pPr>
              <a:buNone/>
            </a:pPr>
            <a:r>
              <a:rPr lang="en-GB" dirty="0" smtClean="0"/>
              <a:t>	production has increased</a:t>
            </a:r>
          </a:p>
          <a:p>
            <a:r>
              <a:rPr lang="en-GB" dirty="0" smtClean="0"/>
              <a:t>The yearly output of a 1 </a:t>
            </a:r>
            <a:r>
              <a:rPr lang="en-GB" dirty="0" err="1" smtClean="0"/>
              <a:t>kWp</a:t>
            </a:r>
            <a:r>
              <a:rPr lang="en-GB" dirty="0" smtClean="0"/>
              <a:t> array is</a:t>
            </a:r>
          </a:p>
          <a:p>
            <a:pPr>
              <a:buNone/>
            </a:pPr>
            <a:r>
              <a:rPr lang="en-GB" dirty="0" smtClean="0"/>
              <a:t>	numerically equal to the annual amount of</a:t>
            </a:r>
          </a:p>
          <a:p>
            <a:pPr>
              <a:buNone/>
            </a:pPr>
            <a:r>
              <a:rPr lang="en-GB" dirty="0" smtClean="0"/>
              <a:t>	solar energy per sq m. ( produces 1 kW for intensity of 1 kWm</a:t>
            </a:r>
            <a:r>
              <a:rPr lang="en-GB" baseline="30000" dirty="0" smtClean="0"/>
              <a:t>-2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Typically </a:t>
            </a:r>
            <a:r>
              <a:rPr lang="en-GB" dirty="0" smtClean="0"/>
              <a:t>produces ~1800 </a:t>
            </a:r>
            <a:r>
              <a:rPr lang="en-GB" dirty="0" smtClean="0"/>
              <a:t>kWh/y in southern California and 850 kWh/y in northern Germany so about 10 – 20% of peak output</a:t>
            </a:r>
          </a:p>
          <a:p>
            <a:pPr lvl="1"/>
            <a:r>
              <a:rPr lang="en-GB" dirty="0" smtClean="0"/>
              <a:t>Average British household uses ~ 3000 kWh /y and has a roof area of ~10 m</a:t>
            </a:r>
            <a:r>
              <a:rPr lang="en-GB" baseline="30000" dirty="0" smtClean="0"/>
              <a:t>2</a:t>
            </a:r>
            <a:r>
              <a:rPr lang="en-GB" dirty="0" smtClean="0"/>
              <a:t> which could provide ~ 750 kWh / y from a ~1kWp array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7DD6-139F-4DA0-A1F8-9EFC9C9B8E61}" type="datetime1">
              <a:rPr lang="en-US" smtClean="0"/>
              <a:pPr/>
              <a:t>2/25/2010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</a:t>
            </a:fld>
            <a:endParaRPr lang="en-GB" dirty="0"/>
          </a:p>
        </p:txBody>
      </p:sp>
      <p:pic>
        <p:nvPicPr>
          <p:cNvPr id="7" name="Picture 6" descr="6.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2198" y="2428868"/>
            <a:ext cx="2874592" cy="2286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500834"/>
          </a:xfrm>
        </p:spPr>
        <p:txBody>
          <a:bodyPr>
            <a:normAutofit/>
          </a:bodyPr>
          <a:lstStyle/>
          <a:p>
            <a:r>
              <a:rPr lang="en-GB" dirty="0" smtClean="0"/>
              <a:t>A large Australian project uses a tower 1000m high and 150m diameter with a collector of 5000m diameter</a:t>
            </a:r>
          </a:p>
          <a:p>
            <a:pPr>
              <a:buNone/>
            </a:pPr>
            <a:endParaRPr lang="en-GB" sz="1200" dirty="0" smtClean="0"/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Black plastic pipes full of water 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under the glass heat up during the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 day so that the system continues to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 produce power at night. 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The design is for a power of 200 MW</a:t>
            </a:r>
          </a:p>
          <a:p>
            <a:pPr>
              <a:buNone/>
            </a:pPr>
            <a:endParaRPr lang="en-GB" sz="22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GB" dirty="0" smtClean="0"/>
              <a:t>The </a:t>
            </a:r>
            <a:r>
              <a:rPr lang="en-GB" dirty="0" err="1" smtClean="0"/>
              <a:t>updraught</a:t>
            </a:r>
            <a:r>
              <a:rPr lang="en-GB" dirty="0" smtClean="0"/>
              <a:t> depends on the height of the chimney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Assume the temperature in the 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chimney is T</a:t>
            </a:r>
            <a:r>
              <a:rPr lang="en-GB" sz="2200" baseline="-25000" dirty="0" smtClean="0">
                <a:solidFill>
                  <a:schemeClr val="accent3">
                    <a:lumMod val="50000"/>
                  </a:schemeClr>
                </a:solidFill>
              </a:rPr>
              <a:t>i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 and outside is T</a:t>
            </a:r>
            <a:r>
              <a:rPr lang="en-GB" sz="2200" baseline="-25000" dirty="0" smtClean="0">
                <a:solidFill>
                  <a:schemeClr val="accent3">
                    <a:lumMod val="50000"/>
                  </a:schemeClr>
                </a:solidFill>
              </a:rPr>
              <a:t>0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Rate of change of pressure with 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height is </a:t>
            </a:r>
            <a:r>
              <a:rPr lang="en-GB" sz="2200" dirty="0" err="1" smtClean="0">
                <a:solidFill>
                  <a:schemeClr val="accent3">
                    <a:lumMod val="50000"/>
                  </a:schemeClr>
                </a:solidFill>
              </a:rPr>
              <a:t>dp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 / </a:t>
            </a:r>
            <a:r>
              <a:rPr lang="en-GB" sz="2200" dirty="0" err="1" smtClean="0">
                <a:solidFill>
                  <a:schemeClr val="accent3">
                    <a:lumMod val="50000"/>
                  </a:schemeClr>
                </a:solidFill>
              </a:rPr>
              <a:t>dz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 = - 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r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 g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Inside the chimney 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D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p</a:t>
            </a:r>
            <a:r>
              <a:rPr lang="en-GB" sz="2200" baseline="-25000" dirty="0" smtClean="0">
                <a:solidFill>
                  <a:schemeClr val="accent3">
                    <a:lumMod val="50000"/>
                  </a:schemeClr>
                </a:solidFill>
              </a:rPr>
              <a:t>i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 = h </a:t>
            </a:r>
            <a:r>
              <a:rPr lang="en-GB" sz="2200" dirty="0" err="1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r</a:t>
            </a:r>
            <a:r>
              <a:rPr lang="en-GB" sz="2200" baseline="-25000" dirty="0" err="1" smtClean="0">
                <a:solidFill>
                  <a:schemeClr val="accent3">
                    <a:lumMod val="50000"/>
                  </a:schemeClr>
                </a:solidFill>
              </a:rPr>
              <a:t>i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 g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Outside the chimney 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D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p</a:t>
            </a:r>
            <a:r>
              <a:rPr lang="en-GB" sz="2200" baseline="-25000" dirty="0" smtClean="0">
                <a:solidFill>
                  <a:schemeClr val="accent3">
                    <a:lumMod val="50000"/>
                  </a:schemeClr>
                </a:solidFill>
              </a:rPr>
              <a:t>0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 = h 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r</a:t>
            </a:r>
            <a:r>
              <a:rPr lang="en-GB" sz="2200" baseline="-25000" dirty="0" smtClean="0">
                <a:solidFill>
                  <a:schemeClr val="accent3">
                    <a:lumMod val="50000"/>
                  </a:schemeClr>
                </a:solidFill>
              </a:rPr>
              <a:t>0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 g</a:t>
            </a:r>
            <a:endParaRPr lang="en-GB" sz="2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4E2D-5363-4DE2-ACB4-687DFB4F3725}" type="datetime1">
              <a:rPr lang="en-US" smtClean="0"/>
              <a:pPr/>
              <a:t>2/25/2010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10</a:t>
            </a:fld>
            <a:endParaRPr lang="en-GB" dirty="0"/>
          </a:p>
        </p:txBody>
      </p:sp>
      <p:pic>
        <p:nvPicPr>
          <p:cNvPr id="7" name="Picture 6" descr="6.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6446" y="928670"/>
            <a:ext cx="2763494" cy="2571768"/>
          </a:xfrm>
          <a:prstGeom prst="rect">
            <a:avLst/>
          </a:prstGeom>
        </p:spPr>
      </p:pic>
      <p:pic>
        <p:nvPicPr>
          <p:cNvPr id="8" name="Picture 7" descr="6.2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3865" y="3929066"/>
            <a:ext cx="3599995" cy="2286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4290"/>
            <a:ext cx="9001156" cy="6215106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Since 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Symbol" pitchFamily="18" charset="2"/>
              </a:rPr>
              <a:t>r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sym typeface="Symbol"/>
              </a:rPr>
              <a:t>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1/T </a:t>
            </a:r>
            <a:r>
              <a:rPr lang="en-GB" dirty="0" smtClean="0"/>
              <a:t>we can write </a:t>
            </a:r>
            <a:r>
              <a:rPr lang="en-GB" b="1" dirty="0" err="1" smtClean="0">
                <a:solidFill>
                  <a:schemeClr val="accent1">
                    <a:lumMod val="50000"/>
                  </a:schemeClr>
                </a:solidFill>
                <a:latin typeface="Symbol" pitchFamily="18" charset="2"/>
              </a:rPr>
              <a:t>r</a:t>
            </a:r>
            <a:r>
              <a:rPr lang="en-GB" b="1" baseline="-25000" dirty="0" err="1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 = A/T</a:t>
            </a:r>
            <a:r>
              <a:rPr lang="en-GB" b="1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smtClean="0"/>
              <a:t>and 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Symbol" pitchFamily="18" charset="2"/>
              </a:rPr>
              <a:t>r</a:t>
            </a:r>
            <a:r>
              <a:rPr lang="en-GB" b="1" baseline="-25000" dirty="0" smtClean="0">
                <a:solidFill>
                  <a:schemeClr val="accent1">
                    <a:lumMod val="50000"/>
                  </a:schemeClr>
                </a:solidFill>
              </a:rPr>
              <a:t>0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 = A/T</a:t>
            </a:r>
            <a:r>
              <a:rPr lang="en-GB" b="1" baseline="-25000" dirty="0" smtClean="0">
                <a:solidFill>
                  <a:schemeClr val="accent1">
                    <a:lumMod val="50000"/>
                  </a:schemeClr>
                </a:solidFill>
              </a:rPr>
              <a:t>0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The difference is small </a:t>
            </a:r>
            <a:r>
              <a:rPr lang="en-GB" dirty="0" smtClean="0"/>
              <a:t>compared to the average density </a:t>
            </a:r>
            <a:r>
              <a:rPr lang="en-GB" dirty="0" smtClean="0">
                <a:latin typeface="Symbol" pitchFamily="18" charset="2"/>
              </a:rPr>
              <a:t>r</a:t>
            </a:r>
            <a:r>
              <a:rPr lang="en-GB" dirty="0" smtClean="0"/>
              <a:t>.</a:t>
            </a:r>
            <a:endParaRPr lang="en-GB" dirty="0" smtClean="0"/>
          </a:p>
          <a:p>
            <a:r>
              <a:rPr lang="en-GB" dirty="0" smtClean="0"/>
              <a:t>Hence the difference in pressure driving the air up the chimney is  </a:t>
            </a:r>
            <a:r>
              <a:rPr lang="en-GB" b="1" dirty="0" err="1" smtClean="0">
                <a:solidFill>
                  <a:schemeClr val="accent1">
                    <a:lumMod val="50000"/>
                  </a:schemeClr>
                </a:solidFill>
                <a:latin typeface="Symbol" pitchFamily="18" charset="2"/>
              </a:rPr>
              <a:t>D</a:t>
            </a:r>
            <a:r>
              <a:rPr lang="en-GB" b="1" dirty="0" err="1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 = (</a:t>
            </a:r>
            <a:r>
              <a:rPr lang="en-GB" b="1" dirty="0" err="1" smtClean="0">
                <a:solidFill>
                  <a:schemeClr val="accent1">
                    <a:lumMod val="50000"/>
                  </a:schemeClr>
                </a:solidFill>
                <a:latin typeface="Symbol" pitchFamily="18" charset="2"/>
              </a:rPr>
              <a:t>r</a:t>
            </a:r>
            <a:r>
              <a:rPr lang="en-GB" b="1" baseline="-25000" dirty="0" err="1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 - 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Symbol" pitchFamily="18" charset="2"/>
              </a:rPr>
              <a:t>r</a:t>
            </a:r>
            <a:r>
              <a:rPr lang="en-GB" b="1" baseline="-25000" dirty="0" smtClean="0">
                <a:solidFill>
                  <a:schemeClr val="accent1">
                    <a:lumMod val="50000"/>
                  </a:schemeClr>
                </a:solidFill>
              </a:rPr>
              <a:t>0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) g h = 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Symbol" pitchFamily="18" charset="2"/>
              </a:rPr>
              <a:t>r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Symbol" pitchFamily="18" charset="2"/>
              </a:rPr>
              <a:t>D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T / T) g h </a:t>
            </a:r>
            <a:r>
              <a:rPr lang="en-GB" dirty="0" smtClean="0"/>
              <a:t>(</a:t>
            </a:r>
            <a:r>
              <a:rPr lang="en-GB" dirty="0" smtClean="0">
                <a:latin typeface="Symbol" pitchFamily="18" charset="2"/>
              </a:rPr>
              <a:t>r </a:t>
            </a:r>
            <a:r>
              <a:rPr lang="en-GB" dirty="0" smtClean="0"/>
              <a:t>and T are </a:t>
            </a:r>
            <a:r>
              <a:rPr lang="en-GB" dirty="0" smtClean="0"/>
              <a:t>averages with </a:t>
            </a:r>
            <a:r>
              <a:rPr lang="en-GB" dirty="0" smtClean="0">
                <a:latin typeface="Symbol" pitchFamily="18" charset="2"/>
              </a:rPr>
              <a:t>r </a:t>
            </a:r>
            <a:r>
              <a:rPr lang="en-GB" dirty="0" smtClean="0"/>
              <a:t>= A / T)</a:t>
            </a:r>
            <a:endParaRPr lang="en-GB" dirty="0" smtClean="0"/>
          </a:p>
          <a:p>
            <a:r>
              <a:rPr lang="en-GB" dirty="0" smtClean="0"/>
              <a:t>As shown p</a:t>
            </a:r>
            <a:r>
              <a:rPr lang="en-GB" baseline="-25000" dirty="0" smtClean="0"/>
              <a:t>i</a:t>
            </a:r>
            <a:r>
              <a:rPr lang="en-GB" dirty="0" smtClean="0"/>
              <a:t> &lt; </a:t>
            </a:r>
            <a:r>
              <a:rPr lang="en-GB" dirty="0" err="1" smtClean="0"/>
              <a:t>p</a:t>
            </a:r>
            <a:r>
              <a:rPr lang="en-GB" baseline="-25000" dirty="0" err="1" smtClean="0"/>
              <a:t>o</a:t>
            </a:r>
            <a:r>
              <a:rPr lang="en-GB" dirty="0" smtClean="0"/>
              <a:t> at the bottom of the chimney sucking air in and p</a:t>
            </a:r>
            <a:r>
              <a:rPr lang="en-GB" baseline="-25000" dirty="0" smtClean="0"/>
              <a:t>i</a:t>
            </a:r>
            <a:r>
              <a:rPr lang="en-GB" dirty="0" smtClean="0"/>
              <a:t> &lt; </a:t>
            </a:r>
            <a:r>
              <a:rPr lang="en-GB" dirty="0" err="1" smtClean="0"/>
              <a:t>p</a:t>
            </a:r>
            <a:r>
              <a:rPr lang="en-GB" baseline="-25000" dirty="0" err="1" smtClean="0"/>
              <a:t>o</a:t>
            </a:r>
            <a:r>
              <a:rPr lang="en-GB" dirty="0" smtClean="0"/>
              <a:t> at the top expelling the air (p</a:t>
            </a:r>
            <a:r>
              <a:rPr lang="en-GB" baseline="-25000" dirty="0" smtClean="0"/>
              <a:t>i</a:t>
            </a:r>
            <a:r>
              <a:rPr lang="en-GB" dirty="0" smtClean="0"/>
              <a:t>  = </a:t>
            </a:r>
            <a:r>
              <a:rPr lang="en-GB" dirty="0" err="1" smtClean="0"/>
              <a:t>p</a:t>
            </a:r>
            <a:r>
              <a:rPr lang="en-GB" baseline="-25000" dirty="0" err="1" smtClean="0"/>
              <a:t>o</a:t>
            </a:r>
            <a:r>
              <a:rPr lang="en-GB" dirty="0" smtClean="0"/>
              <a:t>  half way up)</a:t>
            </a:r>
          </a:p>
          <a:p>
            <a:r>
              <a:rPr lang="en-GB" dirty="0" smtClean="0"/>
              <a:t>Conservation of mass gives   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en-GB" b="1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 =  u</a:t>
            </a:r>
            <a:r>
              <a:rPr lang="en-GB" b="1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 A</a:t>
            </a:r>
            <a:r>
              <a:rPr lang="en-GB" b="1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 / A</a:t>
            </a:r>
            <a:r>
              <a:rPr lang="en-GB" b="1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en-GB" dirty="0" smtClean="0"/>
              <a:t>(A</a:t>
            </a:r>
            <a:r>
              <a:rPr lang="en-GB" baseline="-25000" dirty="0" smtClean="0"/>
              <a:t>1</a:t>
            </a:r>
            <a:r>
              <a:rPr lang="en-GB" dirty="0" smtClean="0"/>
              <a:t> &gt;&gt; A</a:t>
            </a:r>
            <a:r>
              <a:rPr lang="en-GB" baseline="-25000" dirty="0" smtClean="0"/>
              <a:t>2</a:t>
            </a:r>
            <a:r>
              <a:rPr lang="en-GB" dirty="0" smtClean="0"/>
              <a:t>)</a:t>
            </a:r>
          </a:p>
          <a:p>
            <a:r>
              <a:rPr lang="en-GB" dirty="0" smtClean="0"/>
              <a:t>Estimate the flow using the Bernoulli theorem </a:t>
            </a:r>
          </a:p>
          <a:p>
            <a:pPr>
              <a:buNone/>
            </a:pPr>
            <a:r>
              <a:rPr lang="en-GB" dirty="0" smtClean="0">
                <a:latin typeface="Symbol" pitchFamily="18" charset="2"/>
              </a:rPr>
              <a:t>			</a:t>
            </a:r>
            <a:r>
              <a:rPr lang="en-GB" b="1" dirty="0" err="1" smtClean="0">
                <a:solidFill>
                  <a:schemeClr val="accent1">
                    <a:lumMod val="50000"/>
                  </a:schemeClr>
                </a:solidFill>
                <a:latin typeface="Symbol" pitchFamily="18" charset="2"/>
              </a:rPr>
              <a:t>D</a:t>
            </a:r>
            <a:r>
              <a:rPr lang="en-GB" b="1" dirty="0" err="1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 = ½ 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Symbol" pitchFamily="18" charset="2"/>
              </a:rPr>
              <a:t>r 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(u</a:t>
            </a:r>
            <a:r>
              <a:rPr lang="en-GB" b="1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GB" b="1" baseline="30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-u</a:t>
            </a:r>
            <a:r>
              <a:rPr lang="en-GB" b="1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en-GB" b="1" baseline="30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) ≈ ½ 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Symbol" pitchFamily="18" charset="2"/>
              </a:rPr>
              <a:t>r 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en-GB" b="1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GB" b="1" baseline="30000" dirty="0" smtClean="0">
                <a:solidFill>
                  <a:schemeClr val="accent1">
                    <a:lumMod val="50000"/>
                  </a:schemeClr>
                </a:solidFill>
              </a:rPr>
              <a:t>2 </a:t>
            </a:r>
            <a:endParaRPr lang="en-GB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dirty="0" smtClean="0"/>
              <a:t> Some energy will be lost by turbulence so write 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en-GB" b="1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 =C</a:t>
            </a:r>
            <a:r>
              <a:rPr lang="en-GB" b="1" baseline="-25000" dirty="0" smtClean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{2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Symbol" pitchFamily="18" charset="2"/>
              </a:rPr>
              <a:t>D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p/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Symbol" pitchFamily="18" charset="2"/>
              </a:rPr>
              <a:t> r}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b="1" baseline="30000" dirty="0" smtClean="0">
                <a:solidFill>
                  <a:schemeClr val="accent1">
                    <a:lumMod val="50000"/>
                  </a:schemeClr>
                </a:solidFill>
              </a:rPr>
              <a:t>½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 = C</a:t>
            </a:r>
            <a:r>
              <a:rPr lang="en-GB" b="1" baseline="-25000" dirty="0" smtClean="0">
                <a:solidFill>
                  <a:schemeClr val="accent1">
                    <a:lumMod val="50000"/>
                  </a:schemeClr>
                </a:solidFill>
              </a:rPr>
              <a:t>T 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{2(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Symbol" pitchFamily="18" charset="2"/>
              </a:rPr>
              <a:t>D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T / T)</a:t>
            </a:r>
            <a:r>
              <a:rPr lang="en-GB" b="1" dirty="0" err="1" smtClean="0">
                <a:solidFill>
                  <a:schemeClr val="accent1">
                    <a:lumMod val="50000"/>
                  </a:schemeClr>
                </a:solidFill>
              </a:rPr>
              <a:t>gh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Symbol" pitchFamily="18" charset="2"/>
              </a:rPr>
              <a:t> }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b="1" baseline="30000" dirty="0" smtClean="0">
                <a:solidFill>
                  <a:schemeClr val="accent1">
                    <a:lumMod val="50000"/>
                  </a:schemeClr>
                </a:solidFill>
              </a:rPr>
              <a:t>½ 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smtClean="0"/>
              <a:t>where the constant C</a:t>
            </a:r>
            <a:r>
              <a:rPr lang="en-GB" baseline="-25000" dirty="0" smtClean="0"/>
              <a:t>T </a:t>
            </a:r>
            <a:r>
              <a:rPr lang="en-GB" dirty="0" smtClean="0"/>
              <a:t>&lt; 1</a:t>
            </a:r>
          </a:p>
          <a:p>
            <a:r>
              <a:rPr lang="en-GB" dirty="0" smtClean="0"/>
              <a:t>The power of a wind turbine is given by 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P = ½ 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Symbol" pitchFamily="18" charset="2"/>
              </a:rPr>
              <a:t>e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 A 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Symbol" pitchFamily="18" charset="2"/>
              </a:rPr>
              <a:t>r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 u</a:t>
            </a:r>
            <a:r>
              <a:rPr lang="en-GB" b="1" baseline="30000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(7.9) </a:t>
            </a:r>
            <a:r>
              <a:rPr lang="en-GB" dirty="0" smtClean="0"/>
              <a:t>where C</a:t>
            </a:r>
            <a:r>
              <a:rPr lang="en-GB" baseline="-25000" dirty="0" smtClean="0"/>
              <a:t>P</a:t>
            </a:r>
            <a:r>
              <a:rPr lang="en-GB" dirty="0" smtClean="0"/>
              <a:t> has been replaced by an overall efficiency </a:t>
            </a:r>
            <a:r>
              <a:rPr lang="en-GB" dirty="0" smtClean="0">
                <a:latin typeface="Symbol" pitchFamily="18" charset="2"/>
              </a:rPr>
              <a:t>e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Taking</a:t>
            </a:r>
            <a:r>
              <a:rPr lang="en-GB" dirty="0" smtClean="0">
                <a:latin typeface="Symbol" pitchFamily="18" charset="2"/>
              </a:rPr>
              <a:t> r</a:t>
            </a:r>
            <a:r>
              <a:rPr lang="en-GB" dirty="0" smtClean="0"/>
              <a:t> = 1.25 kgm</a:t>
            </a:r>
            <a:r>
              <a:rPr lang="en-GB" baseline="30000" dirty="0" smtClean="0"/>
              <a:t>-3</a:t>
            </a:r>
            <a:r>
              <a:rPr lang="en-GB" dirty="0" smtClean="0"/>
              <a:t>, C</a:t>
            </a:r>
            <a:r>
              <a:rPr lang="en-GB" baseline="-25000" dirty="0" smtClean="0"/>
              <a:t>T</a:t>
            </a:r>
            <a:r>
              <a:rPr lang="en-GB" dirty="0" smtClean="0"/>
              <a:t>=0.8, </a:t>
            </a:r>
            <a:r>
              <a:rPr lang="en-GB" dirty="0" smtClean="0">
                <a:latin typeface="Symbol" pitchFamily="18" charset="2"/>
              </a:rPr>
              <a:t>e </a:t>
            </a:r>
            <a:r>
              <a:rPr lang="en-GB" dirty="0" smtClean="0"/>
              <a:t>=0.4 for the Spanish prototype with D=10m and h = 195m, </a:t>
            </a:r>
            <a:r>
              <a:rPr lang="en-GB" dirty="0" smtClean="0">
                <a:latin typeface="Symbol" pitchFamily="18" charset="2"/>
              </a:rPr>
              <a:t>D</a:t>
            </a:r>
            <a:r>
              <a:rPr lang="en-GB" dirty="0" smtClean="0"/>
              <a:t>T =20K and T=300K gives </a:t>
            </a:r>
          </a:p>
          <a:p>
            <a:pPr>
              <a:buNone/>
            </a:pPr>
            <a:r>
              <a:rPr lang="en-GB" dirty="0" smtClean="0"/>
              <a:t>     A = 78.5 m</a:t>
            </a:r>
            <a:r>
              <a:rPr lang="en-GB" baseline="30000" dirty="0" smtClean="0"/>
              <a:t>2</a:t>
            </a:r>
            <a:r>
              <a:rPr lang="en-GB" dirty="0" smtClean="0"/>
              <a:t>, u = 12.8 m s</a:t>
            </a:r>
            <a:r>
              <a:rPr lang="en-GB" baseline="30000" dirty="0" smtClean="0"/>
              <a:t>-1</a:t>
            </a:r>
            <a:r>
              <a:rPr lang="en-GB" dirty="0" smtClean="0"/>
              <a:t> and  </a:t>
            </a:r>
            <a:r>
              <a:rPr lang="en-GB" b="1" dirty="0" smtClean="0">
                <a:solidFill>
                  <a:srgbClr val="FF0000"/>
                </a:solidFill>
                <a:sym typeface="Wingdings" pitchFamily="2" charset="2"/>
              </a:rPr>
              <a:t>  </a:t>
            </a:r>
            <a:r>
              <a:rPr lang="en-GB" b="1" dirty="0" smtClean="0">
                <a:solidFill>
                  <a:srgbClr val="FF0000"/>
                </a:solidFill>
              </a:rPr>
              <a:t> P ~ 40kW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DDE4B-0ECA-4CA0-9D9C-D7BFA7BC689B}" type="datetime1">
              <a:rPr lang="en-US" smtClean="0"/>
              <a:pPr/>
              <a:t>2/25/2010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85884"/>
          </a:xfrm>
        </p:spPr>
        <p:txBody>
          <a:bodyPr>
            <a:normAutofit fontScale="90000"/>
          </a:bodyPr>
          <a:lstStyle/>
          <a:p>
            <a:pPr algn="l"/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Example: </a:t>
            </a:r>
            <a:r>
              <a:rPr lang="en-GB" sz="2400" b="0" dirty="0" smtClean="0">
                <a:solidFill>
                  <a:schemeClr val="accent3">
                    <a:lumMod val="50000"/>
                  </a:schemeClr>
                </a:solidFill>
              </a:rPr>
              <a:t>A solar panel consists of 40 silicon cells (each of area 0.01 m</a:t>
            </a:r>
            <a:r>
              <a:rPr lang="en-GB" sz="2400" b="0" baseline="30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GB" sz="2400" b="0" dirty="0" smtClean="0">
                <a:solidFill>
                  <a:schemeClr val="accent3">
                    <a:lumMod val="50000"/>
                  </a:schemeClr>
                </a:solidFill>
              </a:rPr>
              <a:t>, V</a:t>
            </a:r>
            <a:r>
              <a:rPr lang="en-GB" sz="2400" b="0" baseline="-25000" dirty="0" smtClean="0">
                <a:solidFill>
                  <a:schemeClr val="accent3">
                    <a:lumMod val="50000"/>
                  </a:schemeClr>
                </a:solidFill>
              </a:rPr>
              <a:t>OC</a:t>
            </a:r>
            <a:r>
              <a:rPr lang="en-GB" sz="2400" b="0" dirty="0" smtClean="0">
                <a:solidFill>
                  <a:schemeClr val="accent3">
                    <a:lumMod val="50000"/>
                  </a:schemeClr>
                </a:solidFill>
              </a:rPr>
              <a:t> = 0.6 V and FF = 0.7) in series. Under AM1.5 illumination J</a:t>
            </a:r>
            <a:r>
              <a:rPr lang="en-GB" sz="2400" b="0" baseline="-25000" dirty="0" smtClean="0">
                <a:solidFill>
                  <a:schemeClr val="accent3">
                    <a:lumMod val="50000"/>
                  </a:schemeClr>
                </a:solidFill>
              </a:rPr>
              <a:t>SC</a:t>
            </a:r>
            <a:r>
              <a:rPr lang="en-GB" sz="2400" b="0" dirty="0" smtClean="0">
                <a:solidFill>
                  <a:schemeClr val="accent3">
                    <a:lumMod val="50000"/>
                  </a:schemeClr>
                </a:solidFill>
              </a:rPr>
              <a:t> for the panel is 400 A m</a:t>
            </a:r>
            <a:r>
              <a:rPr lang="en-GB" sz="2400" b="0" baseline="30000" dirty="0" smtClean="0">
                <a:solidFill>
                  <a:schemeClr val="accent3">
                    <a:lumMod val="50000"/>
                  </a:schemeClr>
                </a:solidFill>
              </a:rPr>
              <a:t>-2</a:t>
            </a:r>
            <a:r>
              <a:rPr lang="en-GB" sz="2400" b="0" dirty="0" smtClean="0">
                <a:solidFill>
                  <a:schemeClr val="accent3">
                    <a:lumMod val="50000"/>
                  </a:schemeClr>
                </a:solidFill>
              </a:rPr>
              <a:t>. Estimate the energy per year for a house in UK with  8 m</a:t>
            </a:r>
            <a:r>
              <a:rPr lang="en-GB" sz="2400" b="0" baseline="30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GB" sz="2400" b="0" dirty="0" smtClean="0">
                <a:solidFill>
                  <a:schemeClr val="accent3">
                    <a:lumMod val="50000"/>
                  </a:schemeClr>
                </a:solidFill>
              </a:rPr>
              <a:t> available assuming 750 kWh m</a:t>
            </a:r>
            <a:r>
              <a:rPr lang="en-GB" sz="2400" b="0" baseline="30000" dirty="0" smtClean="0">
                <a:solidFill>
                  <a:schemeClr val="accent3">
                    <a:lumMod val="50000"/>
                  </a:schemeClr>
                </a:solidFill>
              </a:rPr>
              <a:t>-2</a:t>
            </a:r>
            <a:r>
              <a:rPr lang="en-GB" sz="2400" b="0" dirty="0" smtClean="0">
                <a:solidFill>
                  <a:schemeClr val="accent3">
                    <a:lumMod val="50000"/>
                  </a:schemeClr>
                </a:solidFill>
              </a:rPr>
              <a:t> y</a:t>
            </a:r>
            <a:r>
              <a:rPr lang="en-GB" sz="2400" b="0" baseline="30000" dirty="0" smtClean="0">
                <a:solidFill>
                  <a:schemeClr val="accent3">
                    <a:lumMod val="50000"/>
                  </a:schemeClr>
                </a:solidFill>
              </a:rPr>
              <a:t>-1</a:t>
            </a:r>
            <a:r>
              <a:rPr lang="en-GB" sz="2400" b="0" dirty="0" smtClean="0">
                <a:solidFill>
                  <a:schemeClr val="accent3">
                    <a:lumMod val="50000"/>
                  </a:schemeClr>
                </a:solidFill>
              </a:rPr>
              <a:t> of solar radiation</a:t>
            </a:r>
            <a:endParaRPr lang="en-GB" sz="2400" b="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AM 1.5 illumination gives 1 kW m</a:t>
            </a:r>
            <a:r>
              <a:rPr lang="en-GB" sz="2200" baseline="30000" dirty="0" smtClean="0">
                <a:solidFill>
                  <a:schemeClr val="accent2">
                    <a:lumMod val="50000"/>
                  </a:schemeClr>
                </a:solidFill>
              </a:rPr>
              <a:t>-2</a:t>
            </a: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2200" dirty="0" err="1" smtClean="0">
                <a:solidFill>
                  <a:schemeClr val="accent2">
                    <a:lumMod val="50000"/>
                  </a:schemeClr>
                </a:solidFill>
              </a:rPr>
              <a:t>wheras</a:t>
            </a: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E</a:t>
            </a:r>
            <a:r>
              <a:rPr lang="en-GB" sz="2200" baseline="-25000" dirty="0" smtClean="0">
                <a:solidFill>
                  <a:schemeClr val="accent2">
                    <a:lumMod val="50000"/>
                  </a:schemeClr>
                </a:solidFill>
              </a:rPr>
              <a:t>s</a:t>
            </a: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 = 750 kWh m</a:t>
            </a:r>
            <a:r>
              <a:rPr lang="en-GB" sz="2200" baseline="30000" dirty="0" smtClean="0">
                <a:solidFill>
                  <a:schemeClr val="accent2">
                    <a:lumMod val="50000"/>
                  </a:schemeClr>
                </a:solidFill>
              </a:rPr>
              <a:t>-2</a:t>
            </a: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 y</a:t>
            </a:r>
            <a:r>
              <a:rPr lang="en-GB" sz="2200" baseline="30000" dirty="0" smtClean="0">
                <a:solidFill>
                  <a:schemeClr val="accent2">
                    <a:lumMod val="50000"/>
                  </a:schemeClr>
                </a:solidFill>
              </a:rPr>
              <a:t>-1</a:t>
            </a: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corresponds to </a:t>
            </a: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a continuous </a:t>
            </a: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illumination </a:t>
            </a:r>
            <a:r>
              <a:rPr lang="en-GB" sz="2200" dirty="0" err="1" smtClean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en-GB" sz="2200" baseline="-25000" dirty="0" err="1" smtClean="0">
                <a:solidFill>
                  <a:schemeClr val="accent2">
                    <a:lumMod val="50000"/>
                  </a:schemeClr>
                </a:solidFill>
              </a:rPr>
              <a:t>inc</a:t>
            </a: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 given by </a:t>
            </a:r>
            <a:r>
              <a:rPr lang="en-GB" sz="2200" dirty="0" err="1" smtClean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en-GB" sz="2200" baseline="-25000" dirty="0" err="1" smtClean="0">
                <a:solidFill>
                  <a:schemeClr val="accent2">
                    <a:lumMod val="50000"/>
                  </a:schemeClr>
                </a:solidFill>
              </a:rPr>
              <a:t>inc</a:t>
            </a:r>
            <a:r>
              <a:rPr lang="en-GB" sz="2200" baseline="-25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t = E</a:t>
            </a:r>
            <a:r>
              <a:rPr lang="en-GB" sz="2200" baseline="-25000" dirty="0" smtClean="0">
                <a:solidFill>
                  <a:schemeClr val="accent2">
                    <a:lumMod val="50000"/>
                  </a:schemeClr>
                </a:solidFill>
              </a:rPr>
              <a:t>s</a:t>
            </a:r>
            <a:endParaRPr lang="en-GB" sz="2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t= 8760 hours (1 y) so </a:t>
            </a:r>
            <a:r>
              <a:rPr lang="en-GB" sz="2200" dirty="0" err="1" smtClean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en-GB" sz="2200" baseline="-25000" dirty="0" err="1" smtClean="0">
                <a:solidFill>
                  <a:schemeClr val="accent2">
                    <a:lumMod val="50000"/>
                  </a:schemeClr>
                </a:solidFill>
              </a:rPr>
              <a:t>inc</a:t>
            </a:r>
            <a:r>
              <a:rPr lang="en-GB" sz="2200" baseline="-25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= 85.6 W m</a:t>
            </a:r>
            <a:r>
              <a:rPr lang="en-GB" sz="2200" baseline="30000" dirty="0" smtClean="0">
                <a:solidFill>
                  <a:schemeClr val="accent2">
                    <a:lumMod val="50000"/>
                  </a:schemeClr>
                </a:solidFill>
              </a:rPr>
              <a:t>-2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J</a:t>
            </a:r>
            <a:r>
              <a:rPr lang="en-GB" sz="2200" baseline="-25000" dirty="0" smtClean="0">
                <a:solidFill>
                  <a:schemeClr val="accent2">
                    <a:lumMod val="50000"/>
                  </a:schemeClr>
                </a:solidFill>
              </a:rPr>
              <a:t>SC </a:t>
            </a: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  <a:sym typeface="Symbol"/>
              </a:rPr>
              <a:t> </a:t>
            </a: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to radiation so J</a:t>
            </a:r>
            <a:r>
              <a:rPr lang="en-GB" sz="2200" baseline="-25000" dirty="0" smtClean="0">
                <a:solidFill>
                  <a:schemeClr val="accent2">
                    <a:lumMod val="50000"/>
                  </a:schemeClr>
                </a:solidFill>
              </a:rPr>
              <a:t>SC </a:t>
            </a: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= 400 x (85.6 / 1000)= 34.2 A m</a:t>
            </a:r>
            <a:r>
              <a:rPr lang="en-GB" sz="2200" baseline="30000" dirty="0" smtClean="0">
                <a:solidFill>
                  <a:schemeClr val="accent2">
                    <a:lumMod val="50000"/>
                  </a:schemeClr>
                </a:solidFill>
              </a:rPr>
              <a:t>-2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One panel has area 0.4 m</a:t>
            </a:r>
            <a:r>
              <a:rPr lang="en-GB" sz="2200" baseline="30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 and V</a:t>
            </a:r>
            <a:r>
              <a:rPr lang="en-GB" sz="2200" baseline="-25000" dirty="0" smtClean="0">
                <a:solidFill>
                  <a:schemeClr val="accent2">
                    <a:lumMod val="50000"/>
                  </a:schemeClr>
                </a:solidFill>
              </a:rPr>
              <a:t>OC</a:t>
            </a: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 = 40 x 0.6 = 24 V and the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 short circuit current I</a:t>
            </a:r>
            <a:r>
              <a:rPr lang="en-GB" sz="2200" baseline="-25000" dirty="0" smtClean="0">
                <a:solidFill>
                  <a:schemeClr val="accent2">
                    <a:lumMod val="50000"/>
                  </a:schemeClr>
                </a:solidFill>
              </a:rPr>
              <a:t>SC</a:t>
            </a: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 = J</a:t>
            </a:r>
            <a:r>
              <a:rPr lang="en-GB" sz="2200" baseline="-25000" dirty="0" smtClean="0">
                <a:solidFill>
                  <a:schemeClr val="accent2">
                    <a:lumMod val="50000"/>
                  </a:schemeClr>
                </a:solidFill>
              </a:rPr>
              <a:t>SC  </a:t>
            </a: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x 0.01 = 0.342 A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With 8 m</a:t>
            </a:r>
            <a:r>
              <a:rPr lang="en-GB" sz="2200" baseline="30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 of panels I</a:t>
            </a:r>
            <a:r>
              <a:rPr lang="en-GB" sz="2200" baseline="-25000" dirty="0" smtClean="0">
                <a:solidFill>
                  <a:schemeClr val="accent2">
                    <a:lumMod val="50000"/>
                  </a:schemeClr>
                </a:solidFill>
              </a:rPr>
              <a:t>SC</a:t>
            </a: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 = 0.342 x 8 / 0.4 = 6.84A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Average power output P = FF (I</a:t>
            </a:r>
            <a:r>
              <a:rPr lang="en-GB" sz="2200" baseline="-25000" dirty="0" smtClean="0">
                <a:solidFill>
                  <a:schemeClr val="accent2">
                    <a:lumMod val="50000"/>
                  </a:schemeClr>
                </a:solidFill>
              </a:rPr>
              <a:t>SC</a:t>
            </a: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 V</a:t>
            </a:r>
            <a:r>
              <a:rPr lang="en-GB" sz="2200" baseline="-25000" dirty="0" smtClean="0">
                <a:solidFill>
                  <a:schemeClr val="accent2">
                    <a:lumMod val="50000"/>
                  </a:schemeClr>
                </a:solidFill>
              </a:rPr>
              <a:t>OC</a:t>
            </a: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) = 0.7 x 6.84 x 24 = 115W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Energy per year = 8760 x 0.115 = 1007 kWh ~ 1 </a:t>
            </a:r>
            <a:r>
              <a:rPr lang="en-GB" sz="2200" dirty="0" err="1" smtClean="0">
                <a:solidFill>
                  <a:schemeClr val="accent2">
                    <a:lumMod val="50000"/>
                  </a:schemeClr>
                </a:solidFill>
              </a:rPr>
              <a:t>MWh</a:t>
            </a:r>
            <a:endParaRPr lang="en-GB" sz="22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GB" dirty="0" smtClean="0"/>
              <a:t>Solar panels are often used for battery storage. The voltage remains ~ constant during charging</a:t>
            </a:r>
            <a:r>
              <a:rPr lang="en-GB" dirty="0" smtClean="0">
                <a:sym typeface="Wingdings" pitchFamily="2" charset="2"/>
              </a:rPr>
              <a:t> close to max. power point over a good range of currents and hence solar intensities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238C5-EF34-4487-B817-1ED72991FEA8}" type="datetime1">
              <a:rPr lang="en-US" smtClean="0"/>
              <a:pPr/>
              <a:t>2/25/2010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725470"/>
          </a:xfrm>
        </p:spPr>
        <p:txBody>
          <a:bodyPr/>
          <a:lstStyle/>
          <a:p>
            <a:r>
              <a:rPr lang="en-GB" dirty="0" smtClean="0"/>
              <a:t>ECONOMICS OF PHOTOVOLTAICS (PV)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1504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Price per </a:t>
            </a:r>
            <a:r>
              <a:rPr lang="en-GB" dirty="0" err="1" smtClean="0"/>
              <a:t>Wp</a:t>
            </a:r>
            <a:r>
              <a:rPr lang="en-GB" dirty="0" smtClean="0"/>
              <a:t> has dropped to ~4$ / </a:t>
            </a:r>
            <a:r>
              <a:rPr lang="en-GB" dirty="0" err="1" smtClean="0"/>
              <a:t>Wp</a:t>
            </a:r>
            <a:r>
              <a:rPr lang="en-GB" dirty="0" smtClean="0"/>
              <a:t> in 2005</a:t>
            </a:r>
          </a:p>
          <a:p>
            <a:endParaRPr lang="en-GB" sz="1200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Factors depend on amount of sun and availability of the grid.</a:t>
            </a:r>
          </a:p>
          <a:p>
            <a:pPr lvl="1"/>
            <a:r>
              <a:rPr lang="en-GB" dirty="0" smtClean="0"/>
              <a:t>~$5000 per km to connect to the grid</a:t>
            </a:r>
          </a:p>
          <a:p>
            <a:pPr lvl="1"/>
            <a:r>
              <a:rPr lang="en-GB" dirty="0" smtClean="0"/>
              <a:t>Makes PV competitive for a house if &gt; 2 km from the grid</a:t>
            </a:r>
          </a:p>
          <a:p>
            <a:pPr lvl="1"/>
            <a:r>
              <a:rPr lang="en-GB" dirty="0" smtClean="0"/>
              <a:t>Need either battery storage or a grid connection to which power can be inputted or extracted at night</a:t>
            </a:r>
          </a:p>
          <a:p>
            <a:r>
              <a:rPr lang="en-GB" dirty="0" smtClean="0"/>
              <a:t>The high cost of electricity in Japan has favoured solar power</a:t>
            </a:r>
          </a:p>
          <a:p>
            <a:pPr lvl="1"/>
            <a:r>
              <a:rPr lang="en-GB" dirty="0" smtClean="0"/>
              <a:t>Japan and Germany had 69% of PV market in 2004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2116-9200-4970-9A8D-DF9370CC24CF}" type="datetime1">
              <a:rPr lang="en-US" smtClean="0"/>
              <a:pPr/>
              <a:t>2/25/2010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3</a:t>
            </a:fld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14348" y="1214422"/>
          <a:ext cx="7500990" cy="2881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2500330"/>
                <a:gridCol w="2500330"/>
              </a:tblGrid>
              <a:tr h="53412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Euro cents</a:t>
                      </a:r>
                      <a:r>
                        <a:rPr lang="en-GB" baseline="0" dirty="0" smtClean="0"/>
                        <a:t> / kWh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Capital</a:t>
                      </a:r>
                      <a:r>
                        <a:rPr lang="en-GB" baseline="0" dirty="0" smtClean="0"/>
                        <a:t> costs (euro/kWh</a:t>
                      </a:r>
                      <a:endParaRPr lang="en-GB" dirty="0"/>
                    </a:p>
                  </a:txBody>
                  <a:tcPr/>
                </a:tc>
              </a:tr>
              <a:tr h="391251">
                <a:tc>
                  <a:txBody>
                    <a:bodyPr/>
                    <a:lstStyle/>
                    <a:p>
                      <a:r>
                        <a:rPr lang="en-GB" dirty="0" smtClean="0"/>
                        <a:t>Coal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4-9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1200</a:t>
                      </a:r>
                      <a:endParaRPr lang="en-GB" dirty="0"/>
                    </a:p>
                  </a:txBody>
                  <a:tcPr/>
                </a:tc>
              </a:tr>
              <a:tr h="391251">
                <a:tc>
                  <a:txBody>
                    <a:bodyPr/>
                    <a:lstStyle/>
                    <a:p>
                      <a:r>
                        <a:rPr lang="en-GB" dirty="0" smtClean="0"/>
                        <a:t>Gas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3-5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550</a:t>
                      </a:r>
                      <a:endParaRPr lang="en-GB" dirty="0"/>
                    </a:p>
                  </a:txBody>
                  <a:tcPr/>
                </a:tc>
              </a:tr>
              <a:tr h="391251">
                <a:tc>
                  <a:txBody>
                    <a:bodyPr/>
                    <a:lstStyle/>
                    <a:p>
                      <a:r>
                        <a:rPr lang="en-GB" dirty="0" smtClean="0"/>
                        <a:t>Wind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3-10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750-1000</a:t>
                      </a:r>
                      <a:endParaRPr lang="en-GB" dirty="0"/>
                    </a:p>
                  </a:txBody>
                  <a:tcPr/>
                </a:tc>
              </a:tr>
              <a:tr h="391251">
                <a:tc>
                  <a:txBody>
                    <a:bodyPr/>
                    <a:lstStyle/>
                    <a:p>
                      <a:r>
                        <a:rPr lang="en-GB" dirty="0" smtClean="0"/>
                        <a:t>Hydro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3-14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900</a:t>
                      </a:r>
                      <a:endParaRPr lang="en-GB" dirty="0"/>
                    </a:p>
                  </a:txBody>
                  <a:tcPr/>
                </a:tc>
              </a:tr>
              <a:tr h="391251">
                <a:tc>
                  <a:txBody>
                    <a:bodyPr/>
                    <a:lstStyle/>
                    <a:p>
                      <a:r>
                        <a:rPr lang="en-GB" dirty="0" smtClean="0"/>
                        <a:t>Biomass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7-20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1100</a:t>
                      </a:r>
                      <a:endParaRPr lang="en-GB" dirty="0"/>
                    </a:p>
                  </a:txBody>
                  <a:tcPr/>
                </a:tc>
              </a:tr>
              <a:tr h="391251">
                <a:tc>
                  <a:txBody>
                    <a:bodyPr/>
                    <a:lstStyle/>
                    <a:p>
                      <a:r>
                        <a:rPr lang="en-GB" dirty="0" smtClean="0"/>
                        <a:t>Solar PV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25-30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5000-9000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786874" cy="785794"/>
          </a:xfrm>
        </p:spPr>
        <p:txBody>
          <a:bodyPr/>
          <a:lstStyle/>
          <a:p>
            <a:r>
              <a:rPr lang="en-GB" dirty="0" smtClean="0"/>
              <a:t>ENVIRONMENTAL IMPACT AND OUTLOOK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785794"/>
            <a:ext cx="8429684" cy="5340369"/>
          </a:xfrm>
        </p:spPr>
        <p:txBody>
          <a:bodyPr/>
          <a:lstStyle/>
          <a:p>
            <a:r>
              <a:rPr lang="en-GB" dirty="0" smtClean="0"/>
              <a:t>Operation produces no pollutants, greenhouse gases. </a:t>
            </a:r>
          </a:p>
          <a:p>
            <a:r>
              <a:rPr lang="en-GB" dirty="0" smtClean="0"/>
              <a:t>There are no moving parts so no noise and visually unobtrusive</a:t>
            </a:r>
          </a:p>
          <a:p>
            <a:r>
              <a:rPr lang="en-GB" dirty="0" err="1" smtClean="0"/>
              <a:t>Cd</a:t>
            </a:r>
            <a:r>
              <a:rPr lang="en-GB" dirty="0" smtClean="0"/>
              <a:t> and As are hazardous and used in production but quantities are small and there are safeguards</a:t>
            </a:r>
          </a:p>
          <a:p>
            <a:r>
              <a:rPr lang="en-GB" dirty="0" smtClean="0"/>
              <a:t>Production of panels requires energy. Energy payback times (EPBT) are estimated  ~ 7 years ( </a:t>
            </a:r>
            <a:r>
              <a:rPr lang="en-GB" dirty="0" err="1" smtClean="0"/>
              <a:t>cf</a:t>
            </a:r>
            <a:r>
              <a:rPr lang="en-GB" dirty="0" smtClean="0"/>
              <a:t> 30 y lifetime) so if fossil fuels produce this energy the CO</a:t>
            </a:r>
            <a:r>
              <a:rPr lang="en-GB" baseline="-25000" dirty="0" smtClean="0"/>
              <a:t>2</a:t>
            </a:r>
            <a:r>
              <a:rPr lang="en-GB" dirty="0" smtClean="0"/>
              <a:t> emission is reduced by 7 / 30</a:t>
            </a:r>
          </a:p>
          <a:p>
            <a:r>
              <a:rPr lang="en-GB" dirty="0" smtClean="0"/>
              <a:t>Production of panels is estimated to rise to 3.26 </a:t>
            </a:r>
            <a:r>
              <a:rPr lang="en-GB" dirty="0" err="1" smtClean="0"/>
              <a:t>GWp</a:t>
            </a:r>
            <a:r>
              <a:rPr lang="en-GB" dirty="0" smtClean="0"/>
              <a:t> by 2010</a:t>
            </a:r>
          </a:p>
          <a:p>
            <a:r>
              <a:rPr lang="en-GB" dirty="0" smtClean="0"/>
              <a:t>Growth will eventually be limited by silicon production leading to increased prices and shortages</a:t>
            </a:r>
          </a:p>
          <a:p>
            <a:pPr lvl="1"/>
            <a:r>
              <a:rPr lang="en-GB" dirty="0" smtClean="0"/>
              <a:t>Thin film technologies will help</a:t>
            </a:r>
          </a:p>
          <a:p>
            <a:r>
              <a:rPr lang="en-GB" dirty="0" smtClean="0"/>
              <a:t>Shell have a scenario for future energy supplies in which solar power accounts for 15-20% by 2060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39B1-2D9D-4982-A4EA-5E3B8D18DB98}" type="datetime1">
              <a:rPr lang="en-US" smtClean="0"/>
              <a:pPr/>
              <a:t>2/25/2010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en-GB" dirty="0" smtClean="0"/>
              <a:t>SOLAR THERMAL POWER PLANTS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14356"/>
            <a:ext cx="8929718" cy="5715040"/>
          </a:xfrm>
        </p:spPr>
        <p:txBody>
          <a:bodyPr>
            <a:normAutofit/>
          </a:bodyPr>
          <a:lstStyle/>
          <a:p>
            <a:r>
              <a:rPr lang="en-GB" dirty="0" smtClean="0"/>
              <a:t>Many methods have been devised. Here are three examples.</a:t>
            </a:r>
          </a:p>
          <a:p>
            <a:pPr>
              <a:buNone/>
            </a:pPr>
            <a:endParaRPr lang="en-GB" sz="1200" dirty="0" smtClean="0"/>
          </a:p>
          <a:p>
            <a:pPr algn="ctr">
              <a:buNone/>
            </a:pPr>
            <a:r>
              <a:rPr lang="en-GB" b="1" dirty="0" smtClean="0">
                <a:solidFill>
                  <a:srgbClr val="FF0000"/>
                </a:solidFill>
              </a:rPr>
              <a:t>Ocean Thermal Energy Conversion (OTEC)</a:t>
            </a:r>
          </a:p>
          <a:p>
            <a:r>
              <a:rPr lang="en-GB" dirty="0" smtClean="0"/>
              <a:t>Oceans collect a huge amount of solar radiation in the top hundred metres where T ~ 20-25</a:t>
            </a:r>
            <a:r>
              <a:rPr lang="en-GB" baseline="30000" dirty="0" smtClean="0"/>
              <a:t>o</a:t>
            </a:r>
            <a:r>
              <a:rPr lang="en-GB" dirty="0" smtClean="0"/>
              <a:t>C higher than in the depths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~ 1 GW / km</a:t>
            </a:r>
            <a:r>
              <a:rPr lang="en-GB" sz="2200" baseline="30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 falls on the sea but the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temperature difference is small so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        </a:t>
            </a:r>
            <a:r>
              <a:rPr lang="en-GB" sz="2200" dirty="0" err="1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h</a:t>
            </a:r>
            <a:r>
              <a:rPr lang="en-GB" sz="2200" baseline="-25000" dirty="0" err="1" smtClean="0">
                <a:solidFill>
                  <a:schemeClr val="accent3">
                    <a:lumMod val="50000"/>
                  </a:schemeClr>
                </a:solidFill>
              </a:rPr>
              <a:t>Carnot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 = 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D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T/</a:t>
            </a:r>
            <a:r>
              <a:rPr lang="en-GB" sz="2200" dirty="0" err="1" smtClean="0">
                <a:solidFill>
                  <a:schemeClr val="accent3">
                    <a:lumMod val="50000"/>
                  </a:schemeClr>
                </a:solidFill>
              </a:rPr>
              <a:t>T</a:t>
            </a:r>
            <a:r>
              <a:rPr lang="en-GB" sz="2200" baseline="-25000" dirty="0" err="1" smtClean="0">
                <a:solidFill>
                  <a:schemeClr val="accent3">
                    <a:lumMod val="50000"/>
                  </a:schemeClr>
                </a:solidFill>
              </a:rPr>
              <a:t>hot</a:t>
            </a:r>
            <a:r>
              <a:rPr lang="en-GB" sz="2200" baseline="-25000" dirty="0" smtClean="0">
                <a:solidFill>
                  <a:schemeClr val="accent3">
                    <a:lumMod val="50000"/>
                  </a:schemeClr>
                </a:solidFill>
              </a:rPr>
              <a:t>     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is &lt; 1%</a:t>
            </a:r>
            <a:endParaRPr lang="en-GB" sz="2200" baseline="-25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If Q is the volume of water drawn up /s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heat flow </a:t>
            </a:r>
            <a:r>
              <a:rPr lang="en-GB" sz="2200" dirty="0" err="1" smtClean="0">
                <a:solidFill>
                  <a:schemeClr val="accent3">
                    <a:lumMod val="50000"/>
                  </a:schemeClr>
                </a:solidFill>
              </a:rPr>
              <a:t>P</a:t>
            </a:r>
            <a:r>
              <a:rPr lang="en-GB" sz="2200" baseline="-25000" dirty="0" err="1" smtClean="0">
                <a:solidFill>
                  <a:schemeClr val="accent3">
                    <a:lumMod val="50000"/>
                  </a:schemeClr>
                </a:solidFill>
              </a:rPr>
              <a:t>flow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= Q 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r 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C 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D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T where 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r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 is the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density and C the specific heat capacity</a:t>
            </a:r>
          </a:p>
          <a:p>
            <a:pPr>
              <a:buNone/>
            </a:pP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Output P</a:t>
            </a:r>
            <a:r>
              <a:rPr lang="en-GB" b="1" baseline="-25000" dirty="0" smtClean="0">
                <a:solidFill>
                  <a:schemeClr val="accent2">
                    <a:lumMod val="50000"/>
                  </a:schemeClr>
                </a:solidFill>
              </a:rPr>
              <a:t>out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 &lt;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latin typeface="Symbol" pitchFamily="18" charset="2"/>
              </a:rPr>
              <a:t> </a:t>
            </a:r>
            <a:r>
              <a:rPr lang="en-GB" b="1" dirty="0" err="1" smtClean="0">
                <a:solidFill>
                  <a:schemeClr val="accent2">
                    <a:lumMod val="50000"/>
                  </a:schemeClr>
                </a:solidFill>
                <a:latin typeface="Symbol" pitchFamily="18" charset="2"/>
              </a:rPr>
              <a:t>h</a:t>
            </a:r>
            <a:r>
              <a:rPr lang="en-GB" b="1" baseline="-25000" dirty="0" err="1" smtClean="0">
                <a:solidFill>
                  <a:schemeClr val="accent2">
                    <a:lumMod val="50000"/>
                  </a:schemeClr>
                </a:solidFill>
              </a:rPr>
              <a:t>Carnot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en-GB" b="1" baseline="-25000" dirty="0" err="1" smtClean="0">
                <a:solidFill>
                  <a:schemeClr val="accent2">
                    <a:lumMod val="50000"/>
                  </a:schemeClr>
                </a:solidFill>
              </a:rPr>
              <a:t>flow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= Q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latin typeface="Symbol" pitchFamily="18" charset="2"/>
              </a:rPr>
              <a:t>r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C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latin typeface="Symbol" pitchFamily="18" charset="2"/>
              </a:rPr>
              <a:t>D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T</a:t>
            </a:r>
            <a:r>
              <a:rPr lang="en-GB" b="1" baseline="30000" dirty="0" smtClean="0">
                <a:solidFill>
                  <a:schemeClr val="accent2">
                    <a:lumMod val="50000"/>
                  </a:schemeClr>
                </a:solidFill>
              </a:rPr>
              <a:t>2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/ </a:t>
            </a:r>
            <a:r>
              <a:rPr lang="en-GB" b="1" dirty="0" err="1" smtClean="0">
                <a:solidFill>
                  <a:schemeClr val="accent2">
                    <a:lumMod val="50000"/>
                  </a:schemeClr>
                </a:solidFill>
              </a:rPr>
              <a:t>T</a:t>
            </a:r>
            <a:r>
              <a:rPr lang="en-GB" b="1" baseline="-25000" dirty="0" err="1" smtClean="0">
                <a:solidFill>
                  <a:schemeClr val="accent2">
                    <a:lumMod val="50000"/>
                  </a:schemeClr>
                </a:solidFill>
              </a:rPr>
              <a:t>hot</a:t>
            </a:r>
            <a:endParaRPr lang="en-GB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For 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D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T=20 C and P</a:t>
            </a:r>
            <a:r>
              <a:rPr lang="en-GB" sz="2200" baseline="-25000" dirty="0" smtClean="0">
                <a:solidFill>
                  <a:schemeClr val="accent3">
                    <a:lumMod val="50000"/>
                  </a:schemeClr>
                </a:solidFill>
              </a:rPr>
              <a:t>out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 =1 MW we would need Q &gt; 0.18m</a:t>
            </a:r>
            <a:r>
              <a:rPr lang="en-GB" sz="2200" baseline="30000" dirty="0" smtClean="0">
                <a:solidFill>
                  <a:schemeClr val="accent3">
                    <a:lumMod val="50000"/>
                  </a:schemeClr>
                </a:solidFill>
              </a:rPr>
              <a:t>3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 s</a:t>
            </a:r>
            <a:r>
              <a:rPr lang="en-GB" sz="2200" baseline="30000" dirty="0" smtClean="0">
                <a:solidFill>
                  <a:schemeClr val="accent3">
                    <a:lumMod val="50000"/>
                  </a:schemeClr>
                </a:solidFill>
              </a:rPr>
              <a:t>-1  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(180 litres s</a:t>
            </a:r>
            <a:r>
              <a:rPr lang="en-GB" sz="2200" baseline="30000" dirty="0" smtClean="0">
                <a:solidFill>
                  <a:schemeClr val="accent3">
                    <a:lumMod val="50000"/>
                  </a:schemeClr>
                </a:solidFill>
              </a:rPr>
              <a:t>-1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</a:p>
          <a:p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Needs large expensive equipment. Problems with bio-fouling.</a:t>
            </a: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D663-9109-4DC4-AFF5-A1B534248840}" type="datetime1">
              <a:rPr lang="en-US" smtClean="0"/>
              <a:pPr/>
              <a:t>2/25/2010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7" name="Picture 6" descr="6.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2643182"/>
            <a:ext cx="3141228" cy="2428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50083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dirty="0" smtClean="0">
                <a:solidFill>
                  <a:srgbClr val="FF0000"/>
                </a:solidFill>
              </a:rPr>
              <a:t>Solar Driven Stirling Engines</a:t>
            </a:r>
          </a:p>
          <a:p>
            <a:r>
              <a:rPr lang="en-GB" dirty="0" smtClean="0"/>
              <a:t>The Stirling engine is a heat engine containing a gas sealed in a system of two cylinders connected together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( alpha type)</a:t>
            </a:r>
          </a:p>
          <a:p>
            <a:pPr lvl="1"/>
            <a:r>
              <a:rPr lang="en-GB" dirty="0" smtClean="0"/>
              <a:t>One cylinder is heated and the other is cooled so that the gas is alternatively heated and cooled and drives pistons in the cylinders</a:t>
            </a:r>
          </a:p>
          <a:p>
            <a:r>
              <a:rPr lang="en-GB" dirty="0" smtClean="0"/>
              <a:t>In 2005 a scheme to generate 500MW in California </a:t>
            </a:r>
            <a:r>
              <a:rPr lang="en-GB" dirty="0" smtClean="0"/>
              <a:t>i</a:t>
            </a:r>
            <a:r>
              <a:rPr lang="en-GB" dirty="0" smtClean="0"/>
              <a:t>s </a:t>
            </a:r>
            <a:r>
              <a:rPr lang="en-GB" dirty="0" smtClean="0"/>
              <a:t>based on setting up dishes each with 82 mirrors and an area of 90 m</a:t>
            </a:r>
            <a:r>
              <a:rPr lang="en-GB" baseline="30000" dirty="0" smtClean="0"/>
              <a:t>2</a:t>
            </a:r>
            <a:r>
              <a:rPr lang="en-GB" dirty="0" smtClean="0"/>
              <a:t> to focus sunlight onto an area ~20 cm diameter on the hot side of a 25 kW Stirling engine.</a:t>
            </a:r>
          </a:p>
          <a:p>
            <a:pPr lvl="1"/>
            <a:r>
              <a:rPr lang="en-GB" dirty="0" smtClean="0"/>
              <a:t>The maximum temperature of the hydrogen gas was 720</a:t>
            </a:r>
            <a:r>
              <a:rPr lang="en-GB" baseline="30000" dirty="0" smtClean="0"/>
              <a:t>o</a:t>
            </a:r>
            <a:r>
              <a:rPr lang="en-GB" dirty="0" smtClean="0"/>
              <a:t>C and the conversion efficiency is close to 30%</a:t>
            </a:r>
          </a:p>
          <a:p>
            <a:pPr lvl="1"/>
            <a:r>
              <a:rPr lang="en-GB" dirty="0" smtClean="0"/>
              <a:t>The scheme </a:t>
            </a:r>
            <a:r>
              <a:rPr lang="en-GB" dirty="0" smtClean="0"/>
              <a:t>will cover </a:t>
            </a:r>
            <a:r>
              <a:rPr lang="en-GB" dirty="0" smtClean="0"/>
              <a:t>an area of ~ 11km x 11km</a:t>
            </a:r>
          </a:p>
          <a:p>
            <a:r>
              <a:rPr lang="en-GB" dirty="0" smtClean="0"/>
              <a:t>It is hoped that mass produced units would cost ~$50000 corresponding to ~ $2 per Watt </a:t>
            </a:r>
          </a:p>
          <a:p>
            <a:pPr lvl="1"/>
            <a:r>
              <a:rPr lang="en-GB" dirty="0" smtClean="0"/>
              <a:t>competitive with current solar panels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29A4-ABFD-464C-9C1B-E6AF316A2A05}" type="datetime1">
              <a:rPr lang="en-US" smtClean="0"/>
              <a:pPr/>
              <a:t>2/25/2010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82594"/>
          </a:xfrm>
        </p:spPr>
        <p:txBody>
          <a:bodyPr>
            <a:normAutofit/>
          </a:bodyPr>
          <a:lstStyle/>
          <a:p>
            <a:r>
              <a:rPr lang="en-GB" sz="2800" dirty="0" smtClean="0"/>
              <a:t>The Stirling Engine (alpha configuration)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642918"/>
            <a:ext cx="8858280" cy="585791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Consider an ideal Stirling Engine containing an ideal gas</a:t>
            </a:r>
          </a:p>
          <a:p>
            <a:pPr>
              <a:buNone/>
            </a:pPr>
            <a:endParaRPr lang="en-GB" sz="1700" dirty="0" smtClean="0"/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The two pistons are connected to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a crank with a 90</a:t>
            </a:r>
            <a:r>
              <a:rPr lang="en-GB" sz="2200" baseline="30000" dirty="0" smtClean="0">
                <a:solidFill>
                  <a:schemeClr val="accent3">
                    <a:lumMod val="50000"/>
                  </a:schemeClr>
                </a:solidFill>
              </a:rPr>
              <a:t>o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 phase difference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The regenerator is a porous matrix that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acts as a temporary heat store or supply </a:t>
            </a:r>
          </a:p>
          <a:p>
            <a:pPr>
              <a:buNone/>
            </a:pPr>
            <a:r>
              <a:rPr lang="en-GB" sz="2200" b="1" dirty="0" smtClean="0"/>
              <a:t>Start position: LH piston at top and RH piston ~ 1/3 up</a:t>
            </a:r>
            <a:r>
              <a:rPr lang="en-GB" sz="2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marL="457200" indent="-457200">
              <a:buAutoNum type="arabicPeriod"/>
            </a:pP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RH piston moves to top and LH piston moves down. Gas is pushed into hot cylinder at constant volume absorbing heat Q</a:t>
            </a:r>
            <a:r>
              <a:rPr lang="en-GB" sz="2200" baseline="-25000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 from regenerator</a:t>
            </a:r>
          </a:p>
          <a:p>
            <a:pPr marL="457200" indent="-457200">
              <a:buAutoNum type="arabicPeriod"/>
            </a:pP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Heat Q</a:t>
            </a:r>
            <a:r>
              <a:rPr lang="en-GB" sz="2200" baseline="-25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 absorbed from hot cylinder producing expansion of gas. Piston moves fully down doing work W</a:t>
            </a:r>
            <a:r>
              <a:rPr lang="en-GB" sz="2200" baseline="-25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 in isothermal process. Expansion also pushes the RH piston part way down. Gas attains its maximum volume.</a:t>
            </a:r>
          </a:p>
          <a:p>
            <a:pPr marL="457200" indent="-457200">
              <a:buAutoNum type="arabicPeriod"/>
            </a:pP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Flywheel continues motion bringing  RH piston to bottom and LH piston part way up. Gas moves into cold cylinder at constant volume giving up heat Q</a:t>
            </a:r>
            <a:r>
              <a:rPr lang="en-GB" sz="2200" baseline="-25000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 to the regenerator</a:t>
            </a:r>
          </a:p>
          <a:p>
            <a:pPr marL="457200" indent="-457200">
              <a:buAutoNum type="arabicPeriod"/>
            </a:pP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RH piston moves up compressing the gas doing work W</a:t>
            </a:r>
            <a:r>
              <a:rPr lang="en-GB" sz="2200" baseline="-25000" dirty="0" smtClean="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 and heat Q</a:t>
            </a:r>
            <a:r>
              <a:rPr lang="en-GB" sz="2200" baseline="-25000" dirty="0" smtClean="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 is  given up to the cold cylinder isothermally</a:t>
            </a:r>
            <a:endParaRPr lang="en-GB" sz="2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9119B-0BA5-4CDE-918A-AF57BAFB9704}" type="datetime1">
              <a:rPr lang="en-US" smtClean="0"/>
              <a:pPr/>
              <a:t>2/25/2010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7" name="Picture 6" descr="6.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1000108"/>
            <a:ext cx="4024041" cy="17547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439718"/>
          </a:xfrm>
        </p:spPr>
        <p:txBody>
          <a:bodyPr>
            <a:noAutofit/>
          </a:bodyPr>
          <a:lstStyle/>
          <a:p>
            <a:r>
              <a:rPr lang="en-GB" sz="2800" dirty="0" smtClean="0"/>
              <a:t>Analysis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571480"/>
            <a:ext cx="8429684" cy="555468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 regenerator improves efficiency by recycling heat internally</a:t>
            </a:r>
          </a:p>
          <a:p>
            <a:pPr lvl="1"/>
            <a:r>
              <a:rPr lang="en-GB" dirty="0" smtClean="0"/>
              <a:t>For now assume Q</a:t>
            </a:r>
            <a:r>
              <a:rPr lang="en-GB" baseline="-25000" dirty="0" smtClean="0"/>
              <a:t>1</a:t>
            </a:r>
            <a:r>
              <a:rPr lang="en-GB" dirty="0" smtClean="0"/>
              <a:t> is provided externally and Q</a:t>
            </a:r>
            <a:r>
              <a:rPr lang="en-GB" baseline="-25000" dirty="0" smtClean="0"/>
              <a:t>3</a:t>
            </a:r>
            <a:r>
              <a:rPr lang="en-GB" dirty="0" smtClean="0"/>
              <a:t> is ‘lost’</a:t>
            </a:r>
          </a:p>
          <a:p>
            <a:pPr lvl="1"/>
            <a:r>
              <a:rPr lang="en-GB" dirty="0" smtClean="0"/>
              <a:t>For an ideal gas U</a:t>
            </a:r>
            <a:r>
              <a:rPr lang="en-GB" dirty="0" smtClean="0">
                <a:sym typeface="Symbol"/>
              </a:rPr>
              <a:t>(T) so </a:t>
            </a:r>
            <a:r>
              <a:rPr lang="en-GB" dirty="0" smtClean="0">
                <a:latin typeface="Symbol" pitchFamily="18" charset="2"/>
                <a:sym typeface="Symbol"/>
              </a:rPr>
              <a:t>D</a:t>
            </a:r>
            <a:r>
              <a:rPr lang="en-GB" dirty="0" smtClean="0">
                <a:sym typeface="Symbol"/>
              </a:rPr>
              <a:t>U = Q – W = 0 for isothermal changes</a:t>
            </a:r>
            <a:endParaRPr lang="en-GB" dirty="0" smtClean="0"/>
          </a:p>
          <a:p>
            <a:r>
              <a:rPr lang="en-GB" dirty="0" smtClean="0"/>
              <a:t>Define </a:t>
            </a:r>
            <a:r>
              <a:rPr lang="en-GB" dirty="0" smtClean="0">
                <a:latin typeface="Symbol" pitchFamily="18" charset="2"/>
              </a:rPr>
              <a:t>a</a:t>
            </a:r>
            <a:r>
              <a:rPr lang="en-GB" dirty="0" smtClean="0"/>
              <a:t> = C</a:t>
            </a:r>
            <a:r>
              <a:rPr lang="en-GB" baseline="-25000" dirty="0" smtClean="0"/>
              <a:t>V</a:t>
            </a:r>
            <a:r>
              <a:rPr lang="en-GB" dirty="0" smtClean="0"/>
              <a:t>/R (1.5 for </a:t>
            </a:r>
            <a:r>
              <a:rPr lang="en-GB" dirty="0" err="1" smtClean="0"/>
              <a:t>monotomic</a:t>
            </a:r>
            <a:r>
              <a:rPr lang="en-GB" dirty="0" smtClean="0"/>
              <a:t> gas and ~ 2.5 for diatomic) and assume 1 mole of gas</a:t>
            </a:r>
          </a:p>
          <a:p>
            <a:pPr>
              <a:buNone/>
            </a:pPr>
            <a:endParaRPr lang="en-GB" sz="1200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Q</a:t>
            </a:r>
            <a:r>
              <a:rPr lang="en-GB" baseline="-25000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 = </a:t>
            </a:r>
            <a:r>
              <a:rPr lang="en-GB" dirty="0" err="1" smtClean="0">
                <a:solidFill>
                  <a:schemeClr val="accent2">
                    <a:lumMod val="50000"/>
                  </a:schemeClr>
                </a:solidFill>
                <a:latin typeface="Symbol" pitchFamily="18" charset="2"/>
              </a:rPr>
              <a:t>a</a:t>
            </a:r>
            <a:r>
              <a:rPr lang="en-GB" dirty="0" err="1" smtClean="0">
                <a:solidFill>
                  <a:schemeClr val="accent2">
                    <a:lumMod val="50000"/>
                  </a:schemeClr>
                </a:solidFill>
              </a:rPr>
              <a:t>Nk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en-GB" dirty="0" err="1" smtClean="0">
                <a:solidFill>
                  <a:schemeClr val="accent2">
                    <a:lumMod val="50000"/>
                  </a:schemeClr>
                </a:solidFill>
              </a:rPr>
              <a:t>T</a:t>
            </a:r>
            <a:r>
              <a:rPr lang="en-GB" baseline="-25000" dirty="0" err="1" smtClean="0">
                <a:solidFill>
                  <a:schemeClr val="accent2">
                    <a:lumMod val="50000"/>
                  </a:schemeClr>
                </a:solidFill>
              </a:rPr>
              <a:t>h</a:t>
            </a:r>
            <a:r>
              <a:rPr lang="en-GB" dirty="0" err="1" smtClean="0">
                <a:solidFill>
                  <a:schemeClr val="accent2">
                    <a:lumMod val="50000"/>
                  </a:schemeClr>
                </a:solidFill>
              </a:rPr>
              <a:t>-T</a:t>
            </a:r>
            <a:r>
              <a:rPr lang="en-GB" baseline="-25000" dirty="0" err="1" smtClean="0">
                <a:solidFill>
                  <a:schemeClr val="accent2">
                    <a:lumMod val="50000"/>
                  </a:schemeClr>
                </a:solidFill>
              </a:rPr>
              <a:t>c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)  (</a:t>
            </a:r>
            <a:r>
              <a:rPr lang="en-GB" dirty="0" err="1" smtClean="0">
                <a:solidFill>
                  <a:schemeClr val="accent2">
                    <a:lumMod val="50000"/>
                  </a:schemeClr>
                </a:solidFill>
              </a:rPr>
              <a:t>isovolumetric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 change) assumed supplied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Q</a:t>
            </a:r>
            <a:r>
              <a:rPr lang="en-GB" baseline="-25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 = W</a:t>
            </a:r>
            <a:r>
              <a:rPr lang="en-GB" baseline="-25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 = </a:t>
            </a:r>
            <a:r>
              <a:rPr lang="en-GB" dirty="0" err="1" smtClean="0">
                <a:solidFill>
                  <a:schemeClr val="accent2">
                    <a:lumMod val="50000"/>
                  </a:schemeClr>
                </a:solidFill>
              </a:rPr>
              <a:t>NkT</a:t>
            </a:r>
            <a:r>
              <a:rPr lang="en-GB" baseline="-25000" dirty="0" err="1" smtClean="0">
                <a:solidFill>
                  <a:schemeClr val="accent2">
                    <a:lumMod val="50000"/>
                  </a:schemeClr>
                </a:solidFill>
              </a:rPr>
              <a:t>h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2">
                    <a:lumMod val="50000"/>
                  </a:schemeClr>
                </a:solidFill>
              </a:rPr>
              <a:t>ln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(V</a:t>
            </a:r>
            <a:r>
              <a:rPr lang="en-GB" baseline="-25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/V</a:t>
            </a:r>
            <a:r>
              <a:rPr lang="en-GB" baseline="-25000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)  isothermal expansion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Q</a:t>
            </a:r>
            <a:r>
              <a:rPr lang="en-GB" baseline="-25000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 = = </a:t>
            </a:r>
            <a:r>
              <a:rPr lang="en-GB" dirty="0" err="1" smtClean="0">
                <a:solidFill>
                  <a:schemeClr val="accent2">
                    <a:lumMod val="50000"/>
                  </a:schemeClr>
                </a:solidFill>
                <a:latin typeface="Symbol" pitchFamily="18" charset="2"/>
              </a:rPr>
              <a:t>a</a:t>
            </a:r>
            <a:r>
              <a:rPr lang="en-GB" dirty="0" err="1" smtClean="0">
                <a:solidFill>
                  <a:schemeClr val="accent2">
                    <a:lumMod val="50000"/>
                  </a:schemeClr>
                </a:solidFill>
              </a:rPr>
              <a:t>Nk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en-GB" dirty="0" err="1" smtClean="0">
                <a:solidFill>
                  <a:schemeClr val="accent2">
                    <a:lumMod val="50000"/>
                  </a:schemeClr>
                </a:solidFill>
              </a:rPr>
              <a:t>T</a:t>
            </a:r>
            <a:r>
              <a:rPr lang="en-GB" baseline="-25000" dirty="0" err="1" smtClean="0">
                <a:solidFill>
                  <a:schemeClr val="accent2">
                    <a:lumMod val="50000"/>
                  </a:schemeClr>
                </a:solidFill>
              </a:rPr>
              <a:t>h</a:t>
            </a:r>
            <a:r>
              <a:rPr lang="en-GB" dirty="0" err="1" smtClean="0">
                <a:solidFill>
                  <a:schemeClr val="accent2">
                    <a:lumMod val="50000"/>
                  </a:schemeClr>
                </a:solidFill>
              </a:rPr>
              <a:t>-T</a:t>
            </a:r>
            <a:r>
              <a:rPr lang="en-GB" baseline="-25000" dirty="0" err="1" smtClean="0">
                <a:solidFill>
                  <a:schemeClr val="accent2">
                    <a:lumMod val="50000"/>
                  </a:schemeClr>
                </a:solidFill>
              </a:rPr>
              <a:t>c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)  but assumed ‘lost’ for now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Q</a:t>
            </a:r>
            <a:r>
              <a:rPr lang="en-GB" baseline="-25000" dirty="0" smtClean="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 = W</a:t>
            </a:r>
            <a:r>
              <a:rPr lang="en-GB" baseline="-25000" dirty="0" smtClean="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=</a:t>
            </a:r>
            <a:r>
              <a:rPr lang="en-GB" dirty="0" err="1" smtClean="0">
                <a:solidFill>
                  <a:schemeClr val="accent2">
                    <a:lumMod val="50000"/>
                  </a:schemeClr>
                </a:solidFill>
              </a:rPr>
              <a:t>NkT</a:t>
            </a:r>
            <a:r>
              <a:rPr lang="en-GB" baseline="-25000" dirty="0" err="1" smtClean="0">
                <a:solidFill>
                  <a:schemeClr val="accent2">
                    <a:lumMod val="50000"/>
                  </a:schemeClr>
                </a:solidFill>
              </a:rPr>
              <a:t>c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2">
                    <a:lumMod val="50000"/>
                  </a:schemeClr>
                </a:solidFill>
              </a:rPr>
              <a:t>ln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(V</a:t>
            </a:r>
            <a:r>
              <a:rPr lang="en-GB" baseline="-25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/V</a:t>
            </a:r>
            <a:r>
              <a:rPr lang="en-GB" baseline="-25000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)  isothermal compression</a:t>
            </a:r>
          </a:p>
          <a:p>
            <a:pPr marL="457200" indent="-457200">
              <a:buNone/>
            </a:pPr>
            <a:endParaRPr lang="en-GB" sz="13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GB" dirty="0" smtClean="0"/>
              <a:t>Efficiency </a:t>
            </a:r>
            <a:r>
              <a:rPr lang="en-GB" dirty="0" smtClean="0">
                <a:latin typeface="Symbol" pitchFamily="18" charset="2"/>
              </a:rPr>
              <a:t>e</a:t>
            </a:r>
            <a:r>
              <a:rPr lang="en-GB" dirty="0" smtClean="0"/>
              <a:t> = (W</a:t>
            </a:r>
            <a:r>
              <a:rPr lang="en-GB" baseline="-25000" dirty="0" smtClean="0"/>
              <a:t>2</a:t>
            </a:r>
            <a:r>
              <a:rPr lang="en-GB" dirty="0" smtClean="0"/>
              <a:t> – W</a:t>
            </a:r>
            <a:r>
              <a:rPr lang="en-GB" baseline="-25000" dirty="0" smtClean="0"/>
              <a:t>4</a:t>
            </a:r>
            <a:r>
              <a:rPr lang="en-GB" dirty="0" smtClean="0"/>
              <a:t>) / (Q</a:t>
            </a:r>
            <a:r>
              <a:rPr lang="en-GB" baseline="-25000" dirty="0" smtClean="0"/>
              <a:t>1</a:t>
            </a:r>
            <a:r>
              <a:rPr lang="en-GB" dirty="0" smtClean="0"/>
              <a:t> + Q</a:t>
            </a:r>
            <a:r>
              <a:rPr lang="en-GB" baseline="-25000" dirty="0" smtClean="0"/>
              <a:t>2</a:t>
            </a:r>
            <a:r>
              <a:rPr lang="en-GB" dirty="0" smtClean="0"/>
              <a:t>)</a:t>
            </a:r>
          </a:p>
          <a:p>
            <a:pPr>
              <a:buNone/>
            </a:pPr>
            <a:r>
              <a:rPr lang="en-GB" dirty="0" smtClean="0"/>
              <a:t>		= </a:t>
            </a:r>
            <a:r>
              <a:rPr lang="en-GB" dirty="0" err="1" smtClean="0"/>
              <a:t>Nk</a:t>
            </a:r>
            <a:r>
              <a:rPr lang="en-GB" dirty="0" smtClean="0"/>
              <a:t>(</a:t>
            </a:r>
            <a:r>
              <a:rPr lang="en-GB" dirty="0" err="1" smtClean="0"/>
              <a:t>T</a:t>
            </a:r>
            <a:r>
              <a:rPr lang="en-GB" baseline="-25000" dirty="0" err="1" smtClean="0"/>
              <a:t>h</a:t>
            </a:r>
            <a:r>
              <a:rPr lang="en-GB" dirty="0" err="1" smtClean="0"/>
              <a:t>-T</a:t>
            </a:r>
            <a:r>
              <a:rPr lang="en-GB" baseline="-25000" dirty="0" err="1" smtClean="0"/>
              <a:t>c</a:t>
            </a:r>
            <a:r>
              <a:rPr lang="en-GB" dirty="0" smtClean="0"/>
              <a:t>) </a:t>
            </a:r>
            <a:r>
              <a:rPr lang="en-GB" dirty="0" err="1" smtClean="0"/>
              <a:t>ln</a:t>
            </a:r>
            <a:r>
              <a:rPr lang="en-GB" dirty="0" smtClean="0"/>
              <a:t>(V</a:t>
            </a:r>
            <a:r>
              <a:rPr lang="en-GB" baseline="-25000" dirty="0" smtClean="0"/>
              <a:t>2</a:t>
            </a:r>
            <a:r>
              <a:rPr lang="en-GB" dirty="0" smtClean="0"/>
              <a:t>/V</a:t>
            </a:r>
            <a:r>
              <a:rPr lang="en-GB" baseline="-25000" dirty="0" smtClean="0"/>
              <a:t>1</a:t>
            </a:r>
            <a:r>
              <a:rPr lang="en-GB" dirty="0" smtClean="0"/>
              <a:t>) /[</a:t>
            </a:r>
            <a:r>
              <a:rPr lang="en-GB" dirty="0" err="1" smtClean="0">
                <a:latin typeface="Symbol" pitchFamily="18" charset="2"/>
              </a:rPr>
              <a:t>a</a:t>
            </a:r>
            <a:r>
              <a:rPr lang="en-GB" dirty="0" err="1" smtClean="0"/>
              <a:t>Nk</a:t>
            </a:r>
            <a:r>
              <a:rPr lang="en-GB" dirty="0" smtClean="0"/>
              <a:t>(</a:t>
            </a:r>
            <a:r>
              <a:rPr lang="en-GB" dirty="0" err="1" smtClean="0"/>
              <a:t>T</a:t>
            </a:r>
            <a:r>
              <a:rPr lang="en-GB" baseline="-25000" dirty="0" err="1" smtClean="0"/>
              <a:t>h</a:t>
            </a:r>
            <a:r>
              <a:rPr lang="en-GB" dirty="0" err="1" smtClean="0"/>
              <a:t>-T</a:t>
            </a:r>
            <a:r>
              <a:rPr lang="en-GB" baseline="-25000" dirty="0" err="1" smtClean="0"/>
              <a:t>c</a:t>
            </a:r>
            <a:r>
              <a:rPr lang="en-GB" dirty="0" smtClean="0"/>
              <a:t>) + </a:t>
            </a:r>
            <a:r>
              <a:rPr lang="en-GB" dirty="0" err="1" smtClean="0"/>
              <a:t>NkT</a:t>
            </a:r>
            <a:r>
              <a:rPr lang="en-GB" baseline="-25000" dirty="0" err="1" smtClean="0"/>
              <a:t>h</a:t>
            </a:r>
            <a:r>
              <a:rPr lang="en-GB" dirty="0" smtClean="0"/>
              <a:t> </a:t>
            </a:r>
            <a:r>
              <a:rPr lang="en-GB" dirty="0" err="1" smtClean="0"/>
              <a:t>ln</a:t>
            </a:r>
            <a:r>
              <a:rPr lang="en-GB" dirty="0" smtClean="0"/>
              <a:t>(V</a:t>
            </a:r>
            <a:r>
              <a:rPr lang="en-GB" baseline="-25000" dirty="0" smtClean="0"/>
              <a:t>2</a:t>
            </a:r>
            <a:r>
              <a:rPr lang="en-GB" dirty="0" smtClean="0"/>
              <a:t>/V</a:t>
            </a:r>
            <a:r>
              <a:rPr lang="en-GB" baseline="-25000" dirty="0" smtClean="0"/>
              <a:t>1</a:t>
            </a:r>
            <a:r>
              <a:rPr lang="en-GB" dirty="0" smtClean="0"/>
              <a:t>)]</a:t>
            </a:r>
          </a:p>
          <a:p>
            <a:r>
              <a:rPr lang="en-GB" dirty="0" smtClean="0"/>
              <a:t> The efficiency of a </a:t>
            </a:r>
            <a:r>
              <a:rPr lang="en-GB" dirty="0" err="1" smtClean="0"/>
              <a:t>Carnot</a:t>
            </a:r>
            <a:r>
              <a:rPr lang="en-GB" dirty="0" smtClean="0"/>
              <a:t> engine would be </a:t>
            </a:r>
            <a:r>
              <a:rPr lang="en-GB" dirty="0" err="1" smtClean="0">
                <a:latin typeface="Symbol" pitchFamily="18" charset="2"/>
              </a:rPr>
              <a:t>e</a:t>
            </a:r>
            <a:r>
              <a:rPr lang="en-GB" baseline="-25000" dirty="0" err="1" smtClean="0"/>
              <a:t>C</a:t>
            </a:r>
            <a:r>
              <a:rPr lang="en-GB" dirty="0" smtClean="0"/>
              <a:t> = (</a:t>
            </a:r>
            <a:r>
              <a:rPr lang="en-GB" dirty="0" err="1" smtClean="0"/>
              <a:t>T</a:t>
            </a:r>
            <a:r>
              <a:rPr lang="en-GB" baseline="-25000" dirty="0" err="1" smtClean="0"/>
              <a:t>h</a:t>
            </a:r>
            <a:r>
              <a:rPr lang="en-GB" dirty="0" smtClean="0"/>
              <a:t> – </a:t>
            </a:r>
            <a:r>
              <a:rPr lang="en-GB" dirty="0" err="1" smtClean="0"/>
              <a:t>T</a:t>
            </a:r>
            <a:r>
              <a:rPr lang="en-GB" baseline="-25000" dirty="0" err="1" smtClean="0"/>
              <a:t>c</a:t>
            </a:r>
            <a:r>
              <a:rPr lang="en-GB" dirty="0" smtClean="0"/>
              <a:t>) / </a:t>
            </a:r>
            <a:r>
              <a:rPr lang="en-GB" dirty="0" err="1" smtClean="0"/>
              <a:t>T</a:t>
            </a:r>
            <a:r>
              <a:rPr lang="en-GB" baseline="-25000" dirty="0" err="1" smtClean="0"/>
              <a:t>h</a:t>
            </a:r>
            <a:endParaRPr lang="en-GB" baseline="-25000" dirty="0" smtClean="0"/>
          </a:p>
          <a:p>
            <a:pPr>
              <a:buNone/>
            </a:pPr>
            <a:r>
              <a:rPr lang="en-GB" dirty="0" smtClean="0">
                <a:latin typeface="Symbol" pitchFamily="18" charset="2"/>
                <a:sym typeface="Symbol"/>
              </a:rPr>
              <a:t>		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  <a:sym typeface="Symbol"/>
              </a:rPr>
              <a:t>	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e</a:t>
            </a:r>
            <a:r>
              <a:rPr lang="en-GB" b="1" dirty="0" smtClean="0">
                <a:solidFill>
                  <a:srgbClr val="FF0000"/>
                </a:solidFill>
              </a:rPr>
              <a:t> = </a:t>
            </a:r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e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C</a:t>
            </a:r>
            <a:r>
              <a:rPr lang="en-GB" b="1" dirty="0" smtClean="0">
                <a:solidFill>
                  <a:srgbClr val="FF0000"/>
                </a:solidFill>
              </a:rPr>
              <a:t> / [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a </a:t>
            </a:r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e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C</a:t>
            </a:r>
            <a:r>
              <a:rPr lang="en-GB" b="1" dirty="0" smtClean="0">
                <a:solidFill>
                  <a:srgbClr val="FF0000"/>
                </a:solidFill>
              </a:rPr>
              <a:t> / </a:t>
            </a:r>
            <a:r>
              <a:rPr lang="en-GB" b="1" dirty="0" err="1" smtClean="0">
                <a:solidFill>
                  <a:srgbClr val="FF0000"/>
                </a:solidFill>
              </a:rPr>
              <a:t>ln</a:t>
            </a:r>
            <a:r>
              <a:rPr lang="en-GB" b="1" dirty="0" smtClean="0">
                <a:solidFill>
                  <a:srgbClr val="FF0000"/>
                </a:solidFill>
              </a:rPr>
              <a:t>(V</a:t>
            </a:r>
            <a:r>
              <a:rPr lang="en-GB" b="1" baseline="-25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/V</a:t>
            </a:r>
            <a:r>
              <a:rPr lang="en-GB" b="1" baseline="-25000" dirty="0" smtClean="0">
                <a:solidFill>
                  <a:srgbClr val="FF0000"/>
                </a:solidFill>
              </a:rPr>
              <a:t>1</a:t>
            </a:r>
            <a:r>
              <a:rPr lang="en-GB" b="1" dirty="0" smtClean="0">
                <a:solidFill>
                  <a:srgbClr val="FF0000"/>
                </a:solidFill>
              </a:rPr>
              <a:t>)  + 1]</a:t>
            </a:r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8EBA-D67E-4DB2-AE76-8B8D87B72843}" type="datetime1">
              <a:rPr lang="en-US" smtClean="0"/>
              <a:pPr/>
              <a:t>2/25/2010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1510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 perfect regenerator will have Q</a:t>
            </a:r>
            <a:r>
              <a:rPr lang="en-GB" baseline="-25000" dirty="0" smtClean="0"/>
              <a:t>1</a:t>
            </a:r>
            <a:r>
              <a:rPr lang="en-GB" dirty="0" smtClean="0"/>
              <a:t> = Q</a:t>
            </a:r>
            <a:r>
              <a:rPr lang="en-GB" baseline="-25000" dirty="0" smtClean="0"/>
              <a:t>3</a:t>
            </a:r>
            <a:r>
              <a:rPr lang="en-GB" dirty="0" smtClean="0"/>
              <a:t> and so recycling this heat with 100% efficiency means that the external heat supplied would be just Q</a:t>
            </a:r>
            <a:r>
              <a:rPr lang="en-GB" baseline="-25000" dirty="0" smtClean="0"/>
              <a:t>2</a:t>
            </a:r>
          </a:p>
          <a:p>
            <a:pPr lvl="1"/>
            <a:r>
              <a:rPr lang="en-GB" dirty="0" smtClean="0"/>
              <a:t>Hence the first term in denominator vanishes and the efficiency </a:t>
            </a:r>
            <a:r>
              <a:rPr lang="en-GB" dirty="0" smtClean="0">
                <a:latin typeface="Symbol" pitchFamily="18" charset="2"/>
              </a:rPr>
              <a:t>e</a:t>
            </a:r>
            <a:r>
              <a:rPr lang="en-GB" dirty="0" smtClean="0"/>
              <a:t> approaches the </a:t>
            </a:r>
            <a:r>
              <a:rPr lang="en-GB" dirty="0" err="1" smtClean="0"/>
              <a:t>Carnot</a:t>
            </a:r>
            <a:r>
              <a:rPr lang="en-GB" dirty="0" smtClean="0"/>
              <a:t> efficiency </a:t>
            </a:r>
            <a:r>
              <a:rPr lang="en-GB" dirty="0" err="1" smtClean="0">
                <a:latin typeface="Symbol" pitchFamily="18" charset="2"/>
              </a:rPr>
              <a:t>e</a:t>
            </a:r>
            <a:r>
              <a:rPr lang="en-GB" baseline="-25000" dirty="0" err="1" smtClean="0"/>
              <a:t>C</a:t>
            </a:r>
            <a:endParaRPr lang="en-GB" baseline="-25000" dirty="0" smtClean="0"/>
          </a:p>
          <a:p>
            <a:r>
              <a:rPr lang="en-GB" dirty="0" smtClean="0"/>
              <a:t>In practice high efficiency requires a </a:t>
            </a:r>
            <a:r>
              <a:rPr lang="en-GB" dirty="0" err="1" smtClean="0"/>
              <a:t>monotomic</a:t>
            </a:r>
            <a:r>
              <a:rPr lang="en-GB" dirty="0" smtClean="0"/>
              <a:t> gas such as helium or hydrogen and a large volume </a:t>
            </a:r>
            <a:r>
              <a:rPr lang="en-GB" dirty="0" smtClean="0"/>
              <a:t>ratio </a:t>
            </a:r>
            <a:r>
              <a:rPr lang="en-GB" dirty="0" smtClean="0"/>
              <a:t>(V</a:t>
            </a:r>
            <a:r>
              <a:rPr lang="en-GB" baseline="-25000" dirty="0" smtClean="0"/>
              <a:t>2</a:t>
            </a:r>
            <a:r>
              <a:rPr lang="en-GB" dirty="0" smtClean="0"/>
              <a:t> / V</a:t>
            </a:r>
            <a:r>
              <a:rPr lang="en-GB" baseline="-25000" dirty="0" smtClean="0"/>
              <a:t>1</a:t>
            </a:r>
            <a:r>
              <a:rPr lang="en-GB" dirty="0" smtClean="0"/>
              <a:t>)</a:t>
            </a:r>
            <a:endParaRPr lang="en-GB" baseline="-25000" dirty="0" smtClean="0"/>
          </a:p>
          <a:p>
            <a:r>
              <a:rPr lang="en-GB" dirty="0" smtClean="0"/>
              <a:t>Actual Stirling engines are more complicated thermodynamically but high efficiencies can be achieved</a:t>
            </a:r>
          </a:p>
          <a:p>
            <a:pPr>
              <a:buNone/>
            </a:pPr>
            <a:endParaRPr lang="en-GB" sz="1200" dirty="0" smtClean="0"/>
          </a:p>
          <a:p>
            <a:pPr algn="ctr">
              <a:buNone/>
            </a:pPr>
            <a:r>
              <a:rPr lang="en-GB" b="1" dirty="0" smtClean="0">
                <a:solidFill>
                  <a:srgbClr val="FF0000"/>
                </a:solidFill>
              </a:rPr>
              <a:t>Solar Chimneys</a:t>
            </a:r>
          </a:p>
          <a:p>
            <a:r>
              <a:rPr lang="en-GB" sz="2600" dirty="0" smtClean="0"/>
              <a:t>Suitable for areas with strong solar radiation and where land is readily available  </a:t>
            </a:r>
          </a:p>
          <a:p>
            <a:r>
              <a:rPr lang="en-GB" sz="2600" dirty="0" smtClean="0"/>
              <a:t>Warm air is produced under a large area of glass and is drawn up a high chimney </a:t>
            </a:r>
            <a:r>
              <a:rPr lang="en-GB" dirty="0" smtClean="0"/>
              <a:t>driving a wind turbine</a:t>
            </a:r>
          </a:p>
          <a:p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A </a:t>
            </a:r>
            <a:r>
              <a:rPr lang="en-GB" dirty="0" smtClean="0"/>
              <a:t>prototype in Spain produced 50 kW using a collector 240m in diameter and a chimney 195m high and 10m in diameter</a:t>
            </a:r>
          </a:p>
          <a:p>
            <a:pPr>
              <a:buNone/>
            </a:pPr>
            <a:endParaRPr lang="en-GB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5147-C712-4472-AFF1-285383936DB9}" type="datetime1">
              <a:rPr lang="en-US" smtClean="0"/>
              <a:pPr/>
              <a:t>2/25/2010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56595</TotalTime>
  <Words>1525</Words>
  <Application>Microsoft Office PowerPoint</Application>
  <PresentationFormat>On-screen Show (4:3)</PresentationFormat>
  <Paragraphs>187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Custom Design</vt:lpstr>
      <vt:lpstr>1_Custom Design</vt:lpstr>
      <vt:lpstr>SOLAR PANELS</vt:lpstr>
      <vt:lpstr>Example: A solar panel consists of 40 silicon cells (each of area 0.01 m2, VOC = 0.6 V and FF = 0.7) in series. Under AM1.5 illumination JSC for the panel is 400 A m-2. Estimate the energy per year for a house in UK with  8 m2 available assuming 750 kWh m-2 y-1 of solar radiation</vt:lpstr>
      <vt:lpstr>ECONOMICS OF PHOTOVOLTAICS (PV)</vt:lpstr>
      <vt:lpstr>ENVIRONMENTAL IMPACT AND OUTLOOK</vt:lpstr>
      <vt:lpstr>SOLAR THERMAL POWER PLANTS</vt:lpstr>
      <vt:lpstr>Slide 6</vt:lpstr>
      <vt:lpstr>The Stirling Engine (alpha configuration)</vt:lpstr>
      <vt:lpstr>Analysis</vt:lpstr>
      <vt:lpstr>Slide 9</vt:lpstr>
      <vt:lpstr>Slide 10</vt:lpstr>
      <vt:lpstr>Slide 11</vt:lpstr>
    </vt:vector>
  </TitlesOfParts>
  <Company>The University of Liverpool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Computing Services</dc:creator>
  <cp:lastModifiedBy>J N Jackson</cp:lastModifiedBy>
  <cp:revision>360</cp:revision>
  <dcterms:created xsi:type="dcterms:W3CDTF">2009-05-20T14:32:32Z</dcterms:created>
  <dcterms:modified xsi:type="dcterms:W3CDTF">2010-02-25T14:54:18Z</dcterms:modified>
</cp:coreProperties>
</file>