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63" r:id="rId3"/>
  </p:sldMasterIdLst>
  <p:notesMasterIdLst>
    <p:notesMasterId r:id="rId16"/>
  </p:notesMasterIdLst>
  <p:sldIdLst>
    <p:sldId id="256" r:id="rId4"/>
    <p:sldId id="257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276FB006-66E4-441D-A4CB-DAABFE7392B8}" type="datetimeFigureOut">
              <a:rPr lang="en-US" smtClean="0"/>
              <a:pPr/>
              <a:t>2/24/2010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6D3FD86D-2233-4C72-9C9C-B26C0E50B68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PHYSICS OF ENERGY SOURCES</a:t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ABFA-1C21-4B15-BA1D-16D19EB69329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848E3-83C3-464E-B103-423E2526C08A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66B0A-D875-45D4-BC67-A1CEA7E7CAA0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8B88-5CD4-4C60-804F-49FC2497A4C9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02780-2A69-4DB3-926C-812E04349056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59886-ADAC-422F-A1CA-D2EFA56A47DF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369FE-FB22-424C-A472-4D287B64B507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CD95-9CEC-4442-8B01-511ABA045993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ADC9-D830-449D-875E-94B31A51EB14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E8A81-4FCA-486F-8EEA-9DAA153771CC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8B63-14E6-48B1-BE6B-720AA91C4000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>
              <a:defRPr sz="22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defRPr sz="18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defRPr sz="1800">
                <a:latin typeface="Times New Roman" pitchFamily="18" charset="0"/>
                <a:cs typeface="Times New Roman" pitchFamily="18" charset="0"/>
              </a:defRPr>
            </a:lvl4pPr>
            <a:lvl5pPr>
              <a:defRPr sz="18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B83059-BE39-466C-87D2-2738EDE7BFA2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Lecture 11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1456-6AEF-42F3-A35E-B0559E366408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9F7AB-2CB4-4A53-B442-6EE29A3421C8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A6279-EAE3-4377-A285-D1F4F19565E6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09546-4096-4E3C-8BD5-C39ED4439643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C5A19-CFB5-4282-8C54-5C519830E3A8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90AF-578A-4F52-BA8A-3FDC424A3949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91A80-6CA0-4A1C-A5A1-1D04859F1468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2E9B-CEF1-4413-AACA-649DDE572A64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10705-A4A7-4557-9841-8C32006FBA97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66A8-4173-424F-B68C-9CB9843F00AE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435BD-9629-4564-9BB8-11642B482E27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49D3F-D8B1-4FE9-ACB0-C4AE202117CA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7752E-EE97-4E60-81C7-9C1B80E63F5E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A805-2D3F-426F-8DAC-F16525489B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17F75-880F-4C45-8D81-D4DB022641E5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B25D2-3E27-463A-BDDE-D1114D6537D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781F6-5AB5-44ED-8EC1-67547EE6E4C2}" type="datetime1">
              <a:rPr lang="en-US" smtClean="0"/>
              <a:pPr/>
              <a:t>2/24/2010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Lecture 8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3F88B-A137-4D6A-B193-F83311716A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654032"/>
          </a:xfrm>
        </p:spPr>
        <p:txBody>
          <a:bodyPr/>
          <a:lstStyle/>
          <a:p>
            <a:r>
              <a:rPr lang="en-GB" dirty="0" smtClean="0"/>
              <a:t>COMMERCIAL SOLAR CELLS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Currently most cells today are </a:t>
            </a:r>
            <a:r>
              <a:rPr lang="en-GB" b="1" dirty="0" smtClean="0">
                <a:solidFill>
                  <a:srgbClr val="FF0000"/>
                </a:solidFill>
              </a:rPr>
              <a:t>crystalline</a:t>
            </a:r>
            <a:r>
              <a:rPr lang="en-GB" dirty="0" smtClean="0"/>
              <a:t> but </a:t>
            </a:r>
            <a:r>
              <a:rPr lang="en-GB" b="1" dirty="0" smtClean="0">
                <a:solidFill>
                  <a:srgbClr val="FF0000"/>
                </a:solidFill>
              </a:rPr>
              <a:t>thin film </a:t>
            </a:r>
            <a:r>
              <a:rPr lang="en-GB" dirty="0" smtClean="0"/>
              <a:t>cells are being developed to reduce cost</a:t>
            </a:r>
          </a:p>
          <a:p>
            <a:pPr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Crystalline Silicon Cells</a:t>
            </a:r>
          </a:p>
          <a:p>
            <a:r>
              <a:rPr lang="en-GB" dirty="0" smtClean="0"/>
              <a:t>Can be single or polycrystalline cells</a:t>
            </a:r>
          </a:p>
          <a:p>
            <a:r>
              <a:rPr lang="en-GB" dirty="0" smtClean="0"/>
              <a:t>Single cells are formed by sawing 200-400</a:t>
            </a:r>
            <a:r>
              <a:rPr lang="en-GB" dirty="0" smtClean="0">
                <a:latin typeface="Symbol" pitchFamily="18" charset="2"/>
              </a:rPr>
              <a:t>m</a:t>
            </a:r>
            <a:r>
              <a:rPr lang="en-GB" dirty="0" smtClean="0"/>
              <a:t>m wafers from a silicon crystal ingot --- expensive</a:t>
            </a:r>
          </a:p>
          <a:p>
            <a:r>
              <a:rPr lang="en-GB" dirty="0" smtClean="0"/>
              <a:t>Can use ingots of polycrystalline silicon which are cheaper but less efficient, or to avoid losses due to sawing make polycrystalline silicon in the form of a ribbon</a:t>
            </a:r>
          </a:p>
          <a:p>
            <a:r>
              <a:rPr lang="en-GB" dirty="0" smtClean="0"/>
              <a:t>The 200-400</a:t>
            </a:r>
            <a:r>
              <a:rPr lang="en-GB" dirty="0" smtClean="0">
                <a:latin typeface="Symbol" pitchFamily="18" charset="2"/>
              </a:rPr>
              <a:t>m</a:t>
            </a:r>
            <a:r>
              <a:rPr lang="en-GB" dirty="0" smtClean="0"/>
              <a:t>m thickness is determined by the need to capture most of the sunlight.</a:t>
            </a:r>
          </a:p>
          <a:p>
            <a:r>
              <a:rPr lang="en-GB" dirty="0" smtClean="0"/>
              <a:t>To use thinner (50 </a:t>
            </a:r>
            <a:r>
              <a:rPr lang="en-GB" dirty="0" smtClean="0">
                <a:latin typeface="Symbol" pitchFamily="18" charset="2"/>
              </a:rPr>
              <a:t>m</a:t>
            </a:r>
            <a:r>
              <a:rPr lang="en-GB" dirty="0" smtClean="0"/>
              <a:t>m) layers requires light trapping techniques but reduces the amount of material and so reduces the cost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0"/>
            <a:ext cx="8401080" cy="6286544"/>
          </a:xfrm>
        </p:spPr>
        <p:txBody>
          <a:bodyPr>
            <a:normAutofit/>
          </a:bodyPr>
          <a:lstStyle/>
          <a:p>
            <a:r>
              <a:rPr lang="en-GB" dirty="0" smtClean="0"/>
              <a:t>The mean light path between reflections off the back surface is</a:t>
            </a:r>
          </a:p>
          <a:p>
            <a:pPr lvl="8">
              <a:buNone/>
            </a:pPr>
            <a:endParaRPr lang="en-GB" dirty="0" smtClean="0"/>
          </a:p>
          <a:p>
            <a:pPr lvl="8">
              <a:buNone/>
            </a:pPr>
            <a:endParaRPr lang="en-GB" dirty="0" smtClean="0"/>
          </a:p>
          <a:p>
            <a:pPr lvl="8">
              <a:buNone/>
            </a:pPr>
            <a:r>
              <a:rPr lang="en-GB" dirty="0" smtClean="0"/>
              <a:t>                </a:t>
            </a:r>
          </a:p>
          <a:p>
            <a:pPr lvl="8">
              <a:buNone/>
            </a:pPr>
            <a:endParaRPr lang="en-GB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800" dirty="0" smtClean="0"/>
              <a:t>   </a:t>
            </a:r>
            <a:r>
              <a:rPr lang="en-GB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where W is the thickness of the layer. The range of angles allows for the diffusion from the front surface</a:t>
            </a:r>
          </a:p>
          <a:p>
            <a:r>
              <a:rPr lang="en-GB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mean path P  = 4W[ 1 + (1-f) + </a:t>
            </a:r>
            <a:r>
              <a:rPr lang="en-GB" dirty="0" smtClean="0"/>
              <a:t>(1-f)</a:t>
            </a:r>
            <a:r>
              <a:rPr lang="en-GB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GB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GB" dirty="0" smtClean="0"/>
              <a:t>(1-f)</a:t>
            </a:r>
            <a:r>
              <a:rPr lang="en-GB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GB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+…] = 4W / f</a:t>
            </a:r>
          </a:p>
          <a:p>
            <a:pPr>
              <a:buNone/>
            </a:pPr>
            <a:r>
              <a:rPr lang="en-GB" dirty="0" smtClean="0"/>
              <a:t>			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</a:t>
            </a:r>
            <a:r>
              <a:rPr lang="en-GB" b="1" dirty="0" smtClean="0">
                <a:solidFill>
                  <a:srgbClr val="FF0000"/>
                </a:solidFill>
              </a:rPr>
              <a:t>	P = 4n</a:t>
            </a:r>
            <a:r>
              <a:rPr lang="en-GB" b="1" baseline="30000" dirty="0" smtClean="0">
                <a:solidFill>
                  <a:srgbClr val="FF0000"/>
                </a:solidFill>
              </a:rPr>
              <a:t>2</a:t>
            </a:r>
            <a:r>
              <a:rPr lang="en-GB" b="1" dirty="0" smtClean="0">
                <a:solidFill>
                  <a:srgbClr val="FF0000"/>
                </a:solidFill>
              </a:rPr>
              <a:t>W</a:t>
            </a:r>
          </a:p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Multilayer thin film cells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 shown is a 2 layer cell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l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ayers 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have different 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E</a:t>
            </a:r>
            <a:r>
              <a:rPr lang="en-GB" sz="2200" baseline="-25000" dirty="0" err="1" smtClean="0">
                <a:solidFill>
                  <a:schemeClr val="accent3">
                    <a:lumMod val="50000"/>
                  </a:schemeClr>
                </a:solidFill>
              </a:rPr>
              <a:t>gap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to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ccess different parts of the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solar spectrum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11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10</a:t>
            </a:fld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16000" y="785794"/>
          <a:ext cx="4523544" cy="1143008"/>
        </p:xfrm>
        <a:graphic>
          <a:graphicData uri="http://schemas.openxmlformats.org/presentationml/2006/ole">
            <p:oleObj spid="_x0000_s2051" name="Equation" r:id="rId3" imgW="2311200" imgH="583920" progId="Equation.3">
              <p:embed/>
            </p:oleObj>
          </a:graphicData>
        </a:graphic>
      </p:graphicFrame>
      <p:pic>
        <p:nvPicPr>
          <p:cNvPr id="9" name="Picture 8" descr="6.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34824" y="4071942"/>
            <a:ext cx="4309176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90"/>
            <a:ext cx="9001156" cy="628654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 wide gap material absorbs higher energy photons while the lower energy photons are absorbed in the second layer</a:t>
            </a:r>
          </a:p>
          <a:p>
            <a:pPr lvl="1"/>
            <a:r>
              <a:rPr lang="en-GB" dirty="0" smtClean="0"/>
              <a:t>e.g. a-</a:t>
            </a:r>
            <a:r>
              <a:rPr lang="en-GB" dirty="0" err="1" smtClean="0"/>
              <a:t>Si:H</a:t>
            </a:r>
            <a:r>
              <a:rPr lang="en-GB" dirty="0" smtClean="0"/>
              <a:t> and a-</a:t>
            </a:r>
            <a:r>
              <a:rPr lang="en-GB" dirty="0" err="1" smtClean="0"/>
              <a:t>SiGe:H</a:t>
            </a:r>
            <a:r>
              <a:rPr lang="en-GB" dirty="0" smtClean="0"/>
              <a:t>  (</a:t>
            </a:r>
            <a:r>
              <a:rPr lang="en-GB" dirty="0" err="1" smtClean="0"/>
              <a:t>E</a:t>
            </a:r>
            <a:r>
              <a:rPr lang="en-GB" baseline="-25000" dirty="0" err="1" smtClean="0"/>
              <a:t>gap</a:t>
            </a:r>
            <a:r>
              <a:rPr lang="en-GB" dirty="0" smtClean="0"/>
              <a:t> = 1.7 &amp;1.1 </a:t>
            </a:r>
            <a:r>
              <a:rPr lang="en-GB" dirty="0" err="1" smtClean="0"/>
              <a:t>eV</a:t>
            </a:r>
            <a:r>
              <a:rPr lang="en-GB" dirty="0" smtClean="0"/>
              <a:t>) l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ayers in series so the current is limited to the layer producing the smallest current</a:t>
            </a:r>
          </a:p>
          <a:p>
            <a:r>
              <a:rPr lang="en-GB" dirty="0" smtClean="0"/>
              <a:t>4 layer devices have a theoretical efficiency &gt; 50%</a:t>
            </a:r>
          </a:p>
          <a:p>
            <a:endParaRPr lang="en-GB" sz="1200" dirty="0" smtClean="0"/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Example: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Consider a 2 layer cell with band gaps = 1.7 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eV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&amp; 1.1 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eV</a:t>
            </a:r>
            <a:endParaRPr lang="en-GB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j</a:t>
            </a:r>
            <a:r>
              <a:rPr lang="en-GB" sz="2200" baseline="-25000" dirty="0" err="1" smtClean="0">
                <a:solidFill>
                  <a:schemeClr val="accent3">
                    <a:lumMod val="50000"/>
                  </a:schemeClr>
                </a:solidFill>
              </a:rPr>
              <a:t>L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= 19 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mA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cm</a:t>
            </a:r>
            <a:r>
              <a:rPr lang="en-GB" sz="2200" baseline="30000" dirty="0" smtClean="0">
                <a:solidFill>
                  <a:schemeClr val="accent3">
                    <a:lumMod val="50000"/>
                  </a:schemeClr>
                </a:solidFill>
              </a:rPr>
              <a:t>-2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for photons between 1.1 and 1.7 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eV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and 21.3 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mA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cm</a:t>
            </a:r>
            <a:r>
              <a:rPr lang="en-GB" sz="2200" baseline="30000" dirty="0" smtClean="0">
                <a:solidFill>
                  <a:schemeClr val="accent3">
                    <a:lumMod val="50000"/>
                  </a:schemeClr>
                </a:solidFill>
              </a:rPr>
              <a:t>-2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for photons &gt; 1.7 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eV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. Compare power output to that of a simple 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Si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cell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E</a:t>
            </a:r>
            <a:r>
              <a:rPr lang="en-GB" sz="2200" baseline="-25000" dirty="0" err="1" smtClean="0">
                <a:solidFill>
                  <a:schemeClr val="accent3">
                    <a:lumMod val="50000"/>
                  </a:schemeClr>
                </a:solidFill>
              </a:rPr>
              <a:t>gap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=1.1 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eV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). Assume V</a:t>
            </a:r>
            <a:r>
              <a:rPr lang="en-GB" sz="2200" baseline="-25000" dirty="0" smtClean="0">
                <a:solidFill>
                  <a:schemeClr val="accent3">
                    <a:lumMod val="50000"/>
                  </a:schemeClr>
                </a:solidFill>
              </a:rPr>
              <a:t>OC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= V</a:t>
            </a:r>
            <a:r>
              <a:rPr lang="en-GB" sz="2200" baseline="-25000" dirty="0" smtClean="0">
                <a:solidFill>
                  <a:schemeClr val="accent3">
                    <a:lumMod val="50000"/>
                  </a:schemeClr>
                </a:solidFill>
              </a:rPr>
              <a:t>g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– 0.4V for each layer and  FF = 0.8</a:t>
            </a:r>
          </a:p>
          <a:p>
            <a:pPr>
              <a:buNone/>
            </a:pPr>
            <a:r>
              <a:rPr lang="en-GB" sz="12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The cells are in series so I</a:t>
            </a:r>
            <a:r>
              <a:rPr lang="en-GB" sz="2200" baseline="-25000" dirty="0" smtClean="0">
                <a:solidFill>
                  <a:schemeClr val="accent2">
                    <a:lumMod val="75000"/>
                  </a:schemeClr>
                </a:solidFill>
              </a:rPr>
              <a:t>SC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 = 19 </a:t>
            </a:r>
            <a:r>
              <a:rPr lang="en-GB" sz="2200" dirty="0" err="1" smtClean="0">
                <a:solidFill>
                  <a:schemeClr val="accent2">
                    <a:lumMod val="75000"/>
                  </a:schemeClr>
                </a:solidFill>
              </a:rPr>
              <a:t>mA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 cm</a:t>
            </a:r>
            <a:r>
              <a:rPr lang="en-GB" sz="2200" baseline="30000" dirty="0" smtClean="0">
                <a:solidFill>
                  <a:schemeClr val="accent2">
                    <a:lumMod val="75000"/>
                  </a:schemeClr>
                </a:solidFill>
              </a:rPr>
              <a:t>-2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 as this is the smaller value 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and V</a:t>
            </a:r>
            <a:r>
              <a:rPr lang="en-GB" sz="2200" baseline="-25000" dirty="0" smtClean="0">
                <a:solidFill>
                  <a:schemeClr val="accent2">
                    <a:lumMod val="75000"/>
                  </a:schemeClr>
                </a:solidFill>
              </a:rPr>
              <a:t>OC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 =(1.1-0.4) + (1.7-0.4) = 2.0 V 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Power P</a:t>
            </a:r>
            <a:r>
              <a:rPr lang="en-GB" b="1" baseline="-25000" dirty="0" smtClean="0">
                <a:solidFill>
                  <a:srgbClr val="FF0000"/>
                </a:solidFill>
              </a:rPr>
              <a:t>m</a:t>
            </a:r>
            <a:r>
              <a:rPr lang="en-GB" b="1" dirty="0" smtClean="0">
                <a:solidFill>
                  <a:srgbClr val="FF0000"/>
                </a:solidFill>
              </a:rPr>
              <a:t> = FF I</a:t>
            </a:r>
            <a:r>
              <a:rPr lang="en-GB" b="1" baseline="-25000" dirty="0" smtClean="0">
                <a:solidFill>
                  <a:srgbClr val="FF0000"/>
                </a:solidFill>
              </a:rPr>
              <a:t>SC </a:t>
            </a:r>
            <a:r>
              <a:rPr lang="en-GB" b="1" dirty="0" smtClean="0">
                <a:solidFill>
                  <a:srgbClr val="FF0000"/>
                </a:solidFill>
              </a:rPr>
              <a:t>V</a:t>
            </a:r>
            <a:r>
              <a:rPr lang="en-GB" b="1" baseline="-25000" dirty="0" smtClean="0">
                <a:solidFill>
                  <a:srgbClr val="FF0000"/>
                </a:solidFill>
              </a:rPr>
              <a:t>OC </a:t>
            </a:r>
            <a:r>
              <a:rPr lang="en-GB" b="1" dirty="0" smtClean="0">
                <a:solidFill>
                  <a:srgbClr val="FF0000"/>
                </a:solidFill>
              </a:rPr>
              <a:t>= 0.8 x 19 x 2 = 30.4 </a:t>
            </a:r>
            <a:r>
              <a:rPr lang="en-GB" b="1" dirty="0" err="1" smtClean="0">
                <a:solidFill>
                  <a:srgbClr val="FF0000"/>
                </a:solidFill>
              </a:rPr>
              <a:t>mW</a:t>
            </a:r>
            <a:r>
              <a:rPr lang="en-GB" b="1" dirty="0" smtClean="0">
                <a:solidFill>
                  <a:srgbClr val="FF0000"/>
                </a:solidFill>
              </a:rPr>
              <a:t> cm</a:t>
            </a:r>
            <a:r>
              <a:rPr lang="en-GB" b="1" baseline="30000" dirty="0" smtClean="0">
                <a:solidFill>
                  <a:srgbClr val="FF0000"/>
                </a:solidFill>
              </a:rPr>
              <a:t>-2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The single cell has I</a:t>
            </a:r>
            <a:r>
              <a:rPr lang="en-GB" sz="2200" baseline="-25000" dirty="0" smtClean="0">
                <a:solidFill>
                  <a:schemeClr val="accent2">
                    <a:lumMod val="75000"/>
                  </a:schemeClr>
                </a:solidFill>
              </a:rPr>
              <a:t>SC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 = 19 + 21.3 = 40.3 </a:t>
            </a:r>
            <a:r>
              <a:rPr lang="en-GB" sz="2200" dirty="0" err="1" smtClean="0">
                <a:solidFill>
                  <a:schemeClr val="accent2">
                    <a:lumMod val="75000"/>
                  </a:schemeClr>
                </a:solidFill>
              </a:rPr>
              <a:t>mA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 cm</a:t>
            </a:r>
            <a:r>
              <a:rPr lang="en-GB" sz="2200" baseline="30000" dirty="0" smtClean="0">
                <a:solidFill>
                  <a:schemeClr val="accent2">
                    <a:lumMod val="75000"/>
                  </a:schemeClr>
                </a:solidFill>
              </a:rPr>
              <a:t>-2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GB" sz="2200" dirty="0" smtClean="0">
                <a:solidFill>
                  <a:schemeClr val="accent1">
                    <a:lumMod val="50000"/>
                  </a:schemeClr>
                </a:solidFill>
              </a:rPr>
              <a:t>(i.e. The total for energies &gt;1.1 </a:t>
            </a:r>
            <a:r>
              <a:rPr lang="en-GB" sz="2200" dirty="0" err="1" smtClean="0">
                <a:solidFill>
                  <a:schemeClr val="accent1">
                    <a:lumMod val="50000"/>
                  </a:schemeClr>
                </a:solidFill>
              </a:rPr>
              <a:t>eV</a:t>
            </a:r>
            <a:r>
              <a:rPr lang="en-GB" sz="22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and V</a:t>
            </a:r>
            <a:r>
              <a:rPr lang="en-GB" sz="2200" baseline="-25000" dirty="0" smtClean="0">
                <a:solidFill>
                  <a:schemeClr val="accent2">
                    <a:lumMod val="75000"/>
                  </a:schemeClr>
                </a:solidFill>
              </a:rPr>
              <a:t>OC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=1.1-0.4=0.7V  giving power </a:t>
            </a:r>
            <a:r>
              <a:rPr lang="en-GB" b="1" dirty="0" smtClean="0">
                <a:solidFill>
                  <a:srgbClr val="FF0000"/>
                </a:solidFill>
              </a:rPr>
              <a:t>P</a:t>
            </a:r>
            <a:r>
              <a:rPr lang="en-GB" b="1" baseline="-25000" dirty="0" smtClean="0">
                <a:solidFill>
                  <a:srgbClr val="FF0000"/>
                </a:solidFill>
              </a:rPr>
              <a:t>m</a:t>
            </a:r>
            <a:r>
              <a:rPr lang="en-GB" b="1" dirty="0" smtClean="0">
                <a:solidFill>
                  <a:srgbClr val="FF0000"/>
                </a:solidFill>
              </a:rPr>
              <a:t>= 0.8x40.3x0.7 = 22.6 mWcm</a:t>
            </a:r>
            <a:r>
              <a:rPr lang="en-GB" b="1" baseline="30000" dirty="0" smtClean="0">
                <a:solidFill>
                  <a:srgbClr val="FF0000"/>
                </a:solidFill>
              </a:rPr>
              <a:t>-2</a:t>
            </a: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11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en-GB" dirty="0" smtClean="0"/>
              <a:t>DEVELOPING TECHNOLOGIES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643998" cy="57150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Electrochemical cells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TiO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nanoparticles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(~20 nm diameter) are coated with dye in an electrolyte.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Dye absorbs light producing e-h pairs. Electrons go into the conduction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band of the TiO</a:t>
            </a:r>
            <a:r>
              <a:rPr lang="en-GB" baseline="-25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and diffuse to a transparent conductive substrate. 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Holes are filled from –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ve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ions in the electrolyte. 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~11% efficiencies in the lab. </a:t>
            </a:r>
          </a:p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Thermo-voltaic cells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An intermediate absorber re-emits the 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solar energy as thermal radiation 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reducing the mean photon energy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from ~ 1.8 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eV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to 0.45 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eV</a:t>
            </a:r>
            <a:endParaRPr lang="en-GB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GaSb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&amp; 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Ge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have 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E</a:t>
            </a:r>
            <a:r>
              <a:rPr lang="en-GB" sz="2200" baseline="-25000" dirty="0" err="1" smtClean="0">
                <a:solidFill>
                  <a:schemeClr val="accent3">
                    <a:lumMod val="50000"/>
                  </a:schemeClr>
                </a:solidFill>
              </a:rPr>
              <a:t>gap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 = 0.72 and 0.66 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eV</a:t>
            </a:r>
            <a:endParaRPr lang="en-GB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Predicted efficiency for </a:t>
            </a:r>
            <a:r>
              <a:rPr lang="en-GB" b="1" dirty="0" err="1" smtClean="0">
                <a:solidFill>
                  <a:srgbClr val="FF0000"/>
                </a:solidFill>
              </a:rPr>
              <a:t>GaSb</a:t>
            </a:r>
            <a:r>
              <a:rPr lang="en-GB" b="1" dirty="0" smtClean="0">
                <a:solidFill>
                  <a:srgbClr val="FF0000"/>
                </a:solidFill>
              </a:rPr>
              <a:t> is ~25%</a:t>
            </a:r>
          </a:p>
          <a:p>
            <a:r>
              <a:rPr lang="en-GB" dirty="0" smtClean="0"/>
              <a:t>Also concentrators and organic semiconductor cells developments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Lecture 11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7" name="Picture 6" descr="6.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2643182"/>
            <a:ext cx="3667862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004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Thin Film Cells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00042"/>
            <a:ext cx="9001156" cy="614366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Materials with good light absorption include </a:t>
            </a:r>
            <a:r>
              <a:rPr lang="en-GB" dirty="0" err="1" smtClean="0">
                <a:solidFill>
                  <a:srgbClr val="FF0000"/>
                </a:solidFill>
              </a:rPr>
              <a:t>GaAs</a:t>
            </a:r>
            <a:r>
              <a:rPr lang="en-GB" dirty="0" smtClean="0">
                <a:solidFill>
                  <a:srgbClr val="FF0000"/>
                </a:solidFill>
              </a:rPr>
              <a:t>, </a:t>
            </a:r>
            <a:r>
              <a:rPr lang="en-GB" dirty="0" err="1" smtClean="0">
                <a:solidFill>
                  <a:srgbClr val="FF0000"/>
                </a:solidFill>
              </a:rPr>
              <a:t>CdTe</a:t>
            </a:r>
            <a:r>
              <a:rPr lang="en-GB" dirty="0" smtClean="0">
                <a:solidFill>
                  <a:srgbClr val="FF0000"/>
                </a:solidFill>
              </a:rPr>
              <a:t>, CuInGaSe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 (CIGS) and amorphous hydrogenated silicon (a-</a:t>
            </a:r>
            <a:r>
              <a:rPr lang="en-GB" dirty="0" err="1" smtClean="0">
                <a:solidFill>
                  <a:srgbClr val="FF0000"/>
                </a:solidFill>
              </a:rPr>
              <a:t>Si:H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GB" dirty="0" smtClean="0"/>
              <a:t>All these films only need to be ~ 1</a:t>
            </a:r>
            <a:r>
              <a:rPr lang="en-GB" dirty="0" smtClean="0">
                <a:latin typeface="Symbol" pitchFamily="18" charset="2"/>
              </a:rPr>
              <a:t>m</a:t>
            </a:r>
            <a:r>
              <a:rPr lang="en-GB" dirty="0" smtClean="0"/>
              <a:t>m thick</a:t>
            </a:r>
          </a:p>
          <a:p>
            <a:r>
              <a:rPr lang="en-GB" dirty="0" smtClean="0"/>
              <a:t>Materials are only part of the cost and the challenge is to develop techniques  for fast deposition while maintaining the film quality</a:t>
            </a:r>
          </a:p>
          <a:p>
            <a:pPr lvl="1"/>
            <a:r>
              <a:rPr lang="en-GB" dirty="0" smtClean="0"/>
              <a:t>Cells with areas ~ 1 m</a:t>
            </a:r>
            <a:r>
              <a:rPr lang="en-GB" baseline="30000" dirty="0" smtClean="0"/>
              <a:t>2</a:t>
            </a:r>
            <a:r>
              <a:rPr lang="en-GB" dirty="0" smtClean="0"/>
              <a:t> generally have more imperfections and less efficiency than ~1 cm</a:t>
            </a:r>
            <a:r>
              <a:rPr lang="en-GB" baseline="30000" dirty="0" smtClean="0"/>
              <a:t>2</a:t>
            </a:r>
            <a:r>
              <a:rPr lang="en-GB" dirty="0" smtClean="0"/>
              <a:t> devices</a:t>
            </a:r>
          </a:p>
          <a:p>
            <a:pPr>
              <a:buNone/>
            </a:pPr>
            <a:r>
              <a:rPr lang="en-GB" b="1" dirty="0" err="1" smtClean="0">
                <a:solidFill>
                  <a:srgbClr val="FF0000"/>
                </a:solidFill>
              </a:rPr>
              <a:t>GaAs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E</a:t>
            </a:r>
            <a:r>
              <a:rPr lang="en-GB" baseline="-25000" dirty="0" err="1" smtClean="0"/>
              <a:t>gap</a:t>
            </a:r>
            <a:r>
              <a:rPr lang="en-GB" dirty="0" smtClean="0"/>
              <a:t> = 1.4 </a:t>
            </a:r>
            <a:r>
              <a:rPr lang="en-GB" dirty="0" err="1" smtClean="0"/>
              <a:t>eV</a:t>
            </a:r>
            <a:r>
              <a:rPr lang="en-GB" dirty="0" smtClean="0"/>
              <a:t>, close to optimal, and it can withstand high temperatures as </a:t>
            </a:r>
            <a:r>
              <a:rPr lang="en-GB" dirty="0" err="1" smtClean="0"/>
              <a:t>E</a:t>
            </a:r>
            <a:r>
              <a:rPr lang="en-GB" baseline="-25000" dirty="0" err="1" smtClean="0"/>
              <a:t>gap</a:t>
            </a:r>
            <a:r>
              <a:rPr lang="en-GB" baseline="-25000" dirty="0" smtClean="0"/>
              <a:t> </a:t>
            </a:r>
            <a:r>
              <a:rPr lang="en-GB" dirty="0" smtClean="0"/>
              <a:t>is sufficiently large to keep thermal excitations small</a:t>
            </a:r>
          </a:p>
          <a:p>
            <a:r>
              <a:rPr lang="en-GB" dirty="0" smtClean="0"/>
              <a:t>The active region is grown </a:t>
            </a:r>
            <a:r>
              <a:rPr lang="en-GB" dirty="0" err="1" smtClean="0"/>
              <a:t>epitaxially</a:t>
            </a:r>
            <a:r>
              <a:rPr lang="en-GB" dirty="0" smtClean="0"/>
              <a:t> on a very thin </a:t>
            </a:r>
            <a:r>
              <a:rPr lang="en-GB" dirty="0" err="1" smtClean="0"/>
              <a:t>GaAs</a:t>
            </a:r>
            <a:r>
              <a:rPr lang="en-GB" dirty="0" smtClean="0"/>
              <a:t> single crystal layer  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-- Expensive so only small area cells have been made</a:t>
            </a:r>
          </a:p>
          <a:p>
            <a:r>
              <a:rPr lang="en-GB" dirty="0" smtClean="0"/>
              <a:t>Concentrators can focus radiation onto an active cell increasing the flux by ~100 times</a:t>
            </a:r>
          </a:p>
          <a:p>
            <a:r>
              <a:rPr lang="en-GB" dirty="0" smtClean="0"/>
              <a:t>The other materials can be made into large area cells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11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b="1" dirty="0" err="1" smtClean="0">
                <a:solidFill>
                  <a:srgbClr val="FF0000"/>
                </a:solidFill>
              </a:rPr>
              <a:t>CdTe</a:t>
            </a:r>
            <a:r>
              <a:rPr lang="en-GB" b="1" dirty="0" smtClean="0">
                <a:solidFill>
                  <a:srgbClr val="FF0000"/>
                </a:solidFill>
              </a:rPr>
              <a:t> solar cell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Fabricated on a thin (2 – 4 mm)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sheet of glass (normally coated)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A transparent conducting oxide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(tin or indium tin) provides good electrical contact to the thin</a:t>
            </a:r>
          </a:p>
          <a:p>
            <a:pPr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polycrystalline </a:t>
            </a:r>
            <a:r>
              <a:rPr lang="en-GB" dirty="0" err="1" smtClean="0">
                <a:solidFill>
                  <a:schemeClr val="accent3">
                    <a:lumMod val="50000"/>
                  </a:schemeClr>
                </a:solidFill>
              </a:rPr>
              <a:t>CdS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 layer which is n-doped</a:t>
            </a:r>
          </a:p>
          <a:p>
            <a:r>
              <a:rPr lang="en-GB" dirty="0" err="1" smtClean="0"/>
              <a:t>CdS</a:t>
            </a:r>
            <a:r>
              <a:rPr lang="en-GB" dirty="0" smtClean="0"/>
              <a:t> has </a:t>
            </a:r>
            <a:r>
              <a:rPr lang="en-GB" dirty="0" err="1" smtClean="0"/>
              <a:t>E</a:t>
            </a:r>
            <a:r>
              <a:rPr lang="en-GB" baseline="-25000" dirty="0" err="1" smtClean="0"/>
              <a:t>gap</a:t>
            </a:r>
            <a:r>
              <a:rPr lang="en-GB" dirty="0" smtClean="0"/>
              <a:t> ~ 2.4 </a:t>
            </a:r>
            <a:r>
              <a:rPr lang="en-GB" dirty="0" err="1" smtClean="0"/>
              <a:t>eV</a:t>
            </a:r>
            <a:r>
              <a:rPr lang="en-GB" dirty="0" smtClean="0"/>
              <a:t> and it is transparent  down to </a:t>
            </a:r>
            <a:r>
              <a:rPr lang="en-GB" dirty="0" smtClean="0">
                <a:latin typeface="Symbol" pitchFamily="18" charset="2"/>
              </a:rPr>
              <a:t>l</a:t>
            </a:r>
            <a:r>
              <a:rPr lang="en-GB" dirty="0" smtClean="0"/>
              <a:t> ~ 500nm</a:t>
            </a:r>
          </a:p>
          <a:p>
            <a:r>
              <a:rPr lang="en-GB" dirty="0" err="1" smtClean="0"/>
              <a:t>CdTe</a:t>
            </a:r>
            <a:r>
              <a:rPr lang="en-GB" dirty="0" smtClean="0"/>
              <a:t> is polycrystalline and is p-doped with </a:t>
            </a:r>
            <a:r>
              <a:rPr lang="en-GB" dirty="0" err="1" smtClean="0"/>
              <a:t>E</a:t>
            </a:r>
            <a:r>
              <a:rPr lang="en-GB" baseline="-25000" dirty="0" err="1" smtClean="0"/>
              <a:t>gap</a:t>
            </a:r>
            <a:r>
              <a:rPr lang="en-GB" dirty="0" smtClean="0"/>
              <a:t> ~ 1.5 </a:t>
            </a:r>
            <a:r>
              <a:rPr lang="en-GB" dirty="0" err="1" smtClean="0"/>
              <a:t>eV</a:t>
            </a:r>
            <a:endParaRPr lang="en-GB" dirty="0" smtClean="0"/>
          </a:p>
          <a:p>
            <a:r>
              <a:rPr lang="en-GB" dirty="0" err="1" smtClean="0"/>
              <a:t>CdTe</a:t>
            </a:r>
            <a:r>
              <a:rPr lang="en-GB" dirty="0" smtClean="0"/>
              <a:t> is less doped than the </a:t>
            </a:r>
            <a:r>
              <a:rPr lang="en-GB" dirty="0" err="1" smtClean="0"/>
              <a:t>CdS</a:t>
            </a:r>
            <a:r>
              <a:rPr lang="en-GB" dirty="0" smtClean="0"/>
              <a:t> so most of the depletion layer lies in the </a:t>
            </a:r>
            <a:r>
              <a:rPr lang="en-GB" dirty="0" err="1" smtClean="0"/>
              <a:t>CdTe</a:t>
            </a:r>
            <a:r>
              <a:rPr lang="en-GB" dirty="0" smtClean="0"/>
              <a:t> and is ~ 10 </a:t>
            </a:r>
            <a:r>
              <a:rPr lang="en-GB" dirty="0" smtClean="0">
                <a:latin typeface="Symbol" pitchFamily="18" charset="2"/>
              </a:rPr>
              <a:t>m</a:t>
            </a:r>
            <a:r>
              <a:rPr lang="en-GB" dirty="0" smtClean="0"/>
              <a:t>m thick</a:t>
            </a:r>
          </a:p>
          <a:p>
            <a:r>
              <a:rPr lang="en-GB" dirty="0" smtClean="0"/>
              <a:t>An aluminium or gold contact makes contact with the </a:t>
            </a:r>
            <a:r>
              <a:rPr lang="en-GB" dirty="0" err="1" smtClean="0"/>
              <a:t>CdTe</a:t>
            </a:r>
            <a:r>
              <a:rPr lang="en-GB" dirty="0" smtClean="0"/>
              <a:t> layer</a:t>
            </a:r>
          </a:p>
          <a:p>
            <a:r>
              <a:rPr lang="en-GB" dirty="0" smtClean="0"/>
              <a:t>This is a </a:t>
            </a:r>
            <a:r>
              <a:rPr lang="en-GB" dirty="0" err="1" smtClean="0"/>
              <a:t>heterojunction</a:t>
            </a:r>
            <a:r>
              <a:rPr lang="en-GB" dirty="0" smtClean="0"/>
              <a:t> as the n and p layers are in different semiconductors</a:t>
            </a:r>
          </a:p>
          <a:p>
            <a:r>
              <a:rPr lang="en-GB" dirty="0" smtClean="0"/>
              <a:t>Has shown good performance but also instabilities due to difficulty making a good contact to the </a:t>
            </a:r>
            <a:r>
              <a:rPr lang="en-GB" dirty="0" err="1" smtClean="0"/>
              <a:t>CdTe</a:t>
            </a:r>
            <a:r>
              <a:rPr lang="en-GB" dirty="0" smtClean="0"/>
              <a:t> layer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11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Picture 6" descr="6.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142852"/>
            <a:ext cx="4558192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0"/>
            <a:ext cx="8501122" cy="6500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CIGS Solar Cells</a:t>
            </a:r>
          </a:p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A molybdenum contact layer is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sputtered on to a glass substrate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followed by the CIGS p-type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layer (1.2 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  <a:latin typeface="Symbol" pitchFamily="18" charset="2"/>
              </a:rPr>
              <a:t>m</a:t>
            </a: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m)</a:t>
            </a:r>
          </a:p>
          <a:p>
            <a:r>
              <a:rPr lang="en-GB" dirty="0" smtClean="0"/>
              <a:t>A compound (</a:t>
            </a:r>
            <a:r>
              <a:rPr lang="en-GB" dirty="0" err="1" smtClean="0"/>
              <a:t>InGa</a:t>
            </a:r>
            <a:r>
              <a:rPr lang="en-GB" dirty="0" smtClean="0"/>
              <a:t>)</a:t>
            </a:r>
            <a:r>
              <a:rPr lang="en-GB" baseline="-25000" dirty="0" smtClean="0"/>
              <a:t>2</a:t>
            </a:r>
            <a:r>
              <a:rPr lang="en-GB" dirty="0" smtClean="0"/>
              <a:t>Se</a:t>
            </a:r>
            <a:r>
              <a:rPr lang="en-GB" baseline="-25000" dirty="0" smtClean="0"/>
              <a:t>3</a:t>
            </a:r>
            <a:r>
              <a:rPr lang="en-GB" dirty="0" smtClean="0"/>
              <a:t> is first deposited. This layer is then reacted with Cu and Se, followed by In and </a:t>
            </a:r>
            <a:r>
              <a:rPr lang="en-GB" dirty="0" err="1" smtClean="0"/>
              <a:t>Ga</a:t>
            </a:r>
            <a:r>
              <a:rPr lang="en-GB" dirty="0" smtClean="0"/>
              <a:t> evaporation in the presence of Se.</a:t>
            </a:r>
          </a:p>
          <a:p>
            <a:pPr lvl="1"/>
            <a:r>
              <a:rPr lang="en-GB" dirty="0" smtClean="0"/>
              <a:t>Can give a material in which </a:t>
            </a:r>
            <a:r>
              <a:rPr lang="en-GB" dirty="0" err="1" smtClean="0"/>
              <a:t>E</a:t>
            </a:r>
            <a:r>
              <a:rPr lang="en-GB" baseline="-25000" dirty="0" err="1" smtClean="0"/>
              <a:t>gap</a:t>
            </a:r>
            <a:r>
              <a:rPr lang="en-GB" dirty="0" smtClean="0"/>
              <a:t> varies with depth (later)</a:t>
            </a:r>
          </a:p>
          <a:p>
            <a:pPr lvl="1"/>
            <a:r>
              <a:rPr lang="en-GB" dirty="0" smtClean="0"/>
              <a:t>Thin layers with uniform </a:t>
            </a:r>
            <a:r>
              <a:rPr lang="en-GB" dirty="0" err="1" smtClean="0"/>
              <a:t>E</a:t>
            </a:r>
            <a:r>
              <a:rPr lang="en-GB" baseline="-25000" dirty="0" err="1" smtClean="0"/>
              <a:t>gap</a:t>
            </a:r>
            <a:r>
              <a:rPr lang="en-GB" dirty="0" smtClean="0"/>
              <a:t> can be made by simultaneous deposition of all elements</a:t>
            </a:r>
          </a:p>
          <a:p>
            <a:r>
              <a:rPr lang="en-GB" dirty="0" smtClean="0"/>
              <a:t>The n-type </a:t>
            </a:r>
            <a:r>
              <a:rPr lang="en-GB" dirty="0" err="1" smtClean="0"/>
              <a:t>CdS</a:t>
            </a:r>
            <a:r>
              <a:rPr lang="en-GB" dirty="0" smtClean="0"/>
              <a:t> layer is added to form the </a:t>
            </a:r>
            <a:r>
              <a:rPr lang="en-GB" dirty="0" err="1" smtClean="0"/>
              <a:t>heterojunction</a:t>
            </a:r>
            <a:r>
              <a:rPr lang="en-GB" dirty="0" smtClean="0"/>
              <a:t> and the </a:t>
            </a:r>
            <a:r>
              <a:rPr lang="en-GB" dirty="0" err="1" smtClean="0"/>
              <a:t>ZnO</a:t>
            </a:r>
            <a:r>
              <a:rPr lang="en-GB" dirty="0" smtClean="0"/>
              <a:t> layer provides the transparent contact with the 100 </a:t>
            </a:r>
            <a:r>
              <a:rPr lang="en-GB" dirty="0" smtClean="0"/>
              <a:t>nm </a:t>
            </a:r>
            <a:r>
              <a:rPr lang="en-GB" dirty="0" smtClean="0"/>
              <a:t>MgF</a:t>
            </a:r>
            <a:r>
              <a:rPr lang="en-GB" baseline="-25000" dirty="0" smtClean="0"/>
              <a:t>2</a:t>
            </a:r>
            <a:r>
              <a:rPr lang="en-GB" dirty="0" smtClean="0"/>
              <a:t> layer providing the anti-reflection coating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11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7" name="Picture 6" descr="6.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214290"/>
            <a:ext cx="4586079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en-GB" dirty="0" smtClean="0"/>
              <a:t>The band gap </a:t>
            </a:r>
            <a:r>
              <a:rPr lang="en-GB" dirty="0" err="1" smtClean="0"/>
              <a:t>E</a:t>
            </a:r>
            <a:r>
              <a:rPr lang="en-GB" baseline="-25000" dirty="0" err="1" smtClean="0"/>
              <a:t>gap</a:t>
            </a:r>
            <a:r>
              <a:rPr lang="en-GB" dirty="0" smtClean="0"/>
              <a:t> can be varied between 1.1 and 1.2 </a:t>
            </a:r>
            <a:r>
              <a:rPr lang="en-GB" dirty="0" err="1" smtClean="0"/>
              <a:t>eV</a:t>
            </a:r>
            <a:r>
              <a:rPr lang="en-GB" dirty="0" smtClean="0"/>
              <a:t> by altering the ratio of In to </a:t>
            </a:r>
            <a:r>
              <a:rPr lang="en-GB" dirty="0" err="1" smtClean="0"/>
              <a:t>Ga</a:t>
            </a:r>
            <a:endParaRPr lang="en-GB" dirty="0" smtClean="0"/>
          </a:p>
          <a:p>
            <a:r>
              <a:rPr lang="en-GB" dirty="0" smtClean="0"/>
              <a:t>For a small area device with </a:t>
            </a:r>
            <a:r>
              <a:rPr lang="en-GB" dirty="0" err="1" smtClean="0"/>
              <a:t>E</a:t>
            </a:r>
            <a:r>
              <a:rPr lang="en-GB" baseline="-25000" dirty="0" err="1" smtClean="0"/>
              <a:t>gap</a:t>
            </a:r>
            <a:r>
              <a:rPr lang="en-GB" baseline="-25000" dirty="0" smtClean="0"/>
              <a:t> </a:t>
            </a:r>
            <a:r>
              <a:rPr lang="en-GB" dirty="0" smtClean="0"/>
              <a:t>=1.2 </a:t>
            </a:r>
            <a:r>
              <a:rPr lang="en-GB" dirty="0" err="1" smtClean="0"/>
              <a:t>eV</a:t>
            </a:r>
            <a:r>
              <a:rPr lang="en-GB" dirty="0" smtClean="0"/>
              <a:t> illuminated under AM1.5 (1 kW m</a:t>
            </a:r>
            <a:r>
              <a:rPr lang="en-GB" baseline="30000" dirty="0" smtClean="0"/>
              <a:t>-2</a:t>
            </a:r>
            <a:r>
              <a:rPr lang="en-GB" dirty="0" smtClean="0"/>
              <a:t>) the following values are obtained</a:t>
            </a:r>
          </a:p>
          <a:p>
            <a:pPr lvl="1"/>
            <a:r>
              <a:rPr lang="en-GB" dirty="0" smtClean="0"/>
              <a:t>J</a:t>
            </a:r>
            <a:r>
              <a:rPr lang="en-GB" baseline="-25000" dirty="0" smtClean="0"/>
              <a:t>SC</a:t>
            </a:r>
            <a:r>
              <a:rPr lang="en-GB" dirty="0" smtClean="0"/>
              <a:t> = 34.6 </a:t>
            </a:r>
            <a:r>
              <a:rPr lang="en-GB" dirty="0" err="1" smtClean="0"/>
              <a:t>mA</a:t>
            </a:r>
            <a:r>
              <a:rPr lang="en-GB" dirty="0" smtClean="0"/>
              <a:t> cm</a:t>
            </a:r>
            <a:r>
              <a:rPr lang="en-GB" baseline="30000" dirty="0" smtClean="0"/>
              <a:t>-2</a:t>
            </a:r>
          </a:p>
          <a:p>
            <a:pPr lvl="1"/>
            <a:r>
              <a:rPr lang="en-GB" dirty="0" smtClean="0"/>
              <a:t>J</a:t>
            </a:r>
            <a:r>
              <a:rPr lang="en-GB" baseline="-25000" dirty="0" smtClean="0"/>
              <a:t>S</a:t>
            </a:r>
            <a:r>
              <a:rPr lang="en-GB" dirty="0" smtClean="0"/>
              <a:t> = 5 10</a:t>
            </a:r>
            <a:r>
              <a:rPr lang="en-GB" baseline="30000" dirty="0" smtClean="0"/>
              <a:t>-8</a:t>
            </a:r>
            <a:r>
              <a:rPr lang="en-GB" dirty="0" smtClean="0"/>
              <a:t> </a:t>
            </a:r>
            <a:r>
              <a:rPr lang="en-GB" dirty="0" err="1" smtClean="0"/>
              <a:t>mA</a:t>
            </a:r>
            <a:r>
              <a:rPr lang="en-GB" dirty="0" smtClean="0"/>
              <a:t> cm</a:t>
            </a:r>
            <a:r>
              <a:rPr lang="en-GB" baseline="30000" dirty="0" smtClean="0"/>
              <a:t>-2</a:t>
            </a:r>
            <a:endParaRPr lang="en-GB" dirty="0" smtClean="0"/>
          </a:p>
          <a:p>
            <a:pPr lvl="1"/>
            <a:r>
              <a:rPr lang="en-GB" dirty="0" smtClean="0"/>
              <a:t>FF = 79.7%</a:t>
            </a:r>
          </a:p>
          <a:p>
            <a:pPr lvl="1"/>
            <a:r>
              <a:rPr lang="en-GB" dirty="0" smtClean="0"/>
              <a:t>Conversion efficiency = 19.3%</a:t>
            </a:r>
          </a:p>
          <a:p>
            <a:r>
              <a:rPr lang="en-GB" dirty="0" smtClean="0"/>
              <a:t>Large area modules have been made with efficiencies ~ 12%</a:t>
            </a:r>
          </a:p>
          <a:p>
            <a:r>
              <a:rPr lang="en-GB" dirty="0" smtClean="0"/>
              <a:t>The technology is less developed than for a-</a:t>
            </a:r>
            <a:r>
              <a:rPr lang="en-GB" dirty="0" err="1" smtClean="0"/>
              <a:t>Si</a:t>
            </a:r>
            <a:r>
              <a:rPr lang="en-GB" dirty="0" smtClean="0"/>
              <a:t> cells but it has great potential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11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0"/>
            <a:ext cx="8215370" cy="6357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Amorphous silicon solar cells</a:t>
            </a:r>
          </a:p>
          <a:p>
            <a:pPr>
              <a:buNone/>
            </a:pP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The first amorphous silicon cell was made in 1976</a:t>
            </a:r>
            <a:endParaRPr lang="en-GB" b="1" dirty="0" smtClean="0"/>
          </a:p>
          <a:p>
            <a:r>
              <a:rPr lang="en-GB" dirty="0" smtClean="0"/>
              <a:t>Amorphous silicon, a-</a:t>
            </a:r>
            <a:r>
              <a:rPr lang="en-GB" dirty="0" err="1" smtClean="0"/>
              <a:t>Si</a:t>
            </a:r>
            <a:r>
              <a:rPr lang="en-GB" dirty="0" smtClean="0"/>
              <a:t>, is produced by electrically decomposing </a:t>
            </a:r>
            <a:r>
              <a:rPr lang="en-GB" dirty="0" err="1" smtClean="0"/>
              <a:t>silane</a:t>
            </a:r>
            <a:r>
              <a:rPr lang="en-GB" dirty="0" smtClean="0"/>
              <a:t>, SiH</a:t>
            </a:r>
            <a:r>
              <a:rPr lang="en-GB" baseline="-25000" dirty="0" smtClean="0"/>
              <a:t>4</a:t>
            </a:r>
            <a:r>
              <a:rPr lang="en-GB" dirty="0" smtClean="0"/>
              <a:t>, with  a small amount of boron </a:t>
            </a:r>
            <a:r>
              <a:rPr lang="en-GB" dirty="0" err="1" smtClean="0"/>
              <a:t>dopant</a:t>
            </a:r>
            <a:endParaRPr lang="en-GB" dirty="0" smtClean="0"/>
          </a:p>
          <a:p>
            <a:r>
              <a:rPr lang="en-GB" dirty="0" smtClean="0"/>
              <a:t>The hydrogen provides additional electrons that combine with dangling bonds in a-</a:t>
            </a:r>
            <a:r>
              <a:rPr lang="en-GB" dirty="0" err="1" smtClean="0"/>
              <a:t>Si</a:t>
            </a:r>
            <a:r>
              <a:rPr lang="en-GB" dirty="0" smtClean="0"/>
              <a:t>  producing an intrinsic semiconductor a-</a:t>
            </a:r>
            <a:r>
              <a:rPr lang="en-GB" dirty="0" err="1" smtClean="0"/>
              <a:t>Si:H</a:t>
            </a:r>
            <a:endParaRPr lang="en-GB" dirty="0" smtClean="0"/>
          </a:p>
          <a:p>
            <a:r>
              <a:rPr lang="en-GB" dirty="0" smtClean="0"/>
              <a:t>This silicon – hydrogen alloy has 5-20 (atomic)% of hydrogen and a resulting band gap </a:t>
            </a:r>
            <a:r>
              <a:rPr lang="en-GB" dirty="0" err="1" smtClean="0"/>
              <a:t>E</a:t>
            </a:r>
            <a:r>
              <a:rPr lang="en-GB" baseline="-25000" dirty="0" err="1" smtClean="0"/>
              <a:t>gap</a:t>
            </a:r>
            <a:r>
              <a:rPr lang="en-GB" dirty="0" smtClean="0"/>
              <a:t> ~ 1.7 </a:t>
            </a:r>
            <a:r>
              <a:rPr lang="en-GB" dirty="0" err="1" smtClean="0"/>
              <a:t>eV</a:t>
            </a:r>
            <a:endParaRPr lang="en-GB" dirty="0" smtClean="0"/>
          </a:p>
          <a:p>
            <a:r>
              <a:rPr lang="en-GB" dirty="0" smtClean="0"/>
              <a:t>The disordered arrangement of atoms together with the hydrogen gives high optical absorption </a:t>
            </a:r>
          </a:p>
          <a:p>
            <a:pPr lvl="1"/>
            <a:r>
              <a:rPr lang="en-GB" dirty="0" smtClean="0"/>
              <a:t>So only a 1 </a:t>
            </a:r>
            <a:r>
              <a:rPr lang="en-GB" dirty="0" smtClean="0">
                <a:latin typeface="Symbol" pitchFamily="18" charset="2"/>
              </a:rPr>
              <a:t>m</a:t>
            </a:r>
            <a:r>
              <a:rPr lang="en-GB" dirty="0" smtClean="0"/>
              <a:t>m thick layer is required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11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90"/>
            <a:ext cx="8586790" cy="6286544"/>
          </a:xfrm>
        </p:spPr>
        <p:txBody>
          <a:bodyPr/>
          <a:lstStyle/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The cell is built on a glass substrate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with transparent indium tin oxide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providing the electrical contact to the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p-doped hydrogenate amorphous </a:t>
            </a:r>
            <a:r>
              <a:rPr lang="en-GB" sz="2200" dirty="0" err="1" smtClean="0">
                <a:solidFill>
                  <a:schemeClr val="accent3">
                    <a:lumMod val="50000"/>
                  </a:schemeClr>
                </a:solidFill>
              </a:rPr>
              <a:t>SiC</a:t>
            </a:r>
            <a:endParaRPr lang="en-GB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layer</a:t>
            </a:r>
          </a:p>
          <a:p>
            <a:pPr>
              <a:buNone/>
            </a:pPr>
            <a:endParaRPr lang="en-GB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The </a:t>
            </a:r>
            <a:r>
              <a:rPr lang="en-GB" sz="2200" dirty="0" err="1" smtClean="0">
                <a:solidFill>
                  <a:schemeClr val="accent2">
                    <a:lumMod val="75000"/>
                  </a:schemeClr>
                </a:solidFill>
              </a:rPr>
              <a:t>SiC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 has a larger </a:t>
            </a:r>
            <a:r>
              <a:rPr lang="en-GB" sz="2200" dirty="0" err="1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GB" sz="2200" baseline="-25000" dirty="0" err="1" smtClean="0">
                <a:solidFill>
                  <a:schemeClr val="accent2">
                    <a:lumMod val="75000"/>
                  </a:schemeClr>
                </a:solidFill>
              </a:rPr>
              <a:t>gap</a:t>
            </a:r>
            <a:r>
              <a:rPr lang="en-GB" sz="2200" baseline="-25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than a-</a:t>
            </a:r>
            <a:r>
              <a:rPr lang="en-GB" sz="2200" dirty="0" err="1" smtClean="0">
                <a:solidFill>
                  <a:schemeClr val="accent2">
                    <a:lumMod val="75000"/>
                  </a:schemeClr>
                </a:solidFill>
              </a:rPr>
              <a:t>Si</a:t>
            </a:r>
            <a:endParaRPr lang="en-GB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allowing a larger fraction of solar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radiation through to the a-</a:t>
            </a:r>
            <a:r>
              <a:rPr lang="en-GB" sz="2200" dirty="0" err="1" smtClean="0">
                <a:solidFill>
                  <a:schemeClr val="accent2">
                    <a:lumMod val="75000"/>
                  </a:schemeClr>
                </a:solidFill>
              </a:rPr>
              <a:t>Si:H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 layer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Below the a-</a:t>
            </a:r>
            <a:r>
              <a:rPr lang="en-GB" sz="2200" dirty="0" err="1" smtClean="0">
                <a:solidFill>
                  <a:schemeClr val="accent2">
                    <a:lumMod val="75000"/>
                  </a:schemeClr>
                </a:solidFill>
              </a:rPr>
              <a:t>Si:H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 layer there is an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n-doped region with contact layer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Most of the e-h pairs are produced in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the a-</a:t>
            </a:r>
            <a:r>
              <a:rPr lang="en-GB" sz="2200" dirty="0" err="1" smtClean="0">
                <a:solidFill>
                  <a:schemeClr val="accent2">
                    <a:lumMod val="75000"/>
                  </a:schemeClr>
                </a:solidFill>
              </a:rPr>
              <a:t>Si:H</a:t>
            </a: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 region and holes flow to the p-region and electrons to the 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>
                    <a:lumMod val="75000"/>
                  </a:schemeClr>
                </a:solidFill>
              </a:rPr>
              <a:t>n-region</a:t>
            </a:r>
          </a:p>
          <a:p>
            <a:r>
              <a:rPr lang="en-GB" dirty="0" smtClean="0"/>
              <a:t>The layers form a p-</a:t>
            </a:r>
            <a:r>
              <a:rPr lang="en-GB" dirty="0" err="1" smtClean="0"/>
              <a:t>i</a:t>
            </a:r>
            <a:r>
              <a:rPr lang="en-GB" dirty="0" smtClean="0"/>
              <a:t>-n junction with </a:t>
            </a:r>
            <a:r>
              <a:rPr lang="en-GB" dirty="0" err="1" smtClean="0"/>
              <a:t>i</a:t>
            </a:r>
            <a:r>
              <a:rPr lang="en-GB" dirty="0" smtClean="0"/>
              <a:t> being the a-</a:t>
            </a:r>
            <a:r>
              <a:rPr lang="en-GB" dirty="0" err="1" smtClean="0"/>
              <a:t>Si:H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11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7" name="Picture 6" descr="6.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65789" y="142852"/>
            <a:ext cx="4178211" cy="5000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143668"/>
          </a:xfrm>
        </p:spPr>
        <p:txBody>
          <a:bodyPr>
            <a:normAutofit/>
          </a:bodyPr>
          <a:lstStyle/>
          <a:p>
            <a:r>
              <a:rPr lang="en-GB" dirty="0" smtClean="0"/>
              <a:t>A problem is that the efficiency decreases under illumination due to the creation of </a:t>
            </a:r>
            <a:r>
              <a:rPr lang="en-GB" dirty="0" err="1" smtClean="0"/>
              <a:t>metastable</a:t>
            </a:r>
            <a:r>
              <a:rPr lang="en-GB" dirty="0" smtClean="0"/>
              <a:t> states</a:t>
            </a:r>
          </a:p>
          <a:p>
            <a:pPr lvl="1"/>
            <a:r>
              <a:rPr lang="en-GB" dirty="0" smtClean="0"/>
              <a:t>Diluting </a:t>
            </a:r>
            <a:r>
              <a:rPr lang="en-GB" dirty="0" err="1" smtClean="0"/>
              <a:t>silane</a:t>
            </a:r>
            <a:r>
              <a:rPr lang="en-GB" dirty="0" smtClean="0"/>
              <a:t> with hydrogen and optimising growth conditions can limit this decrease to 20%</a:t>
            </a:r>
          </a:p>
          <a:p>
            <a:pPr lvl="1"/>
            <a:r>
              <a:rPr lang="en-GB" dirty="0" smtClean="0"/>
              <a:t>Large area devices have been produced with long term efficiencies ~ 7%</a:t>
            </a:r>
          </a:p>
          <a:p>
            <a:r>
              <a:rPr lang="en-GB" dirty="0" smtClean="0"/>
              <a:t>By changing the deposition conditions good quality </a:t>
            </a:r>
            <a:r>
              <a:rPr lang="en-GB" dirty="0" err="1" smtClean="0"/>
              <a:t>multicrystalline</a:t>
            </a:r>
            <a:r>
              <a:rPr lang="en-GB" dirty="0" smtClean="0"/>
              <a:t> (mc) films can also be produced </a:t>
            </a:r>
          </a:p>
          <a:p>
            <a:r>
              <a:rPr lang="en-GB" dirty="0" smtClean="0"/>
              <a:t>It is necessary to improve the light absorption in the thin mc-</a:t>
            </a:r>
            <a:r>
              <a:rPr lang="en-GB" dirty="0" err="1" smtClean="0"/>
              <a:t>Si</a:t>
            </a:r>
            <a:r>
              <a:rPr lang="en-GB" dirty="0" smtClean="0"/>
              <a:t> layers </a:t>
            </a:r>
          </a:p>
          <a:p>
            <a:r>
              <a:rPr lang="en-GB" dirty="0" smtClean="0"/>
              <a:t>‘Light trapping’ for the thin mc-</a:t>
            </a:r>
            <a:r>
              <a:rPr lang="en-GB" dirty="0" err="1" smtClean="0"/>
              <a:t>Si</a:t>
            </a:r>
            <a:r>
              <a:rPr lang="en-GB" dirty="0" smtClean="0"/>
              <a:t> layer is useful in increasing the light path by ~ 4n</a:t>
            </a:r>
            <a:r>
              <a:rPr lang="en-GB" baseline="30000" dirty="0" smtClean="0"/>
              <a:t>2</a:t>
            </a:r>
            <a:r>
              <a:rPr lang="en-GB" dirty="0" smtClean="0"/>
              <a:t> ~50 since n = 3.5 for silicon</a:t>
            </a:r>
          </a:p>
          <a:p>
            <a:pPr lvl="1"/>
            <a:r>
              <a:rPr lang="en-GB" dirty="0" smtClean="0"/>
              <a:t>Enables even a thin (~ 10</a:t>
            </a:r>
            <a:r>
              <a:rPr lang="en-GB" dirty="0" smtClean="0">
                <a:latin typeface="Symbol" pitchFamily="18" charset="2"/>
              </a:rPr>
              <a:t>m</a:t>
            </a:r>
            <a:r>
              <a:rPr lang="en-GB" dirty="0" smtClean="0"/>
              <a:t>m) layer of mc-</a:t>
            </a:r>
            <a:r>
              <a:rPr lang="en-GB" dirty="0" err="1" smtClean="0"/>
              <a:t>Si</a:t>
            </a:r>
            <a:r>
              <a:rPr lang="en-GB" dirty="0" smtClean="0"/>
              <a:t> to be used</a:t>
            </a:r>
          </a:p>
          <a:p>
            <a:r>
              <a:rPr lang="en-GB" dirty="0" smtClean="0"/>
              <a:t>The efficiency can also be increased by making multi layer devices consisting of several p-</a:t>
            </a:r>
            <a:r>
              <a:rPr lang="en-GB" dirty="0" err="1" smtClean="0"/>
              <a:t>i</a:t>
            </a:r>
            <a:r>
              <a:rPr lang="en-GB" dirty="0" smtClean="0"/>
              <a:t>-n junctions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11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/>
          <a:lstStyle/>
          <a:p>
            <a:r>
              <a:rPr lang="en-GB" dirty="0" smtClean="0"/>
              <a:t>LIGHT TRAPPING IN THIN FILMS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</p:spPr>
        <p:txBody>
          <a:bodyPr/>
          <a:lstStyle/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The front surface of the 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silicon is textured and the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rear is reflective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Light can make two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reflections at the top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3">
                    <a:lumMod val="50000"/>
                  </a:schemeClr>
                </a:solidFill>
              </a:rPr>
              <a:t>surface which will reduce the overall amount reflected</a:t>
            </a:r>
          </a:p>
          <a:p>
            <a:r>
              <a:rPr lang="en-GB" dirty="0" smtClean="0"/>
              <a:t>Once inside only light within the critical angle </a:t>
            </a:r>
            <a:r>
              <a:rPr lang="en-GB" dirty="0" smtClean="0">
                <a:latin typeface="Symbol" pitchFamily="18" charset="2"/>
              </a:rPr>
              <a:t>q</a:t>
            </a:r>
            <a:r>
              <a:rPr lang="en-GB" baseline="-25000" dirty="0" smtClean="0"/>
              <a:t>c</a:t>
            </a:r>
            <a:r>
              <a:rPr lang="en-GB" dirty="0" smtClean="0"/>
              <a:t> = sin</a:t>
            </a:r>
            <a:r>
              <a:rPr lang="en-GB" baseline="30000" dirty="0" smtClean="0"/>
              <a:t>-1</a:t>
            </a:r>
            <a:r>
              <a:rPr lang="en-GB" dirty="0" smtClean="0"/>
              <a:t>(1 / n) will escape    {n = 3.5 so </a:t>
            </a:r>
            <a:r>
              <a:rPr lang="en-GB" dirty="0" smtClean="0">
                <a:latin typeface="Symbol" pitchFamily="18" charset="2"/>
              </a:rPr>
              <a:t>q</a:t>
            </a:r>
            <a:r>
              <a:rPr lang="en-GB" baseline="-25000" dirty="0" smtClean="0"/>
              <a:t>c</a:t>
            </a:r>
            <a:r>
              <a:rPr lang="en-GB" dirty="0" smtClean="0"/>
              <a:t> =  16.6</a:t>
            </a:r>
            <a:r>
              <a:rPr lang="en-GB" baseline="30000" dirty="0" smtClean="0"/>
              <a:t>o</a:t>
            </a:r>
            <a:r>
              <a:rPr lang="en-GB" dirty="0" smtClean="0"/>
              <a:t>}</a:t>
            </a:r>
          </a:p>
          <a:p>
            <a:r>
              <a:rPr lang="en-GB" dirty="0" smtClean="0"/>
              <a:t>The top surface acts as a diffuser and the intensity per unit solid angle is given by </a:t>
            </a:r>
            <a:r>
              <a:rPr lang="en-GB" b="1" dirty="0" smtClean="0">
                <a:solidFill>
                  <a:srgbClr val="FF0000"/>
                </a:solidFill>
              </a:rPr>
              <a:t>Lambert’s Law  B(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GB" b="1" dirty="0" smtClean="0">
                <a:solidFill>
                  <a:srgbClr val="FF0000"/>
                </a:solidFill>
              </a:rPr>
              <a:t>) = (I</a:t>
            </a:r>
            <a:r>
              <a:rPr lang="en-GB" b="1" baseline="-25000" dirty="0" smtClean="0">
                <a:solidFill>
                  <a:srgbClr val="FF0000"/>
                </a:solidFill>
              </a:rPr>
              <a:t>0</a:t>
            </a:r>
            <a:r>
              <a:rPr lang="en-GB" b="1" dirty="0" smtClean="0">
                <a:solidFill>
                  <a:srgbClr val="FF0000"/>
                </a:solidFill>
              </a:rPr>
              <a:t> / 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GB" b="1" dirty="0" smtClean="0">
                <a:solidFill>
                  <a:srgbClr val="FF0000"/>
                </a:solidFill>
              </a:rPr>
              <a:t>) </a:t>
            </a:r>
            <a:r>
              <a:rPr lang="en-GB" b="1" dirty="0" err="1" smtClean="0">
                <a:solidFill>
                  <a:srgbClr val="FF0000"/>
                </a:solidFill>
              </a:rPr>
              <a:t>cos</a:t>
            </a:r>
            <a:r>
              <a:rPr lang="en-GB" b="1" dirty="0" err="1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GB" b="1" dirty="0" smtClean="0">
                <a:solidFill>
                  <a:srgbClr val="FF0000"/>
                </a:solidFill>
                <a:latin typeface="Symbol" pitchFamily="18" charset="2"/>
              </a:rPr>
              <a:t> </a:t>
            </a:r>
            <a:r>
              <a:rPr lang="en-GB" dirty="0" smtClean="0"/>
              <a:t>where I</a:t>
            </a:r>
            <a:r>
              <a:rPr lang="en-GB" baseline="-25000" dirty="0" smtClean="0"/>
              <a:t>0</a:t>
            </a:r>
            <a:r>
              <a:rPr lang="en-GB" dirty="0" smtClean="0"/>
              <a:t> is the incident intensity</a:t>
            </a:r>
          </a:p>
          <a:p>
            <a:r>
              <a:rPr lang="en-GB" dirty="0" smtClean="0"/>
              <a:t>After each reflection a fraction f of the light escapes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3059-BE39-466C-87D2-2738EDE7BFA2}" type="datetime1">
              <a:rPr lang="en-US" smtClean="0"/>
              <a:pPr/>
              <a:t>2/24/2010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Lecture 11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AA805-2D3F-426F-8DAC-F16525489BC5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7" name="Picture 6" descr="6.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500042"/>
            <a:ext cx="5550215" cy="2071702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266950" y="5500688"/>
          <a:ext cx="4325938" cy="928687"/>
        </p:xfrm>
        <a:graphic>
          <a:graphicData uri="http://schemas.openxmlformats.org/presentationml/2006/ole">
            <p:oleObj spid="_x0000_s1026" name="Equation" r:id="rId4" imgW="22478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47379</TotalTime>
  <Words>1429</Words>
  <Application>Microsoft Office PowerPoint</Application>
  <PresentationFormat>On-screen Show (4:3)</PresentationFormat>
  <Paragraphs>169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Office Theme</vt:lpstr>
      <vt:lpstr>Custom Design</vt:lpstr>
      <vt:lpstr>1_Custom Design</vt:lpstr>
      <vt:lpstr>Equation</vt:lpstr>
      <vt:lpstr>COMMERCIAL SOLAR CELLS</vt:lpstr>
      <vt:lpstr>Thin Film Cells</vt:lpstr>
      <vt:lpstr>Slide 3</vt:lpstr>
      <vt:lpstr>Slide 4</vt:lpstr>
      <vt:lpstr>Slide 5</vt:lpstr>
      <vt:lpstr>Slide 6</vt:lpstr>
      <vt:lpstr>Slide 7</vt:lpstr>
      <vt:lpstr>Slide 8</vt:lpstr>
      <vt:lpstr>LIGHT TRAPPING IN THIN FILMS</vt:lpstr>
      <vt:lpstr>Slide 10</vt:lpstr>
      <vt:lpstr>Slide 11</vt:lpstr>
      <vt:lpstr>DEVELOPING TECHNOLOGIES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Services</dc:creator>
  <cp:lastModifiedBy>J N Jackson</cp:lastModifiedBy>
  <cp:revision>159</cp:revision>
  <dcterms:created xsi:type="dcterms:W3CDTF">2009-05-20T14:32:32Z</dcterms:created>
  <dcterms:modified xsi:type="dcterms:W3CDTF">2010-02-24T15:33:32Z</dcterms:modified>
</cp:coreProperties>
</file>