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261" r:id="rId3"/>
    <p:sldId id="262" r:id="rId4"/>
    <p:sldId id="263" r:id="rId5"/>
    <p:sldId id="280" r:id="rId6"/>
    <p:sldId id="266" r:id="rId7"/>
    <p:sldId id="264" r:id="rId8"/>
    <p:sldId id="265" r:id="rId9"/>
    <p:sldId id="267" r:id="rId10"/>
    <p:sldId id="271" r:id="rId11"/>
    <p:sldId id="272" r:id="rId12"/>
    <p:sldId id="268" r:id="rId13"/>
    <p:sldId id="269" r:id="rId14"/>
    <p:sldId id="273" r:id="rId15"/>
    <p:sldId id="274" r:id="rId16"/>
    <p:sldId id="275" r:id="rId17"/>
    <p:sldId id="256" r:id="rId18"/>
    <p:sldId id="257" r:id="rId19"/>
    <p:sldId id="258" r:id="rId20"/>
    <p:sldId id="276" r:id="rId21"/>
    <p:sldId id="277" r:id="rId22"/>
    <p:sldId id="278" r:id="rId23"/>
    <p:sldId id="27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0603" autoAdjust="0"/>
  </p:normalViewPr>
  <p:slideViewPr>
    <p:cSldViewPr>
      <p:cViewPr varScale="1">
        <p:scale>
          <a:sx n="107" d="100"/>
          <a:sy n="107" d="100"/>
        </p:scale>
        <p:origin x="-8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C4DA95F-A792-4186-AB80-980729FE9F85}" type="datetimeFigureOut">
              <a:rPr lang="en-US"/>
              <a:pPr>
                <a:defRPr/>
              </a:pPr>
              <a:t>7/17/2009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91EB69B-1274-4AC5-AFE3-E5992F96B62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1EB69B-1274-4AC5-AFE3-E5992F96B62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1EB69B-1274-4AC5-AFE3-E5992F96B62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1EB69B-1274-4AC5-AFE3-E5992F96B62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1EB69B-1274-4AC5-AFE3-E5992F96B62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Redox</a:t>
            </a:r>
            <a:r>
              <a:rPr lang="en-GB" dirty="0" smtClean="0"/>
              <a:t> reactions:</a:t>
            </a:r>
          </a:p>
          <a:p>
            <a:endParaRPr lang="en-GB" dirty="0" smtClean="0"/>
          </a:p>
          <a:p>
            <a:r>
              <a:rPr lang="en-GB" dirty="0" smtClean="0"/>
              <a:t>Oxidant</a:t>
            </a:r>
            <a:r>
              <a:rPr lang="en-GB" baseline="0" dirty="0" smtClean="0"/>
              <a:t> + e-  -&gt; Product </a:t>
            </a:r>
          </a:p>
          <a:p>
            <a:r>
              <a:rPr lang="en-GB" baseline="0" dirty="0" smtClean="0"/>
              <a:t>(Gain of electrons) is a reduction (Oxidation number decreases)</a:t>
            </a:r>
          </a:p>
          <a:p>
            <a:endParaRPr lang="en-GB" baseline="0" dirty="0" smtClean="0"/>
          </a:p>
          <a:p>
            <a:r>
              <a:rPr lang="en-GB" baseline="0" dirty="0" err="1" smtClean="0"/>
              <a:t>Reductant</a:t>
            </a:r>
            <a:r>
              <a:rPr lang="en-GB" baseline="0" dirty="0" smtClean="0"/>
              <a:t> -&gt; Product + e-</a:t>
            </a:r>
          </a:p>
          <a:p>
            <a:r>
              <a:rPr lang="en-GB" baseline="0" dirty="0" smtClean="0"/>
              <a:t>(Loss of electrons) is an oxidation (Oxidation number increases)</a:t>
            </a:r>
          </a:p>
          <a:p>
            <a:endParaRPr lang="en-GB" baseline="0" dirty="0" smtClean="0"/>
          </a:p>
          <a:p>
            <a:r>
              <a:rPr lang="en-GB" baseline="0" dirty="0" smtClean="0"/>
              <a:t>ATP = </a:t>
            </a:r>
            <a:r>
              <a:rPr lang="en-GB" baseline="0" dirty="0" err="1" smtClean="0"/>
              <a:t>Adenosinetriphosphate</a:t>
            </a:r>
            <a:r>
              <a:rPr lang="en-GB" baseline="0" dirty="0" smtClean="0"/>
              <a:t>  is the high energy compound with three phosphate groups</a:t>
            </a:r>
          </a:p>
          <a:p>
            <a:r>
              <a:rPr lang="en-GB" baseline="0" dirty="0" smtClean="0"/>
              <a:t>ADP = </a:t>
            </a:r>
            <a:r>
              <a:rPr lang="en-GB" baseline="0" dirty="0" err="1" smtClean="0"/>
              <a:t>Adenosindiphosphate</a:t>
            </a:r>
            <a:r>
              <a:rPr lang="en-GB" baseline="0" dirty="0" smtClean="0"/>
              <a:t>    is the low energy compound with only two phosphate groups</a:t>
            </a:r>
          </a:p>
          <a:p>
            <a:endParaRPr lang="en-GB" baseline="0" dirty="0" smtClean="0"/>
          </a:p>
          <a:p>
            <a:endParaRPr lang="en-GB" baseline="0" dirty="0" smtClean="0"/>
          </a:p>
          <a:p>
            <a:endParaRPr lang="en-GB" baseline="0" dirty="0" smtClean="0"/>
          </a:p>
          <a:p>
            <a:endParaRPr lang="en-GB" baseline="0" dirty="0" smtClean="0"/>
          </a:p>
          <a:p>
            <a:endParaRPr lang="en-US" dirty="0"/>
          </a:p>
        </p:txBody>
      </p:sp>
      <p:sp>
        <p:nvSpPr>
          <p:cNvPr id="4" name="Slide Number Placeholder 3"/>
          <p:cNvSpPr>
            <a:spLocks noGrp="1"/>
          </p:cNvSpPr>
          <p:nvPr>
            <p:ph type="sldNum" sz="quarter" idx="10"/>
          </p:nvPr>
        </p:nvSpPr>
        <p:spPr/>
        <p:txBody>
          <a:bodyPr/>
          <a:lstStyle/>
          <a:p>
            <a:pPr>
              <a:defRPr/>
            </a:pPr>
            <a:fld id="{A91EB69B-1274-4AC5-AFE3-E5992F96B62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F59915F-126C-4C4A-9B79-1FB3D2E465E0}" type="slidenum">
              <a:rPr lang="en-US"/>
              <a:pPr/>
              <a:t>14</a:t>
            </a:fld>
            <a:endParaRPr lang="en-US"/>
          </a:p>
        </p:txBody>
      </p:sp>
      <p:sp>
        <p:nvSpPr>
          <p:cNvPr id="16387" name="Rectangle 2"/>
          <p:cNvSpPr>
            <a:spLocks noGrp="1" noRot="1" noChangeAspect="1" noChangeArrowheads="1" noTextEdit="1"/>
          </p:cNvSpPr>
          <p:nvPr>
            <p:ph type="sldImg"/>
          </p:nvPr>
        </p:nvSpPr>
        <p:spPr>
          <a:xfrm>
            <a:off x="1128713" y="714375"/>
            <a:ext cx="4602162" cy="3451225"/>
          </a:xfrm>
          <a:solidFill>
            <a:srgbClr val="FFFFFF"/>
          </a:solidFill>
          <a:ln/>
        </p:spPr>
      </p:sp>
      <p:sp>
        <p:nvSpPr>
          <p:cNvPr id="16388" name="Rectangle 3"/>
          <p:cNvSpPr>
            <a:spLocks noGrp="1" noChangeArrowheads="1"/>
          </p:cNvSpPr>
          <p:nvPr>
            <p:ph type="body" idx="1"/>
          </p:nvPr>
        </p:nvSpPr>
        <p:spPr>
          <a:xfrm>
            <a:off x="912813" y="4367213"/>
            <a:ext cx="5032375" cy="4062412"/>
          </a:xfrm>
          <a:solidFill>
            <a:srgbClr val="FFFFFF"/>
          </a:solidFill>
          <a:ln>
            <a:solidFill>
              <a:srgbClr val="000000"/>
            </a:solidFill>
          </a:ln>
        </p:spPr>
        <p:txBody>
          <a:bodyPr lIns="88102" tIns="44050" rIns="88102" bIns="44050"/>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21F4CC4-4666-4DA1-8342-1F6D7CDD8B5F}" type="slidenum">
              <a:rPr lang="en-US"/>
              <a:pPr/>
              <a:t>15</a:t>
            </a:fld>
            <a:endParaRPr lang="en-US"/>
          </a:p>
        </p:txBody>
      </p:sp>
      <p:sp>
        <p:nvSpPr>
          <p:cNvPr id="17411" name="Rectangle 2"/>
          <p:cNvSpPr>
            <a:spLocks noGrp="1" noRot="1" noChangeAspect="1" noChangeArrowheads="1" noTextEdit="1"/>
          </p:cNvSpPr>
          <p:nvPr>
            <p:ph type="sldImg"/>
          </p:nvPr>
        </p:nvSpPr>
        <p:spPr>
          <a:xfrm>
            <a:off x="1117600" y="701675"/>
            <a:ext cx="4597400" cy="3448050"/>
          </a:xfrm>
          <a:solidFill>
            <a:srgbClr val="FFFFFF"/>
          </a:solidFill>
          <a:ln/>
        </p:spPr>
      </p:sp>
      <p:sp>
        <p:nvSpPr>
          <p:cNvPr id="17412" name="Rectangle 3"/>
          <p:cNvSpPr>
            <a:spLocks noGrp="1" noChangeArrowheads="1"/>
          </p:cNvSpPr>
          <p:nvPr>
            <p:ph type="body" idx="1"/>
          </p:nvPr>
        </p:nvSpPr>
        <p:spPr>
          <a:xfrm>
            <a:off x="911225" y="4360863"/>
            <a:ext cx="5010150" cy="4081462"/>
          </a:xfrm>
          <a:solidFill>
            <a:srgbClr val="FFFFFF"/>
          </a:solidFill>
          <a:ln>
            <a:solidFill>
              <a:srgbClr val="000000"/>
            </a:solidFill>
          </a:ln>
        </p:spPr>
        <p:txBody>
          <a:bodyPr lIns="60314" tIns="30157" rIns="60314" bIns="30157"/>
          <a:lstStyle/>
          <a:p>
            <a:pPr eaLnBrk="1" hangingPunct="1"/>
            <a:r>
              <a:rPr lang="en-GB" smtClean="0"/>
              <a:t>Describe key elements.</a:t>
            </a:r>
          </a:p>
          <a:p>
            <a:pPr eaLnBrk="1" hangingPunct="1"/>
            <a:endParaRPr lang="en-GB" smtClean="0"/>
          </a:p>
          <a:p>
            <a:pPr eaLnBrk="1" hangingPunct="1"/>
            <a:r>
              <a:rPr lang="en-GB" smtClean="0"/>
              <a:t>Injection line illustrates the collaborative effort that underpins this challenge: fundamental accelerator physics, RF, laser, magnets, vacuum, controls, electrical, diagnostics, engineering, health and safety, </a:t>
            </a:r>
          </a:p>
          <a:p>
            <a:pPr eaLnBrk="1" hangingPunct="1"/>
            <a:endParaRPr lang="en-GB" smtClean="0"/>
          </a:p>
          <a:p>
            <a:pPr eaLnBrk="1" hangingPunct="1"/>
            <a:r>
              <a:rPr lang="en-GB" smtClean="0"/>
              <a:t>This is not a simple easy thing to do.  World class challenge in its own right.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136E006-CBB0-4BCE-8AD0-78F157A5ED37}" type="slidenum">
              <a:rPr lang="en-US"/>
              <a:pPr/>
              <a:t>16</a:t>
            </a:fld>
            <a:endParaRPr lang="en-US"/>
          </a:p>
        </p:txBody>
      </p:sp>
      <p:sp>
        <p:nvSpPr>
          <p:cNvPr id="18435" name="Rectangle 2"/>
          <p:cNvSpPr>
            <a:spLocks noGrp="1" noRot="1" noChangeAspect="1" noChangeArrowheads="1" noTextEdit="1"/>
          </p:cNvSpPr>
          <p:nvPr>
            <p:ph type="sldImg"/>
          </p:nvPr>
        </p:nvSpPr>
        <p:spPr>
          <a:xfrm>
            <a:off x="1160463" y="706438"/>
            <a:ext cx="4525962" cy="3394075"/>
          </a:xfrm>
          <a:solidFill>
            <a:srgbClr val="FFFFFF"/>
          </a:solidFill>
          <a:ln/>
        </p:spPr>
      </p:sp>
      <p:sp>
        <p:nvSpPr>
          <p:cNvPr id="18436" name="Rectangle 3"/>
          <p:cNvSpPr>
            <a:spLocks noGrp="1" noChangeArrowheads="1"/>
          </p:cNvSpPr>
          <p:nvPr>
            <p:ph type="body" idx="1"/>
          </p:nvPr>
        </p:nvSpPr>
        <p:spPr>
          <a:xfrm>
            <a:off x="933450" y="4313238"/>
            <a:ext cx="4978400" cy="4170362"/>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F0411E-616D-4B6E-8AC4-F95867C79A65}"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diagram illustrates the essential elements in the assembly for artificial photosynthesis and the sequence of events after light is adsorbed. The antenna harvests light or photons which are converted into excited electrons in the conduction band in the chromophore C. The electron is then transferred to the electron transfer donor D, which donates it to the reduction catalyst Cred. At this catalyst the electron is used to convert hydrogen ions to neutral hydrogen. At the oxidation catalyst hydrogen donates an electron to the catalyst which is transferred via the electron transfer acceptor A to the chromophore which is thus again in its groundstate and can excite another electron into the conduction band by photon adsorption.  </a:t>
            </a:r>
          </a:p>
          <a:p>
            <a:pPr>
              <a:spcBef>
                <a:spcPct val="0"/>
              </a:spcBef>
            </a:pPr>
            <a:endParaRPr lang="en-US" smtClean="0"/>
          </a:p>
          <a:p>
            <a:pPr>
              <a:spcBef>
                <a:spcPct val="0"/>
              </a:spcBef>
            </a:pPr>
            <a:r>
              <a:rPr lang="en-US" smtClean="0"/>
              <a:t>The principal difficulty in the application of the scheme is the efficiency of converting light to excited electrons, the efficiency of the reduction and oxidation processes, and the necessary cross-linking of reduction and oxidation catalysts for a transfer of H+.</a:t>
            </a:r>
          </a:p>
          <a:p>
            <a:pPr>
              <a:spcBef>
                <a:spcPct val="0"/>
              </a:spcBef>
            </a:pPr>
            <a:endParaRPr lang="en-GB" smtClean="0"/>
          </a:p>
          <a:p>
            <a:pPr>
              <a:spcBef>
                <a:spcPct val="0"/>
              </a:spcBef>
            </a:pPr>
            <a:r>
              <a:rPr lang="en-GB" smtClean="0"/>
              <a:t>The last difficulty can be partly amended by using a photoelectrochemical synthesis cell, as shown in the two diagrams.</a:t>
            </a:r>
          </a:p>
          <a:p>
            <a:pPr>
              <a:spcBef>
                <a:spcPct val="0"/>
              </a:spcBef>
            </a:pPr>
            <a:endParaRPr lang="en-GB" smtClean="0"/>
          </a:p>
          <a:p>
            <a:pPr>
              <a:spcBef>
                <a:spcPct val="0"/>
              </a:spcBef>
            </a:pPr>
            <a:endParaRPr lang="en-US" smtClean="0"/>
          </a:p>
          <a:p>
            <a:pPr>
              <a:spcBef>
                <a:spcPct val="0"/>
              </a:spcBef>
            </a:pPr>
            <a:endParaRPr lang="en-US" smtClean="0"/>
          </a:p>
          <a:p>
            <a:pPr>
              <a:spcBef>
                <a:spcPct val="0"/>
              </a:spcBef>
            </a:pPr>
            <a:r>
              <a:rPr lang="en-US" smtClean="0"/>
              <a:t>(from J. H. Alstrum-Acevedo et al., Inorganic Chemistry 44, 6802 (2005)</a:t>
            </a:r>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3E5CC6-6888-4B2F-AAA2-B823AB743701}"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83EC93-6ADD-4792-960E-BE5F4E798996}"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1EB69B-1274-4AC5-AFE3-E5992F96B629}"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1EB69B-1274-4AC5-AFE3-E5992F96B629}"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1EB69B-1274-4AC5-AFE3-E5992F96B629}"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1EB69B-1274-4AC5-AFE3-E5992F96B629}"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1EB69B-1274-4AC5-AFE3-E5992F96B629}" type="slidenum">
              <a:rPr lang="en-US" smtClean="0"/>
              <a:pPr>
                <a:defRPr/>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1EB69B-1274-4AC5-AFE3-E5992F96B629}"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1EB69B-1274-4AC5-AFE3-E5992F96B629}"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1EB69B-1274-4AC5-AFE3-E5992F96B62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1EB69B-1274-4AC5-AFE3-E5992F96B62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1EB69B-1274-4AC5-AFE3-E5992F96B62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1EB69B-1274-4AC5-AFE3-E5992F96B62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P-doping: with Boron;</a:t>
            </a:r>
            <a:r>
              <a:rPr lang="en-GB" baseline="0" dirty="0" smtClean="0"/>
              <a:t> one bond </a:t>
            </a:r>
            <a:r>
              <a:rPr lang="en-GB" baseline="0" dirty="0" err="1" smtClean="0"/>
              <a:t>ansaturated</a:t>
            </a:r>
            <a:r>
              <a:rPr lang="en-GB" baseline="0" dirty="0" smtClean="0"/>
              <a:t> corresponds to a hole</a:t>
            </a:r>
          </a:p>
          <a:p>
            <a:r>
              <a:rPr lang="en-GB" baseline="0" dirty="0" smtClean="0"/>
              <a:t>N-doping: with Phosphorus or Arsenic; one electron free as carrier</a:t>
            </a:r>
            <a:endParaRPr lang="en-US" dirty="0"/>
          </a:p>
        </p:txBody>
      </p:sp>
      <p:sp>
        <p:nvSpPr>
          <p:cNvPr id="4" name="Slide Number Placeholder 3"/>
          <p:cNvSpPr>
            <a:spLocks noGrp="1"/>
          </p:cNvSpPr>
          <p:nvPr>
            <p:ph type="sldNum" sz="quarter" idx="10"/>
          </p:nvPr>
        </p:nvSpPr>
        <p:spPr/>
        <p:txBody>
          <a:bodyPr/>
          <a:lstStyle/>
          <a:p>
            <a:pPr>
              <a:defRPr/>
            </a:pPr>
            <a:fld id="{A91EB69B-1274-4AC5-AFE3-E5992F96B62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E7F78BA-0096-487C-8543-6FCED47F085F}" type="datetimeFigureOut">
              <a:rPr lang="en-US"/>
              <a:pPr>
                <a:defRPr/>
              </a:pPr>
              <a:t>7/17/2009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C36919-4757-4FDB-9080-293A004D10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96078D-5AAF-401C-A2B2-33290E3E5647}" type="datetimeFigureOut">
              <a:rPr lang="en-US"/>
              <a:pPr>
                <a:defRPr/>
              </a:pPr>
              <a:t>7/17/2009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B4EBE9-4D2F-492C-97D7-5016B769C6D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5CCBC8-EEE9-4FA0-AEEF-483FD1F5207E}" type="datetimeFigureOut">
              <a:rPr lang="en-US"/>
              <a:pPr>
                <a:defRPr/>
              </a:pPr>
              <a:t>7/17/2009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008299-2D25-483B-A318-77DA00767F9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B73B220-BFCF-4365-9B88-4488D6920C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D7A234-577D-4EDB-9F5D-528878F0588C}" type="datetimeFigureOut">
              <a:rPr lang="en-US"/>
              <a:pPr>
                <a:defRPr/>
              </a:pPr>
              <a:t>7/17/2009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6BA012-4B37-45C5-84B6-EB1B39B9D8A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216996-7ED9-418B-8FC4-F5EF78013A64}" type="datetimeFigureOut">
              <a:rPr lang="en-US"/>
              <a:pPr>
                <a:defRPr/>
              </a:pPr>
              <a:t>7/17/2009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FADF18-B62B-44E7-936A-55146B3BE7B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4BF2E7F-AF48-4FEB-8212-2AC55F5F0622}" type="datetimeFigureOut">
              <a:rPr lang="en-US"/>
              <a:pPr>
                <a:defRPr/>
              </a:pPr>
              <a:t>7/17/2009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FB1990-9846-40F3-B4FA-3BA09E1A61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EA24060-40BF-4679-A261-69D2FB6B7A63}" type="datetimeFigureOut">
              <a:rPr lang="en-US"/>
              <a:pPr>
                <a:defRPr/>
              </a:pPr>
              <a:t>7/17/2009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A4259C4-9FA2-44DF-AC0A-E4F7C48E1B1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1ECE5D-2FC0-44AB-AEA1-EB402FBC30DE}" type="datetimeFigureOut">
              <a:rPr lang="en-US"/>
              <a:pPr>
                <a:defRPr/>
              </a:pPr>
              <a:t>7/17/2009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7477696-ED6C-454E-8A4D-6CFF6AF4433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38E59B-CA6A-4108-A0E1-12EE384B85C5}" type="datetimeFigureOut">
              <a:rPr lang="en-US"/>
              <a:pPr>
                <a:defRPr/>
              </a:pPr>
              <a:t>7/17/2009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3B45481-7C75-4AE5-86D9-67D623C8387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80CF12-1D8D-4169-B21D-E9CF5D63E681}" type="datetimeFigureOut">
              <a:rPr lang="en-US"/>
              <a:pPr>
                <a:defRPr/>
              </a:pPr>
              <a:t>7/17/2009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7F9EF2-17C7-4F54-BC16-E05CA778E5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0E5E82-6091-41FE-B4A1-3469619384B2}" type="datetimeFigureOut">
              <a:rPr lang="en-US"/>
              <a:pPr>
                <a:defRPr/>
              </a:pPr>
              <a:t>7/17/2009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8DD435-1F1B-404D-BA16-EC888C77D57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B341A8C-15F8-49A4-8DDF-7B67982C7CD1}" type="datetimeFigureOut">
              <a:rPr lang="en-US"/>
              <a:pPr>
                <a:defRPr/>
              </a:pPr>
              <a:t>7/17/2009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3FFB9EB-C0EE-486C-9770-60FA11799B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Microsoft_Office_Word_97_-_2003_Document1.doc"/><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Solar </a:t>
            </a:r>
            <a:r>
              <a:rPr lang="en-GB" dirty="0" smtClean="0">
                <a:solidFill>
                  <a:srgbClr val="FFC000"/>
                </a:solidFill>
              </a:rPr>
              <a:t>power generation </a:t>
            </a:r>
            <a:r>
              <a:rPr lang="en-GB" dirty="0" smtClean="0"/>
              <a:t/>
            </a:r>
            <a:br>
              <a:rPr lang="en-GB" dirty="0" smtClean="0"/>
            </a:br>
            <a:r>
              <a:rPr lang="en-GB" dirty="0" smtClean="0"/>
              <a:t>and solar </a:t>
            </a:r>
            <a:r>
              <a:rPr lang="en-GB" dirty="0" smtClean="0">
                <a:solidFill>
                  <a:srgbClr val="92D050"/>
                </a:solidFill>
              </a:rPr>
              <a:t>chemistry</a:t>
            </a:r>
            <a:endParaRPr lang="en-US" dirty="0">
              <a:solidFill>
                <a:srgbClr val="92D050"/>
              </a:solidFill>
            </a:endParaRPr>
          </a:p>
        </p:txBody>
      </p:sp>
      <p:sp>
        <p:nvSpPr>
          <p:cNvPr id="3" name="Subtitle 2"/>
          <p:cNvSpPr>
            <a:spLocks noGrp="1"/>
          </p:cNvSpPr>
          <p:nvPr>
            <p:ph type="subTitle" idx="1"/>
          </p:nvPr>
        </p:nvSpPr>
        <p:spPr>
          <a:xfrm>
            <a:off x="1371600" y="4429132"/>
            <a:ext cx="6400800" cy="1209668"/>
          </a:xfrm>
        </p:spPr>
        <p:txBody>
          <a:bodyPr/>
          <a:lstStyle/>
          <a:p>
            <a:r>
              <a:rPr lang="en-GB" dirty="0" smtClean="0"/>
              <a:t>Energy focus </a:t>
            </a:r>
          </a:p>
          <a:p>
            <a:r>
              <a:rPr lang="en-GB" dirty="0" smtClean="0"/>
              <a:t>Department of Physics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GB" sz="3200" dirty="0" smtClean="0"/>
              <a:t>Industrial applications</a:t>
            </a:r>
            <a:endParaRPr lang="en-US" sz="3200" dirty="0"/>
          </a:p>
        </p:txBody>
      </p:sp>
      <p:pic>
        <p:nvPicPr>
          <p:cNvPr id="4" name="Picture 3" descr="Solar_cell.png"/>
          <p:cNvPicPr>
            <a:picLocks noChangeAspect="1"/>
          </p:cNvPicPr>
          <p:nvPr/>
        </p:nvPicPr>
        <p:blipFill>
          <a:blip r:embed="rId3"/>
          <a:stretch>
            <a:fillRect/>
          </a:stretch>
        </p:blipFill>
        <p:spPr>
          <a:xfrm>
            <a:off x="428596" y="1708202"/>
            <a:ext cx="4000528" cy="3578186"/>
          </a:xfrm>
          <a:prstGeom prst="rect">
            <a:avLst/>
          </a:prstGeom>
        </p:spPr>
      </p:pic>
      <p:sp>
        <p:nvSpPr>
          <p:cNvPr id="5" name="TextBox 4"/>
          <p:cNvSpPr txBox="1"/>
          <p:nvPr/>
        </p:nvSpPr>
        <p:spPr>
          <a:xfrm>
            <a:off x="571472" y="5643578"/>
            <a:ext cx="3749744" cy="369332"/>
          </a:xfrm>
          <a:prstGeom prst="rect">
            <a:avLst/>
          </a:prstGeom>
          <a:noFill/>
        </p:spPr>
        <p:txBody>
          <a:bodyPr wrap="none" rtlCol="0">
            <a:spAutoFit/>
          </a:bodyPr>
          <a:lstStyle/>
          <a:p>
            <a:r>
              <a:rPr lang="en-GB" dirty="0" smtClean="0"/>
              <a:t>Polycrystalline semiconductor cells</a:t>
            </a:r>
            <a:endParaRPr lang="en-US" dirty="0"/>
          </a:p>
        </p:txBody>
      </p:sp>
      <p:pic>
        <p:nvPicPr>
          <p:cNvPr id="6" name="Picture 5" descr="3G_Solar_DSC.gif"/>
          <p:cNvPicPr>
            <a:picLocks noChangeAspect="1"/>
          </p:cNvPicPr>
          <p:nvPr/>
        </p:nvPicPr>
        <p:blipFill>
          <a:blip r:embed="rId4"/>
          <a:stretch>
            <a:fillRect/>
          </a:stretch>
        </p:blipFill>
        <p:spPr>
          <a:xfrm>
            <a:off x="4786314" y="1714488"/>
            <a:ext cx="3877856" cy="3577304"/>
          </a:xfrm>
          <a:prstGeom prst="rect">
            <a:avLst/>
          </a:prstGeom>
        </p:spPr>
      </p:pic>
      <p:sp>
        <p:nvSpPr>
          <p:cNvPr id="7" name="TextBox 6"/>
          <p:cNvSpPr txBox="1"/>
          <p:nvPr/>
        </p:nvSpPr>
        <p:spPr>
          <a:xfrm>
            <a:off x="5357818" y="5643578"/>
            <a:ext cx="2775183" cy="369332"/>
          </a:xfrm>
          <a:prstGeom prst="rect">
            <a:avLst/>
          </a:prstGeom>
          <a:noFill/>
        </p:spPr>
        <p:txBody>
          <a:bodyPr wrap="none" rtlCol="0">
            <a:spAutoFit/>
          </a:bodyPr>
          <a:lstStyle/>
          <a:p>
            <a:r>
              <a:rPr lang="en-GB" dirty="0" smtClean="0"/>
              <a:t>Dye-sensitized TiO</a:t>
            </a:r>
            <a:r>
              <a:rPr lang="en-GB" baseline="-25000" dirty="0" smtClean="0"/>
              <a:t>2</a:t>
            </a:r>
            <a:r>
              <a:rPr lang="en-GB" dirty="0" smtClean="0"/>
              <a:t> cells</a:t>
            </a:r>
            <a:endParaRPr lang="en-US" dirty="0"/>
          </a:p>
        </p:txBody>
      </p:sp>
      <p:sp>
        <p:nvSpPr>
          <p:cNvPr id="8" name="TextBox 7"/>
          <p:cNvSpPr txBox="1"/>
          <p:nvPr/>
        </p:nvSpPr>
        <p:spPr>
          <a:xfrm>
            <a:off x="6000760" y="6000768"/>
            <a:ext cx="2032929" cy="307777"/>
          </a:xfrm>
          <a:prstGeom prst="rect">
            <a:avLst/>
          </a:prstGeom>
          <a:noFill/>
        </p:spPr>
        <p:txBody>
          <a:bodyPr wrap="none" rtlCol="0">
            <a:spAutoFit/>
          </a:bodyPr>
          <a:lstStyle/>
          <a:p>
            <a:r>
              <a:rPr lang="en-GB" sz="1400" dirty="0" smtClean="0"/>
              <a:t>Nature 414, 338 (2001)</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GB" sz="3200" dirty="0" smtClean="0"/>
              <a:t>Problems of solar cells</a:t>
            </a:r>
            <a:endParaRPr lang="en-US" sz="3200" dirty="0"/>
          </a:p>
        </p:txBody>
      </p:sp>
      <p:sp>
        <p:nvSpPr>
          <p:cNvPr id="3" name="Content Placeholder 2"/>
          <p:cNvSpPr>
            <a:spLocks noGrp="1"/>
          </p:cNvSpPr>
          <p:nvPr>
            <p:ph idx="1"/>
          </p:nvPr>
        </p:nvSpPr>
        <p:spPr>
          <a:xfrm>
            <a:off x="457200" y="1142984"/>
            <a:ext cx="8229600" cy="4286280"/>
          </a:xfrm>
        </p:spPr>
        <p:txBody>
          <a:bodyPr/>
          <a:lstStyle/>
          <a:p>
            <a:r>
              <a:rPr lang="en-GB" dirty="0" smtClean="0"/>
              <a:t>Semiconductor solar cells:</a:t>
            </a:r>
          </a:p>
          <a:p>
            <a:pPr lvl="1">
              <a:buFont typeface="Arial" pitchFamily="34" charset="0"/>
              <a:buChar char="•"/>
            </a:pPr>
            <a:r>
              <a:rPr lang="en-GB" dirty="0" smtClean="0"/>
              <a:t>Energy balance of production</a:t>
            </a:r>
          </a:p>
          <a:p>
            <a:pPr lvl="1">
              <a:buFont typeface="Arial" pitchFamily="34" charset="0"/>
              <a:buChar char="•"/>
            </a:pPr>
            <a:r>
              <a:rPr lang="en-GB" dirty="0" smtClean="0"/>
              <a:t>Cost of production material</a:t>
            </a:r>
          </a:p>
          <a:p>
            <a:pPr lvl="1">
              <a:buFont typeface="Arial" pitchFamily="34" charset="0"/>
              <a:buChar char="•"/>
            </a:pPr>
            <a:r>
              <a:rPr lang="en-GB" dirty="0" smtClean="0"/>
              <a:t>Frequency dependence of light adsorption</a:t>
            </a:r>
          </a:p>
          <a:p>
            <a:pPr>
              <a:buFont typeface="Arial" pitchFamily="34" charset="0"/>
              <a:buChar char="•"/>
            </a:pPr>
            <a:r>
              <a:rPr lang="en-GB" dirty="0" smtClean="0"/>
              <a:t>Dye sensitized cells</a:t>
            </a:r>
          </a:p>
          <a:p>
            <a:pPr lvl="1">
              <a:buFont typeface="Arial" pitchFamily="34" charset="0"/>
              <a:buChar char="•"/>
            </a:pPr>
            <a:r>
              <a:rPr lang="en-GB" dirty="0" smtClean="0"/>
              <a:t>Lifetime of dye compounds</a:t>
            </a:r>
          </a:p>
          <a:p>
            <a:pPr lvl="1">
              <a:buFont typeface="Arial" pitchFamily="34" charset="0"/>
              <a:buChar char="•"/>
            </a:pPr>
            <a:r>
              <a:rPr lang="en-GB" dirty="0" smtClean="0"/>
              <a:t>Efficiency of cells</a:t>
            </a:r>
          </a:p>
          <a:p>
            <a:pPr lvl="1">
              <a:buFont typeface="Arial" pitchFamily="34" charset="0"/>
              <a:buChar char="•"/>
            </a:pPr>
            <a:r>
              <a:rPr lang="en-GB" dirty="0" smtClean="0"/>
              <a:t>Frequency dependence of light adsorption</a:t>
            </a:r>
            <a:endParaRPr lang="en-US" dirty="0"/>
          </a:p>
        </p:txBody>
      </p:sp>
      <p:sp>
        <p:nvSpPr>
          <p:cNvPr id="4" name="TextBox 3"/>
          <p:cNvSpPr txBox="1"/>
          <p:nvPr/>
        </p:nvSpPr>
        <p:spPr>
          <a:xfrm>
            <a:off x="1214414" y="5715016"/>
            <a:ext cx="5852884" cy="830997"/>
          </a:xfrm>
          <a:prstGeom prst="rect">
            <a:avLst/>
          </a:prstGeom>
          <a:noFill/>
        </p:spPr>
        <p:txBody>
          <a:bodyPr wrap="none" rtlCol="0">
            <a:spAutoFit/>
          </a:bodyPr>
          <a:lstStyle/>
          <a:p>
            <a:pPr algn="ctr"/>
            <a:r>
              <a:rPr lang="en-GB" sz="2400" dirty="0" smtClean="0">
                <a:solidFill>
                  <a:srgbClr val="C00000"/>
                </a:solidFill>
              </a:rPr>
              <a:t>Bottom line: </a:t>
            </a:r>
            <a:r>
              <a:rPr lang="en-GB" sz="2400" dirty="0" err="1" smtClean="0">
                <a:solidFill>
                  <a:srgbClr val="C00000"/>
                </a:solidFill>
              </a:rPr>
              <a:t>photovoltaics</a:t>
            </a:r>
            <a:r>
              <a:rPr lang="en-GB" sz="2400" dirty="0" smtClean="0">
                <a:solidFill>
                  <a:srgbClr val="C00000"/>
                </a:solidFill>
              </a:rPr>
              <a:t> </a:t>
            </a:r>
            <a:r>
              <a:rPr lang="en-GB" sz="2400" dirty="0" smtClean="0">
                <a:solidFill>
                  <a:srgbClr val="C00000"/>
                </a:solidFill>
              </a:rPr>
              <a:t>will not be the </a:t>
            </a:r>
          </a:p>
          <a:p>
            <a:pPr algn="ctr"/>
            <a:r>
              <a:rPr lang="en-GB" sz="2400" dirty="0" smtClean="0">
                <a:solidFill>
                  <a:srgbClr val="C00000"/>
                </a:solidFill>
              </a:rPr>
              <a:t>exclusive solution to our energy problems</a:t>
            </a:r>
            <a:endParaRPr lang="en-US" sz="24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582594"/>
          </a:xfrm>
        </p:spPr>
        <p:txBody>
          <a:bodyPr/>
          <a:lstStyle/>
          <a:p>
            <a:r>
              <a:rPr lang="en-GB" sz="3200" dirty="0" smtClean="0"/>
              <a:t>Photosynthesis</a:t>
            </a:r>
            <a:endParaRPr lang="en-US" sz="3200" dirty="0"/>
          </a:p>
        </p:txBody>
      </p:sp>
      <p:sp>
        <p:nvSpPr>
          <p:cNvPr id="4" name="TextBox 3"/>
          <p:cNvSpPr txBox="1"/>
          <p:nvPr/>
        </p:nvSpPr>
        <p:spPr>
          <a:xfrm>
            <a:off x="428596" y="857232"/>
            <a:ext cx="6147837" cy="369332"/>
          </a:xfrm>
          <a:prstGeom prst="rect">
            <a:avLst/>
          </a:prstGeom>
          <a:noFill/>
        </p:spPr>
        <p:txBody>
          <a:bodyPr wrap="none" rtlCol="0">
            <a:spAutoFit/>
          </a:bodyPr>
          <a:lstStyle/>
          <a:p>
            <a:r>
              <a:rPr lang="en-GB" dirty="0" smtClean="0"/>
              <a:t>Oldest and most ubiquitous method of energy conversion:</a:t>
            </a:r>
            <a:endParaRPr lang="en-US" dirty="0"/>
          </a:p>
        </p:txBody>
      </p:sp>
      <p:pic>
        <p:nvPicPr>
          <p:cNvPr id="46082" name="Picture 2" descr="E:\PHOTOS_NIKON\Malaga_092005\DSC_0064.JPG"/>
          <p:cNvPicPr>
            <a:picLocks noChangeAspect="1" noChangeArrowheads="1"/>
          </p:cNvPicPr>
          <p:nvPr/>
        </p:nvPicPr>
        <p:blipFill>
          <a:blip r:embed="rId3" cstate="print"/>
          <a:srcRect/>
          <a:stretch>
            <a:fillRect/>
          </a:stretch>
        </p:blipFill>
        <p:spPr bwMode="auto">
          <a:xfrm>
            <a:off x="500034" y="1285860"/>
            <a:ext cx="5786478" cy="3847632"/>
          </a:xfrm>
          <a:prstGeom prst="rect">
            <a:avLst/>
          </a:prstGeom>
          <a:noFill/>
        </p:spPr>
      </p:pic>
      <p:pic>
        <p:nvPicPr>
          <p:cNvPr id="6" name="Picture 5" descr="ca_giant_sequoia.jpg"/>
          <p:cNvPicPr>
            <a:picLocks noChangeAspect="1"/>
          </p:cNvPicPr>
          <p:nvPr/>
        </p:nvPicPr>
        <p:blipFill>
          <a:blip r:embed="rId4"/>
          <a:stretch>
            <a:fillRect/>
          </a:stretch>
        </p:blipFill>
        <p:spPr>
          <a:xfrm>
            <a:off x="5214942" y="1428736"/>
            <a:ext cx="3286135" cy="4929202"/>
          </a:xfrm>
          <a:prstGeom prst="rect">
            <a:avLst/>
          </a:prstGeom>
        </p:spPr>
      </p:pic>
      <p:sp>
        <p:nvSpPr>
          <p:cNvPr id="7" name="TextBox 6"/>
          <p:cNvSpPr txBox="1"/>
          <p:nvPr/>
        </p:nvSpPr>
        <p:spPr>
          <a:xfrm>
            <a:off x="500034" y="5715016"/>
            <a:ext cx="2912016" cy="369332"/>
          </a:xfrm>
          <a:prstGeom prst="rect">
            <a:avLst/>
          </a:prstGeom>
          <a:noFill/>
        </p:spPr>
        <p:txBody>
          <a:bodyPr wrap="none" rtlCol="0">
            <a:spAutoFit/>
          </a:bodyPr>
          <a:lstStyle/>
          <a:p>
            <a:r>
              <a:rPr lang="en-GB" dirty="0" smtClean="0"/>
              <a:t>Efficiency higher than 50%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linds(horizontal)">
                                      <p:cBhvr>
                                        <p:cTn id="7" dur="5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654032"/>
          </a:xfrm>
        </p:spPr>
        <p:txBody>
          <a:bodyPr/>
          <a:lstStyle/>
          <a:p>
            <a:r>
              <a:rPr lang="en-GB" sz="3200" dirty="0" smtClean="0"/>
              <a:t>Photosynthesis: the principle</a:t>
            </a:r>
            <a:endParaRPr lang="en-US" sz="3200" dirty="0"/>
          </a:p>
        </p:txBody>
      </p:sp>
      <p:pic>
        <p:nvPicPr>
          <p:cNvPr id="5" name="Picture 4" descr="photosynthesis-overview.gif"/>
          <p:cNvPicPr>
            <a:picLocks noChangeAspect="1"/>
          </p:cNvPicPr>
          <p:nvPr/>
        </p:nvPicPr>
        <p:blipFill>
          <a:blip r:embed="rId3"/>
          <a:stretch>
            <a:fillRect/>
          </a:stretch>
        </p:blipFill>
        <p:spPr>
          <a:xfrm>
            <a:off x="857224" y="906589"/>
            <a:ext cx="7500990" cy="5237055"/>
          </a:xfrm>
          <a:prstGeom prst="rect">
            <a:avLst/>
          </a:prstGeom>
        </p:spPr>
      </p:pic>
      <p:sp>
        <p:nvSpPr>
          <p:cNvPr id="8" name="TextBox 7"/>
          <p:cNvSpPr txBox="1"/>
          <p:nvPr/>
        </p:nvSpPr>
        <p:spPr>
          <a:xfrm>
            <a:off x="7743384" y="6478809"/>
            <a:ext cx="1329210" cy="307777"/>
          </a:xfrm>
          <a:prstGeom prst="rect">
            <a:avLst/>
          </a:prstGeom>
          <a:noFill/>
        </p:spPr>
        <p:txBody>
          <a:bodyPr wrap="none" rtlCol="0">
            <a:spAutoFit/>
          </a:bodyPr>
          <a:lstStyle/>
          <a:p>
            <a:r>
              <a:rPr lang="en-GB" sz="1400" dirty="0"/>
              <a:t>f</a:t>
            </a:r>
            <a:r>
              <a:rPr lang="en-GB" sz="1400" dirty="0" smtClean="0"/>
              <a:t>rom </a:t>
            </a:r>
            <a:r>
              <a:rPr lang="en-GB" sz="1400" dirty="0" err="1" smtClean="0"/>
              <a:t>wikipedia</a:t>
            </a:r>
            <a:endParaRPr lang="en-US" sz="1400" dirty="0"/>
          </a:p>
        </p:txBody>
      </p:sp>
      <p:sp>
        <p:nvSpPr>
          <p:cNvPr id="9" name="TextBox 8"/>
          <p:cNvSpPr txBox="1"/>
          <p:nvPr/>
        </p:nvSpPr>
        <p:spPr>
          <a:xfrm>
            <a:off x="1142976" y="6072206"/>
            <a:ext cx="6314549" cy="646331"/>
          </a:xfrm>
          <a:prstGeom prst="rect">
            <a:avLst/>
          </a:prstGeom>
          <a:noFill/>
        </p:spPr>
        <p:txBody>
          <a:bodyPr wrap="none" rtlCol="0">
            <a:spAutoFit/>
          </a:bodyPr>
          <a:lstStyle/>
          <a:p>
            <a:r>
              <a:rPr lang="en-GB" dirty="0" smtClean="0"/>
              <a:t>Main ingredients: electron separation and transport</a:t>
            </a:r>
          </a:p>
          <a:p>
            <a:r>
              <a:rPr lang="en-GB" dirty="0"/>
              <a:t> </a:t>
            </a:r>
            <a:r>
              <a:rPr lang="en-GB" dirty="0" smtClean="0"/>
              <a:t>                            oxidation/reduction of organic compounds</a:t>
            </a:r>
            <a:endParaRPr lang="en-US" dirty="0"/>
          </a:p>
        </p:txBody>
      </p:sp>
      <p:pic>
        <p:nvPicPr>
          <p:cNvPr id="10" name="Picture 9" descr="light_reactions.gif"/>
          <p:cNvPicPr>
            <a:picLocks noChangeAspect="1"/>
          </p:cNvPicPr>
          <p:nvPr/>
        </p:nvPicPr>
        <p:blipFill>
          <a:blip r:embed="rId4"/>
          <a:stretch>
            <a:fillRect/>
          </a:stretch>
        </p:blipFill>
        <p:spPr>
          <a:xfrm>
            <a:off x="714348" y="785793"/>
            <a:ext cx="7786742" cy="5305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Text Box 2"/>
          <p:cNvSpPr txBox="1">
            <a:spLocks noChangeArrowheads="1"/>
          </p:cNvSpPr>
          <p:nvPr/>
        </p:nvSpPr>
        <p:spPr bwMode="auto">
          <a:xfrm>
            <a:off x="433388" y="-755650"/>
            <a:ext cx="171450" cy="755650"/>
          </a:xfrm>
          <a:prstGeom prst="rect">
            <a:avLst/>
          </a:prstGeom>
          <a:noFill/>
          <a:ln w="9525">
            <a:noFill/>
            <a:miter lim="800000"/>
            <a:headEnd/>
            <a:tailEnd/>
          </a:ln>
          <a:effectLst/>
        </p:spPr>
        <p:txBody>
          <a:bodyPr lIns="86301" tIns="43151" rIns="86301" bIns="43151">
            <a:spAutoFit/>
          </a:bodyPr>
          <a:lstStyle/>
          <a:p>
            <a:pPr algn="ctr" defTabSz="863600">
              <a:spcBef>
                <a:spcPct val="50000"/>
              </a:spcBef>
              <a:defRPr/>
            </a:pPr>
            <a:endParaRPr lang="en-US" sz="4400">
              <a:solidFill>
                <a:schemeClr val="accent2"/>
              </a:solidFill>
              <a:effectLst>
                <a:outerShdw blurRad="38100" dist="38100" dir="2700000" algn="tl">
                  <a:srgbClr val="C0C0C0"/>
                </a:outerShdw>
              </a:effectLst>
              <a:latin typeface="Arial" pitchFamily="34" charset="0"/>
            </a:endParaRPr>
          </a:p>
        </p:txBody>
      </p:sp>
      <p:grpSp>
        <p:nvGrpSpPr>
          <p:cNvPr id="2" name="Group 3"/>
          <p:cNvGrpSpPr>
            <a:grpSpLocks/>
          </p:cNvGrpSpPr>
          <p:nvPr/>
        </p:nvGrpSpPr>
        <p:grpSpPr bwMode="auto">
          <a:xfrm>
            <a:off x="192088" y="838200"/>
            <a:ext cx="4083050" cy="3074988"/>
            <a:chOff x="1473" y="1296"/>
            <a:chExt cx="2572" cy="1937"/>
          </a:xfrm>
        </p:grpSpPr>
        <p:grpSp>
          <p:nvGrpSpPr>
            <p:cNvPr id="3" name="Group 4"/>
            <p:cNvGrpSpPr>
              <a:grpSpLocks/>
            </p:cNvGrpSpPr>
            <p:nvPr/>
          </p:nvGrpSpPr>
          <p:grpSpPr bwMode="auto">
            <a:xfrm>
              <a:off x="1473" y="1296"/>
              <a:ext cx="2572" cy="1937"/>
              <a:chOff x="1425" y="1050"/>
              <a:chExt cx="2572" cy="1937"/>
            </a:xfrm>
          </p:grpSpPr>
          <p:sp>
            <p:nvSpPr>
              <p:cNvPr id="1042" name="Rectangle 5"/>
              <p:cNvSpPr>
                <a:spLocks noChangeArrowheads="1"/>
              </p:cNvSpPr>
              <p:nvPr/>
            </p:nvSpPr>
            <p:spPr bwMode="auto">
              <a:xfrm>
                <a:off x="1599" y="2644"/>
                <a:ext cx="118"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1µ</a:t>
                </a:r>
                <a:endParaRPr lang="en-US">
                  <a:latin typeface="Arial" charset="0"/>
                </a:endParaRPr>
              </a:p>
            </p:txBody>
          </p:sp>
          <p:sp>
            <p:nvSpPr>
              <p:cNvPr id="1043" name="Rectangle 6"/>
              <p:cNvSpPr>
                <a:spLocks noChangeArrowheads="1"/>
              </p:cNvSpPr>
              <p:nvPr/>
            </p:nvSpPr>
            <p:spPr bwMode="auto">
              <a:xfrm>
                <a:off x="1546" y="2443"/>
                <a:ext cx="176"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10µ</a:t>
                </a:r>
                <a:endParaRPr lang="en-US">
                  <a:latin typeface="Arial" charset="0"/>
                </a:endParaRPr>
              </a:p>
            </p:txBody>
          </p:sp>
          <p:sp>
            <p:nvSpPr>
              <p:cNvPr id="1044" name="Rectangle 7"/>
              <p:cNvSpPr>
                <a:spLocks noChangeArrowheads="1"/>
              </p:cNvSpPr>
              <p:nvPr/>
            </p:nvSpPr>
            <p:spPr bwMode="auto">
              <a:xfrm>
                <a:off x="1496" y="2248"/>
                <a:ext cx="233"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100µ</a:t>
                </a:r>
                <a:endParaRPr lang="en-US">
                  <a:latin typeface="Arial" charset="0"/>
                </a:endParaRPr>
              </a:p>
            </p:txBody>
          </p:sp>
          <p:sp>
            <p:nvSpPr>
              <p:cNvPr id="1045" name="Rectangle 8"/>
              <p:cNvSpPr>
                <a:spLocks noChangeArrowheads="1"/>
              </p:cNvSpPr>
              <p:nvPr/>
            </p:nvSpPr>
            <p:spPr bwMode="auto">
              <a:xfrm>
                <a:off x="1586" y="2046"/>
                <a:ext cx="144"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1m</a:t>
                </a:r>
                <a:endParaRPr lang="en-US">
                  <a:latin typeface="Arial" charset="0"/>
                </a:endParaRPr>
              </a:p>
            </p:txBody>
          </p:sp>
          <p:sp>
            <p:nvSpPr>
              <p:cNvPr id="1046" name="Rectangle 9"/>
              <p:cNvSpPr>
                <a:spLocks noChangeArrowheads="1"/>
              </p:cNvSpPr>
              <p:nvPr/>
            </p:nvSpPr>
            <p:spPr bwMode="auto">
              <a:xfrm>
                <a:off x="1530" y="1850"/>
                <a:ext cx="202"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10m</a:t>
                </a:r>
                <a:endParaRPr lang="en-US">
                  <a:latin typeface="Arial" charset="0"/>
                </a:endParaRPr>
              </a:p>
            </p:txBody>
          </p:sp>
          <p:sp>
            <p:nvSpPr>
              <p:cNvPr id="1047" name="Rectangle 10"/>
              <p:cNvSpPr>
                <a:spLocks noChangeArrowheads="1"/>
              </p:cNvSpPr>
              <p:nvPr/>
            </p:nvSpPr>
            <p:spPr bwMode="auto">
              <a:xfrm>
                <a:off x="1481" y="1643"/>
                <a:ext cx="260"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100m</a:t>
                </a:r>
                <a:endParaRPr lang="en-US">
                  <a:latin typeface="Arial" charset="0"/>
                </a:endParaRPr>
              </a:p>
            </p:txBody>
          </p:sp>
          <p:sp>
            <p:nvSpPr>
              <p:cNvPr id="1048" name="Rectangle 11"/>
              <p:cNvSpPr>
                <a:spLocks noChangeArrowheads="1"/>
              </p:cNvSpPr>
              <p:nvPr/>
            </p:nvSpPr>
            <p:spPr bwMode="auto">
              <a:xfrm>
                <a:off x="1648" y="1443"/>
                <a:ext cx="58"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a:t>
                </a:r>
                <a:endParaRPr lang="en-US">
                  <a:latin typeface="Arial" charset="0"/>
                </a:endParaRPr>
              </a:p>
            </p:txBody>
          </p:sp>
          <p:sp>
            <p:nvSpPr>
              <p:cNvPr id="1049" name="Rectangle 12"/>
              <p:cNvSpPr>
                <a:spLocks noChangeArrowheads="1"/>
              </p:cNvSpPr>
              <p:nvPr/>
            </p:nvSpPr>
            <p:spPr bwMode="auto">
              <a:xfrm>
                <a:off x="1593" y="1243"/>
                <a:ext cx="116"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10</a:t>
                </a:r>
                <a:endParaRPr lang="en-US">
                  <a:latin typeface="Arial" charset="0"/>
                </a:endParaRPr>
              </a:p>
            </p:txBody>
          </p:sp>
          <p:sp>
            <p:nvSpPr>
              <p:cNvPr id="1050" name="Rectangle 13"/>
              <p:cNvSpPr>
                <a:spLocks noChangeArrowheads="1"/>
              </p:cNvSpPr>
              <p:nvPr/>
            </p:nvSpPr>
            <p:spPr bwMode="auto">
              <a:xfrm>
                <a:off x="1545" y="1050"/>
                <a:ext cx="174"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100</a:t>
                </a:r>
                <a:endParaRPr lang="en-US">
                  <a:latin typeface="Arial" charset="0"/>
                </a:endParaRPr>
              </a:p>
            </p:txBody>
          </p:sp>
          <p:sp>
            <p:nvSpPr>
              <p:cNvPr id="1051" name="Line 14"/>
              <p:cNvSpPr>
                <a:spLocks noChangeShapeType="1"/>
              </p:cNvSpPr>
              <p:nvPr/>
            </p:nvSpPr>
            <p:spPr bwMode="auto">
              <a:xfrm flipV="1">
                <a:off x="1709" y="2665"/>
                <a:ext cx="1" cy="37"/>
              </a:xfrm>
              <a:prstGeom prst="line">
                <a:avLst/>
              </a:prstGeom>
              <a:noFill/>
              <a:ln w="12700">
                <a:solidFill>
                  <a:srgbClr val="000000"/>
                </a:solidFill>
                <a:round/>
                <a:headEnd/>
                <a:tailEnd/>
              </a:ln>
            </p:spPr>
            <p:txBody>
              <a:bodyPr/>
              <a:lstStyle/>
              <a:p>
                <a:endParaRPr lang="en-US"/>
              </a:p>
            </p:txBody>
          </p:sp>
          <p:sp>
            <p:nvSpPr>
              <p:cNvPr id="1052" name="Line 15"/>
              <p:cNvSpPr>
                <a:spLocks noChangeShapeType="1"/>
              </p:cNvSpPr>
              <p:nvPr/>
            </p:nvSpPr>
            <p:spPr bwMode="auto">
              <a:xfrm flipV="1">
                <a:off x="1836" y="2683"/>
                <a:ext cx="1" cy="19"/>
              </a:xfrm>
              <a:prstGeom prst="line">
                <a:avLst/>
              </a:prstGeom>
              <a:noFill/>
              <a:ln w="12700">
                <a:solidFill>
                  <a:srgbClr val="000000"/>
                </a:solidFill>
                <a:round/>
                <a:headEnd/>
                <a:tailEnd/>
              </a:ln>
            </p:spPr>
            <p:txBody>
              <a:bodyPr/>
              <a:lstStyle/>
              <a:p>
                <a:endParaRPr lang="en-US"/>
              </a:p>
            </p:txBody>
          </p:sp>
          <p:sp>
            <p:nvSpPr>
              <p:cNvPr id="1053" name="Line 16"/>
              <p:cNvSpPr>
                <a:spLocks noChangeShapeType="1"/>
              </p:cNvSpPr>
              <p:nvPr/>
            </p:nvSpPr>
            <p:spPr bwMode="auto">
              <a:xfrm flipV="1">
                <a:off x="1912" y="2683"/>
                <a:ext cx="1" cy="19"/>
              </a:xfrm>
              <a:prstGeom prst="line">
                <a:avLst/>
              </a:prstGeom>
              <a:noFill/>
              <a:ln w="12700">
                <a:solidFill>
                  <a:srgbClr val="000000"/>
                </a:solidFill>
                <a:round/>
                <a:headEnd/>
                <a:tailEnd/>
              </a:ln>
            </p:spPr>
            <p:txBody>
              <a:bodyPr/>
              <a:lstStyle/>
              <a:p>
                <a:endParaRPr lang="en-US"/>
              </a:p>
            </p:txBody>
          </p:sp>
          <p:sp>
            <p:nvSpPr>
              <p:cNvPr id="1054" name="Line 17"/>
              <p:cNvSpPr>
                <a:spLocks noChangeShapeType="1"/>
              </p:cNvSpPr>
              <p:nvPr/>
            </p:nvSpPr>
            <p:spPr bwMode="auto">
              <a:xfrm flipV="1">
                <a:off x="1965" y="2683"/>
                <a:ext cx="1" cy="19"/>
              </a:xfrm>
              <a:prstGeom prst="line">
                <a:avLst/>
              </a:prstGeom>
              <a:noFill/>
              <a:ln w="12700">
                <a:solidFill>
                  <a:srgbClr val="000000"/>
                </a:solidFill>
                <a:round/>
                <a:headEnd/>
                <a:tailEnd/>
              </a:ln>
            </p:spPr>
            <p:txBody>
              <a:bodyPr/>
              <a:lstStyle/>
              <a:p>
                <a:endParaRPr lang="en-US"/>
              </a:p>
            </p:txBody>
          </p:sp>
          <p:sp>
            <p:nvSpPr>
              <p:cNvPr id="1055" name="Line 18"/>
              <p:cNvSpPr>
                <a:spLocks noChangeShapeType="1"/>
              </p:cNvSpPr>
              <p:nvPr/>
            </p:nvSpPr>
            <p:spPr bwMode="auto">
              <a:xfrm flipV="1">
                <a:off x="2006" y="2683"/>
                <a:ext cx="1" cy="19"/>
              </a:xfrm>
              <a:prstGeom prst="line">
                <a:avLst/>
              </a:prstGeom>
              <a:noFill/>
              <a:ln w="12700">
                <a:solidFill>
                  <a:srgbClr val="000000"/>
                </a:solidFill>
                <a:round/>
                <a:headEnd/>
                <a:tailEnd/>
              </a:ln>
            </p:spPr>
            <p:txBody>
              <a:bodyPr/>
              <a:lstStyle/>
              <a:p>
                <a:endParaRPr lang="en-US"/>
              </a:p>
            </p:txBody>
          </p:sp>
          <p:sp>
            <p:nvSpPr>
              <p:cNvPr id="1056" name="Line 19"/>
              <p:cNvSpPr>
                <a:spLocks noChangeShapeType="1"/>
              </p:cNvSpPr>
              <p:nvPr/>
            </p:nvSpPr>
            <p:spPr bwMode="auto">
              <a:xfrm flipV="1">
                <a:off x="2040" y="2683"/>
                <a:ext cx="1" cy="19"/>
              </a:xfrm>
              <a:prstGeom prst="line">
                <a:avLst/>
              </a:prstGeom>
              <a:noFill/>
              <a:ln w="12700">
                <a:solidFill>
                  <a:srgbClr val="000000"/>
                </a:solidFill>
                <a:round/>
                <a:headEnd/>
                <a:tailEnd/>
              </a:ln>
            </p:spPr>
            <p:txBody>
              <a:bodyPr/>
              <a:lstStyle/>
              <a:p>
                <a:endParaRPr lang="en-US"/>
              </a:p>
            </p:txBody>
          </p:sp>
          <p:sp>
            <p:nvSpPr>
              <p:cNvPr id="1057" name="Line 20"/>
              <p:cNvSpPr>
                <a:spLocks noChangeShapeType="1"/>
              </p:cNvSpPr>
              <p:nvPr/>
            </p:nvSpPr>
            <p:spPr bwMode="auto">
              <a:xfrm flipV="1">
                <a:off x="2068" y="2683"/>
                <a:ext cx="1" cy="19"/>
              </a:xfrm>
              <a:prstGeom prst="line">
                <a:avLst/>
              </a:prstGeom>
              <a:noFill/>
              <a:ln w="12700">
                <a:solidFill>
                  <a:srgbClr val="000000"/>
                </a:solidFill>
                <a:round/>
                <a:headEnd/>
                <a:tailEnd/>
              </a:ln>
            </p:spPr>
            <p:txBody>
              <a:bodyPr/>
              <a:lstStyle/>
              <a:p>
                <a:endParaRPr lang="en-US"/>
              </a:p>
            </p:txBody>
          </p:sp>
          <p:sp>
            <p:nvSpPr>
              <p:cNvPr id="1058" name="Line 21"/>
              <p:cNvSpPr>
                <a:spLocks noChangeShapeType="1"/>
              </p:cNvSpPr>
              <p:nvPr/>
            </p:nvSpPr>
            <p:spPr bwMode="auto">
              <a:xfrm flipV="1">
                <a:off x="2093" y="2683"/>
                <a:ext cx="1" cy="19"/>
              </a:xfrm>
              <a:prstGeom prst="line">
                <a:avLst/>
              </a:prstGeom>
              <a:noFill/>
              <a:ln w="12700">
                <a:solidFill>
                  <a:srgbClr val="000000"/>
                </a:solidFill>
                <a:round/>
                <a:headEnd/>
                <a:tailEnd/>
              </a:ln>
            </p:spPr>
            <p:txBody>
              <a:bodyPr/>
              <a:lstStyle/>
              <a:p>
                <a:endParaRPr lang="en-US"/>
              </a:p>
            </p:txBody>
          </p:sp>
          <p:sp>
            <p:nvSpPr>
              <p:cNvPr id="1059" name="Line 22"/>
              <p:cNvSpPr>
                <a:spLocks noChangeShapeType="1"/>
              </p:cNvSpPr>
              <p:nvPr/>
            </p:nvSpPr>
            <p:spPr bwMode="auto">
              <a:xfrm flipV="1">
                <a:off x="2116" y="2683"/>
                <a:ext cx="1" cy="19"/>
              </a:xfrm>
              <a:prstGeom prst="line">
                <a:avLst/>
              </a:prstGeom>
              <a:noFill/>
              <a:ln w="12700">
                <a:solidFill>
                  <a:srgbClr val="000000"/>
                </a:solidFill>
                <a:round/>
                <a:headEnd/>
                <a:tailEnd/>
              </a:ln>
            </p:spPr>
            <p:txBody>
              <a:bodyPr/>
              <a:lstStyle/>
              <a:p>
                <a:endParaRPr lang="en-US"/>
              </a:p>
            </p:txBody>
          </p:sp>
          <p:sp>
            <p:nvSpPr>
              <p:cNvPr id="1060" name="Line 23"/>
              <p:cNvSpPr>
                <a:spLocks noChangeShapeType="1"/>
              </p:cNvSpPr>
              <p:nvPr/>
            </p:nvSpPr>
            <p:spPr bwMode="auto">
              <a:xfrm flipV="1">
                <a:off x="2134" y="2665"/>
                <a:ext cx="1" cy="37"/>
              </a:xfrm>
              <a:prstGeom prst="line">
                <a:avLst/>
              </a:prstGeom>
              <a:noFill/>
              <a:ln w="12700">
                <a:solidFill>
                  <a:srgbClr val="000000"/>
                </a:solidFill>
                <a:round/>
                <a:headEnd/>
                <a:tailEnd/>
              </a:ln>
            </p:spPr>
            <p:txBody>
              <a:bodyPr/>
              <a:lstStyle/>
              <a:p>
                <a:endParaRPr lang="en-US"/>
              </a:p>
            </p:txBody>
          </p:sp>
          <p:sp>
            <p:nvSpPr>
              <p:cNvPr id="1061" name="Line 24"/>
              <p:cNvSpPr>
                <a:spLocks noChangeShapeType="1"/>
              </p:cNvSpPr>
              <p:nvPr/>
            </p:nvSpPr>
            <p:spPr bwMode="auto">
              <a:xfrm flipV="1">
                <a:off x="2263" y="2683"/>
                <a:ext cx="1" cy="19"/>
              </a:xfrm>
              <a:prstGeom prst="line">
                <a:avLst/>
              </a:prstGeom>
              <a:noFill/>
              <a:ln w="12700">
                <a:solidFill>
                  <a:srgbClr val="000000"/>
                </a:solidFill>
                <a:round/>
                <a:headEnd/>
                <a:tailEnd/>
              </a:ln>
            </p:spPr>
            <p:txBody>
              <a:bodyPr/>
              <a:lstStyle/>
              <a:p>
                <a:endParaRPr lang="en-US"/>
              </a:p>
            </p:txBody>
          </p:sp>
          <p:sp>
            <p:nvSpPr>
              <p:cNvPr id="1062" name="Line 25"/>
              <p:cNvSpPr>
                <a:spLocks noChangeShapeType="1"/>
              </p:cNvSpPr>
              <p:nvPr/>
            </p:nvSpPr>
            <p:spPr bwMode="auto">
              <a:xfrm flipV="1">
                <a:off x="2338" y="2683"/>
                <a:ext cx="1" cy="19"/>
              </a:xfrm>
              <a:prstGeom prst="line">
                <a:avLst/>
              </a:prstGeom>
              <a:noFill/>
              <a:ln w="12700">
                <a:solidFill>
                  <a:srgbClr val="000000"/>
                </a:solidFill>
                <a:round/>
                <a:headEnd/>
                <a:tailEnd/>
              </a:ln>
            </p:spPr>
            <p:txBody>
              <a:bodyPr/>
              <a:lstStyle/>
              <a:p>
                <a:endParaRPr lang="en-US"/>
              </a:p>
            </p:txBody>
          </p:sp>
          <p:sp>
            <p:nvSpPr>
              <p:cNvPr id="1063" name="Line 26"/>
              <p:cNvSpPr>
                <a:spLocks noChangeShapeType="1"/>
              </p:cNvSpPr>
              <p:nvPr/>
            </p:nvSpPr>
            <p:spPr bwMode="auto">
              <a:xfrm flipV="1">
                <a:off x="2391" y="2683"/>
                <a:ext cx="1" cy="19"/>
              </a:xfrm>
              <a:prstGeom prst="line">
                <a:avLst/>
              </a:prstGeom>
              <a:noFill/>
              <a:ln w="12700">
                <a:solidFill>
                  <a:srgbClr val="000000"/>
                </a:solidFill>
                <a:round/>
                <a:headEnd/>
                <a:tailEnd/>
              </a:ln>
            </p:spPr>
            <p:txBody>
              <a:bodyPr/>
              <a:lstStyle/>
              <a:p>
                <a:endParaRPr lang="en-US"/>
              </a:p>
            </p:txBody>
          </p:sp>
          <p:sp>
            <p:nvSpPr>
              <p:cNvPr id="1064" name="Line 27"/>
              <p:cNvSpPr>
                <a:spLocks noChangeShapeType="1"/>
              </p:cNvSpPr>
              <p:nvPr/>
            </p:nvSpPr>
            <p:spPr bwMode="auto">
              <a:xfrm flipV="1">
                <a:off x="2432" y="2683"/>
                <a:ext cx="1" cy="19"/>
              </a:xfrm>
              <a:prstGeom prst="line">
                <a:avLst/>
              </a:prstGeom>
              <a:noFill/>
              <a:ln w="12700">
                <a:solidFill>
                  <a:srgbClr val="000000"/>
                </a:solidFill>
                <a:round/>
                <a:headEnd/>
                <a:tailEnd/>
              </a:ln>
            </p:spPr>
            <p:txBody>
              <a:bodyPr/>
              <a:lstStyle/>
              <a:p>
                <a:endParaRPr lang="en-US"/>
              </a:p>
            </p:txBody>
          </p:sp>
          <p:sp>
            <p:nvSpPr>
              <p:cNvPr id="1065" name="Line 28"/>
              <p:cNvSpPr>
                <a:spLocks noChangeShapeType="1"/>
              </p:cNvSpPr>
              <p:nvPr/>
            </p:nvSpPr>
            <p:spPr bwMode="auto">
              <a:xfrm flipV="1">
                <a:off x="2466" y="2683"/>
                <a:ext cx="1" cy="19"/>
              </a:xfrm>
              <a:prstGeom prst="line">
                <a:avLst/>
              </a:prstGeom>
              <a:noFill/>
              <a:ln w="12700">
                <a:solidFill>
                  <a:srgbClr val="000000"/>
                </a:solidFill>
                <a:round/>
                <a:headEnd/>
                <a:tailEnd/>
              </a:ln>
            </p:spPr>
            <p:txBody>
              <a:bodyPr/>
              <a:lstStyle/>
              <a:p>
                <a:endParaRPr lang="en-US"/>
              </a:p>
            </p:txBody>
          </p:sp>
          <p:sp>
            <p:nvSpPr>
              <p:cNvPr id="1066" name="Line 29"/>
              <p:cNvSpPr>
                <a:spLocks noChangeShapeType="1"/>
              </p:cNvSpPr>
              <p:nvPr/>
            </p:nvSpPr>
            <p:spPr bwMode="auto">
              <a:xfrm flipV="1">
                <a:off x="2495" y="2683"/>
                <a:ext cx="1" cy="19"/>
              </a:xfrm>
              <a:prstGeom prst="line">
                <a:avLst/>
              </a:prstGeom>
              <a:noFill/>
              <a:ln w="12700">
                <a:solidFill>
                  <a:srgbClr val="000000"/>
                </a:solidFill>
                <a:round/>
                <a:headEnd/>
                <a:tailEnd/>
              </a:ln>
            </p:spPr>
            <p:txBody>
              <a:bodyPr/>
              <a:lstStyle/>
              <a:p>
                <a:endParaRPr lang="en-US"/>
              </a:p>
            </p:txBody>
          </p:sp>
          <p:sp>
            <p:nvSpPr>
              <p:cNvPr id="1067" name="Line 30"/>
              <p:cNvSpPr>
                <a:spLocks noChangeShapeType="1"/>
              </p:cNvSpPr>
              <p:nvPr/>
            </p:nvSpPr>
            <p:spPr bwMode="auto">
              <a:xfrm flipV="1">
                <a:off x="2520" y="2683"/>
                <a:ext cx="1" cy="19"/>
              </a:xfrm>
              <a:prstGeom prst="line">
                <a:avLst/>
              </a:prstGeom>
              <a:noFill/>
              <a:ln w="12700">
                <a:solidFill>
                  <a:srgbClr val="000000"/>
                </a:solidFill>
                <a:round/>
                <a:headEnd/>
                <a:tailEnd/>
              </a:ln>
            </p:spPr>
            <p:txBody>
              <a:bodyPr/>
              <a:lstStyle/>
              <a:p>
                <a:endParaRPr lang="en-US"/>
              </a:p>
            </p:txBody>
          </p:sp>
          <p:sp>
            <p:nvSpPr>
              <p:cNvPr id="1068" name="Line 31"/>
              <p:cNvSpPr>
                <a:spLocks noChangeShapeType="1"/>
              </p:cNvSpPr>
              <p:nvPr/>
            </p:nvSpPr>
            <p:spPr bwMode="auto">
              <a:xfrm flipV="1">
                <a:off x="2541" y="2683"/>
                <a:ext cx="1" cy="19"/>
              </a:xfrm>
              <a:prstGeom prst="line">
                <a:avLst/>
              </a:prstGeom>
              <a:noFill/>
              <a:ln w="12700">
                <a:solidFill>
                  <a:srgbClr val="000000"/>
                </a:solidFill>
                <a:round/>
                <a:headEnd/>
                <a:tailEnd/>
              </a:ln>
            </p:spPr>
            <p:txBody>
              <a:bodyPr/>
              <a:lstStyle/>
              <a:p>
                <a:endParaRPr lang="en-US"/>
              </a:p>
            </p:txBody>
          </p:sp>
          <p:sp>
            <p:nvSpPr>
              <p:cNvPr id="1069" name="Line 32"/>
              <p:cNvSpPr>
                <a:spLocks noChangeShapeType="1"/>
              </p:cNvSpPr>
              <p:nvPr/>
            </p:nvSpPr>
            <p:spPr bwMode="auto">
              <a:xfrm flipV="1">
                <a:off x="2561" y="2665"/>
                <a:ext cx="1" cy="37"/>
              </a:xfrm>
              <a:prstGeom prst="line">
                <a:avLst/>
              </a:prstGeom>
              <a:noFill/>
              <a:ln w="12700">
                <a:solidFill>
                  <a:srgbClr val="000000"/>
                </a:solidFill>
                <a:round/>
                <a:headEnd/>
                <a:tailEnd/>
              </a:ln>
            </p:spPr>
            <p:txBody>
              <a:bodyPr/>
              <a:lstStyle/>
              <a:p>
                <a:endParaRPr lang="en-US"/>
              </a:p>
            </p:txBody>
          </p:sp>
          <p:sp>
            <p:nvSpPr>
              <p:cNvPr id="1070" name="Line 33"/>
              <p:cNvSpPr>
                <a:spLocks noChangeShapeType="1"/>
              </p:cNvSpPr>
              <p:nvPr/>
            </p:nvSpPr>
            <p:spPr bwMode="auto">
              <a:xfrm flipV="1">
                <a:off x="2689" y="2683"/>
                <a:ext cx="1" cy="19"/>
              </a:xfrm>
              <a:prstGeom prst="line">
                <a:avLst/>
              </a:prstGeom>
              <a:noFill/>
              <a:ln w="12700">
                <a:solidFill>
                  <a:srgbClr val="000000"/>
                </a:solidFill>
                <a:round/>
                <a:headEnd/>
                <a:tailEnd/>
              </a:ln>
            </p:spPr>
            <p:txBody>
              <a:bodyPr/>
              <a:lstStyle/>
              <a:p>
                <a:endParaRPr lang="en-US"/>
              </a:p>
            </p:txBody>
          </p:sp>
          <p:sp>
            <p:nvSpPr>
              <p:cNvPr id="1071" name="Line 34"/>
              <p:cNvSpPr>
                <a:spLocks noChangeShapeType="1"/>
              </p:cNvSpPr>
              <p:nvPr/>
            </p:nvSpPr>
            <p:spPr bwMode="auto">
              <a:xfrm flipV="1">
                <a:off x="2764" y="2683"/>
                <a:ext cx="1" cy="19"/>
              </a:xfrm>
              <a:prstGeom prst="line">
                <a:avLst/>
              </a:prstGeom>
              <a:noFill/>
              <a:ln w="12700">
                <a:solidFill>
                  <a:srgbClr val="000000"/>
                </a:solidFill>
                <a:round/>
                <a:headEnd/>
                <a:tailEnd/>
              </a:ln>
            </p:spPr>
            <p:txBody>
              <a:bodyPr/>
              <a:lstStyle/>
              <a:p>
                <a:endParaRPr lang="en-US"/>
              </a:p>
            </p:txBody>
          </p:sp>
          <p:sp>
            <p:nvSpPr>
              <p:cNvPr id="1072" name="Line 35"/>
              <p:cNvSpPr>
                <a:spLocks noChangeShapeType="1"/>
              </p:cNvSpPr>
              <p:nvPr/>
            </p:nvSpPr>
            <p:spPr bwMode="auto">
              <a:xfrm flipV="1">
                <a:off x="2818" y="2683"/>
                <a:ext cx="1" cy="19"/>
              </a:xfrm>
              <a:prstGeom prst="line">
                <a:avLst/>
              </a:prstGeom>
              <a:noFill/>
              <a:ln w="12700">
                <a:solidFill>
                  <a:srgbClr val="000000"/>
                </a:solidFill>
                <a:round/>
                <a:headEnd/>
                <a:tailEnd/>
              </a:ln>
            </p:spPr>
            <p:txBody>
              <a:bodyPr/>
              <a:lstStyle/>
              <a:p>
                <a:endParaRPr lang="en-US"/>
              </a:p>
            </p:txBody>
          </p:sp>
          <p:sp>
            <p:nvSpPr>
              <p:cNvPr id="1073" name="Line 36"/>
              <p:cNvSpPr>
                <a:spLocks noChangeShapeType="1"/>
              </p:cNvSpPr>
              <p:nvPr/>
            </p:nvSpPr>
            <p:spPr bwMode="auto">
              <a:xfrm flipV="1">
                <a:off x="2859" y="2683"/>
                <a:ext cx="1" cy="19"/>
              </a:xfrm>
              <a:prstGeom prst="line">
                <a:avLst/>
              </a:prstGeom>
              <a:noFill/>
              <a:ln w="12700">
                <a:solidFill>
                  <a:srgbClr val="000000"/>
                </a:solidFill>
                <a:round/>
                <a:headEnd/>
                <a:tailEnd/>
              </a:ln>
            </p:spPr>
            <p:txBody>
              <a:bodyPr/>
              <a:lstStyle/>
              <a:p>
                <a:endParaRPr lang="en-US"/>
              </a:p>
            </p:txBody>
          </p:sp>
          <p:sp>
            <p:nvSpPr>
              <p:cNvPr id="1074" name="Line 37"/>
              <p:cNvSpPr>
                <a:spLocks noChangeShapeType="1"/>
              </p:cNvSpPr>
              <p:nvPr/>
            </p:nvSpPr>
            <p:spPr bwMode="auto">
              <a:xfrm flipV="1">
                <a:off x="2893" y="2683"/>
                <a:ext cx="1" cy="19"/>
              </a:xfrm>
              <a:prstGeom prst="line">
                <a:avLst/>
              </a:prstGeom>
              <a:noFill/>
              <a:ln w="12700">
                <a:solidFill>
                  <a:srgbClr val="000000"/>
                </a:solidFill>
                <a:round/>
                <a:headEnd/>
                <a:tailEnd/>
              </a:ln>
            </p:spPr>
            <p:txBody>
              <a:bodyPr/>
              <a:lstStyle/>
              <a:p>
                <a:endParaRPr lang="en-US"/>
              </a:p>
            </p:txBody>
          </p:sp>
          <p:sp>
            <p:nvSpPr>
              <p:cNvPr id="1075" name="Line 38"/>
              <p:cNvSpPr>
                <a:spLocks noChangeShapeType="1"/>
              </p:cNvSpPr>
              <p:nvPr/>
            </p:nvSpPr>
            <p:spPr bwMode="auto">
              <a:xfrm flipV="1">
                <a:off x="2921" y="2683"/>
                <a:ext cx="1" cy="19"/>
              </a:xfrm>
              <a:prstGeom prst="line">
                <a:avLst/>
              </a:prstGeom>
              <a:noFill/>
              <a:ln w="12700">
                <a:solidFill>
                  <a:srgbClr val="000000"/>
                </a:solidFill>
                <a:round/>
                <a:headEnd/>
                <a:tailEnd/>
              </a:ln>
            </p:spPr>
            <p:txBody>
              <a:bodyPr/>
              <a:lstStyle/>
              <a:p>
                <a:endParaRPr lang="en-US"/>
              </a:p>
            </p:txBody>
          </p:sp>
          <p:sp>
            <p:nvSpPr>
              <p:cNvPr id="1076" name="Line 39"/>
              <p:cNvSpPr>
                <a:spLocks noChangeShapeType="1"/>
              </p:cNvSpPr>
              <p:nvPr/>
            </p:nvSpPr>
            <p:spPr bwMode="auto">
              <a:xfrm flipV="1">
                <a:off x="2945" y="2683"/>
                <a:ext cx="1" cy="19"/>
              </a:xfrm>
              <a:prstGeom prst="line">
                <a:avLst/>
              </a:prstGeom>
              <a:noFill/>
              <a:ln w="12700">
                <a:solidFill>
                  <a:srgbClr val="000000"/>
                </a:solidFill>
                <a:round/>
                <a:headEnd/>
                <a:tailEnd/>
              </a:ln>
            </p:spPr>
            <p:txBody>
              <a:bodyPr/>
              <a:lstStyle/>
              <a:p>
                <a:endParaRPr lang="en-US"/>
              </a:p>
            </p:txBody>
          </p:sp>
          <p:sp>
            <p:nvSpPr>
              <p:cNvPr id="1077" name="Line 40"/>
              <p:cNvSpPr>
                <a:spLocks noChangeShapeType="1"/>
              </p:cNvSpPr>
              <p:nvPr/>
            </p:nvSpPr>
            <p:spPr bwMode="auto">
              <a:xfrm flipV="1">
                <a:off x="2968" y="2683"/>
                <a:ext cx="1" cy="19"/>
              </a:xfrm>
              <a:prstGeom prst="line">
                <a:avLst/>
              </a:prstGeom>
              <a:noFill/>
              <a:ln w="12700">
                <a:solidFill>
                  <a:srgbClr val="000000"/>
                </a:solidFill>
                <a:round/>
                <a:headEnd/>
                <a:tailEnd/>
              </a:ln>
            </p:spPr>
            <p:txBody>
              <a:bodyPr/>
              <a:lstStyle/>
              <a:p>
                <a:endParaRPr lang="en-US"/>
              </a:p>
            </p:txBody>
          </p:sp>
          <p:sp>
            <p:nvSpPr>
              <p:cNvPr id="1078" name="Line 41"/>
              <p:cNvSpPr>
                <a:spLocks noChangeShapeType="1"/>
              </p:cNvSpPr>
              <p:nvPr/>
            </p:nvSpPr>
            <p:spPr bwMode="auto">
              <a:xfrm flipV="1">
                <a:off x="2987" y="2665"/>
                <a:ext cx="1" cy="37"/>
              </a:xfrm>
              <a:prstGeom prst="line">
                <a:avLst/>
              </a:prstGeom>
              <a:noFill/>
              <a:ln w="12700">
                <a:solidFill>
                  <a:srgbClr val="000000"/>
                </a:solidFill>
                <a:round/>
                <a:headEnd/>
                <a:tailEnd/>
              </a:ln>
            </p:spPr>
            <p:txBody>
              <a:bodyPr/>
              <a:lstStyle/>
              <a:p>
                <a:endParaRPr lang="en-US"/>
              </a:p>
            </p:txBody>
          </p:sp>
          <p:sp>
            <p:nvSpPr>
              <p:cNvPr id="1079" name="Line 42"/>
              <p:cNvSpPr>
                <a:spLocks noChangeShapeType="1"/>
              </p:cNvSpPr>
              <p:nvPr/>
            </p:nvSpPr>
            <p:spPr bwMode="auto">
              <a:xfrm flipV="1">
                <a:off x="3115" y="2683"/>
                <a:ext cx="1" cy="19"/>
              </a:xfrm>
              <a:prstGeom prst="line">
                <a:avLst/>
              </a:prstGeom>
              <a:noFill/>
              <a:ln w="12700">
                <a:solidFill>
                  <a:srgbClr val="000000"/>
                </a:solidFill>
                <a:round/>
                <a:headEnd/>
                <a:tailEnd/>
              </a:ln>
            </p:spPr>
            <p:txBody>
              <a:bodyPr/>
              <a:lstStyle/>
              <a:p>
                <a:endParaRPr lang="en-US"/>
              </a:p>
            </p:txBody>
          </p:sp>
          <p:sp>
            <p:nvSpPr>
              <p:cNvPr id="1080" name="Line 43"/>
              <p:cNvSpPr>
                <a:spLocks noChangeShapeType="1"/>
              </p:cNvSpPr>
              <p:nvPr/>
            </p:nvSpPr>
            <p:spPr bwMode="auto">
              <a:xfrm flipV="1">
                <a:off x="3191" y="2683"/>
                <a:ext cx="1" cy="19"/>
              </a:xfrm>
              <a:prstGeom prst="line">
                <a:avLst/>
              </a:prstGeom>
              <a:noFill/>
              <a:ln w="12700">
                <a:solidFill>
                  <a:srgbClr val="000000"/>
                </a:solidFill>
                <a:round/>
                <a:headEnd/>
                <a:tailEnd/>
              </a:ln>
            </p:spPr>
            <p:txBody>
              <a:bodyPr/>
              <a:lstStyle/>
              <a:p>
                <a:endParaRPr lang="en-US"/>
              </a:p>
            </p:txBody>
          </p:sp>
          <p:sp>
            <p:nvSpPr>
              <p:cNvPr id="1081" name="Line 44"/>
              <p:cNvSpPr>
                <a:spLocks noChangeShapeType="1"/>
              </p:cNvSpPr>
              <p:nvPr/>
            </p:nvSpPr>
            <p:spPr bwMode="auto">
              <a:xfrm flipV="1">
                <a:off x="3244" y="2683"/>
                <a:ext cx="1" cy="19"/>
              </a:xfrm>
              <a:prstGeom prst="line">
                <a:avLst/>
              </a:prstGeom>
              <a:noFill/>
              <a:ln w="12700">
                <a:solidFill>
                  <a:srgbClr val="000000"/>
                </a:solidFill>
                <a:round/>
                <a:headEnd/>
                <a:tailEnd/>
              </a:ln>
            </p:spPr>
            <p:txBody>
              <a:bodyPr/>
              <a:lstStyle/>
              <a:p>
                <a:endParaRPr lang="en-US"/>
              </a:p>
            </p:txBody>
          </p:sp>
          <p:sp>
            <p:nvSpPr>
              <p:cNvPr id="1082" name="Line 45"/>
              <p:cNvSpPr>
                <a:spLocks noChangeShapeType="1"/>
              </p:cNvSpPr>
              <p:nvPr/>
            </p:nvSpPr>
            <p:spPr bwMode="auto">
              <a:xfrm flipV="1">
                <a:off x="3285" y="2683"/>
                <a:ext cx="0" cy="19"/>
              </a:xfrm>
              <a:prstGeom prst="line">
                <a:avLst/>
              </a:prstGeom>
              <a:noFill/>
              <a:ln w="12700">
                <a:solidFill>
                  <a:srgbClr val="000000"/>
                </a:solidFill>
                <a:round/>
                <a:headEnd/>
                <a:tailEnd/>
              </a:ln>
            </p:spPr>
            <p:txBody>
              <a:bodyPr/>
              <a:lstStyle/>
              <a:p>
                <a:endParaRPr lang="en-US"/>
              </a:p>
            </p:txBody>
          </p:sp>
          <p:sp>
            <p:nvSpPr>
              <p:cNvPr id="1083" name="Line 46"/>
              <p:cNvSpPr>
                <a:spLocks noChangeShapeType="1"/>
              </p:cNvSpPr>
              <p:nvPr/>
            </p:nvSpPr>
            <p:spPr bwMode="auto">
              <a:xfrm flipV="1">
                <a:off x="3318" y="2683"/>
                <a:ext cx="1" cy="19"/>
              </a:xfrm>
              <a:prstGeom prst="line">
                <a:avLst/>
              </a:prstGeom>
              <a:noFill/>
              <a:ln w="12700">
                <a:solidFill>
                  <a:srgbClr val="000000"/>
                </a:solidFill>
                <a:round/>
                <a:headEnd/>
                <a:tailEnd/>
              </a:ln>
            </p:spPr>
            <p:txBody>
              <a:bodyPr/>
              <a:lstStyle/>
              <a:p>
                <a:endParaRPr lang="en-US"/>
              </a:p>
            </p:txBody>
          </p:sp>
          <p:sp>
            <p:nvSpPr>
              <p:cNvPr id="1084" name="Line 47"/>
              <p:cNvSpPr>
                <a:spLocks noChangeShapeType="1"/>
              </p:cNvSpPr>
              <p:nvPr/>
            </p:nvSpPr>
            <p:spPr bwMode="auto">
              <a:xfrm flipV="1">
                <a:off x="3348" y="2683"/>
                <a:ext cx="1" cy="19"/>
              </a:xfrm>
              <a:prstGeom prst="line">
                <a:avLst/>
              </a:prstGeom>
              <a:noFill/>
              <a:ln w="12700">
                <a:solidFill>
                  <a:srgbClr val="000000"/>
                </a:solidFill>
                <a:round/>
                <a:headEnd/>
                <a:tailEnd/>
              </a:ln>
            </p:spPr>
            <p:txBody>
              <a:bodyPr/>
              <a:lstStyle/>
              <a:p>
                <a:endParaRPr lang="en-US"/>
              </a:p>
            </p:txBody>
          </p:sp>
          <p:sp>
            <p:nvSpPr>
              <p:cNvPr id="1085" name="Line 48"/>
              <p:cNvSpPr>
                <a:spLocks noChangeShapeType="1"/>
              </p:cNvSpPr>
              <p:nvPr/>
            </p:nvSpPr>
            <p:spPr bwMode="auto">
              <a:xfrm flipV="1">
                <a:off x="3372" y="2683"/>
                <a:ext cx="1" cy="19"/>
              </a:xfrm>
              <a:prstGeom prst="line">
                <a:avLst/>
              </a:prstGeom>
              <a:noFill/>
              <a:ln w="12700">
                <a:solidFill>
                  <a:srgbClr val="000000"/>
                </a:solidFill>
                <a:round/>
                <a:headEnd/>
                <a:tailEnd/>
              </a:ln>
            </p:spPr>
            <p:txBody>
              <a:bodyPr/>
              <a:lstStyle/>
              <a:p>
                <a:endParaRPr lang="en-US"/>
              </a:p>
            </p:txBody>
          </p:sp>
          <p:sp>
            <p:nvSpPr>
              <p:cNvPr id="1086" name="Line 49"/>
              <p:cNvSpPr>
                <a:spLocks noChangeShapeType="1"/>
              </p:cNvSpPr>
              <p:nvPr/>
            </p:nvSpPr>
            <p:spPr bwMode="auto">
              <a:xfrm flipV="1">
                <a:off x="3394" y="2683"/>
                <a:ext cx="1" cy="19"/>
              </a:xfrm>
              <a:prstGeom prst="line">
                <a:avLst/>
              </a:prstGeom>
              <a:noFill/>
              <a:ln w="12700">
                <a:solidFill>
                  <a:srgbClr val="000000"/>
                </a:solidFill>
                <a:round/>
                <a:headEnd/>
                <a:tailEnd/>
              </a:ln>
            </p:spPr>
            <p:txBody>
              <a:bodyPr/>
              <a:lstStyle/>
              <a:p>
                <a:endParaRPr lang="en-US"/>
              </a:p>
            </p:txBody>
          </p:sp>
          <p:sp>
            <p:nvSpPr>
              <p:cNvPr id="1087" name="Line 50"/>
              <p:cNvSpPr>
                <a:spLocks noChangeShapeType="1"/>
              </p:cNvSpPr>
              <p:nvPr/>
            </p:nvSpPr>
            <p:spPr bwMode="auto">
              <a:xfrm flipV="1">
                <a:off x="3414" y="2665"/>
                <a:ext cx="1" cy="37"/>
              </a:xfrm>
              <a:prstGeom prst="line">
                <a:avLst/>
              </a:prstGeom>
              <a:noFill/>
              <a:ln w="12700">
                <a:solidFill>
                  <a:srgbClr val="000000"/>
                </a:solidFill>
                <a:round/>
                <a:headEnd/>
                <a:tailEnd/>
              </a:ln>
            </p:spPr>
            <p:txBody>
              <a:bodyPr/>
              <a:lstStyle/>
              <a:p>
                <a:endParaRPr lang="en-US"/>
              </a:p>
            </p:txBody>
          </p:sp>
          <p:sp>
            <p:nvSpPr>
              <p:cNvPr id="1088" name="Line 51"/>
              <p:cNvSpPr>
                <a:spLocks noChangeShapeType="1"/>
              </p:cNvSpPr>
              <p:nvPr/>
            </p:nvSpPr>
            <p:spPr bwMode="auto">
              <a:xfrm flipV="1">
                <a:off x="3541" y="2683"/>
                <a:ext cx="1" cy="19"/>
              </a:xfrm>
              <a:prstGeom prst="line">
                <a:avLst/>
              </a:prstGeom>
              <a:noFill/>
              <a:ln w="12700">
                <a:solidFill>
                  <a:srgbClr val="000000"/>
                </a:solidFill>
                <a:round/>
                <a:headEnd/>
                <a:tailEnd/>
              </a:ln>
            </p:spPr>
            <p:txBody>
              <a:bodyPr/>
              <a:lstStyle/>
              <a:p>
                <a:endParaRPr lang="en-US"/>
              </a:p>
            </p:txBody>
          </p:sp>
          <p:sp>
            <p:nvSpPr>
              <p:cNvPr id="1089" name="Line 52"/>
              <p:cNvSpPr>
                <a:spLocks noChangeShapeType="1"/>
              </p:cNvSpPr>
              <p:nvPr/>
            </p:nvSpPr>
            <p:spPr bwMode="auto">
              <a:xfrm flipV="1">
                <a:off x="3617" y="2683"/>
                <a:ext cx="1" cy="19"/>
              </a:xfrm>
              <a:prstGeom prst="line">
                <a:avLst/>
              </a:prstGeom>
              <a:noFill/>
              <a:ln w="12700">
                <a:solidFill>
                  <a:srgbClr val="000000"/>
                </a:solidFill>
                <a:round/>
                <a:headEnd/>
                <a:tailEnd/>
              </a:ln>
            </p:spPr>
            <p:txBody>
              <a:bodyPr/>
              <a:lstStyle/>
              <a:p>
                <a:endParaRPr lang="en-US"/>
              </a:p>
            </p:txBody>
          </p:sp>
          <p:sp>
            <p:nvSpPr>
              <p:cNvPr id="1090" name="Line 53"/>
              <p:cNvSpPr>
                <a:spLocks noChangeShapeType="1"/>
              </p:cNvSpPr>
              <p:nvPr/>
            </p:nvSpPr>
            <p:spPr bwMode="auto">
              <a:xfrm flipV="1">
                <a:off x="3671" y="2683"/>
                <a:ext cx="1" cy="19"/>
              </a:xfrm>
              <a:prstGeom prst="line">
                <a:avLst/>
              </a:prstGeom>
              <a:noFill/>
              <a:ln w="12700">
                <a:solidFill>
                  <a:srgbClr val="000000"/>
                </a:solidFill>
                <a:round/>
                <a:headEnd/>
                <a:tailEnd/>
              </a:ln>
            </p:spPr>
            <p:txBody>
              <a:bodyPr/>
              <a:lstStyle/>
              <a:p>
                <a:endParaRPr lang="en-US"/>
              </a:p>
            </p:txBody>
          </p:sp>
          <p:sp>
            <p:nvSpPr>
              <p:cNvPr id="1091" name="Line 54"/>
              <p:cNvSpPr>
                <a:spLocks noChangeShapeType="1"/>
              </p:cNvSpPr>
              <p:nvPr/>
            </p:nvSpPr>
            <p:spPr bwMode="auto">
              <a:xfrm flipV="1">
                <a:off x="3712" y="2683"/>
                <a:ext cx="0" cy="19"/>
              </a:xfrm>
              <a:prstGeom prst="line">
                <a:avLst/>
              </a:prstGeom>
              <a:noFill/>
              <a:ln w="12700">
                <a:solidFill>
                  <a:srgbClr val="000000"/>
                </a:solidFill>
                <a:round/>
                <a:headEnd/>
                <a:tailEnd/>
              </a:ln>
            </p:spPr>
            <p:txBody>
              <a:bodyPr/>
              <a:lstStyle/>
              <a:p>
                <a:endParaRPr lang="en-US"/>
              </a:p>
            </p:txBody>
          </p:sp>
          <p:sp>
            <p:nvSpPr>
              <p:cNvPr id="1092" name="Line 55"/>
              <p:cNvSpPr>
                <a:spLocks noChangeShapeType="1"/>
              </p:cNvSpPr>
              <p:nvPr/>
            </p:nvSpPr>
            <p:spPr bwMode="auto">
              <a:xfrm flipV="1">
                <a:off x="3744" y="2683"/>
                <a:ext cx="1" cy="19"/>
              </a:xfrm>
              <a:prstGeom prst="line">
                <a:avLst/>
              </a:prstGeom>
              <a:noFill/>
              <a:ln w="12700">
                <a:solidFill>
                  <a:srgbClr val="000000"/>
                </a:solidFill>
                <a:round/>
                <a:headEnd/>
                <a:tailEnd/>
              </a:ln>
            </p:spPr>
            <p:txBody>
              <a:bodyPr/>
              <a:lstStyle/>
              <a:p>
                <a:endParaRPr lang="en-US"/>
              </a:p>
            </p:txBody>
          </p:sp>
          <p:sp>
            <p:nvSpPr>
              <p:cNvPr id="1093" name="Line 56"/>
              <p:cNvSpPr>
                <a:spLocks noChangeShapeType="1"/>
              </p:cNvSpPr>
              <p:nvPr/>
            </p:nvSpPr>
            <p:spPr bwMode="auto">
              <a:xfrm flipV="1">
                <a:off x="3773" y="2683"/>
                <a:ext cx="1" cy="19"/>
              </a:xfrm>
              <a:prstGeom prst="line">
                <a:avLst/>
              </a:prstGeom>
              <a:noFill/>
              <a:ln w="12700">
                <a:solidFill>
                  <a:srgbClr val="000000"/>
                </a:solidFill>
                <a:round/>
                <a:headEnd/>
                <a:tailEnd/>
              </a:ln>
            </p:spPr>
            <p:txBody>
              <a:bodyPr/>
              <a:lstStyle/>
              <a:p>
                <a:endParaRPr lang="en-US"/>
              </a:p>
            </p:txBody>
          </p:sp>
          <p:sp>
            <p:nvSpPr>
              <p:cNvPr id="1094" name="Line 57"/>
              <p:cNvSpPr>
                <a:spLocks noChangeShapeType="1"/>
              </p:cNvSpPr>
              <p:nvPr/>
            </p:nvSpPr>
            <p:spPr bwMode="auto">
              <a:xfrm flipV="1">
                <a:off x="3798" y="2683"/>
                <a:ext cx="1" cy="19"/>
              </a:xfrm>
              <a:prstGeom prst="line">
                <a:avLst/>
              </a:prstGeom>
              <a:noFill/>
              <a:ln w="12700">
                <a:solidFill>
                  <a:srgbClr val="000000"/>
                </a:solidFill>
                <a:round/>
                <a:headEnd/>
                <a:tailEnd/>
              </a:ln>
            </p:spPr>
            <p:txBody>
              <a:bodyPr/>
              <a:lstStyle/>
              <a:p>
                <a:endParaRPr lang="en-US"/>
              </a:p>
            </p:txBody>
          </p:sp>
          <p:sp>
            <p:nvSpPr>
              <p:cNvPr id="1095" name="Line 58"/>
              <p:cNvSpPr>
                <a:spLocks noChangeShapeType="1"/>
              </p:cNvSpPr>
              <p:nvPr/>
            </p:nvSpPr>
            <p:spPr bwMode="auto">
              <a:xfrm flipV="1">
                <a:off x="3820" y="2683"/>
                <a:ext cx="1" cy="19"/>
              </a:xfrm>
              <a:prstGeom prst="line">
                <a:avLst/>
              </a:prstGeom>
              <a:noFill/>
              <a:ln w="12700">
                <a:solidFill>
                  <a:srgbClr val="000000"/>
                </a:solidFill>
                <a:round/>
                <a:headEnd/>
                <a:tailEnd/>
              </a:ln>
            </p:spPr>
            <p:txBody>
              <a:bodyPr/>
              <a:lstStyle/>
              <a:p>
                <a:endParaRPr lang="en-US"/>
              </a:p>
            </p:txBody>
          </p:sp>
          <p:sp>
            <p:nvSpPr>
              <p:cNvPr id="1096" name="Line 59"/>
              <p:cNvSpPr>
                <a:spLocks noChangeShapeType="1"/>
              </p:cNvSpPr>
              <p:nvPr/>
            </p:nvSpPr>
            <p:spPr bwMode="auto">
              <a:xfrm flipV="1">
                <a:off x="3840" y="2665"/>
                <a:ext cx="1" cy="37"/>
              </a:xfrm>
              <a:prstGeom prst="line">
                <a:avLst/>
              </a:prstGeom>
              <a:noFill/>
              <a:ln w="12700">
                <a:solidFill>
                  <a:srgbClr val="000000"/>
                </a:solidFill>
                <a:round/>
                <a:headEnd/>
                <a:tailEnd/>
              </a:ln>
            </p:spPr>
            <p:txBody>
              <a:bodyPr/>
              <a:lstStyle/>
              <a:p>
                <a:endParaRPr lang="en-US"/>
              </a:p>
            </p:txBody>
          </p:sp>
          <p:sp>
            <p:nvSpPr>
              <p:cNvPr id="1097" name="Line 60"/>
              <p:cNvSpPr>
                <a:spLocks noChangeShapeType="1"/>
              </p:cNvSpPr>
              <p:nvPr/>
            </p:nvSpPr>
            <p:spPr bwMode="auto">
              <a:xfrm>
                <a:off x="1709" y="2702"/>
                <a:ext cx="2131" cy="1"/>
              </a:xfrm>
              <a:prstGeom prst="line">
                <a:avLst/>
              </a:prstGeom>
              <a:noFill/>
              <a:ln w="12700">
                <a:solidFill>
                  <a:srgbClr val="000000"/>
                </a:solidFill>
                <a:round/>
                <a:headEnd/>
                <a:tailEnd/>
              </a:ln>
            </p:spPr>
            <p:txBody>
              <a:bodyPr/>
              <a:lstStyle/>
              <a:p>
                <a:endParaRPr lang="en-US"/>
              </a:p>
            </p:txBody>
          </p:sp>
          <p:sp>
            <p:nvSpPr>
              <p:cNvPr id="1098" name="Line 61"/>
              <p:cNvSpPr>
                <a:spLocks noChangeShapeType="1"/>
              </p:cNvSpPr>
              <p:nvPr/>
            </p:nvSpPr>
            <p:spPr bwMode="auto">
              <a:xfrm>
                <a:off x="1709" y="2702"/>
                <a:ext cx="34" cy="1"/>
              </a:xfrm>
              <a:prstGeom prst="line">
                <a:avLst/>
              </a:prstGeom>
              <a:noFill/>
              <a:ln w="12700">
                <a:solidFill>
                  <a:srgbClr val="000000"/>
                </a:solidFill>
                <a:round/>
                <a:headEnd/>
                <a:tailEnd/>
              </a:ln>
            </p:spPr>
            <p:txBody>
              <a:bodyPr/>
              <a:lstStyle/>
              <a:p>
                <a:endParaRPr lang="en-US"/>
              </a:p>
            </p:txBody>
          </p:sp>
          <p:sp>
            <p:nvSpPr>
              <p:cNvPr id="1099" name="Line 62"/>
              <p:cNvSpPr>
                <a:spLocks noChangeShapeType="1"/>
              </p:cNvSpPr>
              <p:nvPr/>
            </p:nvSpPr>
            <p:spPr bwMode="auto">
              <a:xfrm>
                <a:off x="1709" y="2503"/>
                <a:ext cx="34" cy="1"/>
              </a:xfrm>
              <a:prstGeom prst="line">
                <a:avLst/>
              </a:prstGeom>
              <a:noFill/>
              <a:ln w="12700">
                <a:solidFill>
                  <a:srgbClr val="000000"/>
                </a:solidFill>
                <a:round/>
                <a:headEnd/>
                <a:tailEnd/>
              </a:ln>
            </p:spPr>
            <p:txBody>
              <a:bodyPr/>
              <a:lstStyle/>
              <a:p>
                <a:endParaRPr lang="en-US"/>
              </a:p>
            </p:txBody>
          </p:sp>
          <p:sp>
            <p:nvSpPr>
              <p:cNvPr id="1100" name="Line 63"/>
              <p:cNvSpPr>
                <a:spLocks noChangeShapeType="1"/>
              </p:cNvSpPr>
              <p:nvPr/>
            </p:nvSpPr>
            <p:spPr bwMode="auto">
              <a:xfrm>
                <a:off x="1709" y="2304"/>
                <a:ext cx="34" cy="1"/>
              </a:xfrm>
              <a:prstGeom prst="line">
                <a:avLst/>
              </a:prstGeom>
              <a:noFill/>
              <a:ln w="12700">
                <a:solidFill>
                  <a:srgbClr val="000000"/>
                </a:solidFill>
                <a:round/>
                <a:headEnd/>
                <a:tailEnd/>
              </a:ln>
            </p:spPr>
            <p:txBody>
              <a:bodyPr/>
              <a:lstStyle/>
              <a:p>
                <a:endParaRPr lang="en-US"/>
              </a:p>
            </p:txBody>
          </p:sp>
          <p:sp>
            <p:nvSpPr>
              <p:cNvPr id="1101" name="Line 64"/>
              <p:cNvSpPr>
                <a:spLocks noChangeShapeType="1"/>
              </p:cNvSpPr>
              <p:nvPr/>
            </p:nvSpPr>
            <p:spPr bwMode="auto">
              <a:xfrm>
                <a:off x="1709" y="2104"/>
                <a:ext cx="34" cy="1"/>
              </a:xfrm>
              <a:prstGeom prst="line">
                <a:avLst/>
              </a:prstGeom>
              <a:noFill/>
              <a:ln w="12700">
                <a:solidFill>
                  <a:srgbClr val="000000"/>
                </a:solidFill>
                <a:round/>
                <a:headEnd/>
                <a:tailEnd/>
              </a:ln>
            </p:spPr>
            <p:txBody>
              <a:bodyPr/>
              <a:lstStyle/>
              <a:p>
                <a:endParaRPr lang="en-US"/>
              </a:p>
            </p:txBody>
          </p:sp>
          <p:sp>
            <p:nvSpPr>
              <p:cNvPr id="1102" name="Line 65"/>
              <p:cNvSpPr>
                <a:spLocks noChangeShapeType="1"/>
              </p:cNvSpPr>
              <p:nvPr/>
            </p:nvSpPr>
            <p:spPr bwMode="auto">
              <a:xfrm>
                <a:off x="1709" y="1905"/>
                <a:ext cx="34" cy="0"/>
              </a:xfrm>
              <a:prstGeom prst="line">
                <a:avLst/>
              </a:prstGeom>
              <a:noFill/>
              <a:ln w="12700">
                <a:solidFill>
                  <a:srgbClr val="000000"/>
                </a:solidFill>
                <a:round/>
                <a:headEnd/>
                <a:tailEnd/>
              </a:ln>
            </p:spPr>
            <p:txBody>
              <a:bodyPr/>
              <a:lstStyle/>
              <a:p>
                <a:endParaRPr lang="en-US"/>
              </a:p>
            </p:txBody>
          </p:sp>
          <p:sp>
            <p:nvSpPr>
              <p:cNvPr id="1103" name="Line 66"/>
              <p:cNvSpPr>
                <a:spLocks noChangeShapeType="1"/>
              </p:cNvSpPr>
              <p:nvPr/>
            </p:nvSpPr>
            <p:spPr bwMode="auto">
              <a:xfrm>
                <a:off x="1709" y="1705"/>
                <a:ext cx="34" cy="1"/>
              </a:xfrm>
              <a:prstGeom prst="line">
                <a:avLst/>
              </a:prstGeom>
              <a:noFill/>
              <a:ln w="12700">
                <a:solidFill>
                  <a:srgbClr val="000000"/>
                </a:solidFill>
                <a:round/>
                <a:headEnd/>
                <a:tailEnd/>
              </a:ln>
            </p:spPr>
            <p:txBody>
              <a:bodyPr/>
              <a:lstStyle/>
              <a:p>
                <a:endParaRPr lang="en-US"/>
              </a:p>
            </p:txBody>
          </p:sp>
          <p:sp>
            <p:nvSpPr>
              <p:cNvPr id="1104" name="Line 67"/>
              <p:cNvSpPr>
                <a:spLocks noChangeShapeType="1"/>
              </p:cNvSpPr>
              <p:nvPr/>
            </p:nvSpPr>
            <p:spPr bwMode="auto">
              <a:xfrm>
                <a:off x="1709" y="1506"/>
                <a:ext cx="34" cy="1"/>
              </a:xfrm>
              <a:prstGeom prst="line">
                <a:avLst/>
              </a:prstGeom>
              <a:noFill/>
              <a:ln w="12700">
                <a:solidFill>
                  <a:srgbClr val="000000"/>
                </a:solidFill>
                <a:round/>
                <a:headEnd/>
                <a:tailEnd/>
              </a:ln>
            </p:spPr>
            <p:txBody>
              <a:bodyPr/>
              <a:lstStyle/>
              <a:p>
                <a:endParaRPr lang="en-US"/>
              </a:p>
            </p:txBody>
          </p:sp>
          <p:sp>
            <p:nvSpPr>
              <p:cNvPr id="1105" name="Line 68"/>
              <p:cNvSpPr>
                <a:spLocks noChangeShapeType="1"/>
              </p:cNvSpPr>
              <p:nvPr/>
            </p:nvSpPr>
            <p:spPr bwMode="auto">
              <a:xfrm>
                <a:off x="1709" y="1306"/>
                <a:ext cx="34" cy="1"/>
              </a:xfrm>
              <a:prstGeom prst="line">
                <a:avLst/>
              </a:prstGeom>
              <a:noFill/>
              <a:ln w="12700">
                <a:solidFill>
                  <a:srgbClr val="000000"/>
                </a:solidFill>
                <a:round/>
                <a:headEnd/>
                <a:tailEnd/>
              </a:ln>
            </p:spPr>
            <p:txBody>
              <a:bodyPr/>
              <a:lstStyle/>
              <a:p>
                <a:endParaRPr lang="en-US"/>
              </a:p>
            </p:txBody>
          </p:sp>
          <p:sp>
            <p:nvSpPr>
              <p:cNvPr id="1106" name="Line 69"/>
              <p:cNvSpPr>
                <a:spLocks noChangeShapeType="1"/>
              </p:cNvSpPr>
              <p:nvPr/>
            </p:nvSpPr>
            <p:spPr bwMode="auto">
              <a:xfrm>
                <a:off x="1709" y="1107"/>
                <a:ext cx="34" cy="1"/>
              </a:xfrm>
              <a:prstGeom prst="line">
                <a:avLst/>
              </a:prstGeom>
              <a:noFill/>
              <a:ln w="12700">
                <a:solidFill>
                  <a:srgbClr val="000000"/>
                </a:solidFill>
                <a:round/>
                <a:headEnd/>
                <a:tailEnd/>
              </a:ln>
            </p:spPr>
            <p:txBody>
              <a:bodyPr/>
              <a:lstStyle/>
              <a:p>
                <a:endParaRPr lang="en-US"/>
              </a:p>
            </p:txBody>
          </p:sp>
          <p:sp>
            <p:nvSpPr>
              <p:cNvPr id="1107" name="Freeform 70"/>
              <p:cNvSpPr>
                <a:spLocks/>
              </p:cNvSpPr>
              <p:nvPr/>
            </p:nvSpPr>
            <p:spPr bwMode="auto">
              <a:xfrm>
                <a:off x="1709" y="1107"/>
                <a:ext cx="1" cy="1595"/>
              </a:xfrm>
              <a:custGeom>
                <a:avLst/>
                <a:gdLst>
                  <a:gd name="T0" fmla="*/ 0 w 1"/>
                  <a:gd name="T1" fmla="*/ 1786 h 1786"/>
                  <a:gd name="T2" fmla="*/ 0 w 1"/>
                  <a:gd name="T3" fmla="*/ 0 h 1786"/>
                  <a:gd name="T4" fmla="*/ 0 w 1"/>
                  <a:gd name="T5" fmla="*/ 41 h 1786"/>
                  <a:gd name="T6" fmla="*/ 0 60000 65536"/>
                  <a:gd name="T7" fmla="*/ 0 60000 65536"/>
                  <a:gd name="T8" fmla="*/ 0 60000 65536"/>
                  <a:gd name="T9" fmla="*/ 0 w 1"/>
                  <a:gd name="T10" fmla="*/ 0 h 1786"/>
                  <a:gd name="T11" fmla="*/ 1 w 1"/>
                  <a:gd name="T12" fmla="*/ 1786 h 1786"/>
                </a:gdLst>
                <a:ahLst/>
                <a:cxnLst>
                  <a:cxn ang="T6">
                    <a:pos x="T0" y="T1"/>
                  </a:cxn>
                  <a:cxn ang="T7">
                    <a:pos x="T2" y="T3"/>
                  </a:cxn>
                  <a:cxn ang="T8">
                    <a:pos x="T4" y="T5"/>
                  </a:cxn>
                </a:cxnLst>
                <a:rect l="T9" t="T10" r="T11" b="T12"/>
                <a:pathLst>
                  <a:path w="1" h="1786">
                    <a:moveTo>
                      <a:pt x="0" y="1786"/>
                    </a:moveTo>
                    <a:lnTo>
                      <a:pt x="0" y="0"/>
                    </a:lnTo>
                    <a:lnTo>
                      <a:pt x="0" y="41"/>
                    </a:lnTo>
                  </a:path>
                </a:pathLst>
              </a:custGeom>
              <a:noFill/>
              <a:ln w="12700">
                <a:solidFill>
                  <a:srgbClr val="000000"/>
                </a:solidFill>
                <a:round/>
                <a:headEnd/>
                <a:tailEnd/>
              </a:ln>
            </p:spPr>
            <p:txBody>
              <a:bodyPr/>
              <a:lstStyle/>
              <a:p>
                <a:endParaRPr lang="en-US"/>
              </a:p>
            </p:txBody>
          </p:sp>
          <p:sp>
            <p:nvSpPr>
              <p:cNvPr id="1108" name="Line 71"/>
              <p:cNvSpPr>
                <a:spLocks noChangeShapeType="1"/>
              </p:cNvSpPr>
              <p:nvPr/>
            </p:nvSpPr>
            <p:spPr bwMode="auto">
              <a:xfrm>
                <a:off x="1836" y="1107"/>
                <a:ext cx="1" cy="18"/>
              </a:xfrm>
              <a:prstGeom prst="line">
                <a:avLst/>
              </a:prstGeom>
              <a:noFill/>
              <a:ln w="12700">
                <a:solidFill>
                  <a:srgbClr val="000000"/>
                </a:solidFill>
                <a:round/>
                <a:headEnd/>
                <a:tailEnd/>
              </a:ln>
            </p:spPr>
            <p:txBody>
              <a:bodyPr/>
              <a:lstStyle/>
              <a:p>
                <a:endParaRPr lang="en-US"/>
              </a:p>
            </p:txBody>
          </p:sp>
          <p:sp>
            <p:nvSpPr>
              <p:cNvPr id="1109" name="Line 72"/>
              <p:cNvSpPr>
                <a:spLocks noChangeShapeType="1"/>
              </p:cNvSpPr>
              <p:nvPr/>
            </p:nvSpPr>
            <p:spPr bwMode="auto">
              <a:xfrm>
                <a:off x="1912" y="1107"/>
                <a:ext cx="1" cy="18"/>
              </a:xfrm>
              <a:prstGeom prst="line">
                <a:avLst/>
              </a:prstGeom>
              <a:noFill/>
              <a:ln w="12700">
                <a:solidFill>
                  <a:srgbClr val="000000"/>
                </a:solidFill>
                <a:round/>
                <a:headEnd/>
                <a:tailEnd/>
              </a:ln>
            </p:spPr>
            <p:txBody>
              <a:bodyPr/>
              <a:lstStyle/>
              <a:p>
                <a:endParaRPr lang="en-US"/>
              </a:p>
            </p:txBody>
          </p:sp>
          <p:sp>
            <p:nvSpPr>
              <p:cNvPr id="1110" name="Line 73"/>
              <p:cNvSpPr>
                <a:spLocks noChangeShapeType="1"/>
              </p:cNvSpPr>
              <p:nvPr/>
            </p:nvSpPr>
            <p:spPr bwMode="auto">
              <a:xfrm>
                <a:off x="1965" y="1107"/>
                <a:ext cx="1" cy="18"/>
              </a:xfrm>
              <a:prstGeom prst="line">
                <a:avLst/>
              </a:prstGeom>
              <a:noFill/>
              <a:ln w="12700">
                <a:solidFill>
                  <a:srgbClr val="000000"/>
                </a:solidFill>
                <a:round/>
                <a:headEnd/>
                <a:tailEnd/>
              </a:ln>
            </p:spPr>
            <p:txBody>
              <a:bodyPr/>
              <a:lstStyle/>
              <a:p>
                <a:endParaRPr lang="en-US"/>
              </a:p>
            </p:txBody>
          </p:sp>
          <p:sp>
            <p:nvSpPr>
              <p:cNvPr id="1111" name="Line 74"/>
              <p:cNvSpPr>
                <a:spLocks noChangeShapeType="1"/>
              </p:cNvSpPr>
              <p:nvPr/>
            </p:nvSpPr>
            <p:spPr bwMode="auto">
              <a:xfrm>
                <a:off x="2006" y="1107"/>
                <a:ext cx="1" cy="18"/>
              </a:xfrm>
              <a:prstGeom prst="line">
                <a:avLst/>
              </a:prstGeom>
              <a:noFill/>
              <a:ln w="12700">
                <a:solidFill>
                  <a:srgbClr val="000000"/>
                </a:solidFill>
                <a:round/>
                <a:headEnd/>
                <a:tailEnd/>
              </a:ln>
            </p:spPr>
            <p:txBody>
              <a:bodyPr/>
              <a:lstStyle/>
              <a:p>
                <a:endParaRPr lang="en-US"/>
              </a:p>
            </p:txBody>
          </p:sp>
          <p:sp>
            <p:nvSpPr>
              <p:cNvPr id="1112" name="Line 75"/>
              <p:cNvSpPr>
                <a:spLocks noChangeShapeType="1"/>
              </p:cNvSpPr>
              <p:nvPr/>
            </p:nvSpPr>
            <p:spPr bwMode="auto">
              <a:xfrm>
                <a:off x="2040" y="1107"/>
                <a:ext cx="1" cy="18"/>
              </a:xfrm>
              <a:prstGeom prst="line">
                <a:avLst/>
              </a:prstGeom>
              <a:noFill/>
              <a:ln w="12700">
                <a:solidFill>
                  <a:srgbClr val="000000"/>
                </a:solidFill>
                <a:round/>
                <a:headEnd/>
                <a:tailEnd/>
              </a:ln>
            </p:spPr>
            <p:txBody>
              <a:bodyPr/>
              <a:lstStyle/>
              <a:p>
                <a:endParaRPr lang="en-US"/>
              </a:p>
            </p:txBody>
          </p:sp>
          <p:sp>
            <p:nvSpPr>
              <p:cNvPr id="1113" name="Line 76"/>
              <p:cNvSpPr>
                <a:spLocks noChangeShapeType="1"/>
              </p:cNvSpPr>
              <p:nvPr/>
            </p:nvSpPr>
            <p:spPr bwMode="auto">
              <a:xfrm>
                <a:off x="2068" y="1107"/>
                <a:ext cx="1" cy="18"/>
              </a:xfrm>
              <a:prstGeom prst="line">
                <a:avLst/>
              </a:prstGeom>
              <a:noFill/>
              <a:ln w="12700">
                <a:solidFill>
                  <a:srgbClr val="000000"/>
                </a:solidFill>
                <a:round/>
                <a:headEnd/>
                <a:tailEnd/>
              </a:ln>
            </p:spPr>
            <p:txBody>
              <a:bodyPr/>
              <a:lstStyle/>
              <a:p>
                <a:endParaRPr lang="en-US"/>
              </a:p>
            </p:txBody>
          </p:sp>
          <p:sp>
            <p:nvSpPr>
              <p:cNvPr id="1114" name="Line 77"/>
              <p:cNvSpPr>
                <a:spLocks noChangeShapeType="1"/>
              </p:cNvSpPr>
              <p:nvPr/>
            </p:nvSpPr>
            <p:spPr bwMode="auto">
              <a:xfrm>
                <a:off x="2093" y="1107"/>
                <a:ext cx="1" cy="18"/>
              </a:xfrm>
              <a:prstGeom prst="line">
                <a:avLst/>
              </a:prstGeom>
              <a:noFill/>
              <a:ln w="12700">
                <a:solidFill>
                  <a:srgbClr val="000000"/>
                </a:solidFill>
                <a:round/>
                <a:headEnd/>
                <a:tailEnd/>
              </a:ln>
            </p:spPr>
            <p:txBody>
              <a:bodyPr/>
              <a:lstStyle/>
              <a:p>
                <a:endParaRPr lang="en-US"/>
              </a:p>
            </p:txBody>
          </p:sp>
          <p:sp>
            <p:nvSpPr>
              <p:cNvPr id="1115" name="Line 78"/>
              <p:cNvSpPr>
                <a:spLocks noChangeShapeType="1"/>
              </p:cNvSpPr>
              <p:nvPr/>
            </p:nvSpPr>
            <p:spPr bwMode="auto">
              <a:xfrm>
                <a:off x="2116" y="1107"/>
                <a:ext cx="1" cy="18"/>
              </a:xfrm>
              <a:prstGeom prst="line">
                <a:avLst/>
              </a:prstGeom>
              <a:noFill/>
              <a:ln w="12700">
                <a:solidFill>
                  <a:srgbClr val="000000"/>
                </a:solidFill>
                <a:round/>
                <a:headEnd/>
                <a:tailEnd/>
              </a:ln>
            </p:spPr>
            <p:txBody>
              <a:bodyPr/>
              <a:lstStyle/>
              <a:p>
                <a:endParaRPr lang="en-US"/>
              </a:p>
            </p:txBody>
          </p:sp>
          <p:sp>
            <p:nvSpPr>
              <p:cNvPr id="1116" name="Line 79"/>
              <p:cNvSpPr>
                <a:spLocks noChangeShapeType="1"/>
              </p:cNvSpPr>
              <p:nvPr/>
            </p:nvSpPr>
            <p:spPr bwMode="auto">
              <a:xfrm>
                <a:off x="2134" y="1107"/>
                <a:ext cx="1" cy="37"/>
              </a:xfrm>
              <a:prstGeom prst="line">
                <a:avLst/>
              </a:prstGeom>
              <a:noFill/>
              <a:ln w="12700">
                <a:solidFill>
                  <a:srgbClr val="000000"/>
                </a:solidFill>
                <a:round/>
                <a:headEnd/>
                <a:tailEnd/>
              </a:ln>
            </p:spPr>
            <p:txBody>
              <a:bodyPr/>
              <a:lstStyle/>
              <a:p>
                <a:endParaRPr lang="en-US"/>
              </a:p>
            </p:txBody>
          </p:sp>
          <p:sp>
            <p:nvSpPr>
              <p:cNvPr id="1117" name="Line 80"/>
              <p:cNvSpPr>
                <a:spLocks noChangeShapeType="1"/>
              </p:cNvSpPr>
              <p:nvPr/>
            </p:nvSpPr>
            <p:spPr bwMode="auto">
              <a:xfrm>
                <a:off x="2263" y="1107"/>
                <a:ext cx="1" cy="18"/>
              </a:xfrm>
              <a:prstGeom prst="line">
                <a:avLst/>
              </a:prstGeom>
              <a:noFill/>
              <a:ln w="12700">
                <a:solidFill>
                  <a:srgbClr val="000000"/>
                </a:solidFill>
                <a:round/>
                <a:headEnd/>
                <a:tailEnd/>
              </a:ln>
            </p:spPr>
            <p:txBody>
              <a:bodyPr/>
              <a:lstStyle/>
              <a:p>
                <a:endParaRPr lang="en-US"/>
              </a:p>
            </p:txBody>
          </p:sp>
          <p:sp>
            <p:nvSpPr>
              <p:cNvPr id="1118" name="Line 81"/>
              <p:cNvSpPr>
                <a:spLocks noChangeShapeType="1"/>
              </p:cNvSpPr>
              <p:nvPr/>
            </p:nvSpPr>
            <p:spPr bwMode="auto">
              <a:xfrm>
                <a:off x="2338" y="1107"/>
                <a:ext cx="1" cy="18"/>
              </a:xfrm>
              <a:prstGeom prst="line">
                <a:avLst/>
              </a:prstGeom>
              <a:noFill/>
              <a:ln w="12700">
                <a:solidFill>
                  <a:srgbClr val="000000"/>
                </a:solidFill>
                <a:round/>
                <a:headEnd/>
                <a:tailEnd/>
              </a:ln>
            </p:spPr>
            <p:txBody>
              <a:bodyPr/>
              <a:lstStyle/>
              <a:p>
                <a:endParaRPr lang="en-US"/>
              </a:p>
            </p:txBody>
          </p:sp>
          <p:sp>
            <p:nvSpPr>
              <p:cNvPr id="1119" name="Line 82"/>
              <p:cNvSpPr>
                <a:spLocks noChangeShapeType="1"/>
              </p:cNvSpPr>
              <p:nvPr/>
            </p:nvSpPr>
            <p:spPr bwMode="auto">
              <a:xfrm>
                <a:off x="2391" y="1107"/>
                <a:ext cx="1" cy="18"/>
              </a:xfrm>
              <a:prstGeom prst="line">
                <a:avLst/>
              </a:prstGeom>
              <a:noFill/>
              <a:ln w="12700">
                <a:solidFill>
                  <a:srgbClr val="000000"/>
                </a:solidFill>
                <a:round/>
                <a:headEnd/>
                <a:tailEnd/>
              </a:ln>
            </p:spPr>
            <p:txBody>
              <a:bodyPr/>
              <a:lstStyle/>
              <a:p>
                <a:endParaRPr lang="en-US"/>
              </a:p>
            </p:txBody>
          </p:sp>
          <p:sp>
            <p:nvSpPr>
              <p:cNvPr id="1120" name="Line 83"/>
              <p:cNvSpPr>
                <a:spLocks noChangeShapeType="1"/>
              </p:cNvSpPr>
              <p:nvPr/>
            </p:nvSpPr>
            <p:spPr bwMode="auto">
              <a:xfrm>
                <a:off x="2432" y="1107"/>
                <a:ext cx="1" cy="18"/>
              </a:xfrm>
              <a:prstGeom prst="line">
                <a:avLst/>
              </a:prstGeom>
              <a:noFill/>
              <a:ln w="12700">
                <a:solidFill>
                  <a:srgbClr val="000000"/>
                </a:solidFill>
                <a:round/>
                <a:headEnd/>
                <a:tailEnd/>
              </a:ln>
            </p:spPr>
            <p:txBody>
              <a:bodyPr/>
              <a:lstStyle/>
              <a:p>
                <a:endParaRPr lang="en-US"/>
              </a:p>
            </p:txBody>
          </p:sp>
          <p:sp>
            <p:nvSpPr>
              <p:cNvPr id="1121" name="Line 84"/>
              <p:cNvSpPr>
                <a:spLocks noChangeShapeType="1"/>
              </p:cNvSpPr>
              <p:nvPr/>
            </p:nvSpPr>
            <p:spPr bwMode="auto">
              <a:xfrm>
                <a:off x="2466" y="1107"/>
                <a:ext cx="1" cy="18"/>
              </a:xfrm>
              <a:prstGeom prst="line">
                <a:avLst/>
              </a:prstGeom>
              <a:noFill/>
              <a:ln w="12700">
                <a:solidFill>
                  <a:srgbClr val="000000"/>
                </a:solidFill>
                <a:round/>
                <a:headEnd/>
                <a:tailEnd/>
              </a:ln>
            </p:spPr>
            <p:txBody>
              <a:bodyPr/>
              <a:lstStyle/>
              <a:p>
                <a:endParaRPr lang="en-US"/>
              </a:p>
            </p:txBody>
          </p:sp>
          <p:sp>
            <p:nvSpPr>
              <p:cNvPr id="1122" name="Line 85"/>
              <p:cNvSpPr>
                <a:spLocks noChangeShapeType="1"/>
              </p:cNvSpPr>
              <p:nvPr/>
            </p:nvSpPr>
            <p:spPr bwMode="auto">
              <a:xfrm>
                <a:off x="2495" y="1107"/>
                <a:ext cx="1" cy="18"/>
              </a:xfrm>
              <a:prstGeom prst="line">
                <a:avLst/>
              </a:prstGeom>
              <a:noFill/>
              <a:ln w="12700">
                <a:solidFill>
                  <a:srgbClr val="000000"/>
                </a:solidFill>
                <a:round/>
                <a:headEnd/>
                <a:tailEnd/>
              </a:ln>
            </p:spPr>
            <p:txBody>
              <a:bodyPr/>
              <a:lstStyle/>
              <a:p>
                <a:endParaRPr lang="en-US"/>
              </a:p>
            </p:txBody>
          </p:sp>
          <p:sp>
            <p:nvSpPr>
              <p:cNvPr id="1123" name="Line 86"/>
              <p:cNvSpPr>
                <a:spLocks noChangeShapeType="1"/>
              </p:cNvSpPr>
              <p:nvPr/>
            </p:nvSpPr>
            <p:spPr bwMode="auto">
              <a:xfrm>
                <a:off x="2520" y="1107"/>
                <a:ext cx="1" cy="18"/>
              </a:xfrm>
              <a:prstGeom prst="line">
                <a:avLst/>
              </a:prstGeom>
              <a:noFill/>
              <a:ln w="12700">
                <a:solidFill>
                  <a:srgbClr val="000000"/>
                </a:solidFill>
                <a:round/>
                <a:headEnd/>
                <a:tailEnd/>
              </a:ln>
            </p:spPr>
            <p:txBody>
              <a:bodyPr/>
              <a:lstStyle/>
              <a:p>
                <a:endParaRPr lang="en-US"/>
              </a:p>
            </p:txBody>
          </p:sp>
          <p:sp>
            <p:nvSpPr>
              <p:cNvPr id="1124" name="Line 87"/>
              <p:cNvSpPr>
                <a:spLocks noChangeShapeType="1"/>
              </p:cNvSpPr>
              <p:nvPr/>
            </p:nvSpPr>
            <p:spPr bwMode="auto">
              <a:xfrm>
                <a:off x="2541" y="1107"/>
                <a:ext cx="1" cy="18"/>
              </a:xfrm>
              <a:prstGeom prst="line">
                <a:avLst/>
              </a:prstGeom>
              <a:noFill/>
              <a:ln w="12700">
                <a:solidFill>
                  <a:srgbClr val="000000"/>
                </a:solidFill>
                <a:round/>
                <a:headEnd/>
                <a:tailEnd/>
              </a:ln>
            </p:spPr>
            <p:txBody>
              <a:bodyPr/>
              <a:lstStyle/>
              <a:p>
                <a:endParaRPr lang="en-US"/>
              </a:p>
            </p:txBody>
          </p:sp>
          <p:sp>
            <p:nvSpPr>
              <p:cNvPr id="1125" name="Line 88"/>
              <p:cNvSpPr>
                <a:spLocks noChangeShapeType="1"/>
              </p:cNvSpPr>
              <p:nvPr/>
            </p:nvSpPr>
            <p:spPr bwMode="auto">
              <a:xfrm>
                <a:off x="2561" y="1107"/>
                <a:ext cx="1" cy="37"/>
              </a:xfrm>
              <a:prstGeom prst="line">
                <a:avLst/>
              </a:prstGeom>
              <a:noFill/>
              <a:ln w="12700">
                <a:solidFill>
                  <a:srgbClr val="000000"/>
                </a:solidFill>
                <a:round/>
                <a:headEnd/>
                <a:tailEnd/>
              </a:ln>
            </p:spPr>
            <p:txBody>
              <a:bodyPr/>
              <a:lstStyle/>
              <a:p>
                <a:endParaRPr lang="en-US"/>
              </a:p>
            </p:txBody>
          </p:sp>
          <p:sp>
            <p:nvSpPr>
              <p:cNvPr id="1126" name="Line 89"/>
              <p:cNvSpPr>
                <a:spLocks noChangeShapeType="1"/>
              </p:cNvSpPr>
              <p:nvPr/>
            </p:nvSpPr>
            <p:spPr bwMode="auto">
              <a:xfrm>
                <a:off x="2689" y="1107"/>
                <a:ext cx="1" cy="18"/>
              </a:xfrm>
              <a:prstGeom prst="line">
                <a:avLst/>
              </a:prstGeom>
              <a:noFill/>
              <a:ln w="12700">
                <a:solidFill>
                  <a:srgbClr val="000000"/>
                </a:solidFill>
                <a:round/>
                <a:headEnd/>
                <a:tailEnd/>
              </a:ln>
            </p:spPr>
            <p:txBody>
              <a:bodyPr/>
              <a:lstStyle/>
              <a:p>
                <a:endParaRPr lang="en-US"/>
              </a:p>
            </p:txBody>
          </p:sp>
          <p:sp>
            <p:nvSpPr>
              <p:cNvPr id="1127" name="Line 90"/>
              <p:cNvSpPr>
                <a:spLocks noChangeShapeType="1"/>
              </p:cNvSpPr>
              <p:nvPr/>
            </p:nvSpPr>
            <p:spPr bwMode="auto">
              <a:xfrm>
                <a:off x="2764" y="1107"/>
                <a:ext cx="1" cy="18"/>
              </a:xfrm>
              <a:prstGeom prst="line">
                <a:avLst/>
              </a:prstGeom>
              <a:noFill/>
              <a:ln w="12700">
                <a:solidFill>
                  <a:srgbClr val="000000"/>
                </a:solidFill>
                <a:round/>
                <a:headEnd/>
                <a:tailEnd/>
              </a:ln>
            </p:spPr>
            <p:txBody>
              <a:bodyPr/>
              <a:lstStyle/>
              <a:p>
                <a:endParaRPr lang="en-US"/>
              </a:p>
            </p:txBody>
          </p:sp>
          <p:sp>
            <p:nvSpPr>
              <p:cNvPr id="1128" name="Line 91"/>
              <p:cNvSpPr>
                <a:spLocks noChangeShapeType="1"/>
              </p:cNvSpPr>
              <p:nvPr/>
            </p:nvSpPr>
            <p:spPr bwMode="auto">
              <a:xfrm>
                <a:off x="2818" y="1107"/>
                <a:ext cx="1" cy="18"/>
              </a:xfrm>
              <a:prstGeom prst="line">
                <a:avLst/>
              </a:prstGeom>
              <a:noFill/>
              <a:ln w="12700">
                <a:solidFill>
                  <a:srgbClr val="000000"/>
                </a:solidFill>
                <a:round/>
                <a:headEnd/>
                <a:tailEnd/>
              </a:ln>
            </p:spPr>
            <p:txBody>
              <a:bodyPr/>
              <a:lstStyle/>
              <a:p>
                <a:endParaRPr lang="en-US"/>
              </a:p>
            </p:txBody>
          </p:sp>
          <p:sp>
            <p:nvSpPr>
              <p:cNvPr id="1129" name="Line 92"/>
              <p:cNvSpPr>
                <a:spLocks noChangeShapeType="1"/>
              </p:cNvSpPr>
              <p:nvPr/>
            </p:nvSpPr>
            <p:spPr bwMode="auto">
              <a:xfrm>
                <a:off x="2859" y="1107"/>
                <a:ext cx="1" cy="18"/>
              </a:xfrm>
              <a:prstGeom prst="line">
                <a:avLst/>
              </a:prstGeom>
              <a:noFill/>
              <a:ln w="12700">
                <a:solidFill>
                  <a:srgbClr val="000000"/>
                </a:solidFill>
                <a:round/>
                <a:headEnd/>
                <a:tailEnd/>
              </a:ln>
            </p:spPr>
            <p:txBody>
              <a:bodyPr/>
              <a:lstStyle/>
              <a:p>
                <a:endParaRPr lang="en-US"/>
              </a:p>
            </p:txBody>
          </p:sp>
          <p:sp>
            <p:nvSpPr>
              <p:cNvPr id="1130" name="Line 93"/>
              <p:cNvSpPr>
                <a:spLocks noChangeShapeType="1"/>
              </p:cNvSpPr>
              <p:nvPr/>
            </p:nvSpPr>
            <p:spPr bwMode="auto">
              <a:xfrm>
                <a:off x="2893" y="1107"/>
                <a:ext cx="1" cy="18"/>
              </a:xfrm>
              <a:prstGeom prst="line">
                <a:avLst/>
              </a:prstGeom>
              <a:noFill/>
              <a:ln w="12700">
                <a:solidFill>
                  <a:srgbClr val="000000"/>
                </a:solidFill>
                <a:round/>
                <a:headEnd/>
                <a:tailEnd/>
              </a:ln>
            </p:spPr>
            <p:txBody>
              <a:bodyPr/>
              <a:lstStyle/>
              <a:p>
                <a:endParaRPr lang="en-US"/>
              </a:p>
            </p:txBody>
          </p:sp>
          <p:sp>
            <p:nvSpPr>
              <p:cNvPr id="1131" name="Line 94"/>
              <p:cNvSpPr>
                <a:spLocks noChangeShapeType="1"/>
              </p:cNvSpPr>
              <p:nvPr/>
            </p:nvSpPr>
            <p:spPr bwMode="auto">
              <a:xfrm>
                <a:off x="2921" y="1107"/>
                <a:ext cx="1" cy="18"/>
              </a:xfrm>
              <a:prstGeom prst="line">
                <a:avLst/>
              </a:prstGeom>
              <a:noFill/>
              <a:ln w="12700">
                <a:solidFill>
                  <a:srgbClr val="000000"/>
                </a:solidFill>
                <a:round/>
                <a:headEnd/>
                <a:tailEnd/>
              </a:ln>
            </p:spPr>
            <p:txBody>
              <a:bodyPr/>
              <a:lstStyle/>
              <a:p>
                <a:endParaRPr lang="en-US"/>
              </a:p>
            </p:txBody>
          </p:sp>
          <p:sp>
            <p:nvSpPr>
              <p:cNvPr id="1132" name="Line 95"/>
              <p:cNvSpPr>
                <a:spLocks noChangeShapeType="1"/>
              </p:cNvSpPr>
              <p:nvPr/>
            </p:nvSpPr>
            <p:spPr bwMode="auto">
              <a:xfrm>
                <a:off x="2945" y="1107"/>
                <a:ext cx="1" cy="18"/>
              </a:xfrm>
              <a:prstGeom prst="line">
                <a:avLst/>
              </a:prstGeom>
              <a:noFill/>
              <a:ln w="12700">
                <a:solidFill>
                  <a:srgbClr val="000000"/>
                </a:solidFill>
                <a:round/>
                <a:headEnd/>
                <a:tailEnd/>
              </a:ln>
            </p:spPr>
            <p:txBody>
              <a:bodyPr/>
              <a:lstStyle/>
              <a:p>
                <a:endParaRPr lang="en-US"/>
              </a:p>
            </p:txBody>
          </p:sp>
          <p:sp>
            <p:nvSpPr>
              <p:cNvPr id="1133" name="Line 96"/>
              <p:cNvSpPr>
                <a:spLocks noChangeShapeType="1"/>
              </p:cNvSpPr>
              <p:nvPr/>
            </p:nvSpPr>
            <p:spPr bwMode="auto">
              <a:xfrm>
                <a:off x="2968" y="1107"/>
                <a:ext cx="1" cy="18"/>
              </a:xfrm>
              <a:prstGeom prst="line">
                <a:avLst/>
              </a:prstGeom>
              <a:noFill/>
              <a:ln w="12700">
                <a:solidFill>
                  <a:srgbClr val="000000"/>
                </a:solidFill>
                <a:round/>
                <a:headEnd/>
                <a:tailEnd/>
              </a:ln>
            </p:spPr>
            <p:txBody>
              <a:bodyPr/>
              <a:lstStyle/>
              <a:p>
                <a:endParaRPr lang="en-US"/>
              </a:p>
            </p:txBody>
          </p:sp>
          <p:sp>
            <p:nvSpPr>
              <p:cNvPr id="1134" name="Line 97"/>
              <p:cNvSpPr>
                <a:spLocks noChangeShapeType="1"/>
              </p:cNvSpPr>
              <p:nvPr/>
            </p:nvSpPr>
            <p:spPr bwMode="auto">
              <a:xfrm>
                <a:off x="2987" y="1107"/>
                <a:ext cx="1" cy="37"/>
              </a:xfrm>
              <a:prstGeom prst="line">
                <a:avLst/>
              </a:prstGeom>
              <a:noFill/>
              <a:ln w="12700">
                <a:solidFill>
                  <a:srgbClr val="000000"/>
                </a:solidFill>
                <a:round/>
                <a:headEnd/>
                <a:tailEnd/>
              </a:ln>
            </p:spPr>
            <p:txBody>
              <a:bodyPr/>
              <a:lstStyle/>
              <a:p>
                <a:endParaRPr lang="en-US"/>
              </a:p>
            </p:txBody>
          </p:sp>
          <p:sp>
            <p:nvSpPr>
              <p:cNvPr id="1135" name="Line 98"/>
              <p:cNvSpPr>
                <a:spLocks noChangeShapeType="1"/>
              </p:cNvSpPr>
              <p:nvPr/>
            </p:nvSpPr>
            <p:spPr bwMode="auto">
              <a:xfrm>
                <a:off x="3115" y="1107"/>
                <a:ext cx="1" cy="18"/>
              </a:xfrm>
              <a:prstGeom prst="line">
                <a:avLst/>
              </a:prstGeom>
              <a:noFill/>
              <a:ln w="12700">
                <a:solidFill>
                  <a:srgbClr val="000000"/>
                </a:solidFill>
                <a:round/>
                <a:headEnd/>
                <a:tailEnd/>
              </a:ln>
            </p:spPr>
            <p:txBody>
              <a:bodyPr/>
              <a:lstStyle/>
              <a:p>
                <a:endParaRPr lang="en-US"/>
              </a:p>
            </p:txBody>
          </p:sp>
          <p:sp>
            <p:nvSpPr>
              <p:cNvPr id="1136" name="Line 99"/>
              <p:cNvSpPr>
                <a:spLocks noChangeShapeType="1"/>
              </p:cNvSpPr>
              <p:nvPr/>
            </p:nvSpPr>
            <p:spPr bwMode="auto">
              <a:xfrm>
                <a:off x="3191" y="1107"/>
                <a:ext cx="1" cy="18"/>
              </a:xfrm>
              <a:prstGeom prst="line">
                <a:avLst/>
              </a:prstGeom>
              <a:noFill/>
              <a:ln w="12700">
                <a:solidFill>
                  <a:srgbClr val="000000"/>
                </a:solidFill>
                <a:round/>
                <a:headEnd/>
                <a:tailEnd/>
              </a:ln>
            </p:spPr>
            <p:txBody>
              <a:bodyPr/>
              <a:lstStyle/>
              <a:p>
                <a:endParaRPr lang="en-US"/>
              </a:p>
            </p:txBody>
          </p:sp>
          <p:sp>
            <p:nvSpPr>
              <p:cNvPr id="1137" name="Line 100"/>
              <p:cNvSpPr>
                <a:spLocks noChangeShapeType="1"/>
              </p:cNvSpPr>
              <p:nvPr/>
            </p:nvSpPr>
            <p:spPr bwMode="auto">
              <a:xfrm>
                <a:off x="3244" y="1107"/>
                <a:ext cx="1" cy="18"/>
              </a:xfrm>
              <a:prstGeom prst="line">
                <a:avLst/>
              </a:prstGeom>
              <a:noFill/>
              <a:ln w="12700">
                <a:solidFill>
                  <a:srgbClr val="000000"/>
                </a:solidFill>
                <a:round/>
                <a:headEnd/>
                <a:tailEnd/>
              </a:ln>
            </p:spPr>
            <p:txBody>
              <a:bodyPr/>
              <a:lstStyle/>
              <a:p>
                <a:endParaRPr lang="en-US"/>
              </a:p>
            </p:txBody>
          </p:sp>
          <p:sp>
            <p:nvSpPr>
              <p:cNvPr id="1138" name="Line 101"/>
              <p:cNvSpPr>
                <a:spLocks noChangeShapeType="1"/>
              </p:cNvSpPr>
              <p:nvPr/>
            </p:nvSpPr>
            <p:spPr bwMode="auto">
              <a:xfrm>
                <a:off x="3285" y="1107"/>
                <a:ext cx="0" cy="18"/>
              </a:xfrm>
              <a:prstGeom prst="line">
                <a:avLst/>
              </a:prstGeom>
              <a:noFill/>
              <a:ln w="12700">
                <a:solidFill>
                  <a:srgbClr val="000000"/>
                </a:solidFill>
                <a:round/>
                <a:headEnd/>
                <a:tailEnd/>
              </a:ln>
            </p:spPr>
            <p:txBody>
              <a:bodyPr/>
              <a:lstStyle/>
              <a:p>
                <a:endParaRPr lang="en-US"/>
              </a:p>
            </p:txBody>
          </p:sp>
          <p:sp>
            <p:nvSpPr>
              <p:cNvPr id="1139" name="Line 102"/>
              <p:cNvSpPr>
                <a:spLocks noChangeShapeType="1"/>
              </p:cNvSpPr>
              <p:nvPr/>
            </p:nvSpPr>
            <p:spPr bwMode="auto">
              <a:xfrm>
                <a:off x="3318" y="1107"/>
                <a:ext cx="1" cy="18"/>
              </a:xfrm>
              <a:prstGeom prst="line">
                <a:avLst/>
              </a:prstGeom>
              <a:noFill/>
              <a:ln w="12700">
                <a:solidFill>
                  <a:srgbClr val="000000"/>
                </a:solidFill>
                <a:round/>
                <a:headEnd/>
                <a:tailEnd/>
              </a:ln>
            </p:spPr>
            <p:txBody>
              <a:bodyPr/>
              <a:lstStyle/>
              <a:p>
                <a:endParaRPr lang="en-US"/>
              </a:p>
            </p:txBody>
          </p:sp>
          <p:sp>
            <p:nvSpPr>
              <p:cNvPr id="1140" name="Line 103"/>
              <p:cNvSpPr>
                <a:spLocks noChangeShapeType="1"/>
              </p:cNvSpPr>
              <p:nvPr/>
            </p:nvSpPr>
            <p:spPr bwMode="auto">
              <a:xfrm>
                <a:off x="3348" y="1107"/>
                <a:ext cx="1" cy="18"/>
              </a:xfrm>
              <a:prstGeom prst="line">
                <a:avLst/>
              </a:prstGeom>
              <a:noFill/>
              <a:ln w="12700">
                <a:solidFill>
                  <a:srgbClr val="000000"/>
                </a:solidFill>
                <a:round/>
                <a:headEnd/>
                <a:tailEnd/>
              </a:ln>
            </p:spPr>
            <p:txBody>
              <a:bodyPr/>
              <a:lstStyle/>
              <a:p>
                <a:endParaRPr lang="en-US"/>
              </a:p>
            </p:txBody>
          </p:sp>
          <p:sp>
            <p:nvSpPr>
              <p:cNvPr id="1141" name="Line 104"/>
              <p:cNvSpPr>
                <a:spLocks noChangeShapeType="1"/>
              </p:cNvSpPr>
              <p:nvPr/>
            </p:nvSpPr>
            <p:spPr bwMode="auto">
              <a:xfrm>
                <a:off x="3372" y="1107"/>
                <a:ext cx="1" cy="18"/>
              </a:xfrm>
              <a:prstGeom prst="line">
                <a:avLst/>
              </a:prstGeom>
              <a:noFill/>
              <a:ln w="12700">
                <a:solidFill>
                  <a:srgbClr val="000000"/>
                </a:solidFill>
                <a:round/>
                <a:headEnd/>
                <a:tailEnd/>
              </a:ln>
            </p:spPr>
            <p:txBody>
              <a:bodyPr/>
              <a:lstStyle/>
              <a:p>
                <a:endParaRPr lang="en-US"/>
              </a:p>
            </p:txBody>
          </p:sp>
          <p:sp>
            <p:nvSpPr>
              <p:cNvPr id="1142" name="Line 105"/>
              <p:cNvSpPr>
                <a:spLocks noChangeShapeType="1"/>
              </p:cNvSpPr>
              <p:nvPr/>
            </p:nvSpPr>
            <p:spPr bwMode="auto">
              <a:xfrm>
                <a:off x="3394" y="1107"/>
                <a:ext cx="1" cy="18"/>
              </a:xfrm>
              <a:prstGeom prst="line">
                <a:avLst/>
              </a:prstGeom>
              <a:noFill/>
              <a:ln w="12700">
                <a:solidFill>
                  <a:srgbClr val="000000"/>
                </a:solidFill>
                <a:round/>
                <a:headEnd/>
                <a:tailEnd/>
              </a:ln>
            </p:spPr>
            <p:txBody>
              <a:bodyPr/>
              <a:lstStyle/>
              <a:p>
                <a:endParaRPr lang="en-US"/>
              </a:p>
            </p:txBody>
          </p:sp>
          <p:sp>
            <p:nvSpPr>
              <p:cNvPr id="1143" name="Line 106"/>
              <p:cNvSpPr>
                <a:spLocks noChangeShapeType="1"/>
              </p:cNvSpPr>
              <p:nvPr/>
            </p:nvSpPr>
            <p:spPr bwMode="auto">
              <a:xfrm>
                <a:off x="3414" y="1107"/>
                <a:ext cx="1" cy="37"/>
              </a:xfrm>
              <a:prstGeom prst="line">
                <a:avLst/>
              </a:prstGeom>
              <a:noFill/>
              <a:ln w="12700">
                <a:solidFill>
                  <a:srgbClr val="000000"/>
                </a:solidFill>
                <a:round/>
                <a:headEnd/>
                <a:tailEnd/>
              </a:ln>
            </p:spPr>
            <p:txBody>
              <a:bodyPr/>
              <a:lstStyle/>
              <a:p>
                <a:endParaRPr lang="en-US"/>
              </a:p>
            </p:txBody>
          </p:sp>
          <p:sp>
            <p:nvSpPr>
              <p:cNvPr id="1144" name="Line 107"/>
              <p:cNvSpPr>
                <a:spLocks noChangeShapeType="1"/>
              </p:cNvSpPr>
              <p:nvPr/>
            </p:nvSpPr>
            <p:spPr bwMode="auto">
              <a:xfrm>
                <a:off x="3541" y="1107"/>
                <a:ext cx="1" cy="18"/>
              </a:xfrm>
              <a:prstGeom prst="line">
                <a:avLst/>
              </a:prstGeom>
              <a:noFill/>
              <a:ln w="12700">
                <a:solidFill>
                  <a:srgbClr val="000000"/>
                </a:solidFill>
                <a:round/>
                <a:headEnd/>
                <a:tailEnd/>
              </a:ln>
            </p:spPr>
            <p:txBody>
              <a:bodyPr/>
              <a:lstStyle/>
              <a:p>
                <a:endParaRPr lang="en-US"/>
              </a:p>
            </p:txBody>
          </p:sp>
          <p:sp>
            <p:nvSpPr>
              <p:cNvPr id="1145" name="Line 108"/>
              <p:cNvSpPr>
                <a:spLocks noChangeShapeType="1"/>
              </p:cNvSpPr>
              <p:nvPr/>
            </p:nvSpPr>
            <p:spPr bwMode="auto">
              <a:xfrm>
                <a:off x="3617" y="1107"/>
                <a:ext cx="1" cy="18"/>
              </a:xfrm>
              <a:prstGeom prst="line">
                <a:avLst/>
              </a:prstGeom>
              <a:noFill/>
              <a:ln w="12700">
                <a:solidFill>
                  <a:srgbClr val="000000"/>
                </a:solidFill>
                <a:round/>
                <a:headEnd/>
                <a:tailEnd/>
              </a:ln>
            </p:spPr>
            <p:txBody>
              <a:bodyPr/>
              <a:lstStyle/>
              <a:p>
                <a:endParaRPr lang="en-US"/>
              </a:p>
            </p:txBody>
          </p:sp>
          <p:sp>
            <p:nvSpPr>
              <p:cNvPr id="1146" name="Line 109"/>
              <p:cNvSpPr>
                <a:spLocks noChangeShapeType="1"/>
              </p:cNvSpPr>
              <p:nvPr/>
            </p:nvSpPr>
            <p:spPr bwMode="auto">
              <a:xfrm>
                <a:off x="3671" y="1107"/>
                <a:ext cx="1" cy="18"/>
              </a:xfrm>
              <a:prstGeom prst="line">
                <a:avLst/>
              </a:prstGeom>
              <a:noFill/>
              <a:ln w="12700">
                <a:solidFill>
                  <a:srgbClr val="000000"/>
                </a:solidFill>
                <a:round/>
                <a:headEnd/>
                <a:tailEnd/>
              </a:ln>
            </p:spPr>
            <p:txBody>
              <a:bodyPr/>
              <a:lstStyle/>
              <a:p>
                <a:endParaRPr lang="en-US"/>
              </a:p>
            </p:txBody>
          </p:sp>
          <p:sp>
            <p:nvSpPr>
              <p:cNvPr id="1147" name="Line 110"/>
              <p:cNvSpPr>
                <a:spLocks noChangeShapeType="1"/>
              </p:cNvSpPr>
              <p:nvPr/>
            </p:nvSpPr>
            <p:spPr bwMode="auto">
              <a:xfrm>
                <a:off x="3712" y="1107"/>
                <a:ext cx="0" cy="18"/>
              </a:xfrm>
              <a:prstGeom prst="line">
                <a:avLst/>
              </a:prstGeom>
              <a:noFill/>
              <a:ln w="12700">
                <a:solidFill>
                  <a:srgbClr val="000000"/>
                </a:solidFill>
                <a:round/>
                <a:headEnd/>
                <a:tailEnd/>
              </a:ln>
            </p:spPr>
            <p:txBody>
              <a:bodyPr/>
              <a:lstStyle/>
              <a:p>
                <a:endParaRPr lang="en-US"/>
              </a:p>
            </p:txBody>
          </p:sp>
          <p:sp>
            <p:nvSpPr>
              <p:cNvPr id="1148" name="Line 111"/>
              <p:cNvSpPr>
                <a:spLocks noChangeShapeType="1"/>
              </p:cNvSpPr>
              <p:nvPr/>
            </p:nvSpPr>
            <p:spPr bwMode="auto">
              <a:xfrm>
                <a:off x="3744" y="1107"/>
                <a:ext cx="1" cy="18"/>
              </a:xfrm>
              <a:prstGeom prst="line">
                <a:avLst/>
              </a:prstGeom>
              <a:noFill/>
              <a:ln w="12700">
                <a:solidFill>
                  <a:srgbClr val="000000"/>
                </a:solidFill>
                <a:round/>
                <a:headEnd/>
                <a:tailEnd/>
              </a:ln>
            </p:spPr>
            <p:txBody>
              <a:bodyPr/>
              <a:lstStyle/>
              <a:p>
                <a:endParaRPr lang="en-US"/>
              </a:p>
            </p:txBody>
          </p:sp>
          <p:sp>
            <p:nvSpPr>
              <p:cNvPr id="1149" name="Line 112"/>
              <p:cNvSpPr>
                <a:spLocks noChangeShapeType="1"/>
              </p:cNvSpPr>
              <p:nvPr/>
            </p:nvSpPr>
            <p:spPr bwMode="auto">
              <a:xfrm>
                <a:off x="3773" y="1107"/>
                <a:ext cx="1" cy="18"/>
              </a:xfrm>
              <a:prstGeom prst="line">
                <a:avLst/>
              </a:prstGeom>
              <a:noFill/>
              <a:ln w="12700">
                <a:solidFill>
                  <a:srgbClr val="000000"/>
                </a:solidFill>
                <a:round/>
                <a:headEnd/>
                <a:tailEnd/>
              </a:ln>
            </p:spPr>
            <p:txBody>
              <a:bodyPr/>
              <a:lstStyle/>
              <a:p>
                <a:endParaRPr lang="en-US"/>
              </a:p>
            </p:txBody>
          </p:sp>
          <p:sp>
            <p:nvSpPr>
              <p:cNvPr id="1150" name="Line 113"/>
              <p:cNvSpPr>
                <a:spLocks noChangeShapeType="1"/>
              </p:cNvSpPr>
              <p:nvPr/>
            </p:nvSpPr>
            <p:spPr bwMode="auto">
              <a:xfrm>
                <a:off x="3798" y="1107"/>
                <a:ext cx="1" cy="18"/>
              </a:xfrm>
              <a:prstGeom prst="line">
                <a:avLst/>
              </a:prstGeom>
              <a:noFill/>
              <a:ln w="12700">
                <a:solidFill>
                  <a:srgbClr val="000000"/>
                </a:solidFill>
                <a:round/>
                <a:headEnd/>
                <a:tailEnd/>
              </a:ln>
            </p:spPr>
            <p:txBody>
              <a:bodyPr/>
              <a:lstStyle/>
              <a:p>
                <a:endParaRPr lang="en-US"/>
              </a:p>
            </p:txBody>
          </p:sp>
          <p:sp>
            <p:nvSpPr>
              <p:cNvPr id="1151" name="Line 114"/>
              <p:cNvSpPr>
                <a:spLocks noChangeShapeType="1"/>
              </p:cNvSpPr>
              <p:nvPr/>
            </p:nvSpPr>
            <p:spPr bwMode="auto">
              <a:xfrm>
                <a:off x="3820" y="1107"/>
                <a:ext cx="1" cy="18"/>
              </a:xfrm>
              <a:prstGeom prst="line">
                <a:avLst/>
              </a:prstGeom>
              <a:noFill/>
              <a:ln w="12700">
                <a:solidFill>
                  <a:srgbClr val="000000"/>
                </a:solidFill>
                <a:round/>
                <a:headEnd/>
                <a:tailEnd/>
              </a:ln>
            </p:spPr>
            <p:txBody>
              <a:bodyPr/>
              <a:lstStyle/>
              <a:p>
                <a:endParaRPr lang="en-US"/>
              </a:p>
            </p:txBody>
          </p:sp>
          <p:sp>
            <p:nvSpPr>
              <p:cNvPr id="1152" name="Line 115"/>
              <p:cNvSpPr>
                <a:spLocks noChangeShapeType="1"/>
              </p:cNvSpPr>
              <p:nvPr/>
            </p:nvSpPr>
            <p:spPr bwMode="auto">
              <a:xfrm>
                <a:off x="3840" y="1107"/>
                <a:ext cx="1" cy="37"/>
              </a:xfrm>
              <a:prstGeom prst="line">
                <a:avLst/>
              </a:prstGeom>
              <a:noFill/>
              <a:ln w="12700">
                <a:solidFill>
                  <a:srgbClr val="000000"/>
                </a:solidFill>
                <a:round/>
                <a:headEnd/>
                <a:tailEnd/>
              </a:ln>
            </p:spPr>
            <p:txBody>
              <a:bodyPr/>
              <a:lstStyle/>
              <a:p>
                <a:endParaRPr lang="en-US"/>
              </a:p>
            </p:txBody>
          </p:sp>
          <p:sp>
            <p:nvSpPr>
              <p:cNvPr id="1153" name="Line 116"/>
              <p:cNvSpPr>
                <a:spLocks noChangeShapeType="1"/>
              </p:cNvSpPr>
              <p:nvPr/>
            </p:nvSpPr>
            <p:spPr bwMode="auto">
              <a:xfrm>
                <a:off x="1728" y="1104"/>
                <a:ext cx="2132" cy="1"/>
              </a:xfrm>
              <a:prstGeom prst="line">
                <a:avLst/>
              </a:prstGeom>
              <a:noFill/>
              <a:ln w="12700">
                <a:solidFill>
                  <a:srgbClr val="000000"/>
                </a:solidFill>
                <a:round/>
                <a:headEnd/>
                <a:tailEnd/>
              </a:ln>
            </p:spPr>
            <p:txBody>
              <a:bodyPr/>
              <a:lstStyle/>
              <a:p>
                <a:endParaRPr lang="en-US"/>
              </a:p>
            </p:txBody>
          </p:sp>
          <p:sp>
            <p:nvSpPr>
              <p:cNvPr id="1154" name="Line 117"/>
              <p:cNvSpPr>
                <a:spLocks noChangeShapeType="1"/>
              </p:cNvSpPr>
              <p:nvPr/>
            </p:nvSpPr>
            <p:spPr bwMode="auto">
              <a:xfrm flipH="1">
                <a:off x="3806" y="2702"/>
                <a:ext cx="34" cy="1"/>
              </a:xfrm>
              <a:prstGeom prst="line">
                <a:avLst/>
              </a:prstGeom>
              <a:noFill/>
              <a:ln w="12700">
                <a:solidFill>
                  <a:srgbClr val="000000"/>
                </a:solidFill>
                <a:round/>
                <a:headEnd/>
                <a:tailEnd/>
              </a:ln>
            </p:spPr>
            <p:txBody>
              <a:bodyPr/>
              <a:lstStyle/>
              <a:p>
                <a:endParaRPr lang="en-US"/>
              </a:p>
            </p:txBody>
          </p:sp>
          <p:sp>
            <p:nvSpPr>
              <p:cNvPr id="1155" name="Line 118"/>
              <p:cNvSpPr>
                <a:spLocks noChangeShapeType="1"/>
              </p:cNvSpPr>
              <p:nvPr/>
            </p:nvSpPr>
            <p:spPr bwMode="auto">
              <a:xfrm flipH="1">
                <a:off x="3806" y="2503"/>
                <a:ext cx="34" cy="1"/>
              </a:xfrm>
              <a:prstGeom prst="line">
                <a:avLst/>
              </a:prstGeom>
              <a:noFill/>
              <a:ln w="12700">
                <a:solidFill>
                  <a:srgbClr val="000000"/>
                </a:solidFill>
                <a:round/>
                <a:headEnd/>
                <a:tailEnd/>
              </a:ln>
            </p:spPr>
            <p:txBody>
              <a:bodyPr/>
              <a:lstStyle/>
              <a:p>
                <a:endParaRPr lang="en-US"/>
              </a:p>
            </p:txBody>
          </p:sp>
          <p:sp>
            <p:nvSpPr>
              <p:cNvPr id="1156" name="Line 119"/>
              <p:cNvSpPr>
                <a:spLocks noChangeShapeType="1"/>
              </p:cNvSpPr>
              <p:nvPr/>
            </p:nvSpPr>
            <p:spPr bwMode="auto">
              <a:xfrm flipH="1">
                <a:off x="3806" y="2304"/>
                <a:ext cx="34" cy="1"/>
              </a:xfrm>
              <a:prstGeom prst="line">
                <a:avLst/>
              </a:prstGeom>
              <a:noFill/>
              <a:ln w="12700">
                <a:solidFill>
                  <a:srgbClr val="000000"/>
                </a:solidFill>
                <a:round/>
                <a:headEnd/>
                <a:tailEnd/>
              </a:ln>
            </p:spPr>
            <p:txBody>
              <a:bodyPr/>
              <a:lstStyle/>
              <a:p>
                <a:endParaRPr lang="en-US"/>
              </a:p>
            </p:txBody>
          </p:sp>
          <p:sp>
            <p:nvSpPr>
              <p:cNvPr id="1157" name="Line 120"/>
              <p:cNvSpPr>
                <a:spLocks noChangeShapeType="1"/>
              </p:cNvSpPr>
              <p:nvPr/>
            </p:nvSpPr>
            <p:spPr bwMode="auto">
              <a:xfrm flipH="1">
                <a:off x="3806" y="2104"/>
                <a:ext cx="34" cy="1"/>
              </a:xfrm>
              <a:prstGeom prst="line">
                <a:avLst/>
              </a:prstGeom>
              <a:noFill/>
              <a:ln w="12700">
                <a:solidFill>
                  <a:srgbClr val="000000"/>
                </a:solidFill>
                <a:round/>
                <a:headEnd/>
                <a:tailEnd/>
              </a:ln>
            </p:spPr>
            <p:txBody>
              <a:bodyPr/>
              <a:lstStyle/>
              <a:p>
                <a:endParaRPr lang="en-US"/>
              </a:p>
            </p:txBody>
          </p:sp>
          <p:sp>
            <p:nvSpPr>
              <p:cNvPr id="1158" name="Line 121"/>
              <p:cNvSpPr>
                <a:spLocks noChangeShapeType="1"/>
              </p:cNvSpPr>
              <p:nvPr/>
            </p:nvSpPr>
            <p:spPr bwMode="auto">
              <a:xfrm flipH="1">
                <a:off x="3806" y="1905"/>
                <a:ext cx="34" cy="0"/>
              </a:xfrm>
              <a:prstGeom prst="line">
                <a:avLst/>
              </a:prstGeom>
              <a:noFill/>
              <a:ln w="12700">
                <a:solidFill>
                  <a:srgbClr val="000000"/>
                </a:solidFill>
                <a:round/>
                <a:headEnd/>
                <a:tailEnd/>
              </a:ln>
            </p:spPr>
            <p:txBody>
              <a:bodyPr/>
              <a:lstStyle/>
              <a:p>
                <a:endParaRPr lang="en-US"/>
              </a:p>
            </p:txBody>
          </p:sp>
          <p:sp>
            <p:nvSpPr>
              <p:cNvPr id="1159" name="Line 122"/>
              <p:cNvSpPr>
                <a:spLocks noChangeShapeType="1"/>
              </p:cNvSpPr>
              <p:nvPr/>
            </p:nvSpPr>
            <p:spPr bwMode="auto">
              <a:xfrm flipH="1">
                <a:off x="3806" y="1705"/>
                <a:ext cx="34" cy="1"/>
              </a:xfrm>
              <a:prstGeom prst="line">
                <a:avLst/>
              </a:prstGeom>
              <a:noFill/>
              <a:ln w="12700">
                <a:solidFill>
                  <a:srgbClr val="000000"/>
                </a:solidFill>
                <a:round/>
                <a:headEnd/>
                <a:tailEnd/>
              </a:ln>
            </p:spPr>
            <p:txBody>
              <a:bodyPr/>
              <a:lstStyle/>
              <a:p>
                <a:endParaRPr lang="en-US"/>
              </a:p>
            </p:txBody>
          </p:sp>
          <p:sp>
            <p:nvSpPr>
              <p:cNvPr id="1160" name="Line 123"/>
              <p:cNvSpPr>
                <a:spLocks noChangeShapeType="1"/>
              </p:cNvSpPr>
              <p:nvPr/>
            </p:nvSpPr>
            <p:spPr bwMode="auto">
              <a:xfrm flipH="1">
                <a:off x="3806" y="1506"/>
                <a:ext cx="34" cy="1"/>
              </a:xfrm>
              <a:prstGeom prst="line">
                <a:avLst/>
              </a:prstGeom>
              <a:noFill/>
              <a:ln w="12700">
                <a:solidFill>
                  <a:srgbClr val="000000"/>
                </a:solidFill>
                <a:round/>
                <a:headEnd/>
                <a:tailEnd/>
              </a:ln>
            </p:spPr>
            <p:txBody>
              <a:bodyPr/>
              <a:lstStyle/>
              <a:p>
                <a:endParaRPr lang="en-US"/>
              </a:p>
            </p:txBody>
          </p:sp>
          <p:sp>
            <p:nvSpPr>
              <p:cNvPr id="1161" name="Line 124"/>
              <p:cNvSpPr>
                <a:spLocks noChangeShapeType="1"/>
              </p:cNvSpPr>
              <p:nvPr/>
            </p:nvSpPr>
            <p:spPr bwMode="auto">
              <a:xfrm flipH="1">
                <a:off x="3806" y="1306"/>
                <a:ext cx="34" cy="1"/>
              </a:xfrm>
              <a:prstGeom prst="line">
                <a:avLst/>
              </a:prstGeom>
              <a:noFill/>
              <a:ln w="12700">
                <a:solidFill>
                  <a:srgbClr val="000000"/>
                </a:solidFill>
                <a:round/>
                <a:headEnd/>
                <a:tailEnd/>
              </a:ln>
            </p:spPr>
            <p:txBody>
              <a:bodyPr/>
              <a:lstStyle/>
              <a:p>
                <a:endParaRPr lang="en-US"/>
              </a:p>
            </p:txBody>
          </p:sp>
          <p:sp>
            <p:nvSpPr>
              <p:cNvPr id="1162" name="Line 125"/>
              <p:cNvSpPr>
                <a:spLocks noChangeShapeType="1"/>
              </p:cNvSpPr>
              <p:nvPr/>
            </p:nvSpPr>
            <p:spPr bwMode="auto">
              <a:xfrm flipH="1">
                <a:off x="3806" y="1107"/>
                <a:ext cx="34" cy="1"/>
              </a:xfrm>
              <a:prstGeom prst="line">
                <a:avLst/>
              </a:prstGeom>
              <a:noFill/>
              <a:ln w="12700">
                <a:solidFill>
                  <a:srgbClr val="000000"/>
                </a:solidFill>
                <a:round/>
                <a:headEnd/>
                <a:tailEnd/>
              </a:ln>
            </p:spPr>
            <p:txBody>
              <a:bodyPr/>
              <a:lstStyle/>
              <a:p>
                <a:endParaRPr lang="en-US"/>
              </a:p>
            </p:txBody>
          </p:sp>
          <p:sp>
            <p:nvSpPr>
              <p:cNvPr id="1163" name="Line 126"/>
              <p:cNvSpPr>
                <a:spLocks noChangeShapeType="1"/>
              </p:cNvSpPr>
              <p:nvPr/>
            </p:nvSpPr>
            <p:spPr bwMode="auto">
              <a:xfrm flipV="1">
                <a:off x="3840" y="1107"/>
                <a:ext cx="1" cy="1595"/>
              </a:xfrm>
              <a:prstGeom prst="line">
                <a:avLst/>
              </a:prstGeom>
              <a:noFill/>
              <a:ln w="12700">
                <a:solidFill>
                  <a:srgbClr val="000000"/>
                </a:solidFill>
                <a:round/>
                <a:headEnd/>
                <a:tailEnd/>
              </a:ln>
            </p:spPr>
            <p:txBody>
              <a:bodyPr/>
              <a:lstStyle/>
              <a:p>
                <a:endParaRPr lang="en-US"/>
              </a:p>
            </p:txBody>
          </p:sp>
          <p:sp>
            <p:nvSpPr>
              <p:cNvPr id="1164" name="Freeform 127"/>
              <p:cNvSpPr>
                <a:spLocks/>
              </p:cNvSpPr>
              <p:nvPr/>
            </p:nvSpPr>
            <p:spPr bwMode="auto">
              <a:xfrm>
                <a:off x="1709" y="1506"/>
                <a:ext cx="488" cy="598"/>
              </a:xfrm>
              <a:custGeom>
                <a:avLst/>
                <a:gdLst>
                  <a:gd name="T0" fmla="*/ 0 w 1126"/>
                  <a:gd name="T1" fmla="*/ 0 h 1273"/>
                  <a:gd name="T2" fmla="*/ 786 w 1126"/>
                  <a:gd name="T3" fmla="*/ 425 h 1273"/>
                  <a:gd name="T4" fmla="*/ 1126 w 1126"/>
                  <a:gd name="T5" fmla="*/ 1273 h 1273"/>
                  <a:gd name="T6" fmla="*/ 0 60000 65536"/>
                  <a:gd name="T7" fmla="*/ 0 60000 65536"/>
                  <a:gd name="T8" fmla="*/ 0 60000 65536"/>
                  <a:gd name="T9" fmla="*/ 0 w 1126"/>
                  <a:gd name="T10" fmla="*/ 0 h 1273"/>
                  <a:gd name="T11" fmla="*/ 1126 w 1126"/>
                  <a:gd name="T12" fmla="*/ 1273 h 1273"/>
                </a:gdLst>
                <a:ahLst/>
                <a:cxnLst>
                  <a:cxn ang="T6">
                    <a:pos x="T0" y="T1"/>
                  </a:cxn>
                  <a:cxn ang="T7">
                    <a:pos x="T2" y="T3"/>
                  </a:cxn>
                  <a:cxn ang="T8">
                    <a:pos x="T4" y="T5"/>
                  </a:cxn>
                </a:cxnLst>
                <a:rect l="T9" t="T10" r="T11" b="T12"/>
                <a:pathLst>
                  <a:path w="1126" h="1273">
                    <a:moveTo>
                      <a:pt x="0" y="0"/>
                    </a:moveTo>
                    <a:lnTo>
                      <a:pt x="786" y="425"/>
                    </a:lnTo>
                    <a:lnTo>
                      <a:pt x="1126" y="1273"/>
                    </a:lnTo>
                  </a:path>
                </a:pathLst>
              </a:custGeom>
              <a:noFill/>
              <a:ln w="9525">
                <a:solidFill>
                  <a:srgbClr val="000000"/>
                </a:solidFill>
                <a:round/>
                <a:headEnd/>
                <a:tailEnd/>
              </a:ln>
            </p:spPr>
            <p:txBody>
              <a:bodyPr/>
              <a:lstStyle/>
              <a:p>
                <a:endParaRPr lang="en-US"/>
              </a:p>
            </p:txBody>
          </p:sp>
          <p:sp>
            <p:nvSpPr>
              <p:cNvPr id="1165" name="Freeform 128"/>
              <p:cNvSpPr>
                <a:spLocks/>
              </p:cNvSpPr>
              <p:nvPr/>
            </p:nvSpPr>
            <p:spPr bwMode="auto">
              <a:xfrm>
                <a:off x="1709" y="1306"/>
                <a:ext cx="638" cy="500"/>
              </a:xfrm>
              <a:custGeom>
                <a:avLst/>
                <a:gdLst>
                  <a:gd name="T0" fmla="*/ 0 w 1473"/>
                  <a:gd name="T1" fmla="*/ 0 h 1066"/>
                  <a:gd name="T2" fmla="*/ 982 w 1473"/>
                  <a:gd name="T3" fmla="*/ 426 h 1066"/>
                  <a:gd name="T4" fmla="*/ 1473 w 1473"/>
                  <a:gd name="T5" fmla="*/ 1066 h 1066"/>
                  <a:gd name="T6" fmla="*/ 0 60000 65536"/>
                  <a:gd name="T7" fmla="*/ 0 60000 65536"/>
                  <a:gd name="T8" fmla="*/ 0 60000 65536"/>
                  <a:gd name="T9" fmla="*/ 0 w 1473"/>
                  <a:gd name="T10" fmla="*/ 0 h 1066"/>
                  <a:gd name="T11" fmla="*/ 1473 w 1473"/>
                  <a:gd name="T12" fmla="*/ 1066 h 1066"/>
                </a:gdLst>
                <a:ahLst/>
                <a:cxnLst>
                  <a:cxn ang="T6">
                    <a:pos x="T0" y="T1"/>
                  </a:cxn>
                  <a:cxn ang="T7">
                    <a:pos x="T2" y="T3"/>
                  </a:cxn>
                  <a:cxn ang="T8">
                    <a:pos x="T4" y="T5"/>
                  </a:cxn>
                </a:cxnLst>
                <a:rect l="T9" t="T10" r="T11" b="T12"/>
                <a:pathLst>
                  <a:path w="1473" h="1066">
                    <a:moveTo>
                      <a:pt x="0" y="0"/>
                    </a:moveTo>
                    <a:lnTo>
                      <a:pt x="982" y="426"/>
                    </a:lnTo>
                    <a:lnTo>
                      <a:pt x="1473" y="1066"/>
                    </a:lnTo>
                  </a:path>
                </a:pathLst>
              </a:custGeom>
              <a:noFill/>
              <a:ln w="9525">
                <a:solidFill>
                  <a:srgbClr val="000000"/>
                </a:solidFill>
                <a:round/>
                <a:headEnd/>
                <a:tailEnd/>
              </a:ln>
            </p:spPr>
            <p:txBody>
              <a:bodyPr/>
              <a:lstStyle/>
              <a:p>
                <a:endParaRPr lang="en-US"/>
              </a:p>
            </p:txBody>
          </p:sp>
          <p:sp>
            <p:nvSpPr>
              <p:cNvPr id="1166" name="Line 129"/>
              <p:cNvSpPr>
                <a:spLocks noChangeShapeType="1"/>
              </p:cNvSpPr>
              <p:nvPr/>
            </p:nvSpPr>
            <p:spPr bwMode="auto">
              <a:xfrm>
                <a:off x="2134" y="2304"/>
                <a:ext cx="361" cy="339"/>
              </a:xfrm>
              <a:prstGeom prst="line">
                <a:avLst/>
              </a:prstGeom>
              <a:noFill/>
              <a:ln w="38100">
                <a:solidFill>
                  <a:srgbClr val="FF0000"/>
                </a:solidFill>
                <a:round/>
                <a:headEnd/>
                <a:tailEnd/>
              </a:ln>
            </p:spPr>
            <p:txBody>
              <a:bodyPr/>
              <a:lstStyle/>
              <a:p>
                <a:endParaRPr lang="en-US"/>
              </a:p>
            </p:txBody>
          </p:sp>
          <p:sp>
            <p:nvSpPr>
              <p:cNvPr id="1167" name="Line 130"/>
              <p:cNvSpPr>
                <a:spLocks noChangeShapeType="1"/>
              </p:cNvSpPr>
              <p:nvPr/>
            </p:nvSpPr>
            <p:spPr bwMode="auto">
              <a:xfrm>
                <a:off x="2325" y="2444"/>
                <a:ext cx="141" cy="318"/>
              </a:xfrm>
              <a:prstGeom prst="line">
                <a:avLst/>
              </a:prstGeom>
              <a:noFill/>
              <a:ln w="38100">
                <a:solidFill>
                  <a:srgbClr val="0000FF"/>
                </a:solidFill>
                <a:round/>
                <a:headEnd/>
                <a:tailEnd/>
              </a:ln>
            </p:spPr>
            <p:txBody>
              <a:bodyPr/>
              <a:lstStyle/>
              <a:p>
                <a:endParaRPr lang="en-US"/>
              </a:p>
            </p:txBody>
          </p:sp>
          <p:sp>
            <p:nvSpPr>
              <p:cNvPr id="1168" name="Freeform 131"/>
              <p:cNvSpPr>
                <a:spLocks/>
              </p:cNvSpPr>
              <p:nvPr/>
            </p:nvSpPr>
            <p:spPr bwMode="auto">
              <a:xfrm>
                <a:off x="2776" y="1705"/>
                <a:ext cx="534" cy="422"/>
              </a:xfrm>
              <a:custGeom>
                <a:avLst/>
                <a:gdLst>
                  <a:gd name="T0" fmla="*/ 0 w 502"/>
                  <a:gd name="T1" fmla="*/ 390 h 390"/>
                  <a:gd name="T2" fmla="*/ 317 w 502"/>
                  <a:gd name="T3" fmla="*/ 0 h 390"/>
                  <a:gd name="T4" fmla="*/ 502 w 502"/>
                  <a:gd name="T5" fmla="*/ 0 h 390"/>
                  <a:gd name="T6" fmla="*/ 0 60000 65536"/>
                  <a:gd name="T7" fmla="*/ 0 60000 65536"/>
                  <a:gd name="T8" fmla="*/ 0 60000 65536"/>
                  <a:gd name="T9" fmla="*/ 0 w 502"/>
                  <a:gd name="T10" fmla="*/ 0 h 390"/>
                  <a:gd name="T11" fmla="*/ 502 w 502"/>
                  <a:gd name="T12" fmla="*/ 390 h 390"/>
                </a:gdLst>
                <a:ahLst/>
                <a:cxnLst>
                  <a:cxn ang="T6">
                    <a:pos x="T0" y="T1"/>
                  </a:cxn>
                  <a:cxn ang="T7">
                    <a:pos x="T2" y="T3"/>
                  </a:cxn>
                  <a:cxn ang="T8">
                    <a:pos x="T4" y="T5"/>
                  </a:cxn>
                </a:cxnLst>
                <a:rect l="T9" t="T10" r="T11" b="T12"/>
                <a:pathLst>
                  <a:path w="502" h="390">
                    <a:moveTo>
                      <a:pt x="0" y="390"/>
                    </a:moveTo>
                    <a:lnTo>
                      <a:pt x="317" y="0"/>
                    </a:lnTo>
                    <a:lnTo>
                      <a:pt x="502" y="0"/>
                    </a:lnTo>
                  </a:path>
                </a:pathLst>
              </a:custGeom>
              <a:noFill/>
              <a:ln w="38100">
                <a:solidFill>
                  <a:srgbClr val="8000FF"/>
                </a:solidFill>
                <a:round/>
                <a:headEnd/>
                <a:tailEnd/>
              </a:ln>
            </p:spPr>
            <p:txBody>
              <a:bodyPr/>
              <a:lstStyle/>
              <a:p>
                <a:endParaRPr lang="en-US"/>
              </a:p>
            </p:txBody>
          </p:sp>
          <p:sp>
            <p:nvSpPr>
              <p:cNvPr id="1169" name="Line 132"/>
              <p:cNvSpPr>
                <a:spLocks noChangeShapeType="1"/>
              </p:cNvSpPr>
              <p:nvPr/>
            </p:nvSpPr>
            <p:spPr bwMode="auto">
              <a:xfrm>
                <a:off x="1836" y="1445"/>
                <a:ext cx="800" cy="1022"/>
              </a:xfrm>
              <a:prstGeom prst="line">
                <a:avLst/>
              </a:prstGeom>
              <a:noFill/>
              <a:ln w="38100">
                <a:solidFill>
                  <a:srgbClr val="00FF00"/>
                </a:solidFill>
                <a:round/>
                <a:headEnd/>
                <a:tailEnd/>
              </a:ln>
            </p:spPr>
            <p:txBody>
              <a:bodyPr/>
              <a:lstStyle/>
              <a:p>
                <a:endParaRPr lang="en-US"/>
              </a:p>
            </p:txBody>
          </p:sp>
          <p:sp>
            <p:nvSpPr>
              <p:cNvPr id="1170" name="Line 133"/>
              <p:cNvSpPr>
                <a:spLocks noChangeShapeType="1"/>
              </p:cNvSpPr>
              <p:nvPr/>
            </p:nvSpPr>
            <p:spPr bwMode="auto">
              <a:xfrm>
                <a:off x="2020" y="2183"/>
                <a:ext cx="186" cy="121"/>
              </a:xfrm>
              <a:prstGeom prst="line">
                <a:avLst/>
              </a:prstGeom>
              <a:noFill/>
              <a:ln w="38100">
                <a:noFill/>
                <a:round/>
                <a:headEnd/>
                <a:tailEnd/>
              </a:ln>
            </p:spPr>
            <p:txBody>
              <a:bodyPr/>
              <a:lstStyle/>
              <a:p>
                <a:endParaRPr lang="en-US"/>
              </a:p>
            </p:txBody>
          </p:sp>
          <p:sp>
            <p:nvSpPr>
              <p:cNvPr id="1171" name="Rectangle 134"/>
              <p:cNvSpPr>
                <a:spLocks noChangeArrowheads="1"/>
              </p:cNvSpPr>
              <p:nvPr/>
            </p:nvSpPr>
            <p:spPr bwMode="auto">
              <a:xfrm>
                <a:off x="3766" y="2716"/>
                <a:ext cx="231"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1000</a:t>
                </a:r>
                <a:endParaRPr lang="en-US">
                  <a:latin typeface="Arial" charset="0"/>
                </a:endParaRPr>
              </a:p>
            </p:txBody>
          </p:sp>
          <p:sp>
            <p:nvSpPr>
              <p:cNvPr id="1172" name="Rectangle 135"/>
              <p:cNvSpPr>
                <a:spLocks noChangeArrowheads="1"/>
              </p:cNvSpPr>
              <p:nvPr/>
            </p:nvSpPr>
            <p:spPr bwMode="auto">
              <a:xfrm>
                <a:off x="3364" y="2719"/>
                <a:ext cx="174"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100</a:t>
                </a:r>
                <a:endParaRPr lang="en-US">
                  <a:latin typeface="Arial" charset="0"/>
                </a:endParaRPr>
              </a:p>
            </p:txBody>
          </p:sp>
          <p:sp>
            <p:nvSpPr>
              <p:cNvPr id="1173" name="Rectangle 136"/>
              <p:cNvSpPr>
                <a:spLocks noChangeArrowheads="1"/>
              </p:cNvSpPr>
              <p:nvPr/>
            </p:nvSpPr>
            <p:spPr bwMode="auto">
              <a:xfrm>
                <a:off x="2970" y="2720"/>
                <a:ext cx="116"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10</a:t>
                </a:r>
                <a:endParaRPr lang="en-US">
                  <a:latin typeface="Arial" charset="0"/>
                </a:endParaRPr>
              </a:p>
            </p:txBody>
          </p:sp>
          <p:sp>
            <p:nvSpPr>
              <p:cNvPr id="1174" name="Rectangle 137"/>
              <p:cNvSpPr>
                <a:spLocks noChangeArrowheads="1"/>
              </p:cNvSpPr>
              <p:nvPr/>
            </p:nvSpPr>
            <p:spPr bwMode="auto">
              <a:xfrm>
                <a:off x="2557" y="2719"/>
                <a:ext cx="58"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a:t>
                </a:r>
                <a:endParaRPr lang="en-US">
                  <a:latin typeface="Arial" charset="0"/>
                </a:endParaRPr>
              </a:p>
            </p:txBody>
          </p:sp>
          <p:sp>
            <p:nvSpPr>
              <p:cNvPr id="1175" name="Rectangle 138"/>
              <p:cNvSpPr>
                <a:spLocks noChangeArrowheads="1"/>
              </p:cNvSpPr>
              <p:nvPr/>
            </p:nvSpPr>
            <p:spPr bwMode="auto">
              <a:xfrm>
                <a:off x="2111" y="2719"/>
                <a:ext cx="87"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a:t>
                </a:r>
                <a:endParaRPr lang="en-US">
                  <a:latin typeface="Arial" charset="0"/>
                </a:endParaRPr>
              </a:p>
            </p:txBody>
          </p:sp>
          <p:sp>
            <p:nvSpPr>
              <p:cNvPr id="1176" name="Rectangle 139"/>
              <p:cNvSpPr>
                <a:spLocks noChangeArrowheads="1"/>
              </p:cNvSpPr>
              <p:nvPr/>
            </p:nvSpPr>
            <p:spPr bwMode="auto">
              <a:xfrm>
                <a:off x="1672" y="2719"/>
                <a:ext cx="145"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.01</a:t>
                </a:r>
                <a:endParaRPr lang="en-US">
                  <a:latin typeface="Arial" charset="0"/>
                </a:endParaRPr>
              </a:p>
            </p:txBody>
          </p:sp>
          <p:sp>
            <p:nvSpPr>
              <p:cNvPr id="1177" name="Rectangle 140"/>
              <p:cNvSpPr>
                <a:spLocks noChangeArrowheads="1"/>
              </p:cNvSpPr>
              <p:nvPr/>
            </p:nvSpPr>
            <p:spPr bwMode="auto">
              <a:xfrm>
                <a:off x="1976" y="1315"/>
                <a:ext cx="505" cy="200"/>
              </a:xfrm>
              <a:prstGeom prst="rect">
                <a:avLst/>
              </a:prstGeom>
              <a:noFill/>
              <a:ln w="9525">
                <a:noFill/>
                <a:miter lim="800000"/>
                <a:headEnd/>
                <a:tailEnd/>
              </a:ln>
            </p:spPr>
            <p:txBody>
              <a:bodyPr wrap="none" lIns="0" tIns="0" rIns="0" bIns="0">
                <a:spAutoFit/>
              </a:bodyPr>
              <a:lstStyle/>
              <a:p>
                <a:r>
                  <a:rPr lang="en-US" b="1">
                    <a:solidFill>
                      <a:srgbClr val="000000"/>
                    </a:solidFill>
                    <a:latin typeface="Arial Unicode MS" pitchFamily="34" charset="-128"/>
                  </a:rPr>
                  <a:t>I</a:t>
                </a:r>
                <a:r>
                  <a:rPr lang="en-US" sz="2000" b="1">
                    <a:solidFill>
                      <a:srgbClr val="000000"/>
                    </a:solidFill>
                    <a:latin typeface="Arial Unicode MS" pitchFamily="34" charset="-128"/>
                  </a:rPr>
                  <a:t>mpatt</a:t>
                </a:r>
                <a:endParaRPr lang="en-US" sz="2000" b="1">
                  <a:latin typeface="Arial Unicode MS" pitchFamily="34" charset="-128"/>
                </a:endParaRPr>
              </a:p>
            </p:txBody>
          </p:sp>
          <p:sp>
            <p:nvSpPr>
              <p:cNvPr id="1178" name="Rectangle 141"/>
              <p:cNvSpPr>
                <a:spLocks noChangeArrowheads="1"/>
              </p:cNvSpPr>
              <p:nvPr/>
            </p:nvSpPr>
            <p:spPr bwMode="auto">
              <a:xfrm>
                <a:off x="1775" y="1669"/>
                <a:ext cx="418" cy="192"/>
              </a:xfrm>
              <a:prstGeom prst="rect">
                <a:avLst/>
              </a:prstGeom>
              <a:noFill/>
              <a:ln w="9525">
                <a:noFill/>
                <a:miter lim="800000"/>
                <a:headEnd/>
                <a:tailEnd/>
              </a:ln>
            </p:spPr>
            <p:txBody>
              <a:bodyPr wrap="none" lIns="0" tIns="0" rIns="0" bIns="0">
                <a:spAutoFit/>
              </a:bodyPr>
              <a:lstStyle/>
              <a:p>
                <a:r>
                  <a:rPr lang="en-US" sz="2000" b="1">
                    <a:solidFill>
                      <a:srgbClr val="000000"/>
                    </a:solidFill>
                    <a:latin typeface="Arial" charset="0"/>
                  </a:rPr>
                  <a:t>Gunn</a:t>
                </a:r>
                <a:endParaRPr lang="en-US" sz="2000" b="1">
                  <a:latin typeface="Arial" charset="0"/>
                </a:endParaRPr>
              </a:p>
            </p:txBody>
          </p:sp>
          <p:sp>
            <p:nvSpPr>
              <p:cNvPr id="1179" name="Rectangle 142"/>
              <p:cNvSpPr>
                <a:spLocks noChangeArrowheads="1"/>
              </p:cNvSpPr>
              <p:nvPr/>
            </p:nvSpPr>
            <p:spPr bwMode="auto">
              <a:xfrm rot="-5400000">
                <a:off x="3388" y="1239"/>
                <a:ext cx="420" cy="192"/>
              </a:xfrm>
              <a:prstGeom prst="rect">
                <a:avLst/>
              </a:prstGeom>
              <a:noFill/>
              <a:ln w="9525">
                <a:noFill/>
                <a:miter lim="800000"/>
                <a:headEnd/>
                <a:tailEnd/>
              </a:ln>
            </p:spPr>
            <p:txBody>
              <a:bodyPr wrap="none" lIns="0" tIns="0" rIns="0" bIns="0">
                <a:spAutoFit/>
              </a:bodyPr>
              <a:lstStyle/>
              <a:p>
                <a:r>
                  <a:rPr lang="en-US" sz="2000" b="1">
                    <a:solidFill>
                      <a:srgbClr val="000000"/>
                    </a:solidFill>
                    <a:latin typeface="Arial" charset="0"/>
                  </a:rPr>
                  <a:t>III-V's</a:t>
                </a:r>
                <a:endParaRPr lang="en-US" sz="2000" b="1">
                  <a:latin typeface="Arial" charset="0"/>
                </a:endParaRPr>
              </a:p>
            </p:txBody>
          </p:sp>
          <p:sp>
            <p:nvSpPr>
              <p:cNvPr id="1180" name="Rectangle 143"/>
              <p:cNvSpPr>
                <a:spLocks noChangeArrowheads="1"/>
              </p:cNvSpPr>
              <p:nvPr/>
            </p:nvSpPr>
            <p:spPr bwMode="auto">
              <a:xfrm>
                <a:off x="3158" y="2305"/>
                <a:ext cx="704" cy="173"/>
              </a:xfrm>
              <a:prstGeom prst="rect">
                <a:avLst/>
              </a:prstGeom>
              <a:noFill/>
              <a:ln w="9525">
                <a:noFill/>
                <a:miter lim="800000"/>
                <a:headEnd/>
                <a:tailEnd/>
              </a:ln>
            </p:spPr>
            <p:txBody>
              <a:bodyPr wrap="none" lIns="0" tIns="0" rIns="0" bIns="0">
                <a:spAutoFit/>
              </a:bodyPr>
              <a:lstStyle/>
              <a:p>
                <a:r>
                  <a:rPr lang="en-US" b="1">
                    <a:solidFill>
                      <a:srgbClr val="000000"/>
                    </a:solidFill>
                    <a:latin typeface="Arial" charset="0"/>
                  </a:rPr>
                  <a:t>Lead salts</a:t>
                </a:r>
                <a:endParaRPr lang="en-US" b="1">
                  <a:latin typeface="Arial" charset="0"/>
                </a:endParaRPr>
              </a:p>
            </p:txBody>
          </p:sp>
          <p:sp>
            <p:nvSpPr>
              <p:cNvPr id="1181" name="Rectangle 144"/>
              <p:cNvSpPr>
                <a:spLocks noChangeArrowheads="1"/>
              </p:cNvSpPr>
              <p:nvPr/>
            </p:nvSpPr>
            <p:spPr bwMode="auto">
              <a:xfrm>
                <a:off x="3531" y="1709"/>
                <a:ext cx="172" cy="306"/>
              </a:xfrm>
              <a:prstGeom prst="rect">
                <a:avLst/>
              </a:prstGeom>
              <a:solidFill>
                <a:srgbClr val="660066"/>
              </a:solidFill>
              <a:ln w="15875">
                <a:solidFill>
                  <a:srgbClr val="000000"/>
                </a:solidFill>
                <a:miter lim="800000"/>
                <a:headEnd/>
                <a:tailEnd/>
              </a:ln>
            </p:spPr>
            <p:txBody>
              <a:bodyPr/>
              <a:lstStyle/>
              <a:p>
                <a:endParaRPr lang="en-US"/>
              </a:p>
            </p:txBody>
          </p:sp>
          <p:sp>
            <p:nvSpPr>
              <p:cNvPr id="1182" name="Rectangle 145"/>
              <p:cNvSpPr>
                <a:spLocks noChangeArrowheads="1"/>
              </p:cNvSpPr>
              <p:nvPr/>
            </p:nvSpPr>
            <p:spPr bwMode="auto">
              <a:xfrm>
                <a:off x="3112" y="2108"/>
                <a:ext cx="412" cy="197"/>
              </a:xfrm>
              <a:prstGeom prst="rect">
                <a:avLst/>
              </a:prstGeom>
              <a:solidFill>
                <a:schemeClr val="bg2"/>
              </a:solidFill>
              <a:ln w="15875">
                <a:solidFill>
                  <a:srgbClr val="000000"/>
                </a:solidFill>
                <a:miter lim="800000"/>
                <a:headEnd/>
                <a:tailEnd/>
              </a:ln>
            </p:spPr>
            <p:txBody>
              <a:bodyPr/>
              <a:lstStyle/>
              <a:p>
                <a:endParaRPr lang="en-US"/>
              </a:p>
            </p:txBody>
          </p:sp>
          <p:sp>
            <p:nvSpPr>
              <p:cNvPr id="1183" name="Rectangle 146"/>
              <p:cNvSpPr>
                <a:spLocks noChangeArrowheads="1"/>
              </p:cNvSpPr>
              <p:nvPr/>
            </p:nvSpPr>
            <p:spPr bwMode="auto">
              <a:xfrm rot="-5400000">
                <a:off x="788" y="1758"/>
                <a:ext cx="1448" cy="173"/>
              </a:xfrm>
              <a:prstGeom prst="rect">
                <a:avLst/>
              </a:prstGeom>
              <a:noFill/>
              <a:ln w="9525">
                <a:noFill/>
                <a:miter lim="800000"/>
                <a:headEnd/>
                <a:tailEnd/>
              </a:ln>
            </p:spPr>
            <p:txBody>
              <a:bodyPr wrap="none" lIns="0" tIns="0" rIns="0" bIns="0">
                <a:spAutoFit/>
              </a:bodyPr>
              <a:lstStyle/>
              <a:p>
                <a:r>
                  <a:rPr lang="en-US" b="1">
                    <a:solidFill>
                      <a:srgbClr val="000000"/>
                    </a:solidFill>
                    <a:latin typeface="Times New Roman" pitchFamily="18" charset="0"/>
                  </a:rPr>
                  <a:t>Output Power ( Watts )</a:t>
                </a:r>
                <a:endParaRPr lang="en-US" b="1">
                  <a:latin typeface="Arial" charset="0"/>
                </a:endParaRPr>
              </a:p>
            </p:txBody>
          </p:sp>
          <p:sp>
            <p:nvSpPr>
              <p:cNvPr id="1184" name="Text Box 147"/>
              <p:cNvSpPr txBox="1">
                <a:spLocks noChangeArrowheads="1"/>
              </p:cNvSpPr>
              <p:nvPr/>
            </p:nvSpPr>
            <p:spPr bwMode="auto">
              <a:xfrm>
                <a:off x="1709" y="1995"/>
                <a:ext cx="543" cy="250"/>
              </a:xfrm>
              <a:prstGeom prst="rect">
                <a:avLst/>
              </a:prstGeom>
              <a:noFill/>
              <a:ln w="9525">
                <a:noFill/>
                <a:miter lim="800000"/>
                <a:headEnd/>
                <a:tailEnd/>
              </a:ln>
            </p:spPr>
            <p:txBody>
              <a:bodyPr wrap="none" lIns="91436" tIns="45718" rIns="91436" bIns="45718">
                <a:spAutoFit/>
              </a:bodyPr>
              <a:lstStyle/>
              <a:p>
                <a:r>
                  <a:rPr lang="en-US" sz="2000" b="1">
                    <a:solidFill>
                      <a:srgbClr val="808000"/>
                    </a:solidFill>
                    <a:latin typeface="Arial" charset="0"/>
                  </a:rPr>
                  <a:t>SLED</a:t>
                </a:r>
              </a:p>
            </p:txBody>
          </p:sp>
          <p:sp>
            <p:nvSpPr>
              <p:cNvPr id="1185" name="Rectangle 148"/>
              <p:cNvSpPr>
                <a:spLocks noChangeArrowheads="1"/>
              </p:cNvSpPr>
              <p:nvPr/>
            </p:nvSpPr>
            <p:spPr bwMode="auto">
              <a:xfrm>
                <a:off x="2031" y="2814"/>
                <a:ext cx="1475" cy="173"/>
              </a:xfrm>
              <a:prstGeom prst="rect">
                <a:avLst/>
              </a:prstGeom>
              <a:noFill/>
              <a:ln w="9525">
                <a:noFill/>
                <a:miter lim="800000"/>
                <a:headEnd/>
                <a:tailEnd/>
              </a:ln>
            </p:spPr>
            <p:txBody>
              <a:bodyPr wrap="none" lIns="0" tIns="0" rIns="0" bIns="0">
                <a:spAutoFit/>
              </a:bodyPr>
              <a:lstStyle/>
              <a:p>
                <a:r>
                  <a:rPr lang="en-US" b="1">
                    <a:solidFill>
                      <a:srgbClr val="000000"/>
                    </a:solidFill>
                    <a:latin typeface="Times New Roman" pitchFamily="18" charset="0"/>
                  </a:rPr>
                  <a:t>Frequency  (Terahertz</a:t>
                </a:r>
                <a:r>
                  <a:rPr lang="en-US" sz="1700" b="1">
                    <a:solidFill>
                      <a:srgbClr val="000000"/>
                    </a:solidFill>
                    <a:latin typeface="Arial" charset="0"/>
                  </a:rPr>
                  <a:t> )</a:t>
                </a:r>
                <a:endParaRPr lang="en-US" b="1">
                  <a:latin typeface="Arial" charset="0"/>
                </a:endParaRPr>
              </a:p>
            </p:txBody>
          </p:sp>
          <p:sp>
            <p:nvSpPr>
              <p:cNvPr id="1186" name="Text Box 149"/>
              <p:cNvSpPr txBox="1">
                <a:spLocks noChangeArrowheads="1"/>
              </p:cNvSpPr>
              <p:nvPr/>
            </p:nvSpPr>
            <p:spPr bwMode="auto">
              <a:xfrm>
                <a:off x="1704" y="2435"/>
                <a:ext cx="881" cy="250"/>
              </a:xfrm>
              <a:prstGeom prst="rect">
                <a:avLst/>
              </a:prstGeom>
              <a:noFill/>
              <a:ln w="9525">
                <a:noFill/>
                <a:miter lim="800000"/>
                <a:headEnd/>
                <a:tailEnd/>
              </a:ln>
            </p:spPr>
            <p:txBody>
              <a:bodyPr wrap="none" lIns="91436" tIns="45718" rIns="91436" bIns="45718">
                <a:spAutoFit/>
              </a:bodyPr>
              <a:lstStyle/>
              <a:p>
                <a:r>
                  <a:rPr lang="en-US" sz="2000" b="1">
                    <a:solidFill>
                      <a:srgbClr val="0000FF"/>
                    </a:solidFill>
                    <a:latin typeface="Arial" charset="0"/>
                  </a:rPr>
                  <a:t>RTD array</a:t>
                </a:r>
              </a:p>
            </p:txBody>
          </p:sp>
          <p:sp>
            <p:nvSpPr>
              <p:cNvPr id="1187" name="Text Box 150"/>
              <p:cNvSpPr txBox="1">
                <a:spLocks noChangeArrowheads="1"/>
              </p:cNvSpPr>
              <p:nvPr/>
            </p:nvSpPr>
            <p:spPr bwMode="auto">
              <a:xfrm>
                <a:off x="2268" y="2259"/>
                <a:ext cx="445" cy="250"/>
              </a:xfrm>
              <a:prstGeom prst="rect">
                <a:avLst/>
              </a:prstGeom>
              <a:noFill/>
              <a:ln w="9525">
                <a:noFill/>
                <a:miter lim="800000"/>
                <a:headEnd/>
                <a:tailEnd/>
              </a:ln>
            </p:spPr>
            <p:txBody>
              <a:bodyPr wrap="none" lIns="91436" tIns="45718" rIns="91436" bIns="45718">
                <a:spAutoFit/>
              </a:bodyPr>
              <a:lstStyle/>
              <a:p>
                <a:r>
                  <a:rPr lang="en-US" sz="2000" b="1">
                    <a:solidFill>
                      <a:srgbClr val="FF0000"/>
                    </a:solidFill>
                    <a:latin typeface="Arial" charset="0"/>
                  </a:rPr>
                  <a:t>RTD</a:t>
                </a:r>
              </a:p>
            </p:txBody>
          </p:sp>
          <p:sp>
            <p:nvSpPr>
              <p:cNvPr id="1188" name="Line 151"/>
              <p:cNvSpPr>
                <a:spLocks noChangeShapeType="1"/>
              </p:cNvSpPr>
              <p:nvPr/>
            </p:nvSpPr>
            <p:spPr bwMode="auto">
              <a:xfrm>
                <a:off x="2010" y="2188"/>
                <a:ext cx="180" cy="94"/>
              </a:xfrm>
              <a:prstGeom prst="line">
                <a:avLst/>
              </a:prstGeom>
              <a:noFill/>
              <a:ln w="38100">
                <a:solidFill>
                  <a:srgbClr val="808000"/>
                </a:solidFill>
                <a:round/>
                <a:headEnd/>
                <a:tailEnd/>
              </a:ln>
            </p:spPr>
            <p:txBody>
              <a:bodyPr wrap="none" anchor="ctr"/>
              <a:lstStyle/>
              <a:p>
                <a:endParaRPr lang="en-US"/>
              </a:p>
            </p:txBody>
          </p:sp>
          <p:sp>
            <p:nvSpPr>
              <p:cNvPr id="1189" name="Text Box 152"/>
              <p:cNvSpPr txBox="1">
                <a:spLocks noChangeArrowheads="1"/>
              </p:cNvSpPr>
              <p:nvPr/>
            </p:nvSpPr>
            <p:spPr bwMode="auto">
              <a:xfrm>
                <a:off x="1985" y="1548"/>
                <a:ext cx="356" cy="250"/>
              </a:xfrm>
              <a:prstGeom prst="rect">
                <a:avLst/>
              </a:prstGeom>
              <a:noFill/>
              <a:ln w="9525">
                <a:noFill/>
                <a:miter lim="800000"/>
                <a:headEnd/>
                <a:tailEnd/>
              </a:ln>
            </p:spPr>
            <p:txBody>
              <a:bodyPr wrap="none" lIns="91436" tIns="45718" rIns="91436" bIns="45718">
                <a:spAutoFit/>
              </a:bodyPr>
              <a:lstStyle/>
              <a:p>
                <a:r>
                  <a:rPr lang="en-US" sz="2000" b="1">
                    <a:solidFill>
                      <a:srgbClr val="00FF00"/>
                    </a:solidFill>
                    <a:latin typeface="Arial" charset="0"/>
                  </a:rPr>
                  <a:t>HG</a:t>
                </a:r>
              </a:p>
            </p:txBody>
          </p:sp>
          <p:sp>
            <p:nvSpPr>
              <p:cNvPr id="1190" name="Text Box 153"/>
              <p:cNvSpPr txBox="1">
                <a:spLocks noChangeArrowheads="1"/>
              </p:cNvSpPr>
              <p:nvPr/>
            </p:nvSpPr>
            <p:spPr bwMode="auto">
              <a:xfrm>
                <a:off x="2852" y="1502"/>
                <a:ext cx="827" cy="250"/>
              </a:xfrm>
              <a:prstGeom prst="rect">
                <a:avLst/>
              </a:prstGeom>
              <a:noFill/>
              <a:ln w="9525">
                <a:noFill/>
                <a:miter lim="800000"/>
                <a:headEnd/>
                <a:tailEnd/>
              </a:ln>
            </p:spPr>
            <p:txBody>
              <a:bodyPr wrap="none" lIns="91436" tIns="45718" rIns="91436" bIns="45718">
                <a:spAutoFit/>
              </a:bodyPr>
              <a:lstStyle/>
              <a:p>
                <a:r>
                  <a:rPr lang="en-US" sz="2000" b="1">
                    <a:solidFill>
                      <a:srgbClr val="0000FF"/>
                    </a:solidFill>
                    <a:latin typeface="Arial" charset="0"/>
                  </a:rPr>
                  <a:t>QC Laser</a:t>
                </a:r>
              </a:p>
            </p:txBody>
          </p:sp>
        </p:grpSp>
        <p:sp>
          <p:nvSpPr>
            <p:cNvPr id="1041" name="Text Box 154"/>
            <p:cNvSpPr txBox="1">
              <a:spLocks noChangeArrowheads="1"/>
            </p:cNvSpPr>
            <p:nvPr/>
          </p:nvSpPr>
          <p:spPr bwMode="auto">
            <a:xfrm>
              <a:off x="1824" y="1392"/>
              <a:ext cx="1776" cy="112"/>
            </a:xfrm>
            <a:prstGeom prst="rect">
              <a:avLst/>
            </a:prstGeom>
            <a:noFill/>
            <a:ln w="9525">
              <a:noFill/>
              <a:miter lim="800000"/>
              <a:headEnd/>
              <a:tailEnd/>
            </a:ln>
          </p:spPr>
          <p:txBody>
            <a:bodyPr lIns="86301" tIns="43151" rIns="86301" bIns="43151">
              <a:spAutoFit/>
            </a:bodyPr>
            <a:lstStyle/>
            <a:p>
              <a:pPr defTabSz="863600">
                <a:lnSpc>
                  <a:spcPct val="50000"/>
                </a:lnSpc>
                <a:spcBef>
                  <a:spcPct val="50000"/>
                </a:spcBef>
              </a:pPr>
              <a:r>
                <a:rPr lang="en-GB" sz="1200">
                  <a:latin typeface="Times New Roman" pitchFamily="18" charset="0"/>
                </a:rPr>
                <a:t>Courtesy: J. Allen. M. Chamberlain</a:t>
              </a:r>
              <a:endParaRPr lang="en-GB" sz="2400" i="1">
                <a:solidFill>
                  <a:srgbClr val="000099"/>
                </a:solidFill>
                <a:latin typeface="Arial" charset="0"/>
              </a:endParaRPr>
            </a:p>
          </p:txBody>
        </p:sp>
      </p:grpSp>
      <p:sp>
        <p:nvSpPr>
          <p:cNvPr id="1029" name="Rectangle 155"/>
          <p:cNvSpPr>
            <a:spLocks noChangeArrowheads="1"/>
          </p:cNvSpPr>
          <p:nvPr/>
        </p:nvSpPr>
        <p:spPr bwMode="auto">
          <a:xfrm>
            <a:off x="0" y="0"/>
            <a:ext cx="8153400" cy="579438"/>
          </a:xfrm>
          <a:prstGeom prst="rect">
            <a:avLst/>
          </a:prstGeom>
          <a:noFill/>
          <a:ln w="9525">
            <a:noFill/>
            <a:miter lim="800000"/>
            <a:headEnd/>
            <a:tailEnd/>
          </a:ln>
        </p:spPr>
        <p:txBody>
          <a:bodyPr>
            <a:spAutoFit/>
          </a:bodyPr>
          <a:lstStyle/>
          <a:p>
            <a:r>
              <a:rPr lang="en-GB" sz="3200" b="1">
                <a:solidFill>
                  <a:srgbClr val="FF0000"/>
                </a:solidFill>
                <a:latin typeface="Times New Roman" pitchFamily="18" charset="0"/>
              </a:rPr>
              <a:t>Accelerator Sources of Terahertz Radiation</a:t>
            </a:r>
            <a:endParaRPr lang="en-US" sz="3200" b="1">
              <a:solidFill>
                <a:srgbClr val="FF0000"/>
              </a:solidFill>
              <a:latin typeface="Times New Roman" pitchFamily="18" charset="0"/>
            </a:endParaRPr>
          </a:p>
        </p:txBody>
      </p:sp>
      <p:sp>
        <p:nvSpPr>
          <p:cNvPr id="1030" name="Line 156"/>
          <p:cNvSpPr>
            <a:spLocks noChangeShapeType="1"/>
          </p:cNvSpPr>
          <p:nvPr/>
        </p:nvSpPr>
        <p:spPr bwMode="auto">
          <a:xfrm flipV="1">
            <a:off x="0" y="685800"/>
            <a:ext cx="9144000" cy="6350"/>
          </a:xfrm>
          <a:prstGeom prst="line">
            <a:avLst/>
          </a:prstGeom>
          <a:noFill/>
          <a:ln w="76200" cmpd="tri">
            <a:solidFill>
              <a:schemeClr val="tx1"/>
            </a:solidFill>
            <a:round/>
            <a:headEnd/>
            <a:tailEnd/>
          </a:ln>
        </p:spPr>
        <p:txBody>
          <a:bodyPr wrap="none" anchor="ctr"/>
          <a:lstStyle/>
          <a:p>
            <a:endParaRPr lang="en-US"/>
          </a:p>
        </p:txBody>
      </p:sp>
      <p:grpSp>
        <p:nvGrpSpPr>
          <p:cNvPr id="4" name="Group 157"/>
          <p:cNvGrpSpPr>
            <a:grpSpLocks/>
          </p:cNvGrpSpPr>
          <p:nvPr/>
        </p:nvGrpSpPr>
        <p:grpSpPr bwMode="auto">
          <a:xfrm>
            <a:off x="228600" y="4038600"/>
            <a:ext cx="4343400" cy="2667000"/>
            <a:chOff x="262" y="1086"/>
            <a:chExt cx="5648" cy="2797"/>
          </a:xfrm>
        </p:grpSpPr>
        <p:pic>
          <p:nvPicPr>
            <p:cNvPr id="1037" name="Picture 158" descr="EMspectrum"/>
            <p:cNvPicPr>
              <a:picLocks noChangeAspect="1" noChangeArrowheads="1"/>
            </p:cNvPicPr>
            <p:nvPr/>
          </p:nvPicPr>
          <p:blipFill>
            <a:blip r:embed="rId4"/>
            <a:srcRect/>
            <a:stretch>
              <a:fillRect/>
            </a:stretch>
          </p:blipFill>
          <p:spPr bwMode="auto">
            <a:xfrm>
              <a:off x="262" y="1086"/>
              <a:ext cx="5648" cy="2787"/>
            </a:xfrm>
            <a:prstGeom prst="rect">
              <a:avLst/>
            </a:prstGeom>
            <a:noFill/>
            <a:ln w="9525">
              <a:noFill/>
              <a:miter lim="800000"/>
              <a:headEnd/>
              <a:tailEnd/>
            </a:ln>
          </p:spPr>
        </p:pic>
        <p:sp>
          <p:nvSpPr>
            <p:cNvPr id="1038" name="Line 159"/>
            <p:cNvSpPr>
              <a:spLocks noChangeShapeType="1"/>
            </p:cNvSpPr>
            <p:nvPr/>
          </p:nvSpPr>
          <p:spPr bwMode="auto">
            <a:xfrm flipV="1">
              <a:off x="2891" y="1506"/>
              <a:ext cx="0" cy="2365"/>
            </a:xfrm>
            <a:prstGeom prst="line">
              <a:avLst/>
            </a:prstGeom>
            <a:noFill/>
            <a:ln w="38100">
              <a:solidFill>
                <a:srgbClr val="FF0000"/>
              </a:solidFill>
              <a:round/>
              <a:headEnd/>
              <a:tailEnd/>
            </a:ln>
          </p:spPr>
          <p:txBody>
            <a:bodyPr wrap="none" anchor="ctr"/>
            <a:lstStyle/>
            <a:p>
              <a:endParaRPr lang="en-US"/>
            </a:p>
          </p:txBody>
        </p:sp>
        <p:sp>
          <p:nvSpPr>
            <p:cNvPr id="1039" name="Line 160"/>
            <p:cNvSpPr>
              <a:spLocks noChangeShapeType="1"/>
            </p:cNvSpPr>
            <p:nvPr/>
          </p:nvSpPr>
          <p:spPr bwMode="auto">
            <a:xfrm flipV="1">
              <a:off x="3539" y="1518"/>
              <a:ext cx="0" cy="2365"/>
            </a:xfrm>
            <a:prstGeom prst="line">
              <a:avLst/>
            </a:prstGeom>
            <a:noFill/>
            <a:ln w="38100">
              <a:solidFill>
                <a:srgbClr val="FF0000"/>
              </a:solidFill>
              <a:round/>
              <a:headEnd/>
              <a:tailEnd/>
            </a:ln>
          </p:spPr>
          <p:txBody>
            <a:bodyPr wrap="none" anchor="ctr"/>
            <a:lstStyle/>
            <a:p>
              <a:endParaRPr lang="en-US"/>
            </a:p>
          </p:txBody>
        </p:sp>
      </p:grpSp>
      <p:sp>
        <p:nvSpPr>
          <p:cNvPr id="1032" name="Rectangle 161"/>
          <p:cNvSpPr>
            <a:spLocks noChangeArrowheads="1"/>
          </p:cNvSpPr>
          <p:nvPr/>
        </p:nvSpPr>
        <p:spPr bwMode="auto">
          <a:xfrm>
            <a:off x="7391400" y="3886200"/>
            <a:ext cx="1905000" cy="396875"/>
          </a:xfrm>
          <a:prstGeom prst="rect">
            <a:avLst/>
          </a:prstGeom>
          <a:noFill/>
          <a:ln w="9525">
            <a:noFill/>
            <a:miter lim="800000"/>
            <a:headEnd/>
            <a:tailEnd/>
          </a:ln>
        </p:spPr>
        <p:txBody>
          <a:bodyPr>
            <a:spAutoFit/>
          </a:bodyPr>
          <a:lstStyle/>
          <a:p>
            <a:r>
              <a:rPr lang="en-GB" sz="2000" b="1">
                <a:solidFill>
                  <a:srgbClr val="FF0000"/>
                </a:solidFill>
                <a:latin typeface="Times New Roman" pitchFamily="18" charset="0"/>
                <a:ea typeface="MS Mincho" pitchFamily="49" charset="-128"/>
              </a:rPr>
              <a:t>	</a:t>
            </a:r>
            <a:endParaRPr lang="en-US" sz="2000" b="1">
              <a:solidFill>
                <a:srgbClr val="FF0000"/>
              </a:solidFill>
              <a:latin typeface="Times New Roman" pitchFamily="18" charset="0"/>
              <a:ea typeface="MS Mincho" pitchFamily="49" charset="-128"/>
            </a:endParaRPr>
          </a:p>
        </p:txBody>
      </p:sp>
      <p:sp>
        <p:nvSpPr>
          <p:cNvPr id="1033" name="Text Box 162"/>
          <p:cNvSpPr txBox="1">
            <a:spLocks noChangeArrowheads="1"/>
          </p:cNvSpPr>
          <p:nvPr/>
        </p:nvSpPr>
        <p:spPr bwMode="auto">
          <a:xfrm>
            <a:off x="4572000" y="838200"/>
            <a:ext cx="3886200" cy="762000"/>
          </a:xfrm>
          <a:prstGeom prst="rect">
            <a:avLst/>
          </a:prstGeom>
          <a:noFill/>
          <a:ln w="9525">
            <a:noFill/>
            <a:miter lim="800000"/>
            <a:headEnd/>
            <a:tailEnd/>
          </a:ln>
        </p:spPr>
        <p:txBody>
          <a:bodyPr>
            <a:spAutoFit/>
          </a:bodyPr>
          <a:lstStyle/>
          <a:p>
            <a:pPr>
              <a:lnSpc>
                <a:spcPct val="110000"/>
              </a:lnSpc>
            </a:pPr>
            <a:r>
              <a:rPr lang="en-US" sz="2000" b="1">
                <a:solidFill>
                  <a:srgbClr val="FF0000"/>
                </a:solidFill>
                <a:latin typeface="Times New Roman" pitchFamily="18" charset="0"/>
              </a:rPr>
              <a:t>Power of laboratory instruments</a:t>
            </a:r>
            <a:endParaRPr lang="en-US" sz="2400" b="1">
              <a:solidFill>
                <a:srgbClr val="FF0000"/>
              </a:solidFill>
              <a:latin typeface="Times New Roman" pitchFamily="18" charset="0"/>
            </a:endParaRPr>
          </a:p>
          <a:p>
            <a:pPr>
              <a:lnSpc>
                <a:spcPct val="110000"/>
              </a:lnSpc>
            </a:pPr>
            <a:r>
              <a:rPr lang="en-US" sz="2000" b="1">
                <a:solidFill>
                  <a:srgbClr val="0000FF"/>
                </a:solidFill>
                <a:latin typeface="Times New Roman" pitchFamily="18" charset="0"/>
              </a:rPr>
              <a:t>       At 1 THz ~ 100 </a:t>
            </a:r>
            <a:r>
              <a:rPr lang="en-US" sz="2000" b="1">
                <a:solidFill>
                  <a:srgbClr val="0000FF"/>
                </a:solidFill>
                <a:latin typeface="Symbol" pitchFamily="18" charset="2"/>
              </a:rPr>
              <a:t></a:t>
            </a:r>
            <a:r>
              <a:rPr lang="en-US" sz="2000" b="1">
                <a:solidFill>
                  <a:srgbClr val="0000FF"/>
                </a:solidFill>
                <a:latin typeface="Times New Roman" pitchFamily="18" charset="0"/>
              </a:rPr>
              <a:t> watts</a:t>
            </a:r>
            <a:endParaRPr lang="en-US" sz="2400">
              <a:latin typeface="Times New Roman" pitchFamily="18" charset="0"/>
            </a:endParaRPr>
          </a:p>
        </p:txBody>
      </p:sp>
      <p:grpSp>
        <p:nvGrpSpPr>
          <p:cNvPr id="5" name="Group 163"/>
          <p:cNvGrpSpPr>
            <a:grpSpLocks/>
          </p:cNvGrpSpPr>
          <p:nvPr/>
        </p:nvGrpSpPr>
        <p:grpSpPr bwMode="auto">
          <a:xfrm>
            <a:off x="4648200" y="3657600"/>
            <a:ext cx="4495800" cy="3200400"/>
            <a:chOff x="3360" y="2016"/>
            <a:chExt cx="2208" cy="1383"/>
          </a:xfrm>
        </p:grpSpPr>
        <p:graphicFrame>
          <p:nvGraphicFramePr>
            <p:cNvPr id="1026" name="Object 164"/>
            <p:cNvGraphicFramePr>
              <a:graphicFrameLocks noChangeAspect="1"/>
            </p:cNvGraphicFramePr>
            <p:nvPr/>
          </p:nvGraphicFramePr>
          <p:xfrm>
            <a:off x="3360" y="2016"/>
            <a:ext cx="2208" cy="1383"/>
          </p:xfrm>
          <a:graphic>
            <a:graphicData uri="http://schemas.openxmlformats.org/presentationml/2006/ole">
              <p:oleObj spid="_x0000_s47106" name="Document" r:id="rId5" imgW="3834384" imgH="2401824" progId="Word.Document.8">
                <p:embed/>
              </p:oleObj>
            </a:graphicData>
          </a:graphic>
        </p:graphicFrame>
        <p:sp>
          <p:nvSpPr>
            <p:cNvPr id="1036" name="Rectangle 165"/>
            <p:cNvSpPr>
              <a:spLocks noChangeArrowheads="1"/>
            </p:cNvSpPr>
            <p:nvPr/>
          </p:nvSpPr>
          <p:spPr bwMode="auto">
            <a:xfrm>
              <a:off x="4176" y="2176"/>
              <a:ext cx="989" cy="210"/>
            </a:xfrm>
            <a:prstGeom prst="rect">
              <a:avLst/>
            </a:prstGeom>
            <a:noFill/>
            <a:ln w="9525">
              <a:noFill/>
              <a:miter lim="800000"/>
              <a:headEnd/>
              <a:tailEnd/>
            </a:ln>
          </p:spPr>
          <p:txBody>
            <a:bodyPr wrap="none">
              <a:spAutoFit/>
            </a:bodyPr>
            <a:lstStyle/>
            <a:p>
              <a:r>
                <a:rPr lang="en-US" sz="1200">
                  <a:latin typeface="Times New Roman" pitchFamily="18" charset="0"/>
                </a:rPr>
                <a:t>Average power ~ 24 mW</a:t>
              </a:r>
            </a:p>
            <a:p>
              <a:r>
                <a:rPr lang="en-US" sz="1200">
                  <a:latin typeface="Times New Roman" pitchFamily="18" charset="0"/>
                </a:rPr>
                <a:t>Peak power      ~ 70 kW</a:t>
              </a:r>
              <a:r>
                <a:rPr lang="en-US" sz="1400">
                  <a:latin typeface="Times New Roman" pitchFamily="18" charset="0"/>
                </a:rPr>
                <a:t>	</a:t>
              </a:r>
            </a:p>
          </p:txBody>
        </p:sp>
      </p:grpSp>
      <p:sp>
        <p:nvSpPr>
          <p:cNvPr id="1035" name="Text Box 166"/>
          <p:cNvSpPr txBox="1">
            <a:spLocks noChangeArrowheads="1"/>
          </p:cNvSpPr>
          <p:nvPr/>
        </p:nvSpPr>
        <p:spPr bwMode="auto">
          <a:xfrm>
            <a:off x="3962400" y="1828800"/>
            <a:ext cx="5410200" cy="1833563"/>
          </a:xfrm>
          <a:prstGeom prst="rect">
            <a:avLst/>
          </a:prstGeom>
          <a:noFill/>
          <a:ln w="9525">
            <a:noFill/>
            <a:miter lim="800000"/>
            <a:headEnd/>
            <a:tailEnd/>
          </a:ln>
        </p:spPr>
        <p:txBody>
          <a:bodyPr>
            <a:spAutoFit/>
          </a:bodyPr>
          <a:lstStyle/>
          <a:p>
            <a:pPr>
              <a:lnSpc>
                <a:spcPct val="110000"/>
              </a:lnSpc>
            </a:pPr>
            <a:r>
              <a:rPr lang="en-US" sz="2000" b="1">
                <a:solidFill>
                  <a:srgbClr val="FF0000"/>
                </a:solidFill>
                <a:latin typeface="Times New Roman" pitchFamily="18" charset="0"/>
              </a:rPr>
              <a:t>               Short electron bunches</a:t>
            </a:r>
          </a:p>
          <a:p>
            <a:pPr>
              <a:lnSpc>
                <a:spcPct val="110000"/>
              </a:lnSpc>
            </a:pPr>
            <a:r>
              <a:rPr lang="en-US" b="1">
                <a:solidFill>
                  <a:srgbClr val="0000FF"/>
                </a:solidFill>
                <a:latin typeface="Times New Roman" pitchFamily="18" charset="0"/>
              </a:rPr>
              <a:t> </a:t>
            </a:r>
            <a:r>
              <a:rPr lang="en-US" sz="2000">
                <a:solidFill>
                  <a:srgbClr val="FF0000"/>
                </a:solidFill>
                <a:latin typeface="Times New Roman" pitchFamily="18" charset="0"/>
              </a:rPr>
              <a:t>        </a:t>
            </a:r>
            <a:r>
              <a:rPr lang="en-US" b="1">
                <a:solidFill>
                  <a:srgbClr val="0000FF"/>
                </a:solidFill>
                <a:latin typeface="Times New Roman" pitchFamily="18" charset="0"/>
              </a:rPr>
              <a:t>When bunch length &lt; wavelength</a:t>
            </a:r>
          </a:p>
          <a:p>
            <a:pPr>
              <a:lnSpc>
                <a:spcPct val="130000"/>
              </a:lnSpc>
            </a:pPr>
            <a:r>
              <a:rPr lang="en-US" b="1">
                <a:solidFill>
                  <a:srgbClr val="0000FF"/>
                </a:solidFill>
                <a:latin typeface="Times New Roman" pitchFamily="18" charset="0"/>
              </a:rPr>
              <a:t>   Coherent emission </a:t>
            </a:r>
            <a:r>
              <a:rPr lang="en-US" b="1">
                <a:solidFill>
                  <a:srgbClr val="0000FF"/>
                </a:solidFill>
              </a:rPr>
              <a:t>---&gt;</a:t>
            </a:r>
            <a:r>
              <a:rPr lang="en-US" b="1">
                <a:solidFill>
                  <a:srgbClr val="0000FF"/>
                </a:solidFill>
                <a:latin typeface="Times New Roman" pitchFamily="18" charset="0"/>
              </a:rPr>
              <a:t>  massive output power</a:t>
            </a:r>
          </a:p>
          <a:p>
            <a:pPr>
              <a:lnSpc>
                <a:spcPct val="130000"/>
              </a:lnSpc>
            </a:pPr>
            <a:endParaRPr lang="en-US" b="1">
              <a:solidFill>
                <a:srgbClr val="0000FF"/>
              </a:solidFill>
              <a:latin typeface="Times New Roman" pitchFamily="18" charset="0"/>
            </a:endParaRPr>
          </a:p>
          <a:p>
            <a:pPr>
              <a:lnSpc>
                <a:spcPct val="130000"/>
              </a:lnSpc>
            </a:pPr>
            <a:r>
              <a:rPr lang="en-US" b="1">
                <a:solidFill>
                  <a:srgbClr val="0000FF"/>
                </a:solidFill>
                <a:latin typeface="Times New Roman" pitchFamily="18" charset="0"/>
              </a:rPr>
              <a:t>                 </a:t>
            </a:r>
            <a:r>
              <a:rPr lang="en-US" b="1">
                <a:solidFill>
                  <a:srgbClr val="FF0000"/>
                </a:solidFill>
                <a:latin typeface="Times New Roman" pitchFamily="18" charset="0"/>
              </a:rPr>
              <a:t>Daresbury ERLP/ALICE</a:t>
            </a:r>
            <a:r>
              <a:rPr lang="en-US" sz="2000">
                <a:solidFill>
                  <a:srgbClr val="FF0000"/>
                </a:solidFill>
                <a:latin typeface="Times New Roman" pitchFamily="18" charset="0"/>
              </a:rPr>
              <a:t> </a:t>
            </a:r>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52400" y="0"/>
            <a:ext cx="8229600" cy="519113"/>
          </a:xfrm>
          <a:prstGeom prst="rect">
            <a:avLst/>
          </a:prstGeom>
          <a:noFill/>
          <a:ln w="9525">
            <a:noFill/>
            <a:miter lim="800000"/>
            <a:headEnd/>
            <a:tailEnd/>
          </a:ln>
        </p:spPr>
        <p:txBody>
          <a:bodyPr>
            <a:spAutoFit/>
          </a:bodyPr>
          <a:lstStyle/>
          <a:p>
            <a:pPr algn="ctr"/>
            <a:r>
              <a:rPr lang="en-GB" sz="2800" b="1">
                <a:solidFill>
                  <a:srgbClr val="FF0000"/>
                </a:solidFill>
                <a:latin typeface="Times New Roman" pitchFamily="18" charset="0"/>
              </a:rPr>
              <a:t>Energy Recovery Linear Accelerator / ALICE</a:t>
            </a:r>
            <a:endParaRPr lang="en-GB" sz="2800">
              <a:latin typeface="Arial" charset="0"/>
            </a:endParaRPr>
          </a:p>
        </p:txBody>
      </p:sp>
      <p:sp>
        <p:nvSpPr>
          <p:cNvPr id="6147" name="Line 3"/>
          <p:cNvSpPr>
            <a:spLocks noChangeShapeType="1"/>
          </p:cNvSpPr>
          <p:nvPr/>
        </p:nvSpPr>
        <p:spPr bwMode="auto">
          <a:xfrm>
            <a:off x="0" y="609600"/>
            <a:ext cx="9144000" cy="0"/>
          </a:xfrm>
          <a:prstGeom prst="line">
            <a:avLst/>
          </a:prstGeom>
          <a:noFill/>
          <a:ln w="76200" cmpd="tri">
            <a:solidFill>
              <a:schemeClr val="tx1"/>
            </a:solidFill>
            <a:round/>
            <a:headEnd/>
            <a:tailEnd/>
          </a:ln>
        </p:spPr>
        <p:txBody>
          <a:bodyPr wrap="none" anchor="ctr"/>
          <a:lstStyle/>
          <a:p>
            <a:endParaRPr lang="en-US"/>
          </a:p>
        </p:txBody>
      </p:sp>
      <p:sp>
        <p:nvSpPr>
          <p:cNvPr id="6148" name="Text Box 4"/>
          <p:cNvSpPr txBox="1">
            <a:spLocks noChangeArrowheads="1"/>
          </p:cNvSpPr>
          <p:nvPr/>
        </p:nvSpPr>
        <p:spPr bwMode="auto">
          <a:xfrm>
            <a:off x="1219200" y="6491288"/>
            <a:ext cx="184150" cy="366712"/>
          </a:xfrm>
          <a:prstGeom prst="rect">
            <a:avLst/>
          </a:prstGeom>
          <a:noFill/>
          <a:ln w="9525">
            <a:noFill/>
            <a:miter lim="800000"/>
            <a:headEnd/>
            <a:tailEnd/>
          </a:ln>
        </p:spPr>
        <p:txBody>
          <a:bodyPr wrap="none">
            <a:spAutoFit/>
          </a:bodyPr>
          <a:lstStyle/>
          <a:p>
            <a:pPr algn="ctr" eaLnBrk="1" hangingPunct="1"/>
            <a:endParaRPr lang="en-GB">
              <a:latin typeface="Arial" charset="0"/>
            </a:endParaRPr>
          </a:p>
        </p:txBody>
      </p:sp>
      <p:pic>
        <p:nvPicPr>
          <p:cNvPr id="6149" name="Picture 5"/>
          <p:cNvPicPr>
            <a:picLocks noChangeAspect="1" noChangeArrowheads="1"/>
          </p:cNvPicPr>
          <p:nvPr/>
        </p:nvPicPr>
        <p:blipFill>
          <a:blip r:embed="rId3"/>
          <a:srcRect/>
          <a:stretch>
            <a:fillRect/>
          </a:stretch>
        </p:blipFill>
        <p:spPr bwMode="auto">
          <a:xfrm>
            <a:off x="762000" y="762000"/>
            <a:ext cx="7162800" cy="4349750"/>
          </a:xfrm>
          <a:prstGeom prst="rect">
            <a:avLst/>
          </a:prstGeom>
          <a:noFill/>
          <a:ln w="9525">
            <a:noFill/>
            <a:miter lim="800000"/>
            <a:headEnd/>
            <a:tailEnd/>
          </a:ln>
        </p:spPr>
      </p:pic>
      <p:sp>
        <p:nvSpPr>
          <p:cNvPr id="6150" name="Rectangle 6"/>
          <p:cNvSpPr>
            <a:spLocks noChangeArrowheads="1"/>
          </p:cNvSpPr>
          <p:nvPr/>
        </p:nvSpPr>
        <p:spPr bwMode="auto">
          <a:xfrm>
            <a:off x="6629400" y="3429000"/>
            <a:ext cx="1098550" cy="304800"/>
          </a:xfrm>
          <a:prstGeom prst="rect">
            <a:avLst/>
          </a:prstGeom>
          <a:noFill/>
          <a:ln w="9525">
            <a:noFill/>
            <a:miter lim="800000"/>
            <a:headEnd/>
            <a:tailEnd/>
          </a:ln>
        </p:spPr>
        <p:txBody>
          <a:bodyPr wrap="none">
            <a:spAutoFit/>
          </a:bodyPr>
          <a:lstStyle/>
          <a:p>
            <a:r>
              <a:rPr lang="en-US" sz="1400">
                <a:latin typeface="Times New Roman" pitchFamily="18" charset="0"/>
              </a:rPr>
              <a:t>	</a:t>
            </a:r>
          </a:p>
        </p:txBody>
      </p:sp>
      <p:sp>
        <p:nvSpPr>
          <p:cNvPr id="6151" name="Text Box 7"/>
          <p:cNvSpPr txBox="1">
            <a:spLocks noChangeArrowheads="1"/>
          </p:cNvSpPr>
          <p:nvPr/>
        </p:nvSpPr>
        <p:spPr bwMode="auto">
          <a:xfrm>
            <a:off x="0" y="685800"/>
            <a:ext cx="1341438" cy="396875"/>
          </a:xfrm>
          <a:prstGeom prst="rect">
            <a:avLst/>
          </a:prstGeom>
          <a:noFill/>
          <a:ln w="9525">
            <a:noFill/>
            <a:miter lim="800000"/>
            <a:headEnd/>
            <a:tailEnd/>
          </a:ln>
        </p:spPr>
        <p:txBody>
          <a:bodyPr wrap="none">
            <a:spAutoFit/>
          </a:bodyPr>
          <a:lstStyle/>
          <a:p>
            <a:r>
              <a:rPr lang="en-US" sz="2000" b="1">
                <a:solidFill>
                  <a:srgbClr val="FF0000"/>
                </a:solidFill>
                <a:latin typeface="Times New Roman" pitchFamily="18" charset="0"/>
              </a:rPr>
              <a:t>Daresbury</a:t>
            </a:r>
            <a:endParaRPr lang="en-US">
              <a:latin typeface="Times New Roman" pitchFamily="18" charset="0"/>
            </a:endParaRPr>
          </a:p>
        </p:txBody>
      </p:sp>
      <p:sp>
        <p:nvSpPr>
          <p:cNvPr id="6152" name="Rectangle 8"/>
          <p:cNvSpPr>
            <a:spLocks noChangeArrowheads="1"/>
          </p:cNvSpPr>
          <p:nvPr/>
        </p:nvSpPr>
        <p:spPr bwMode="auto">
          <a:xfrm>
            <a:off x="0" y="5715000"/>
            <a:ext cx="8991600" cy="752475"/>
          </a:xfrm>
          <a:prstGeom prst="rect">
            <a:avLst/>
          </a:prstGeom>
          <a:noFill/>
          <a:ln w="9525">
            <a:noFill/>
            <a:miter lim="800000"/>
            <a:headEnd/>
            <a:tailEnd/>
          </a:ln>
        </p:spPr>
        <p:txBody>
          <a:bodyPr>
            <a:spAutoFit/>
          </a:bodyPr>
          <a:lstStyle/>
          <a:p>
            <a:pPr marL="457200" indent="-457200">
              <a:lnSpc>
                <a:spcPct val="120000"/>
              </a:lnSpc>
              <a:buFont typeface="Times" pitchFamily="4" charset="0"/>
              <a:buNone/>
            </a:pPr>
            <a:r>
              <a:rPr lang="en-US" b="1">
                <a:solidFill>
                  <a:srgbClr val="0000FF"/>
                </a:solidFill>
                <a:latin typeface="Times New Roman" pitchFamily="18" charset="0"/>
              </a:rPr>
              <a:t>The most intense broad band source of THz in Europe and only the 3rd in the world.</a:t>
            </a:r>
          </a:p>
          <a:p>
            <a:pPr marL="457200" indent="-457200">
              <a:lnSpc>
                <a:spcPct val="120000"/>
              </a:lnSpc>
              <a:buFont typeface="Times" pitchFamily="4" charset="0"/>
              <a:buNone/>
            </a:pPr>
            <a:r>
              <a:rPr lang="en-US" b="1">
                <a:solidFill>
                  <a:srgbClr val="0000FF"/>
                </a:solidFill>
                <a:latin typeface="Times New Roman" pitchFamily="18" charset="0"/>
              </a:rPr>
              <a:t>                       5 years under construction now commissioning</a:t>
            </a:r>
          </a:p>
        </p:txBody>
      </p:sp>
      <p:sp>
        <p:nvSpPr>
          <p:cNvPr id="6153" name="Text Box 9"/>
          <p:cNvSpPr txBox="1">
            <a:spLocks noChangeArrowheads="1"/>
          </p:cNvSpPr>
          <p:nvPr/>
        </p:nvSpPr>
        <p:spPr bwMode="auto">
          <a:xfrm>
            <a:off x="0" y="5334000"/>
            <a:ext cx="3338513" cy="396875"/>
          </a:xfrm>
          <a:prstGeom prst="rect">
            <a:avLst/>
          </a:prstGeom>
          <a:noFill/>
          <a:ln w="9525">
            <a:noFill/>
            <a:miter lim="800000"/>
            <a:headEnd/>
            <a:tailEnd/>
          </a:ln>
        </p:spPr>
        <p:txBody>
          <a:bodyPr wrap="none">
            <a:spAutoFit/>
          </a:bodyPr>
          <a:lstStyle/>
          <a:p>
            <a:r>
              <a:rPr lang="en-US" sz="2000" b="1">
                <a:solidFill>
                  <a:srgbClr val="FF0000"/>
                </a:solidFill>
                <a:latin typeface="Times New Roman" pitchFamily="18" charset="0"/>
              </a:rPr>
              <a:t>NW Science Fund: Liverpool</a:t>
            </a:r>
            <a:endParaRPr lang="en-US">
              <a:latin typeface="Times New Roman" pitchFamily="18" charset="0"/>
            </a:endParaRPr>
          </a:p>
        </p:txBody>
      </p:sp>
      <p:sp>
        <p:nvSpPr>
          <p:cNvPr id="6154" name="Line 10"/>
          <p:cNvSpPr>
            <a:spLocks noChangeShapeType="1"/>
          </p:cNvSpPr>
          <p:nvPr/>
        </p:nvSpPr>
        <p:spPr bwMode="auto">
          <a:xfrm>
            <a:off x="4267200" y="3276600"/>
            <a:ext cx="1676400" cy="914400"/>
          </a:xfrm>
          <a:prstGeom prst="line">
            <a:avLst/>
          </a:prstGeom>
          <a:noFill/>
          <a:ln w="9525">
            <a:solidFill>
              <a:schemeClr val="tx1"/>
            </a:solidFill>
            <a:round/>
            <a:headEnd/>
            <a:tailEnd type="triangle" w="med" len="med"/>
          </a:ln>
        </p:spPr>
        <p:txBody>
          <a:bodyPr wrap="none" anchor="ctr"/>
          <a:lstStyle/>
          <a:p>
            <a:endParaRPr lang="en-US"/>
          </a:p>
        </p:txBody>
      </p:sp>
      <p:sp>
        <p:nvSpPr>
          <p:cNvPr id="6155" name="Line 11"/>
          <p:cNvSpPr>
            <a:spLocks noChangeShapeType="1"/>
          </p:cNvSpPr>
          <p:nvPr/>
        </p:nvSpPr>
        <p:spPr bwMode="auto">
          <a:xfrm rot="-1550599">
            <a:off x="4038600" y="3810000"/>
            <a:ext cx="1676400" cy="914400"/>
          </a:xfrm>
          <a:prstGeom prst="line">
            <a:avLst/>
          </a:prstGeom>
          <a:noFill/>
          <a:ln w="9525">
            <a:solidFill>
              <a:schemeClr val="tx1"/>
            </a:solidFill>
            <a:round/>
            <a:headEnd/>
            <a:tailEnd type="triangle" w="med" len="med"/>
          </a:ln>
        </p:spPr>
        <p:txBody>
          <a:bodyPr wrap="none" anchor="ctr"/>
          <a:lstStyle/>
          <a:p>
            <a:endParaRPr lang="en-US"/>
          </a:p>
        </p:txBody>
      </p:sp>
      <p:sp>
        <p:nvSpPr>
          <p:cNvPr id="6156" name="Text Box 12"/>
          <p:cNvSpPr txBox="1">
            <a:spLocks noChangeArrowheads="1"/>
          </p:cNvSpPr>
          <p:nvPr/>
        </p:nvSpPr>
        <p:spPr bwMode="auto">
          <a:xfrm>
            <a:off x="6003925" y="3900488"/>
            <a:ext cx="1714500" cy="701675"/>
          </a:xfrm>
          <a:prstGeom prst="rect">
            <a:avLst/>
          </a:prstGeom>
          <a:noFill/>
          <a:ln w="9525">
            <a:noFill/>
            <a:miter lim="800000"/>
            <a:headEnd/>
            <a:tailEnd/>
          </a:ln>
        </p:spPr>
        <p:txBody>
          <a:bodyPr wrap="none">
            <a:spAutoFit/>
          </a:bodyPr>
          <a:lstStyle/>
          <a:p>
            <a:r>
              <a:rPr lang="en-US" sz="2000" b="1">
                <a:solidFill>
                  <a:srgbClr val="FF0000"/>
                </a:solidFill>
                <a:latin typeface="Times New Roman" pitchFamily="18" charset="0"/>
              </a:rPr>
              <a:t>Liverpool </a:t>
            </a:r>
          </a:p>
          <a:p>
            <a:r>
              <a:rPr lang="en-US" sz="2000" b="1">
                <a:solidFill>
                  <a:srgbClr val="FF0000"/>
                </a:solidFill>
                <a:latin typeface="Times New Roman" pitchFamily="18" charset="0"/>
              </a:rPr>
              <a:t>THz beamline</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27050" y="3367088"/>
            <a:ext cx="3521075" cy="293687"/>
          </a:xfrm>
          <a:prstGeom prst="rect">
            <a:avLst/>
          </a:prstGeom>
          <a:noFill/>
          <a:ln w="9525">
            <a:noFill/>
            <a:miter lim="800000"/>
            <a:headEnd/>
            <a:tailEnd/>
          </a:ln>
        </p:spPr>
        <p:txBody>
          <a:bodyPr lIns="18937" tIns="9469" rIns="18937" bIns="9469">
            <a:spAutoFit/>
          </a:bodyPr>
          <a:lstStyle/>
          <a:p>
            <a:pPr eaLnBrk="1" hangingPunct="1">
              <a:spcBef>
                <a:spcPct val="50000"/>
              </a:spcBef>
            </a:pPr>
            <a:endParaRPr lang="en-US">
              <a:latin typeface="Arial" charset="0"/>
            </a:endParaRPr>
          </a:p>
        </p:txBody>
      </p:sp>
      <p:sp>
        <p:nvSpPr>
          <p:cNvPr id="7171" name="Rectangle 3"/>
          <p:cNvSpPr>
            <a:spLocks noChangeAspect="1" noChangeArrowheads="1"/>
          </p:cNvSpPr>
          <p:nvPr/>
        </p:nvSpPr>
        <p:spPr bwMode="auto">
          <a:xfrm rot="1160148">
            <a:off x="1706563" y="5014913"/>
            <a:ext cx="2879725" cy="118268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172" name="Text Box 4"/>
          <p:cNvSpPr txBox="1">
            <a:spLocks noChangeArrowheads="1"/>
          </p:cNvSpPr>
          <p:nvPr/>
        </p:nvSpPr>
        <p:spPr bwMode="auto">
          <a:xfrm>
            <a:off x="163513" y="3906838"/>
            <a:ext cx="1439862" cy="141287"/>
          </a:xfrm>
          <a:prstGeom prst="rect">
            <a:avLst/>
          </a:prstGeom>
          <a:solidFill>
            <a:schemeClr val="bg1"/>
          </a:solidFill>
          <a:ln w="9525">
            <a:noFill/>
            <a:miter lim="800000"/>
            <a:headEnd/>
            <a:tailEnd/>
          </a:ln>
        </p:spPr>
        <p:txBody>
          <a:bodyPr lIns="18937" tIns="9469" rIns="18937" bIns="9469">
            <a:spAutoFit/>
          </a:bodyPr>
          <a:lstStyle/>
          <a:p>
            <a:pPr algn="just" eaLnBrk="1" hangingPunct="1"/>
            <a:endParaRPr lang="en-US" sz="800">
              <a:latin typeface="Times New Roman" pitchFamily="18" charset="0"/>
            </a:endParaRPr>
          </a:p>
        </p:txBody>
      </p:sp>
      <p:sp>
        <p:nvSpPr>
          <p:cNvPr id="7173" name="Text Box 5"/>
          <p:cNvSpPr txBox="1">
            <a:spLocks noChangeArrowheads="1"/>
          </p:cNvSpPr>
          <p:nvPr/>
        </p:nvSpPr>
        <p:spPr bwMode="auto">
          <a:xfrm>
            <a:off x="6870700" y="2668588"/>
            <a:ext cx="2095500" cy="141287"/>
          </a:xfrm>
          <a:prstGeom prst="rect">
            <a:avLst/>
          </a:prstGeom>
          <a:solidFill>
            <a:schemeClr val="bg1"/>
          </a:solidFill>
          <a:ln w="9525">
            <a:noFill/>
            <a:miter lim="800000"/>
            <a:headEnd/>
            <a:tailEnd/>
          </a:ln>
        </p:spPr>
        <p:txBody>
          <a:bodyPr lIns="18937" tIns="9469" rIns="18937" bIns="9469">
            <a:spAutoFit/>
          </a:bodyPr>
          <a:lstStyle/>
          <a:p>
            <a:pPr algn="just" eaLnBrk="1" hangingPunct="1"/>
            <a:endParaRPr lang="en-US" sz="800">
              <a:latin typeface="Times New Roman" pitchFamily="18" charset="0"/>
            </a:endParaRPr>
          </a:p>
        </p:txBody>
      </p:sp>
      <p:sp>
        <p:nvSpPr>
          <p:cNvPr id="7174" name="Rectangle 6"/>
          <p:cNvSpPr>
            <a:spLocks noGrp="1" noChangeArrowheads="1"/>
          </p:cNvSpPr>
          <p:nvPr>
            <p:ph type="title"/>
          </p:nvPr>
        </p:nvSpPr>
        <p:spPr>
          <a:xfrm>
            <a:off x="1062038" y="-114300"/>
            <a:ext cx="8229600" cy="927100"/>
          </a:xfrm>
        </p:spPr>
        <p:txBody>
          <a:bodyPr/>
          <a:lstStyle/>
          <a:p>
            <a:pPr eaLnBrk="1" hangingPunct="1"/>
            <a:r>
              <a:rPr lang="en-GB" sz="2000" b="1" smtClean="0">
                <a:latin typeface="Times New Roman" pitchFamily="18" charset="0"/>
              </a:rPr>
              <a:t/>
            </a:r>
            <a:br>
              <a:rPr lang="en-GB" sz="2000" b="1" smtClean="0">
                <a:latin typeface="Times New Roman" pitchFamily="18" charset="0"/>
              </a:rPr>
            </a:br>
            <a:endParaRPr lang="en-GB" sz="2000" b="1" smtClean="0">
              <a:latin typeface="Times New Roman" pitchFamily="18" charset="0"/>
            </a:endParaRPr>
          </a:p>
        </p:txBody>
      </p:sp>
      <p:sp>
        <p:nvSpPr>
          <p:cNvPr id="7175" name="Text Box 7"/>
          <p:cNvSpPr txBox="1">
            <a:spLocks noChangeArrowheads="1"/>
          </p:cNvSpPr>
          <p:nvPr/>
        </p:nvSpPr>
        <p:spPr bwMode="auto">
          <a:xfrm>
            <a:off x="184150" y="947738"/>
            <a:ext cx="2095500" cy="247650"/>
          </a:xfrm>
          <a:prstGeom prst="rect">
            <a:avLst/>
          </a:prstGeom>
          <a:solidFill>
            <a:schemeClr val="bg1"/>
          </a:solidFill>
          <a:ln w="9525">
            <a:noFill/>
            <a:miter lim="800000"/>
            <a:headEnd/>
            <a:tailEnd/>
          </a:ln>
        </p:spPr>
        <p:txBody>
          <a:bodyPr lIns="18937" tIns="9469" rIns="18937" bIns="9469">
            <a:spAutoFit/>
          </a:bodyPr>
          <a:lstStyle/>
          <a:p>
            <a:pPr algn="just" eaLnBrk="1" hangingPunct="1"/>
            <a:endParaRPr lang="en-US" sz="700">
              <a:latin typeface="Times New Roman" pitchFamily="18" charset="0"/>
            </a:endParaRPr>
          </a:p>
          <a:p>
            <a:pPr algn="just" eaLnBrk="1" hangingPunct="1"/>
            <a:endParaRPr lang="en-GB" sz="800">
              <a:latin typeface="Times New Roman" pitchFamily="18" charset="0"/>
            </a:endParaRPr>
          </a:p>
        </p:txBody>
      </p:sp>
      <p:sp>
        <p:nvSpPr>
          <p:cNvPr id="7176" name="Text Box 8"/>
          <p:cNvSpPr txBox="1">
            <a:spLocks noChangeArrowheads="1"/>
          </p:cNvSpPr>
          <p:nvPr/>
        </p:nvSpPr>
        <p:spPr bwMode="auto">
          <a:xfrm>
            <a:off x="6884988" y="5272088"/>
            <a:ext cx="2138362" cy="125412"/>
          </a:xfrm>
          <a:prstGeom prst="rect">
            <a:avLst/>
          </a:prstGeom>
          <a:solidFill>
            <a:schemeClr val="bg1"/>
          </a:solidFill>
          <a:ln w="9525">
            <a:noFill/>
            <a:miter lim="800000"/>
            <a:headEnd/>
            <a:tailEnd/>
          </a:ln>
        </p:spPr>
        <p:txBody>
          <a:bodyPr lIns="18937" tIns="9469" rIns="18937" bIns="9469">
            <a:spAutoFit/>
          </a:bodyPr>
          <a:lstStyle/>
          <a:p>
            <a:pPr algn="ctr" eaLnBrk="1" hangingPunct="1"/>
            <a:endParaRPr lang="en-US" sz="700">
              <a:latin typeface="Times New Roman" pitchFamily="18" charset="0"/>
            </a:endParaRPr>
          </a:p>
        </p:txBody>
      </p:sp>
      <p:sp>
        <p:nvSpPr>
          <p:cNvPr id="7177" name="Rectangle 9"/>
          <p:cNvSpPr>
            <a:spLocks noChangeArrowheads="1"/>
          </p:cNvSpPr>
          <p:nvPr/>
        </p:nvSpPr>
        <p:spPr bwMode="auto">
          <a:xfrm>
            <a:off x="454025" y="6051550"/>
            <a:ext cx="8229600" cy="927100"/>
          </a:xfrm>
          <a:prstGeom prst="rect">
            <a:avLst/>
          </a:prstGeom>
          <a:noFill/>
          <a:ln w="9525">
            <a:noFill/>
            <a:miter lim="800000"/>
            <a:headEnd/>
            <a:tailEnd/>
          </a:ln>
        </p:spPr>
        <p:txBody>
          <a:bodyPr lIns="91433" tIns="45716" rIns="91433" bIns="45716" anchor="ctr"/>
          <a:lstStyle/>
          <a:p>
            <a:pPr algn="ctr" defTabSz="188913" eaLnBrk="1" hangingPunct="1"/>
            <a:r>
              <a:rPr lang="en-GB" sz="400" b="1">
                <a:latin typeface="Times New Roman" pitchFamily="18" charset="0"/>
              </a:rPr>
              <a:t/>
            </a:r>
            <a:br>
              <a:rPr lang="en-GB" sz="400" b="1">
                <a:latin typeface="Times New Roman" pitchFamily="18" charset="0"/>
              </a:rPr>
            </a:br>
            <a:endParaRPr lang="en-GB" sz="400" b="1">
              <a:latin typeface="Times New Roman" pitchFamily="18" charset="0"/>
            </a:endParaRPr>
          </a:p>
        </p:txBody>
      </p:sp>
      <p:pic>
        <p:nvPicPr>
          <p:cNvPr id="7178" name="Picture 10"/>
          <p:cNvPicPr>
            <a:picLocks noChangeAspect="1" noChangeArrowheads="1"/>
          </p:cNvPicPr>
          <p:nvPr/>
        </p:nvPicPr>
        <p:blipFill>
          <a:blip r:embed="rId3"/>
          <a:srcRect/>
          <a:stretch>
            <a:fillRect/>
          </a:stretch>
        </p:blipFill>
        <p:spPr bwMode="auto">
          <a:xfrm>
            <a:off x="1089025" y="622300"/>
            <a:ext cx="8054975" cy="6235700"/>
          </a:xfrm>
          <a:prstGeom prst="rect">
            <a:avLst/>
          </a:prstGeom>
          <a:noFill/>
          <a:ln w="9525">
            <a:noFill/>
            <a:miter lim="800000"/>
            <a:headEnd/>
            <a:tailEnd/>
          </a:ln>
        </p:spPr>
      </p:pic>
      <p:pic>
        <p:nvPicPr>
          <p:cNvPr id="7179" name="Picture 11" descr="ent-lowres"/>
          <p:cNvPicPr>
            <a:picLocks noChangeAspect="1" noChangeArrowheads="1"/>
          </p:cNvPicPr>
          <p:nvPr/>
        </p:nvPicPr>
        <p:blipFill>
          <a:blip r:embed="rId4"/>
          <a:srcRect/>
          <a:stretch>
            <a:fillRect/>
          </a:stretch>
        </p:blipFill>
        <p:spPr bwMode="auto">
          <a:xfrm>
            <a:off x="1666875" y="2514600"/>
            <a:ext cx="1179513" cy="1754188"/>
          </a:xfrm>
          <a:prstGeom prst="rect">
            <a:avLst/>
          </a:prstGeom>
          <a:noFill/>
          <a:ln w="9525">
            <a:noFill/>
            <a:miter lim="800000"/>
            <a:headEnd/>
            <a:tailEnd/>
          </a:ln>
        </p:spPr>
      </p:pic>
      <p:pic>
        <p:nvPicPr>
          <p:cNvPr id="7180" name="Picture 12" descr="tcf-low-res"/>
          <p:cNvPicPr>
            <a:picLocks noChangeAspect="1" noChangeArrowheads="1"/>
          </p:cNvPicPr>
          <p:nvPr/>
        </p:nvPicPr>
        <p:blipFill>
          <a:blip r:embed="rId5"/>
          <a:srcRect/>
          <a:stretch>
            <a:fillRect/>
          </a:stretch>
        </p:blipFill>
        <p:spPr bwMode="auto">
          <a:xfrm>
            <a:off x="365125" y="849313"/>
            <a:ext cx="1997075" cy="1665287"/>
          </a:xfrm>
          <a:prstGeom prst="rect">
            <a:avLst/>
          </a:prstGeom>
          <a:noFill/>
          <a:ln w="9525">
            <a:noFill/>
            <a:miter lim="800000"/>
            <a:headEnd/>
            <a:tailEnd/>
          </a:ln>
        </p:spPr>
      </p:pic>
      <p:sp>
        <p:nvSpPr>
          <p:cNvPr id="7181" name="Line 13"/>
          <p:cNvSpPr>
            <a:spLocks noChangeAspect="1" noChangeShapeType="1"/>
          </p:cNvSpPr>
          <p:nvPr/>
        </p:nvSpPr>
        <p:spPr bwMode="auto">
          <a:xfrm rot="10875377" flipH="1">
            <a:off x="2286000" y="1416050"/>
            <a:ext cx="725488" cy="0"/>
          </a:xfrm>
          <a:prstGeom prst="line">
            <a:avLst/>
          </a:prstGeom>
          <a:noFill/>
          <a:ln w="38100">
            <a:solidFill>
              <a:srgbClr val="FF3300"/>
            </a:solidFill>
            <a:round/>
            <a:headEnd/>
            <a:tailEnd type="triangle" w="med" len="med"/>
          </a:ln>
        </p:spPr>
        <p:txBody>
          <a:bodyPr/>
          <a:lstStyle/>
          <a:p>
            <a:endParaRPr lang="en-US"/>
          </a:p>
        </p:txBody>
      </p:sp>
      <p:sp>
        <p:nvSpPr>
          <p:cNvPr id="7182" name="Text Box 16"/>
          <p:cNvSpPr txBox="1">
            <a:spLocks noChangeArrowheads="1"/>
          </p:cNvSpPr>
          <p:nvPr/>
        </p:nvSpPr>
        <p:spPr bwMode="auto">
          <a:xfrm>
            <a:off x="1016000" y="0"/>
            <a:ext cx="2641600" cy="285750"/>
          </a:xfrm>
          <a:prstGeom prst="rect">
            <a:avLst/>
          </a:prstGeom>
          <a:noFill/>
          <a:ln w="9525">
            <a:noFill/>
            <a:miter lim="800000"/>
            <a:headEnd/>
            <a:tailEnd/>
          </a:ln>
        </p:spPr>
        <p:txBody>
          <a:bodyPr lIns="18937" tIns="9469" rIns="18937" bIns="9469">
            <a:spAutoFit/>
          </a:bodyPr>
          <a:lstStyle/>
          <a:p>
            <a:pPr algn="just" eaLnBrk="1" hangingPunct="1">
              <a:spcBef>
                <a:spcPct val="50000"/>
              </a:spcBef>
            </a:pPr>
            <a:r>
              <a:rPr lang="en-GB" sz="700">
                <a:latin typeface="Times New Roman" pitchFamily="18" charset="0"/>
              </a:rPr>
              <a:t>. </a:t>
            </a:r>
          </a:p>
          <a:p>
            <a:pPr eaLnBrk="1" hangingPunct="1">
              <a:spcBef>
                <a:spcPct val="50000"/>
              </a:spcBef>
            </a:pPr>
            <a:endParaRPr lang="en-GB" sz="700">
              <a:latin typeface="Times New Roman" pitchFamily="18" charset="0"/>
            </a:endParaRPr>
          </a:p>
        </p:txBody>
      </p:sp>
      <p:sp>
        <p:nvSpPr>
          <p:cNvPr id="7183" name="Text Box 18"/>
          <p:cNvSpPr txBox="1">
            <a:spLocks noChangeArrowheads="1"/>
          </p:cNvSpPr>
          <p:nvPr/>
        </p:nvSpPr>
        <p:spPr bwMode="auto">
          <a:xfrm>
            <a:off x="4706938" y="0"/>
            <a:ext cx="1995487" cy="125413"/>
          </a:xfrm>
          <a:prstGeom prst="rect">
            <a:avLst/>
          </a:prstGeom>
          <a:noFill/>
          <a:ln w="9525">
            <a:noFill/>
            <a:miter lim="800000"/>
            <a:headEnd/>
            <a:tailEnd/>
          </a:ln>
        </p:spPr>
        <p:txBody>
          <a:bodyPr lIns="18937" tIns="9469" rIns="18937" bIns="9469">
            <a:spAutoFit/>
          </a:bodyPr>
          <a:lstStyle/>
          <a:p>
            <a:pPr algn="just" eaLnBrk="1" hangingPunct="1">
              <a:spcBef>
                <a:spcPct val="50000"/>
              </a:spcBef>
            </a:pPr>
            <a:r>
              <a:rPr lang="en-GB" sz="700">
                <a:latin typeface="Times New Roman" pitchFamily="18" charset="0"/>
              </a:rPr>
              <a:t>.</a:t>
            </a:r>
          </a:p>
        </p:txBody>
      </p:sp>
      <p:sp>
        <p:nvSpPr>
          <p:cNvPr id="7184" name="Text Box 19"/>
          <p:cNvSpPr txBox="1">
            <a:spLocks noChangeArrowheads="1"/>
          </p:cNvSpPr>
          <p:nvPr/>
        </p:nvSpPr>
        <p:spPr bwMode="auto">
          <a:xfrm>
            <a:off x="7791450" y="1868488"/>
            <a:ext cx="1169988" cy="125412"/>
          </a:xfrm>
          <a:prstGeom prst="rect">
            <a:avLst/>
          </a:prstGeom>
          <a:solidFill>
            <a:schemeClr val="bg1"/>
          </a:solidFill>
          <a:ln w="9525">
            <a:noFill/>
            <a:miter lim="800000"/>
            <a:headEnd/>
            <a:tailEnd/>
          </a:ln>
        </p:spPr>
        <p:txBody>
          <a:bodyPr lIns="18937" tIns="9469" rIns="18937" bIns="9469">
            <a:spAutoFit/>
          </a:bodyPr>
          <a:lstStyle/>
          <a:p>
            <a:pPr eaLnBrk="1" hangingPunct="1">
              <a:spcBef>
                <a:spcPct val="50000"/>
              </a:spcBef>
            </a:pPr>
            <a:endParaRPr lang="en-US" sz="700">
              <a:latin typeface="Times New Roman" pitchFamily="18" charset="0"/>
            </a:endParaRPr>
          </a:p>
        </p:txBody>
      </p:sp>
      <p:pic>
        <p:nvPicPr>
          <p:cNvPr id="7185" name="Picture 20" descr="VC_0233"/>
          <p:cNvPicPr>
            <a:picLocks noChangeAspect="1" noChangeArrowheads="1"/>
          </p:cNvPicPr>
          <p:nvPr/>
        </p:nvPicPr>
        <p:blipFill>
          <a:blip r:embed="rId6"/>
          <a:srcRect/>
          <a:stretch>
            <a:fillRect/>
          </a:stretch>
        </p:blipFill>
        <p:spPr bwMode="auto">
          <a:xfrm>
            <a:off x="5638800" y="0"/>
            <a:ext cx="3505200" cy="2327275"/>
          </a:xfrm>
          <a:prstGeom prst="rect">
            <a:avLst/>
          </a:prstGeom>
          <a:noFill/>
          <a:ln w="9525">
            <a:noFill/>
            <a:miter lim="800000"/>
            <a:headEnd/>
            <a:tailEnd/>
          </a:ln>
        </p:spPr>
      </p:pic>
      <p:sp>
        <p:nvSpPr>
          <p:cNvPr id="7186" name="Line 21"/>
          <p:cNvSpPr>
            <a:spLocks noChangeAspect="1" noChangeShapeType="1"/>
          </p:cNvSpPr>
          <p:nvPr/>
        </p:nvSpPr>
        <p:spPr bwMode="auto">
          <a:xfrm rot="21544137" flipH="1">
            <a:off x="4724400" y="1565275"/>
            <a:ext cx="914400" cy="0"/>
          </a:xfrm>
          <a:prstGeom prst="line">
            <a:avLst/>
          </a:prstGeom>
          <a:noFill/>
          <a:ln w="38100">
            <a:solidFill>
              <a:srgbClr val="FF3300"/>
            </a:solidFill>
            <a:round/>
            <a:headEnd/>
            <a:tailEnd type="triangle" w="med" len="med"/>
          </a:ln>
        </p:spPr>
        <p:txBody>
          <a:bodyPr/>
          <a:lstStyle/>
          <a:p>
            <a:endParaRPr lang="en-US"/>
          </a:p>
        </p:txBody>
      </p:sp>
      <p:sp>
        <p:nvSpPr>
          <p:cNvPr id="7187" name="Text Box 22"/>
          <p:cNvSpPr txBox="1">
            <a:spLocks noChangeArrowheads="1"/>
          </p:cNvSpPr>
          <p:nvPr/>
        </p:nvSpPr>
        <p:spPr bwMode="auto">
          <a:xfrm>
            <a:off x="1066800" y="152400"/>
            <a:ext cx="3962400" cy="519113"/>
          </a:xfrm>
          <a:prstGeom prst="rect">
            <a:avLst/>
          </a:prstGeom>
          <a:noFill/>
          <a:ln w="9525">
            <a:noFill/>
            <a:miter lim="800000"/>
            <a:headEnd/>
            <a:tailEnd/>
          </a:ln>
        </p:spPr>
        <p:txBody>
          <a:bodyPr>
            <a:spAutoFit/>
          </a:bodyPr>
          <a:lstStyle/>
          <a:p>
            <a:r>
              <a:rPr lang="en-US" sz="2800" b="1">
                <a:solidFill>
                  <a:srgbClr val="FF0000"/>
                </a:solidFill>
                <a:latin typeface="Times New Roman" pitchFamily="18" charset="0"/>
              </a:rPr>
              <a:t>Liverpool THz Beamline</a:t>
            </a:r>
            <a:endParaRPr lang="en-US"/>
          </a:p>
        </p:txBody>
      </p:sp>
      <p:sp>
        <p:nvSpPr>
          <p:cNvPr id="7188" name="Line 23"/>
          <p:cNvSpPr>
            <a:spLocks noChangeAspect="1" noChangeShapeType="1"/>
          </p:cNvSpPr>
          <p:nvPr/>
        </p:nvSpPr>
        <p:spPr bwMode="auto">
          <a:xfrm rot="21544137" flipH="1">
            <a:off x="4799013" y="3276600"/>
            <a:ext cx="992187" cy="0"/>
          </a:xfrm>
          <a:prstGeom prst="line">
            <a:avLst/>
          </a:prstGeom>
          <a:noFill/>
          <a:ln w="38100">
            <a:solidFill>
              <a:srgbClr val="FF3300"/>
            </a:solidFill>
            <a:round/>
            <a:headEnd/>
            <a:tailEnd type="triangle" w="med" len="med"/>
          </a:ln>
        </p:spPr>
        <p:txBody>
          <a:bodyPr/>
          <a:lstStyle/>
          <a:p>
            <a:endParaRPr lang="en-US"/>
          </a:p>
        </p:txBody>
      </p:sp>
      <p:sp>
        <p:nvSpPr>
          <p:cNvPr id="7189" name="Text Box 24"/>
          <p:cNvSpPr txBox="1">
            <a:spLocks noChangeArrowheads="1"/>
          </p:cNvSpPr>
          <p:nvPr/>
        </p:nvSpPr>
        <p:spPr bwMode="auto">
          <a:xfrm>
            <a:off x="5486400" y="2270125"/>
            <a:ext cx="3886200" cy="1311275"/>
          </a:xfrm>
          <a:prstGeom prst="rect">
            <a:avLst/>
          </a:prstGeom>
          <a:noFill/>
          <a:ln w="9525">
            <a:noFill/>
            <a:miter lim="800000"/>
            <a:headEnd/>
            <a:tailEnd/>
          </a:ln>
        </p:spPr>
        <p:txBody>
          <a:bodyPr>
            <a:spAutoFit/>
          </a:bodyPr>
          <a:lstStyle/>
          <a:p>
            <a:r>
              <a:rPr lang="en-US" sz="2000" b="1">
                <a:solidFill>
                  <a:srgbClr val="0000FF"/>
                </a:solidFill>
                <a:latin typeface="Times New Roman" pitchFamily="18" charset="0"/>
              </a:rPr>
              <a:t>1st Floor Tissue Culture Facility</a:t>
            </a:r>
          </a:p>
          <a:p>
            <a:endParaRPr lang="en-US" sz="2000" b="1">
              <a:solidFill>
                <a:srgbClr val="0000FF"/>
              </a:solidFill>
              <a:latin typeface="Times New Roman" pitchFamily="18" charset="0"/>
            </a:endParaRPr>
          </a:p>
          <a:p>
            <a:r>
              <a:rPr lang="en-US" sz="2000" b="1">
                <a:solidFill>
                  <a:srgbClr val="0000FF"/>
                </a:solidFill>
                <a:latin typeface="Times New Roman" pitchFamily="18" charset="0"/>
              </a:rPr>
              <a:t>     Lower level hutch for THz      </a:t>
            </a:r>
          </a:p>
          <a:p>
            <a:r>
              <a:rPr lang="en-US" sz="2000" b="1">
                <a:solidFill>
                  <a:srgbClr val="0000FF"/>
                </a:solidFill>
                <a:latin typeface="Times New Roman" pitchFamily="18" charset="0"/>
              </a:rPr>
              <a:t>       energy experiments</a:t>
            </a:r>
            <a:endParaRPr lang="en-US"/>
          </a:p>
        </p:txBody>
      </p:sp>
      <p:sp>
        <p:nvSpPr>
          <p:cNvPr id="7190" name="Text Box 25"/>
          <p:cNvSpPr txBox="1">
            <a:spLocks noChangeArrowheads="1"/>
          </p:cNvSpPr>
          <p:nvPr/>
        </p:nvSpPr>
        <p:spPr bwMode="auto">
          <a:xfrm>
            <a:off x="6819900" y="6210300"/>
            <a:ext cx="2324100" cy="641350"/>
          </a:xfrm>
          <a:prstGeom prst="rect">
            <a:avLst/>
          </a:prstGeom>
          <a:noFill/>
          <a:ln w="9525">
            <a:noFill/>
            <a:miter lim="800000"/>
            <a:headEnd/>
            <a:tailEnd/>
          </a:ln>
        </p:spPr>
        <p:txBody>
          <a:bodyPr wrap="none">
            <a:spAutoFit/>
          </a:bodyPr>
          <a:lstStyle/>
          <a:p>
            <a:r>
              <a:rPr lang="en-US" b="1">
                <a:solidFill>
                  <a:srgbClr val="0000FF"/>
                </a:solidFill>
                <a:latin typeface="Times New Roman" pitchFamily="18" charset="0"/>
              </a:rPr>
              <a:t>Beamline funded and </a:t>
            </a:r>
          </a:p>
          <a:p>
            <a:r>
              <a:rPr lang="en-US" b="1">
                <a:solidFill>
                  <a:srgbClr val="0000FF"/>
                </a:solidFill>
                <a:latin typeface="Times New Roman" pitchFamily="18" charset="0"/>
              </a:rPr>
              <a:t>built by physics dept.</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14375" y="142875"/>
            <a:ext cx="7772400" cy="642938"/>
          </a:xfrm>
        </p:spPr>
        <p:txBody>
          <a:bodyPr/>
          <a:lstStyle/>
          <a:p>
            <a:r>
              <a:rPr lang="en-GB" sz="3200" smtClean="0"/>
              <a:t>Artificial Photosynthesis</a:t>
            </a:r>
            <a:endParaRPr lang="en-US" sz="3200" smtClean="0"/>
          </a:p>
        </p:txBody>
      </p:sp>
      <p:sp>
        <p:nvSpPr>
          <p:cNvPr id="3" name="Subtitle 2"/>
          <p:cNvSpPr>
            <a:spLocks noGrp="1"/>
          </p:cNvSpPr>
          <p:nvPr>
            <p:ph type="subTitle" idx="1"/>
          </p:nvPr>
        </p:nvSpPr>
        <p:spPr>
          <a:xfrm>
            <a:off x="357188" y="785813"/>
            <a:ext cx="8429625" cy="5286375"/>
          </a:xfrm>
        </p:spPr>
        <p:txBody>
          <a:bodyPr rtlCol="0">
            <a:normAutofit fontScale="92500" lnSpcReduction="10000"/>
          </a:bodyPr>
          <a:lstStyle/>
          <a:p>
            <a:pPr fontAlgn="auto">
              <a:spcAft>
                <a:spcPts val="0"/>
              </a:spcAft>
              <a:buFont typeface="Arial" pitchFamily="34" charset="0"/>
              <a:buNone/>
              <a:defRPr/>
            </a:pPr>
            <a:r>
              <a:rPr lang="en-GB" sz="2800" dirty="0" smtClean="0">
                <a:solidFill>
                  <a:schemeClr val="accent2"/>
                </a:solidFill>
              </a:rPr>
              <a:t>Key elements:</a:t>
            </a:r>
          </a:p>
          <a:p>
            <a:pPr fontAlgn="auto">
              <a:spcAft>
                <a:spcPts val="0"/>
              </a:spcAft>
              <a:buFont typeface="Arial" pitchFamily="34" charset="0"/>
              <a:buNone/>
              <a:defRPr/>
            </a:pPr>
            <a:endParaRPr lang="en-GB" sz="2800" dirty="0" smtClean="0">
              <a:solidFill>
                <a:schemeClr val="accent2"/>
              </a:solidFill>
            </a:endParaRPr>
          </a:p>
          <a:p>
            <a:pPr marL="514350" indent="-514350" algn="l" fontAlgn="auto">
              <a:spcAft>
                <a:spcPts val="0"/>
              </a:spcAft>
              <a:buFont typeface="Arial" pitchFamily="34" charset="0"/>
              <a:buChar char="•"/>
              <a:defRPr/>
            </a:pPr>
            <a:r>
              <a:rPr lang="en-GB" sz="2400" dirty="0" smtClean="0">
                <a:solidFill>
                  <a:schemeClr val="tx1"/>
                </a:solidFill>
              </a:rPr>
              <a:t>A </a:t>
            </a:r>
            <a:r>
              <a:rPr lang="en-GB" sz="2400" dirty="0" smtClean="0">
                <a:solidFill>
                  <a:schemeClr val="accent2"/>
                </a:solidFill>
              </a:rPr>
              <a:t>photo receptor</a:t>
            </a:r>
            <a:r>
              <a:rPr lang="en-GB" sz="2400" dirty="0" smtClean="0">
                <a:solidFill>
                  <a:schemeClr val="tx1"/>
                </a:solidFill>
              </a:rPr>
              <a:t>, often a metal complex</a:t>
            </a:r>
          </a:p>
          <a:p>
            <a:pPr marL="971550" lvl="1" indent="-514350" algn="l" fontAlgn="auto">
              <a:spcAft>
                <a:spcPts val="0"/>
              </a:spcAft>
              <a:buFont typeface="Arial" pitchFamily="34" charset="0"/>
              <a:buChar char="•"/>
              <a:defRPr/>
            </a:pPr>
            <a:r>
              <a:rPr lang="en-GB" sz="2000" dirty="0" smtClean="0">
                <a:solidFill>
                  <a:schemeClr val="tx1"/>
                </a:solidFill>
              </a:rPr>
              <a:t>Function: adsorb photons and release excited electrons</a:t>
            </a:r>
          </a:p>
          <a:p>
            <a:pPr marL="514350" indent="-514350" algn="l" fontAlgn="auto">
              <a:spcAft>
                <a:spcPts val="0"/>
              </a:spcAft>
              <a:buFont typeface="Arial" pitchFamily="34" charset="0"/>
              <a:buChar char="•"/>
              <a:defRPr/>
            </a:pPr>
            <a:r>
              <a:rPr lang="en-GB" sz="2400" dirty="0" smtClean="0">
                <a:solidFill>
                  <a:schemeClr val="tx1"/>
                </a:solidFill>
              </a:rPr>
              <a:t>A </a:t>
            </a:r>
            <a:r>
              <a:rPr lang="en-GB" sz="2400" dirty="0" smtClean="0">
                <a:solidFill>
                  <a:schemeClr val="accent2"/>
                </a:solidFill>
              </a:rPr>
              <a:t>transducer</a:t>
            </a:r>
            <a:r>
              <a:rPr lang="en-GB" sz="2400" dirty="0" smtClean="0">
                <a:solidFill>
                  <a:schemeClr val="tx1"/>
                </a:solidFill>
              </a:rPr>
              <a:t>, often organic </a:t>
            </a:r>
            <a:r>
              <a:rPr lang="en-GB" sz="2400" dirty="0" err="1" smtClean="0">
                <a:solidFill>
                  <a:schemeClr val="tx1"/>
                </a:solidFill>
              </a:rPr>
              <a:t>ligands</a:t>
            </a:r>
            <a:endParaRPr lang="en-GB" sz="2400" dirty="0" smtClean="0">
              <a:solidFill>
                <a:schemeClr val="tx1"/>
              </a:solidFill>
            </a:endParaRPr>
          </a:p>
          <a:p>
            <a:pPr marL="971550" lvl="1" indent="-514350" algn="l" fontAlgn="auto">
              <a:spcAft>
                <a:spcPts val="0"/>
              </a:spcAft>
              <a:buFont typeface="Arial" pitchFamily="34" charset="0"/>
              <a:buChar char="•"/>
              <a:defRPr/>
            </a:pPr>
            <a:r>
              <a:rPr lang="en-GB" sz="2000" dirty="0" smtClean="0">
                <a:solidFill>
                  <a:schemeClr val="tx1"/>
                </a:solidFill>
              </a:rPr>
              <a:t>Function: transport electrons from the photo receptor to the catalytic reactor</a:t>
            </a:r>
          </a:p>
          <a:p>
            <a:pPr marL="514350" indent="-514350" algn="l" fontAlgn="auto">
              <a:spcAft>
                <a:spcPts val="0"/>
              </a:spcAft>
              <a:buFont typeface="Arial" pitchFamily="34" charset="0"/>
              <a:buChar char="•"/>
              <a:defRPr/>
            </a:pPr>
            <a:r>
              <a:rPr lang="en-GB" sz="2400" dirty="0" smtClean="0">
                <a:solidFill>
                  <a:schemeClr val="tx1"/>
                </a:solidFill>
              </a:rPr>
              <a:t>A </a:t>
            </a:r>
            <a:r>
              <a:rPr lang="en-GB" sz="2400" dirty="0" smtClean="0">
                <a:solidFill>
                  <a:schemeClr val="accent2"/>
                </a:solidFill>
              </a:rPr>
              <a:t>catalytic reactor</a:t>
            </a:r>
            <a:r>
              <a:rPr lang="en-GB" sz="2400" dirty="0" smtClean="0">
                <a:solidFill>
                  <a:schemeClr val="tx1"/>
                </a:solidFill>
              </a:rPr>
              <a:t>, also often a metal complex</a:t>
            </a:r>
          </a:p>
          <a:p>
            <a:pPr marL="971550" lvl="1" indent="-514350" algn="l" fontAlgn="auto">
              <a:spcAft>
                <a:spcPts val="0"/>
              </a:spcAft>
              <a:buFont typeface="Arial" pitchFamily="34" charset="0"/>
              <a:buChar char="•"/>
              <a:defRPr/>
            </a:pPr>
            <a:r>
              <a:rPr lang="en-GB" sz="2000" dirty="0" smtClean="0">
                <a:solidFill>
                  <a:schemeClr val="tx1"/>
                </a:solidFill>
              </a:rPr>
              <a:t>Function: reduce CO</a:t>
            </a:r>
            <a:r>
              <a:rPr lang="en-GB" sz="2000" baseline="-25000" dirty="0" smtClean="0">
                <a:solidFill>
                  <a:schemeClr val="tx1"/>
                </a:solidFill>
              </a:rPr>
              <a:t>2</a:t>
            </a:r>
            <a:r>
              <a:rPr lang="en-GB" sz="2000" dirty="0" smtClean="0">
                <a:solidFill>
                  <a:schemeClr val="tx1"/>
                </a:solidFill>
              </a:rPr>
              <a:t> to CO, split H</a:t>
            </a:r>
            <a:r>
              <a:rPr lang="en-GB" sz="2000" baseline="-25000" dirty="0" smtClean="0">
                <a:solidFill>
                  <a:schemeClr val="tx1"/>
                </a:solidFill>
              </a:rPr>
              <a:t>2</a:t>
            </a:r>
            <a:r>
              <a:rPr lang="en-GB" sz="2000" dirty="0" smtClean="0">
                <a:solidFill>
                  <a:schemeClr val="tx1"/>
                </a:solidFill>
              </a:rPr>
              <a:t> from H</a:t>
            </a:r>
            <a:r>
              <a:rPr lang="en-GB" sz="2000" baseline="-25000" dirty="0" smtClean="0">
                <a:solidFill>
                  <a:schemeClr val="tx1"/>
                </a:solidFill>
              </a:rPr>
              <a:t>2</a:t>
            </a:r>
            <a:r>
              <a:rPr lang="en-GB" sz="2000" dirty="0" smtClean="0">
                <a:solidFill>
                  <a:schemeClr val="tx1"/>
                </a:solidFill>
              </a:rPr>
              <a:t>O, or convert CO</a:t>
            </a:r>
            <a:r>
              <a:rPr lang="en-GB" sz="2000" baseline="-25000" dirty="0" smtClean="0">
                <a:solidFill>
                  <a:schemeClr val="tx1"/>
                </a:solidFill>
              </a:rPr>
              <a:t>2</a:t>
            </a:r>
            <a:r>
              <a:rPr lang="en-GB" sz="2000" dirty="0" smtClean="0">
                <a:solidFill>
                  <a:schemeClr val="tx1"/>
                </a:solidFill>
              </a:rPr>
              <a:t> and H</a:t>
            </a:r>
            <a:r>
              <a:rPr lang="en-GB" sz="2000" baseline="-25000" dirty="0" smtClean="0">
                <a:solidFill>
                  <a:schemeClr val="tx1"/>
                </a:solidFill>
              </a:rPr>
              <a:t>2</a:t>
            </a:r>
            <a:r>
              <a:rPr lang="en-GB" sz="2000" dirty="0" smtClean="0">
                <a:solidFill>
                  <a:schemeClr val="tx1"/>
                </a:solidFill>
              </a:rPr>
              <a:t>O to formic acid  HCOOH</a:t>
            </a:r>
          </a:p>
          <a:p>
            <a:pPr marL="971550" lvl="1" indent="-514350" algn="l" fontAlgn="auto">
              <a:spcAft>
                <a:spcPts val="0"/>
              </a:spcAft>
              <a:buFont typeface="Arial" pitchFamily="34" charset="0"/>
              <a:buNone/>
              <a:defRPr/>
            </a:pPr>
            <a:endParaRPr lang="en-GB" sz="2000" dirty="0">
              <a:solidFill>
                <a:schemeClr val="tx1"/>
              </a:solidFill>
            </a:endParaRPr>
          </a:p>
          <a:p>
            <a:pPr marL="0" lvl="1" indent="-514350" algn="l" fontAlgn="auto">
              <a:spcAft>
                <a:spcPts val="0"/>
              </a:spcAft>
              <a:buFont typeface="Arial" pitchFamily="34" charset="0"/>
              <a:buNone/>
              <a:defRPr/>
            </a:pPr>
            <a:r>
              <a:rPr lang="en-GB" sz="2000" dirty="0" smtClean="0">
                <a:solidFill>
                  <a:schemeClr val="tx1"/>
                </a:solidFill>
              </a:rPr>
              <a:t>The goal is to use sunlight to create high-energy molecules which can then be recombined with other molecules to release the stored chemical energy. The principle is applied in living organisms (bacteria, plants). Harnessing it for technological applications has the potential to create cycles of energy production and consumption, which have no negative impact on the environment.</a:t>
            </a:r>
          </a:p>
        </p:txBody>
      </p:sp>
      <p:sp>
        <p:nvSpPr>
          <p:cNvPr id="5" name="TextBox 4"/>
          <p:cNvSpPr txBox="1"/>
          <p:nvPr/>
        </p:nvSpPr>
        <p:spPr>
          <a:xfrm>
            <a:off x="357188" y="3714750"/>
            <a:ext cx="8429625" cy="2554288"/>
          </a:xfrm>
          <a:prstGeom prst="rect">
            <a:avLst/>
          </a:prstGeom>
          <a:solidFill>
            <a:schemeClr val="accent1">
              <a:lumMod val="20000"/>
              <a:lumOff val="80000"/>
            </a:schemeClr>
          </a:solidFill>
          <a:ln>
            <a:solidFill>
              <a:schemeClr val="tx2">
                <a:lumMod val="60000"/>
                <a:lumOff val="40000"/>
              </a:schemeClr>
            </a:solidFill>
          </a:ln>
        </p:spPr>
        <p:txBody>
          <a:bodyPr>
            <a:spAutoFit/>
          </a:bodyPr>
          <a:lstStyle/>
          <a:p>
            <a:pPr algn="ctr" fontAlgn="auto">
              <a:spcBef>
                <a:spcPts val="0"/>
              </a:spcBef>
              <a:spcAft>
                <a:spcPts val="0"/>
              </a:spcAft>
              <a:defRPr/>
            </a:pPr>
            <a:r>
              <a:rPr lang="en-GB" sz="3200" dirty="0">
                <a:latin typeface="+mn-lt"/>
              </a:rPr>
              <a:t>So why hasn’t this been done already?</a:t>
            </a:r>
          </a:p>
          <a:p>
            <a:pPr algn="ctr" fontAlgn="auto">
              <a:spcBef>
                <a:spcPts val="0"/>
              </a:spcBef>
              <a:spcAft>
                <a:spcPts val="0"/>
              </a:spcAft>
              <a:defRPr/>
            </a:pPr>
            <a:endParaRPr lang="en-GB" sz="3200" dirty="0">
              <a:latin typeface="+mn-lt"/>
            </a:endParaRPr>
          </a:p>
          <a:p>
            <a:pPr algn="ctr" fontAlgn="auto">
              <a:spcBef>
                <a:spcPts val="0"/>
              </a:spcBef>
              <a:spcAft>
                <a:spcPts val="0"/>
              </a:spcAft>
              <a:defRPr/>
            </a:pPr>
            <a:r>
              <a:rPr lang="en-GB" sz="3200" dirty="0">
                <a:latin typeface="+mn-lt"/>
              </a:rPr>
              <a:t>Short answer: it turns out to be rather difficult.</a:t>
            </a:r>
          </a:p>
          <a:p>
            <a:pPr algn="ctr" fontAlgn="auto">
              <a:spcBef>
                <a:spcPts val="0"/>
              </a:spcBef>
              <a:spcAft>
                <a:spcPts val="0"/>
              </a:spcAft>
              <a:defRPr/>
            </a:pPr>
            <a:r>
              <a:rPr lang="en-GB" sz="3200" dirty="0">
                <a:latin typeface="+mn-lt"/>
              </a:rPr>
              <a:t>But the good news is: we know that it works.</a:t>
            </a:r>
          </a:p>
          <a:p>
            <a:pPr algn="ctr" fontAlgn="auto">
              <a:spcBef>
                <a:spcPts val="0"/>
              </a:spcBef>
              <a:spcAft>
                <a:spcPts val="0"/>
              </a:spcAft>
              <a:defRPr/>
            </a:pPr>
            <a:endParaRPr lang="en-US" sz="3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88" y="142875"/>
            <a:ext cx="4071937" cy="796925"/>
          </a:xfrm>
        </p:spPr>
        <p:txBody>
          <a:bodyPr rtlCol="0">
            <a:normAutofit fontScale="90000"/>
          </a:bodyPr>
          <a:lstStyle/>
          <a:p>
            <a:pPr fontAlgn="auto">
              <a:spcAft>
                <a:spcPts val="0"/>
              </a:spcAft>
              <a:defRPr/>
            </a:pPr>
            <a:r>
              <a:rPr lang="en-US" sz="3200" dirty="0" smtClean="0"/>
              <a:t>Scheme of a cell for</a:t>
            </a:r>
            <a:br>
              <a:rPr lang="en-US" sz="3200" dirty="0" smtClean="0"/>
            </a:br>
            <a:r>
              <a:rPr lang="en-US" sz="3200" dirty="0" smtClean="0"/>
              <a:t> artificial photosynthesis</a:t>
            </a:r>
            <a:endParaRPr lang="en-US" sz="3200" dirty="0"/>
          </a:p>
        </p:txBody>
      </p:sp>
      <p:sp>
        <p:nvSpPr>
          <p:cNvPr id="3075" name="TextBox 29"/>
          <p:cNvSpPr txBox="1">
            <a:spLocks noChangeArrowheads="1"/>
          </p:cNvSpPr>
          <p:nvPr/>
        </p:nvSpPr>
        <p:spPr bwMode="auto">
          <a:xfrm>
            <a:off x="6429375" y="1571625"/>
            <a:ext cx="433388" cy="461963"/>
          </a:xfrm>
          <a:prstGeom prst="rect">
            <a:avLst/>
          </a:prstGeom>
          <a:noFill/>
          <a:ln w="9525">
            <a:noFill/>
            <a:miter lim="800000"/>
            <a:headEnd/>
            <a:tailEnd/>
          </a:ln>
        </p:spPr>
        <p:txBody>
          <a:bodyPr wrap="none">
            <a:spAutoFit/>
          </a:bodyPr>
          <a:lstStyle/>
          <a:p>
            <a:r>
              <a:rPr lang="en-GB" sz="2400">
                <a:latin typeface="Calibri" pitchFamily="34" charset="0"/>
              </a:rPr>
              <a:t>e-</a:t>
            </a:r>
          </a:p>
        </p:txBody>
      </p:sp>
      <p:sp>
        <p:nvSpPr>
          <p:cNvPr id="45" name="Sun 44"/>
          <p:cNvSpPr/>
          <p:nvPr/>
        </p:nvSpPr>
        <p:spPr>
          <a:xfrm>
            <a:off x="3286125" y="142875"/>
            <a:ext cx="928688" cy="928688"/>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077" name="Group 50"/>
          <p:cNvGrpSpPr>
            <a:grpSpLocks/>
          </p:cNvGrpSpPr>
          <p:nvPr/>
        </p:nvGrpSpPr>
        <p:grpSpPr bwMode="auto">
          <a:xfrm>
            <a:off x="6286500" y="1571625"/>
            <a:ext cx="2239963" cy="2881313"/>
            <a:chOff x="6286512" y="1571612"/>
            <a:chExt cx="2240333" cy="2880674"/>
          </a:xfrm>
        </p:grpSpPr>
        <p:sp>
          <p:nvSpPr>
            <p:cNvPr id="21" name="Rectangle 20"/>
            <p:cNvSpPr/>
            <p:nvPr/>
          </p:nvSpPr>
          <p:spPr>
            <a:xfrm>
              <a:off x="6858106" y="2142985"/>
              <a:ext cx="643044" cy="17141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Curved Down Arrow 22"/>
            <p:cNvSpPr/>
            <p:nvPr/>
          </p:nvSpPr>
          <p:spPr>
            <a:xfrm>
              <a:off x="6286512" y="2142985"/>
              <a:ext cx="857392" cy="4285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33" name="Curved Left Arrow 32"/>
            <p:cNvSpPr/>
            <p:nvPr/>
          </p:nvSpPr>
          <p:spPr>
            <a:xfrm flipH="1">
              <a:off x="7572599" y="2142985"/>
              <a:ext cx="714493" cy="17141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3174" name="TextBox 33"/>
            <p:cNvSpPr txBox="1">
              <a:spLocks noChangeArrowheads="1"/>
            </p:cNvSpPr>
            <p:nvPr/>
          </p:nvSpPr>
          <p:spPr bwMode="auto">
            <a:xfrm>
              <a:off x="6786578" y="2786058"/>
              <a:ext cx="769763" cy="523220"/>
            </a:xfrm>
            <a:prstGeom prst="rect">
              <a:avLst/>
            </a:prstGeom>
            <a:noFill/>
            <a:ln w="9525">
              <a:noFill/>
              <a:miter lim="800000"/>
              <a:headEnd/>
              <a:tailEnd/>
            </a:ln>
          </p:spPr>
          <p:txBody>
            <a:bodyPr wrap="none">
              <a:spAutoFit/>
            </a:bodyPr>
            <a:lstStyle/>
            <a:p>
              <a:r>
                <a:rPr lang="en-GB" sz="2800">
                  <a:solidFill>
                    <a:srgbClr val="FF0000"/>
                  </a:solidFill>
                  <a:latin typeface="Calibri" pitchFamily="34" charset="0"/>
                </a:rPr>
                <a:t>C</a:t>
              </a:r>
              <a:r>
                <a:rPr lang="en-GB" sz="2800" baseline="-25000">
                  <a:solidFill>
                    <a:srgbClr val="FF0000"/>
                  </a:solidFill>
                  <a:latin typeface="Calibri" pitchFamily="34" charset="0"/>
                </a:rPr>
                <a:t>RED</a:t>
              </a:r>
            </a:p>
          </p:txBody>
        </p:sp>
        <p:sp>
          <p:nvSpPr>
            <p:cNvPr id="3175" name="TextBox 40"/>
            <p:cNvSpPr txBox="1">
              <a:spLocks noChangeArrowheads="1"/>
            </p:cNvSpPr>
            <p:nvPr/>
          </p:nvSpPr>
          <p:spPr bwMode="auto">
            <a:xfrm>
              <a:off x="7999136" y="1571612"/>
              <a:ext cx="527709" cy="523220"/>
            </a:xfrm>
            <a:prstGeom prst="rect">
              <a:avLst/>
            </a:prstGeom>
            <a:noFill/>
            <a:ln w="9525">
              <a:noFill/>
              <a:miter lim="800000"/>
              <a:headEnd/>
              <a:tailEnd/>
            </a:ln>
          </p:spPr>
          <p:txBody>
            <a:bodyPr wrap="none">
              <a:spAutoFit/>
            </a:bodyPr>
            <a:lstStyle/>
            <a:p>
              <a:r>
                <a:rPr lang="en-GB" sz="2800">
                  <a:latin typeface="Calibri" pitchFamily="34" charset="0"/>
                </a:rPr>
                <a:t>H</a:t>
              </a:r>
              <a:r>
                <a:rPr lang="en-GB" sz="2800" baseline="30000">
                  <a:latin typeface="Calibri" pitchFamily="34" charset="0"/>
                </a:rPr>
                <a:t>+</a:t>
              </a:r>
            </a:p>
          </p:txBody>
        </p:sp>
        <p:sp>
          <p:nvSpPr>
            <p:cNvPr id="3176" name="TextBox 41"/>
            <p:cNvSpPr txBox="1">
              <a:spLocks noChangeArrowheads="1"/>
            </p:cNvSpPr>
            <p:nvPr/>
          </p:nvSpPr>
          <p:spPr bwMode="auto">
            <a:xfrm>
              <a:off x="7673726" y="3929066"/>
              <a:ext cx="853119" cy="523220"/>
            </a:xfrm>
            <a:prstGeom prst="rect">
              <a:avLst/>
            </a:prstGeom>
            <a:noFill/>
            <a:ln w="9525">
              <a:noFill/>
              <a:miter lim="800000"/>
              <a:headEnd/>
              <a:tailEnd/>
            </a:ln>
          </p:spPr>
          <p:txBody>
            <a:bodyPr wrap="none">
              <a:spAutoFit/>
            </a:bodyPr>
            <a:lstStyle/>
            <a:p>
              <a:r>
                <a:rPr lang="en-GB" sz="2800">
                  <a:latin typeface="Calibri" pitchFamily="34" charset="0"/>
                </a:rPr>
                <a:t>½ H</a:t>
              </a:r>
              <a:r>
                <a:rPr lang="en-GB" sz="2800" baseline="-25000">
                  <a:latin typeface="Calibri" pitchFamily="34" charset="0"/>
                </a:rPr>
                <a:t>2</a:t>
              </a:r>
              <a:endParaRPr lang="en-GB" sz="2800">
                <a:latin typeface="Calibri" pitchFamily="34" charset="0"/>
              </a:endParaRPr>
            </a:p>
          </p:txBody>
        </p:sp>
      </p:grpSp>
      <p:grpSp>
        <p:nvGrpSpPr>
          <p:cNvPr id="3078" name="Group 51"/>
          <p:cNvGrpSpPr>
            <a:grpSpLocks/>
          </p:cNvGrpSpPr>
          <p:nvPr/>
        </p:nvGrpSpPr>
        <p:grpSpPr bwMode="auto">
          <a:xfrm>
            <a:off x="409575" y="928688"/>
            <a:ext cx="6019800" cy="3771900"/>
            <a:chOff x="409803" y="928670"/>
            <a:chExt cx="6019585" cy="3772097"/>
          </a:xfrm>
        </p:grpSpPr>
        <p:grpSp>
          <p:nvGrpSpPr>
            <p:cNvPr id="3146" name="Group 15"/>
            <p:cNvGrpSpPr>
              <a:grpSpLocks/>
            </p:cNvGrpSpPr>
            <p:nvPr/>
          </p:nvGrpSpPr>
          <p:grpSpPr bwMode="auto">
            <a:xfrm>
              <a:off x="3786182" y="1285860"/>
              <a:ext cx="1714512" cy="1306295"/>
              <a:chOff x="2928926" y="1500174"/>
              <a:chExt cx="3000396" cy="2286016"/>
            </a:xfrm>
          </p:grpSpPr>
          <p:cxnSp>
            <p:nvCxnSpPr>
              <p:cNvPr id="5" name="Straight Connector 4"/>
              <p:cNvCxnSpPr/>
              <p:nvPr/>
            </p:nvCxnSpPr>
            <p:spPr>
              <a:xfrm rot="16200000" flipH="1">
                <a:off x="2499818" y="1929508"/>
                <a:ext cx="2286517" cy="1427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29124" y="1500202"/>
                <a:ext cx="3000268" cy="27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999952" y="1857279"/>
                <a:ext cx="2286517" cy="1572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2786206" y="2714700"/>
              <a:ext cx="714349" cy="64297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Rectangle 19"/>
            <p:cNvSpPr/>
            <p:nvPr/>
          </p:nvSpPr>
          <p:spPr>
            <a:xfrm>
              <a:off x="1714681" y="2143170"/>
              <a:ext cx="642915" cy="171459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 name="Curved Down Arrow 23"/>
            <p:cNvSpPr/>
            <p:nvPr/>
          </p:nvSpPr>
          <p:spPr>
            <a:xfrm>
              <a:off x="3357686" y="2143170"/>
              <a:ext cx="857219" cy="4286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25" name="Curved Down Arrow 24"/>
            <p:cNvSpPr/>
            <p:nvPr/>
          </p:nvSpPr>
          <p:spPr>
            <a:xfrm>
              <a:off x="2143291" y="2143170"/>
              <a:ext cx="857219" cy="4286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3151" name="TextBox 25"/>
            <p:cNvSpPr txBox="1">
              <a:spLocks noChangeArrowheads="1"/>
            </p:cNvSpPr>
            <p:nvPr/>
          </p:nvSpPr>
          <p:spPr bwMode="auto">
            <a:xfrm>
              <a:off x="2357422" y="1571612"/>
              <a:ext cx="433132" cy="461665"/>
            </a:xfrm>
            <a:prstGeom prst="rect">
              <a:avLst/>
            </a:prstGeom>
            <a:noFill/>
            <a:ln w="9525">
              <a:noFill/>
              <a:miter lim="800000"/>
              <a:headEnd/>
              <a:tailEnd/>
            </a:ln>
          </p:spPr>
          <p:txBody>
            <a:bodyPr wrap="none">
              <a:spAutoFit/>
            </a:bodyPr>
            <a:lstStyle/>
            <a:p>
              <a:r>
                <a:rPr lang="en-GB" sz="2400">
                  <a:latin typeface="Calibri" pitchFamily="34" charset="0"/>
                </a:rPr>
                <a:t>e-</a:t>
              </a:r>
            </a:p>
          </p:txBody>
        </p:sp>
        <p:sp>
          <p:nvSpPr>
            <p:cNvPr id="3152" name="TextBox 27"/>
            <p:cNvSpPr txBox="1">
              <a:spLocks noChangeArrowheads="1"/>
            </p:cNvSpPr>
            <p:nvPr/>
          </p:nvSpPr>
          <p:spPr bwMode="auto">
            <a:xfrm>
              <a:off x="3571868" y="1571612"/>
              <a:ext cx="433132" cy="461665"/>
            </a:xfrm>
            <a:prstGeom prst="rect">
              <a:avLst/>
            </a:prstGeom>
            <a:noFill/>
            <a:ln w="9525">
              <a:noFill/>
              <a:miter lim="800000"/>
              <a:headEnd/>
              <a:tailEnd/>
            </a:ln>
          </p:spPr>
          <p:txBody>
            <a:bodyPr wrap="none">
              <a:spAutoFit/>
            </a:bodyPr>
            <a:lstStyle/>
            <a:p>
              <a:r>
                <a:rPr lang="en-GB" sz="2400">
                  <a:latin typeface="Calibri" pitchFamily="34" charset="0"/>
                </a:rPr>
                <a:t>e-</a:t>
              </a:r>
            </a:p>
          </p:txBody>
        </p:sp>
        <p:sp>
          <p:nvSpPr>
            <p:cNvPr id="3153" name="TextBox 28"/>
            <p:cNvSpPr txBox="1">
              <a:spLocks noChangeArrowheads="1"/>
            </p:cNvSpPr>
            <p:nvPr/>
          </p:nvSpPr>
          <p:spPr bwMode="auto">
            <a:xfrm>
              <a:off x="5214942" y="1571612"/>
              <a:ext cx="433132" cy="461665"/>
            </a:xfrm>
            <a:prstGeom prst="rect">
              <a:avLst/>
            </a:prstGeom>
            <a:noFill/>
            <a:ln w="9525">
              <a:noFill/>
              <a:miter lim="800000"/>
              <a:headEnd/>
              <a:tailEnd/>
            </a:ln>
          </p:spPr>
          <p:txBody>
            <a:bodyPr wrap="none">
              <a:spAutoFit/>
            </a:bodyPr>
            <a:lstStyle/>
            <a:p>
              <a:r>
                <a:rPr lang="en-GB" sz="2400">
                  <a:latin typeface="Calibri" pitchFamily="34" charset="0"/>
                </a:rPr>
                <a:t>e-</a:t>
              </a:r>
            </a:p>
          </p:txBody>
        </p:sp>
        <p:sp>
          <p:nvSpPr>
            <p:cNvPr id="3154" name="TextBox 30"/>
            <p:cNvSpPr txBox="1">
              <a:spLocks noChangeArrowheads="1"/>
            </p:cNvSpPr>
            <p:nvPr/>
          </p:nvSpPr>
          <p:spPr bwMode="auto">
            <a:xfrm>
              <a:off x="4143372" y="928670"/>
              <a:ext cx="981551" cy="369332"/>
            </a:xfrm>
            <a:prstGeom prst="rect">
              <a:avLst/>
            </a:prstGeom>
            <a:noFill/>
            <a:ln w="9525">
              <a:noFill/>
              <a:miter lim="800000"/>
              <a:headEnd/>
              <a:tailEnd/>
            </a:ln>
          </p:spPr>
          <p:txBody>
            <a:bodyPr wrap="none">
              <a:spAutoFit/>
            </a:bodyPr>
            <a:lstStyle/>
            <a:p>
              <a:r>
                <a:rPr lang="en-GB">
                  <a:latin typeface="Calibri" pitchFamily="34" charset="0"/>
                </a:rPr>
                <a:t>Antenna</a:t>
              </a:r>
            </a:p>
          </p:txBody>
        </p:sp>
        <p:sp>
          <p:nvSpPr>
            <p:cNvPr id="32" name="Curved Left Arrow 31"/>
            <p:cNvSpPr/>
            <p:nvPr/>
          </p:nvSpPr>
          <p:spPr>
            <a:xfrm>
              <a:off x="928897" y="2143170"/>
              <a:ext cx="714349" cy="17145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3156" name="TextBox 34"/>
            <p:cNvSpPr txBox="1">
              <a:spLocks noChangeArrowheads="1"/>
            </p:cNvSpPr>
            <p:nvPr/>
          </p:nvSpPr>
          <p:spPr bwMode="auto">
            <a:xfrm>
              <a:off x="1714480" y="2786058"/>
              <a:ext cx="648511" cy="523220"/>
            </a:xfrm>
            <a:prstGeom prst="rect">
              <a:avLst/>
            </a:prstGeom>
            <a:noFill/>
            <a:ln w="9525">
              <a:noFill/>
              <a:miter lim="800000"/>
              <a:headEnd/>
              <a:tailEnd/>
            </a:ln>
          </p:spPr>
          <p:txBody>
            <a:bodyPr wrap="none">
              <a:spAutoFit/>
            </a:bodyPr>
            <a:lstStyle/>
            <a:p>
              <a:r>
                <a:rPr lang="en-GB" sz="2800">
                  <a:solidFill>
                    <a:srgbClr val="FF0000"/>
                  </a:solidFill>
                  <a:latin typeface="Calibri" pitchFamily="34" charset="0"/>
                </a:rPr>
                <a:t>C</a:t>
              </a:r>
              <a:r>
                <a:rPr lang="en-GB" sz="2800" baseline="-25000">
                  <a:solidFill>
                    <a:srgbClr val="FF0000"/>
                  </a:solidFill>
                  <a:latin typeface="Calibri" pitchFamily="34" charset="0"/>
                </a:rPr>
                <a:t>OX</a:t>
              </a:r>
            </a:p>
          </p:txBody>
        </p:sp>
        <p:sp>
          <p:nvSpPr>
            <p:cNvPr id="3157" name="TextBox 35"/>
            <p:cNvSpPr txBox="1">
              <a:spLocks noChangeArrowheads="1"/>
            </p:cNvSpPr>
            <p:nvPr/>
          </p:nvSpPr>
          <p:spPr bwMode="auto">
            <a:xfrm>
              <a:off x="2928926" y="2786058"/>
              <a:ext cx="393056" cy="523220"/>
            </a:xfrm>
            <a:prstGeom prst="rect">
              <a:avLst/>
            </a:prstGeom>
            <a:noFill/>
            <a:ln w="9525">
              <a:noFill/>
              <a:miter lim="800000"/>
              <a:headEnd/>
              <a:tailEnd/>
            </a:ln>
          </p:spPr>
          <p:txBody>
            <a:bodyPr wrap="none">
              <a:spAutoFit/>
            </a:bodyPr>
            <a:lstStyle/>
            <a:p>
              <a:r>
                <a:rPr lang="en-GB" sz="2800">
                  <a:solidFill>
                    <a:srgbClr val="FF0000"/>
                  </a:solidFill>
                  <a:latin typeface="Calibri" pitchFamily="34" charset="0"/>
                </a:rPr>
                <a:t>A</a:t>
              </a:r>
            </a:p>
          </p:txBody>
        </p:sp>
        <p:sp>
          <p:nvSpPr>
            <p:cNvPr id="3158" name="TextBox 38"/>
            <p:cNvSpPr txBox="1">
              <a:spLocks noChangeArrowheads="1"/>
            </p:cNvSpPr>
            <p:nvPr/>
          </p:nvSpPr>
          <p:spPr bwMode="auto">
            <a:xfrm>
              <a:off x="409803" y="1571612"/>
              <a:ext cx="1090363" cy="523220"/>
            </a:xfrm>
            <a:prstGeom prst="rect">
              <a:avLst/>
            </a:prstGeom>
            <a:noFill/>
            <a:ln w="9525">
              <a:noFill/>
              <a:miter lim="800000"/>
              <a:headEnd/>
              <a:tailEnd/>
            </a:ln>
          </p:spPr>
          <p:txBody>
            <a:bodyPr wrap="none">
              <a:spAutoFit/>
            </a:bodyPr>
            <a:lstStyle/>
            <a:p>
              <a:r>
                <a:rPr lang="en-GB" sz="2800">
                  <a:latin typeface="Calibri" pitchFamily="34" charset="0"/>
                </a:rPr>
                <a:t>½ H</a:t>
              </a:r>
              <a:r>
                <a:rPr lang="en-GB" sz="2800" baseline="-25000">
                  <a:latin typeface="Calibri" pitchFamily="34" charset="0"/>
                </a:rPr>
                <a:t>2</a:t>
              </a:r>
              <a:r>
                <a:rPr lang="en-GB" sz="2800">
                  <a:latin typeface="Calibri" pitchFamily="34" charset="0"/>
                </a:rPr>
                <a:t>O</a:t>
              </a:r>
            </a:p>
          </p:txBody>
        </p:sp>
        <p:sp>
          <p:nvSpPr>
            <p:cNvPr id="3159" name="TextBox 39"/>
            <p:cNvSpPr txBox="1">
              <a:spLocks noChangeArrowheads="1"/>
            </p:cNvSpPr>
            <p:nvPr/>
          </p:nvSpPr>
          <p:spPr bwMode="auto">
            <a:xfrm>
              <a:off x="409803" y="3929066"/>
              <a:ext cx="1470274" cy="523220"/>
            </a:xfrm>
            <a:prstGeom prst="rect">
              <a:avLst/>
            </a:prstGeom>
            <a:noFill/>
            <a:ln w="9525">
              <a:noFill/>
              <a:miter lim="800000"/>
              <a:headEnd/>
              <a:tailEnd/>
            </a:ln>
          </p:spPr>
          <p:txBody>
            <a:bodyPr wrap="none">
              <a:spAutoFit/>
            </a:bodyPr>
            <a:lstStyle/>
            <a:p>
              <a:r>
                <a:rPr lang="en-GB" sz="2800">
                  <a:latin typeface="Calibri" pitchFamily="34" charset="0"/>
                </a:rPr>
                <a:t>H</a:t>
              </a:r>
              <a:r>
                <a:rPr lang="en-GB" sz="2800" baseline="30000">
                  <a:latin typeface="Calibri" pitchFamily="34" charset="0"/>
                </a:rPr>
                <a:t>+</a:t>
              </a:r>
              <a:r>
                <a:rPr lang="en-GB" sz="2800">
                  <a:latin typeface="Calibri" pitchFamily="34" charset="0"/>
                </a:rPr>
                <a:t> +½ O</a:t>
              </a:r>
              <a:r>
                <a:rPr lang="en-GB" sz="2800" baseline="-25000">
                  <a:latin typeface="Calibri" pitchFamily="34" charset="0"/>
                </a:rPr>
                <a:t>2</a:t>
              </a:r>
              <a:endParaRPr lang="en-GB" sz="2800">
                <a:latin typeface="Calibri" pitchFamily="34" charset="0"/>
              </a:endParaRPr>
            </a:p>
          </p:txBody>
        </p:sp>
        <p:sp>
          <p:nvSpPr>
            <p:cNvPr id="3160" name="TextBox 42"/>
            <p:cNvSpPr txBox="1">
              <a:spLocks noChangeArrowheads="1"/>
            </p:cNvSpPr>
            <p:nvPr/>
          </p:nvSpPr>
          <p:spPr bwMode="auto">
            <a:xfrm>
              <a:off x="3214678" y="3500438"/>
              <a:ext cx="2696892" cy="1200329"/>
            </a:xfrm>
            <a:prstGeom prst="rect">
              <a:avLst/>
            </a:prstGeom>
            <a:noFill/>
            <a:ln w="9525">
              <a:noFill/>
              <a:miter lim="800000"/>
              <a:headEnd/>
              <a:tailEnd/>
            </a:ln>
          </p:spPr>
          <p:txBody>
            <a:bodyPr wrap="none">
              <a:spAutoFit/>
            </a:bodyPr>
            <a:lstStyle/>
            <a:p>
              <a:r>
                <a:rPr lang="en-GB" sz="2400">
                  <a:solidFill>
                    <a:srgbClr val="FF0000"/>
                  </a:solidFill>
                  <a:latin typeface="Calibri" pitchFamily="34" charset="0"/>
                </a:rPr>
                <a:t>C</a:t>
              </a:r>
              <a:r>
                <a:rPr lang="en-GB" sz="2400">
                  <a:latin typeface="Calibri" pitchFamily="34" charset="0"/>
                </a:rPr>
                <a:t>  chromophore</a:t>
              </a:r>
            </a:p>
            <a:p>
              <a:r>
                <a:rPr lang="en-GB" sz="2400">
                  <a:solidFill>
                    <a:srgbClr val="FF0000"/>
                  </a:solidFill>
                  <a:latin typeface="Calibri" pitchFamily="34" charset="0"/>
                </a:rPr>
                <a:t>A</a:t>
              </a:r>
              <a:r>
                <a:rPr lang="en-GB" sz="2400">
                  <a:latin typeface="Calibri" pitchFamily="34" charset="0"/>
                </a:rPr>
                <a:t>  electron acceptor</a:t>
              </a:r>
            </a:p>
            <a:p>
              <a:r>
                <a:rPr lang="en-GB" sz="2400">
                  <a:solidFill>
                    <a:srgbClr val="FF0000"/>
                  </a:solidFill>
                  <a:latin typeface="Calibri" pitchFamily="34" charset="0"/>
                </a:rPr>
                <a:t>D</a:t>
              </a:r>
              <a:r>
                <a:rPr lang="en-GB" sz="2400">
                  <a:latin typeface="Calibri" pitchFamily="34" charset="0"/>
                </a:rPr>
                <a:t>  electron donor</a:t>
              </a:r>
            </a:p>
          </p:txBody>
        </p:sp>
        <p:sp>
          <p:nvSpPr>
            <p:cNvPr id="18" name="Rectangle 17"/>
            <p:cNvSpPr/>
            <p:nvPr/>
          </p:nvSpPr>
          <p:spPr>
            <a:xfrm>
              <a:off x="5715039" y="2714700"/>
              <a:ext cx="714349" cy="64297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Oval 16"/>
            <p:cNvSpPr/>
            <p:nvPr/>
          </p:nvSpPr>
          <p:spPr>
            <a:xfrm>
              <a:off x="3857730" y="2609920"/>
              <a:ext cx="1500134" cy="81919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 name="Curved Down Arrow 21"/>
            <p:cNvSpPr/>
            <p:nvPr/>
          </p:nvSpPr>
          <p:spPr>
            <a:xfrm>
              <a:off x="5072124" y="2143170"/>
              <a:ext cx="857219" cy="4286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3164" name="TextBox 36"/>
            <p:cNvSpPr txBox="1">
              <a:spLocks noChangeArrowheads="1"/>
            </p:cNvSpPr>
            <p:nvPr/>
          </p:nvSpPr>
          <p:spPr bwMode="auto">
            <a:xfrm>
              <a:off x="4429124" y="2714620"/>
              <a:ext cx="375424" cy="523220"/>
            </a:xfrm>
            <a:prstGeom prst="rect">
              <a:avLst/>
            </a:prstGeom>
            <a:noFill/>
            <a:ln w="9525">
              <a:noFill/>
              <a:miter lim="800000"/>
              <a:headEnd/>
              <a:tailEnd/>
            </a:ln>
          </p:spPr>
          <p:txBody>
            <a:bodyPr wrap="none">
              <a:spAutoFit/>
            </a:bodyPr>
            <a:lstStyle/>
            <a:p>
              <a:r>
                <a:rPr lang="en-GB" sz="2800">
                  <a:solidFill>
                    <a:srgbClr val="FF0000"/>
                  </a:solidFill>
                  <a:latin typeface="Calibri" pitchFamily="34" charset="0"/>
                </a:rPr>
                <a:t>C</a:t>
              </a:r>
            </a:p>
          </p:txBody>
        </p:sp>
        <p:sp>
          <p:nvSpPr>
            <p:cNvPr id="3165" name="TextBox 37"/>
            <p:cNvSpPr txBox="1">
              <a:spLocks noChangeArrowheads="1"/>
            </p:cNvSpPr>
            <p:nvPr/>
          </p:nvSpPr>
          <p:spPr bwMode="auto">
            <a:xfrm>
              <a:off x="5857884" y="2786058"/>
              <a:ext cx="405880" cy="523220"/>
            </a:xfrm>
            <a:prstGeom prst="rect">
              <a:avLst/>
            </a:prstGeom>
            <a:noFill/>
            <a:ln w="9525">
              <a:noFill/>
              <a:miter lim="800000"/>
              <a:headEnd/>
              <a:tailEnd/>
            </a:ln>
          </p:spPr>
          <p:txBody>
            <a:bodyPr wrap="none">
              <a:spAutoFit/>
            </a:bodyPr>
            <a:lstStyle/>
            <a:p>
              <a:r>
                <a:rPr lang="en-GB" sz="2800">
                  <a:solidFill>
                    <a:srgbClr val="FF0000"/>
                  </a:solidFill>
                  <a:latin typeface="Calibri" pitchFamily="34" charset="0"/>
                </a:rPr>
                <a:t>D</a:t>
              </a:r>
            </a:p>
          </p:txBody>
        </p:sp>
        <p:sp>
          <p:nvSpPr>
            <p:cNvPr id="47" name="Freeform 46"/>
            <p:cNvSpPr/>
            <p:nvPr/>
          </p:nvSpPr>
          <p:spPr>
            <a:xfrm>
              <a:off x="4214905" y="1785965"/>
              <a:ext cx="398448" cy="639795"/>
            </a:xfrm>
            <a:custGeom>
              <a:avLst/>
              <a:gdLst>
                <a:gd name="connsiteX0" fmla="*/ 78420 w 398016"/>
                <a:gd name="connsiteY0" fmla="*/ 0 h 639192"/>
                <a:gd name="connsiteX1" fmla="*/ 34031 w 398016"/>
                <a:gd name="connsiteY1" fmla="*/ 159798 h 639192"/>
                <a:gd name="connsiteX2" fmla="*/ 282606 w 398016"/>
                <a:gd name="connsiteY2" fmla="*/ 159798 h 639192"/>
                <a:gd name="connsiteX3" fmla="*/ 176074 w 398016"/>
                <a:gd name="connsiteY3" fmla="*/ 346229 h 639192"/>
                <a:gd name="connsiteX4" fmla="*/ 291484 w 398016"/>
                <a:gd name="connsiteY4" fmla="*/ 390617 h 639192"/>
                <a:gd name="connsiteX5" fmla="*/ 335872 w 398016"/>
                <a:gd name="connsiteY5" fmla="*/ 550415 h 639192"/>
                <a:gd name="connsiteX6" fmla="*/ 398016 w 398016"/>
                <a:gd name="connsiteY6" fmla="*/ 639192 h 63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016" h="639192">
                  <a:moveTo>
                    <a:pt x="78420" y="0"/>
                  </a:moveTo>
                  <a:cubicBezTo>
                    <a:pt x="39210" y="66582"/>
                    <a:pt x="0" y="133165"/>
                    <a:pt x="34031" y="159798"/>
                  </a:cubicBezTo>
                  <a:cubicBezTo>
                    <a:pt x="68062" y="186431"/>
                    <a:pt x="258932" y="128726"/>
                    <a:pt x="282606" y="159798"/>
                  </a:cubicBezTo>
                  <a:cubicBezTo>
                    <a:pt x="306280" y="190870"/>
                    <a:pt x="174594" y="307759"/>
                    <a:pt x="176074" y="346229"/>
                  </a:cubicBezTo>
                  <a:cubicBezTo>
                    <a:pt x="177554" y="384699"/>
                    <a:pt x="264851" y="356586"/>
                    <a:pt x="291484" y="390617"/>
                  </a:cubicBezTo>
                  <a:cubicBezTo>
                    <a:pt x="318117" y="424648"/>
                    <a:pt x="318117" y="508986"/>
                    <a:pt x="335872" y="550415"/>
                  </a:cubicBezTo>
                  <a:cubicBezTo>
                    <a:pt x="353627" y="591844"/>
                    <a:pt x="375821" y="615518"/>
                    <a:pt x="398016" y="639192"/>
                  </a:cubicBezTo>
                </a:path>
              </a:pathLst>
            </a:custGeom>
            <a:noFill/>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167" name="TextBox 47"/>
            <p:cNvSpPr txBox="1">
              <a:spLocks noChangeArrowheads="1"/>
            </p:cNvSpPr>
            <p:nvPr/>
          </p:nvSpPr>
          <p:spPr bwMode="auto">
            <a:xfrm>
              <a:off x="4071934" y="1357298"/>
              <a:ext cx="426720" cy="369332"/>
            </a:xfrm>
            <a:prstGeom prst="rect">
              <a:avLst/>
            </a:prstGeom>
            <a:noFill/>
            <a:ln w="9525">
              <a:noFill/>
              <a:miter lim="800000"/>
              <a:headEnd/>
              <a:tailEnd/>
            </a:ln>
          </p:spPr>
          <p:txBody>
            <a:bodyPr wrap="none">
              <a:spAutoFit/>
            </a:bodyPr>
            <a:lstStyle/>
            <a:p>
              <a:r>
                <a:rPr lang="en-GB">
                  <a:latin typeface="Calibri" pitchFamily="34" charset="0"/>
                </a:rPr>
                <a:t>h</a:t>
              </a:r>
              <a:r>
                <a:rPr lang="en-GB">
                  <a:latin typeface="Symbol" pitchFamily="18" charset="2"/>
                </a:rPr>
                <a:t>n</a:t>
              </a:r>
              <a:endParaRPr lang="en-US">
                <a:latin typeface="Calibri" pitchFamily="34" charset="0"/>
              </a:endParaRPr>
            </a:p>
          </p:txBody>
        </p:sp>
      </p:grpSp>
      <p:grpSp>
        <p:nvGrpSpPr>
          <p:cNvPr id="7" name="Group 117"/>
          <p:cNvGrpSpPr>
            <a:grpSpLocks/>
          </p:cNvGrpSpPr>
          <p:nvPr/>
        </p:nvGrpSpPr>
        <p:grpSpPr bwMode="auto">
          <a:xfrm>
            <a:off x="1000125" y="4714875"/>
            <a:ext cx="6786563" cy="1714500"/>
            <a:chOff x="857224" y="2285992"/>
            <a:chExt cx="6786610" cy="1714512"/>
          </a:xfrm>
        </p:grpSpPr>
        <p:grpSp>
          <p:nvGrpSpPr>
            <p:cNvPr id="3111" name="Group 125"/>
            <p:cNvGrpSpPr>
              <a:grpSpLocks/>
            </p:cNvGrpSpPr>
            <p:nvPr/>
          </p:nvGrpSpPr>
          <p:grpSpPr bwMode="auto">
            <a:xfrm>
              <a:off x="857224" y="2285992"/>
              <a:ext cx="6786610" cy="1714512"/>
              <a:chOff x="1000100" y="2285992"/>
              <a:chExt cx="6786610" cy="1714512"/>
            </a:xfrm>
          </p:grpSpPr>
          <p:sp>
            <p:nvSpPr>
              <p:cNvPr id="121" name="Rounded Rectangle 120"/>
              <p:cNvSpPr/>
              <p:nvPr/>
            </p:nvSpPr>
            <p:spPr>
              <a:xfrm>
                <a:off x="1000100" y="2285992"/>
                <a:ext cx="6786610" cy="1714512"/>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22" name="Straight Connector 121"/>
              <p:cNvCxnSpPr>
                <a:stCxn id="137" idx="1"/>
              </p:cNvCxnSpPr>
              <p:nvPr/>
            </p:nvCxnSpPr>
            <p:spPr>
              <a:xfrm rot="10800000">
                <a:off x="6786578" y="3071811"/>
                <a:ext cx="428628" cy="1587"/>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3" name="Freeform 122"/>
              <p:cNvSpPr/>
              <p:nvPr/>
            </p:nvSpPr>
            <p:spPr>
              <a:xfrm>
                <a:off x="5929322" y="2571744"/>
                <a:ext cx="141288" cy="225427"/>
              </a:xfrm>
              <a:custGeom>
                <a:avLst/>
                <a:gdLst>
                  <a:gd name="connsiteX0" fmla="*/ 78420 w 398016"/>
                  <a:gd name="connsiteY0" fmla="*/ 0 h 639192"/>
                  <a:gd name="connsiteX1" fmla="*/ 34031 w 398016"/>
                  <a:gd name="connsiteY1" fmla="*/ 159798 h 639192"/>
                  <a:gd name="connsiteX2" fmla="*/ 282606 w 398016"/>
                  <a:gd name="connsiteY2" fmla="*/ 159798 h 639192"/>
                  <a:gd name="connsiteX3" fmla="*/ 176074 w 398016"/>
                  <a:gd name="connsiteY3" fmla="*/ 346229 h 639192"/>
                  <a:gd name="connsiteX4" fmla="*/ 291484 w 398016"/>
                  <a:gd name="connsiteY4" fmla="*/ 390617 h 639192"/>
                  <a:gd name="connsiteX5" fmla="*/ 335872 w 398016"/>
                  <a:gd name="connsiteY5" fmla="*/ 550415 h 639192"/>
                  <a:gd name="connsiteX6" fmla="*/ 398016 w 398016"/>
                  <a:gd name="connsiteY6" fmla="*/ 639192 h 63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016" h="639192">
                    <a:moveTo>
                      <a:pt x="78420" y="0"/>
                    </a:moveTo>
                    <a:cubicBezTo>
                      <a:pt x="39210" y="66582"/>
                      <a:pt x="0" y="133165"/>
                      <a:pt x="34031" y="159798"/>
                    </a:cubicBezTo>
                    <a:cubicBezTo>
                      <a:pt x="68062" y="186431"/>
                      <a:pt x="258932" y="128726"/>
                      <a:pt x="282606" y="159798"/>
                    </a:cubicBezTo>
                    <a:cubicBezTo>
                      <a:pt x="306280" y="190870"/>
                      <a:pt x="174594" y="307759"/>
                      <a:pt x="176074" y="346229"/>
                    </a:cubicBezTo>
                    <a:cubicBezTo>
                      <a:pt x="177554" y="384699"/>
                      <a:pt x="264851" y="356586"/>
                      <a:pt x="291484" y="390617"/>
                    </a:cubicBezTo>
                    <a:cubicBezTo>
                      <a:pt x="318117" y="424648"/>
                      <a:pt x="318117" y="508986"/>
                      <a:pt x="335872" y="550415"/>
                    </a:cubicBezTo>
                    <a:cubicBezTo>
                      <a:pt x="353627" y="591844"/>
                      <a:pt x="375821" y="615518"/>
                      <a:pt x="398016" y="639192"/>
                    </a:cubicBezTo>
                  </a:path>
                </a:pathLst>
              </a:custGeom>
              <a:noFill/>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4" name="TextBox 123"/>
              <p:cNvSpPr txBox="1"/>
              <p:nvPr/>
            </p:nvSpPr>
            <p:spPr>
              <a:xfrm>
                <a:off x="1785918" y="2786058"/>
                <a:ext cx="430887" cy="425758"/>
              </a:xfrm>
              <a:prstGeom prst="rect">
                <a:avLst/>
              </a:prstGeom>
              <a:noFill/>
            </p:spPr>
            <p:txBody>
              <a:bodyPr vert="vert270" wrap="none">
                <a:spAutoFit/>
              </a:bodyPr>
              <a:lstStyle/>
              <a:p>
                <a:pPr fontAlgn="auto">
                  <a:spcBef>
                    <a:spcPts val="0"/>
                  </a:spcBef>
                  <a:spcAft>
                    <a:spcPts val="0"/>
                  </a:spcAft>
                  <a:defRPr/>
                </a:pPr>
                <a:r>
                  <a:rPr lang="en-GB" sz="1600" dirty="0">
                    <a:solidFill>
                      <a:srgbClr val="FF0000"/>
                    </a:solidFill>
                    <a:latin typeface="+mn-lt"/>
                  </a:rPr>
                  <a:t>C</a:t>
                </a:r>
                <a:r>
                  <a:rPr lang="en-GB" sz="1600" baseline="-25000" dirty="0">
                    <a:solidFill>
                      <a:srgbClr val="FF0000"/>
                    </a:solidFill>
                    <a:latin typeface="+mn-lt"/>
                  </a:rPr>
                  <a:t>RED</a:t>
                </a:r>
              </a:p>
            </p:txBody>
          </p:sp>
          <p:grpSp>
            <p:nvGrpSpPr>
              <p:cNvPr id="3117" name="Group 70"/>
              <p:cNvGrpSpPr>
                <a:grpSpLocks/>
              </p:cNvGrpSpPr>
              <p:nvPr/>
            </p:nvGrpSpPr>
            <p:grpSpPr bwMode="auto">
              <a:xfrm>
                <a:off x="1214414" y="2428868"/>
                <a:ext cx="1923503" cy="1124372"/>
                <a:chOff x="428596" y="1571612"/>
                <a:chExt cx="1923503" cy="1124372"/>
              </a:xfrm>
            </p:grpSpPr>
            <p:grpSp>
              <p:nvGrpSpPr>
                <p:cNvPr id="3138" name="Group 68"/>
                <p:cNvGrpSpPr>
                  <a:grpSpLocks/>
                </p:cNvGrpSpPr>
                <p:nvPr/>
              </p:nvGrpSpPr>
              <p:grpSpPr bwMode="auto">
                <a:xfrm>
                  <a:off x="428596" y="1714488"/>
                  <a:ext cx="1321603" cy="857256"/>
                  <a:chOff x="428596" y="2143116"/>
                  <a:chExt cx="2643206" cy="1714512"/>
                </a:xfrm>
              </p:grpSpPr>
              <p:cxnSp>
                <p:nvCxnSpPr>
                  <p:cNvPr id="149" name="Straight Connector 148"/>
                  <p:cNvCxnSpPr>
                    <a:stCxn id="150" idx="3"/>
                  </p:cNvCxnSpPr>
                  <p:nvPr/>
                </p:nvCxnSpPr>
                <p:spPr>
                  <a:xfrm>
                    <a:off x="1216001" y="3000372"/>
                    <a:ext cx="498477" cy="3176"/>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a:xfrm>
                    <a:off x="428596" y="2143116"/>
                    <a:ext cx="787405" cy="17145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1" name="Rectangle 150"/>
                  <p:cNvSpPr/>
                  <p:nvPr/>
                </p:nvSpPr>
                <p:spPr>
                  <a:xfrm>
                    <a:off x="1644628" y="2143116"/>
                    <a:ext cx="641354" cy="171451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2" name="Curved Down Arrow 151"/>
                  <p:cNvSpPr/>
                  <p:nvPr/>
                </p:nvSpPr>
                <p:spPr>
                  <a:xfrm>
                    <a:off x="1073124" y="2143116"/>
                    <a:ext cx="857256" cy="42862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153" name="Curved Left Arrow 152"/>
                  <p:cNvSpPr/>
                  <p:nvPr/>
                </p:nvSpPr>
                <p:spPr>
                  <a:xfrm flipH="1">
                    <a:off x="2359009" y="2143116"/>
                    <a:ext cx="714379" cy="17145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grpSp>
            <p:sp>
              <p:nvSpPr>
                <p:cNvPr id="3139" name="TextBox 146"/>
                <p:cNvSpPr txBox="1">
                  <a:spLocks noChangeArrowheads="1"/>
                </p:cNvSpPr>
                <p:nvPr/>
              </p:nvSpPr>
              <p:spPr bwMode="auto">
                <a:xfrm>
                  <a:off x="1785918" y="1571612"/>
                  <a:ext cx="380232" cy="338554"/>
                </a:xfrm>
                <a:prstGeom prst="rect">
                  <a:avLst/>
                </a:prstGeom>
                <a:noFill/>
                <a:ln w="9525">
                  <a:noFill/>
                  <a:miter lim="800000"/>
                  <a:headEnd/>
                  <a:tailEnd/>
                </a:ln>
              </p:spPr>
              <p:txBody>
                <a:bodyPr wrap="none">
                  <a:spAutoFit/>
                </a:bodyPr>
                <a:lstStyle/>
                <a:p>
                  <a:r>
                    <a:rPr lang="en-GB" sz="1600">
                      <a:latin typeface="Calibri" pitchFamily="34" charset="0"/>
                    </a:rPr>
                    <a:t>H</a:t>
                  </a:r>
                  <a:r>
                    <a:rPr lang="en-GB" sz="1600" baseline="30000">
                      <a:latin typeface="Calibri" pitchFamily="34" charset="0"/>
                    </a:rPr>
                    <a:t>+</a:t>
                  </a:r>
                </a:p>
              </p:txBody>
            </p:sp>
            <p:sp>
              <p:nvSpPr>
                <p:cNvPr id="3140" name="TextBox 147"/>
                <p:cNvSpPr txBox="1">
                  <a:spLocks noChangeArrowheads="1"/>
                </p:cNvSpPr>
                <p:nvPr/>
              </p:nvSpPr>
              <p:spPr bwMode="auto">
                <a:xfrm>
                  <a:off x="1785918" y="2357430"/>
                  <a:ext cx="566181" cy="338554"/>
                </a:xfrm>
                <a:prstGeom prst="rect">
                  <a:avLst/>
                </a:prstGeom>
                <a:noFill/>
                <a:ln w="9525">
                  <a:noFill/>
                  <a:miter lim="800000"/>
                  <a:headEnd/>
                  <a:tailEnd/>
                </a:ln>
              </p:spPr>
              <p:txBody>
                <a:bodyPr wrap="none">
                  <a:spAutoFit/>
                </a:bodyPr>
                <a:lstStyle/>
                <a:p>
                  <a:r>
                    <a:rPr lang="en-GB" sz="1600">
                      <a:latin typeface="Calibri" pitchFamily="34" charset="0"/>
                    </a:rPr>
                    <a:t>½ H</a:t>
                  </a:r>
                  <a:r>
                    <a:rPr lang="en-GB" sz="1600" baseline="-25000">
                      <a:latin typeface="Calibri" pitchFamily="34" charset="0"/>
                    </a:rPr>
                    <a:t>2</a:t>
                  </a:r>
                  <a:endParaRPr lang="en-GB" sz="1600">
                    <a:latin typeface="Calibri" pitchFamily="34" charset="0"/>
                  </a:endParaRPr>
                </a:p>
              </p:txBody>
            </p:sp>
          </p:grpSp>
          <p:sp>
            <p:nvSpPr>
              <p:cNvPr id="126" name="Rectangle 125"/>
              <p:cNvSpPr/>
              <p:nvPr/>
            </p:nvSpPr>
            <p:spPr>
              <a:xfrm>
                <a:off x="5170492" y="2951160"/>
                <a:ext cx="352427" cy="31591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7" name="Rectangle 126"/>
              <p:cNvSpPr/>
              <p:nvPr/>
            </p:nvSpPr>
            <p:spPr>
              <a:xfrm>
                <a:off x="4643438" y="2670170"/>
                <a:ext cx="315914" cy="84296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8" name="Curved Down Arrow 127"/>
              <p:cNvSpPr/>
              <p:nvPr/>
            </p:nvSpPr>
            <p:spPr>
              <a:xfrm>
                <a:off x="5451481" y="2670170"/>
                <a:ext cx="422278" cy="21113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129" name="Curved Down Arrow 128"/>
              <p:cNvSpPr/>
              <p:nvPr/>
            </p:nvSpPr>
            <p:spPr>
              <a:xfrm>
                <a:off x="4854577" y="2670170"/>
                <a:ext cx="422278" cy="21113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130" name="Curved Left Arrow 129"/>
              <p:cNvSpPr/>
              <p:nvPr/>
            </p:nvSpPr>
            <p:spPr>
              <a:xfrm>
                <a:off x="4256086" y="2670170"/>
                <a:ext cx="352427" cy="84296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131" name="TextBox 130"/>
              <p:cNvSpPr txBox="1"/>
              <p:nvPr/>
            </p:nvSpPr>
            <p:spPr>
              <a:xfrm>
                <a:off x="4572000" y="2928934"/>
                <a:ext cx="430887" cy="355547"/>
              </a:xfrm>
              <a:prstGeom prst="rect">
                <a:avLst/>
              </a:prstGeom>
              <a:noFill/>
            </p:spPr>
            <p:txBody>
              <a:bodyPr vert="vert270" wrap="none">
                <a:spAutoFit/>
              </a:bodyPr>
              <a:lstStyle/>
              <a:p>
                <a:pPr fontAlgn="auto">
                  <a:spcBef>
                    <a:spcPts val="0"/>
                  </a:spcBef>
                  <a:spcAft>
                    <a:spcPts val="0"/>
                  </a:spcAft>
                  <a:defRPr/>
                </a:pPr>
                <a:r>
                  <a:rPr lang="en-GB" sz="1600" dirty="0">
                    <a:solidFill>
                      <a:srgbClr val="FF0000"/>
                    </a:solidFill>
                    <a:latin typeface="+mn-lt"/>
                  </a:rPr>
                  <a:t>C</a:t>
                </a:r>
                <a:r>
                  <a:rPr lang="en-GB" sz="1600" baseline="-25000" dirty="0">
                    <a:solidFill>
                      <a:srgbClr val="FF0000"/>
                    </a:solidFill>
                    <a:latin typeface="+mn-lt"/>
                  </a:rPr>
                  <a:t>OX</a:t>
                </a:r>
              </a:p>
            </p:txBody>
          </p:sp>
          <p:sp>
            <p:nvSpPr>
              <p:cNvPr id="3124" name="TextBox 131"/>
              <p:cNvSpPr txBox="1">
                <a:spLocks noChangeArrowheads="1"/>
              </p:cNvSpPr>
              <p:nvPr/>
            </p:nvSpPr>
            <p:spPr bwMode="auto">
              <a:xfrm>
                <a:off x="3502521" y="2500306"/>
                <a:ext cx="702436" cy="338554"/>
              </a:xfrm>
              <a:prstGeom prst="rect">
                <a:avLst/>
              </a:prstGeom>
              <a:noFill/>
              <a:ln w="9525">
                <a:noFill/>
                <a:miter lim="800000"/>
                <a:headEnd/>
                <a:tailEnd/>
              </a:ln>
            </p:spPr>
            <p:txBody>
              <a:bodyPr wrap="none">
                <a:spAutoFit/>
              </a:bodyPr>
              <a:lstStyle/>
              <a:p>
                <a:r>
                  <a:rPr lang="en-GB" sz="1600">
                    <a:latin typeface="Calibri" pitchFamily="34" charset="0"/>
                  </a:rPr>
                  <a:t>½ H</a:t>
                </a:r>
                <a:r>
                  <a:rPr lang="en-GB" sz="1600" baseline="-25000">
                    <a:latin typeface="Calibri" pitchFamily="34" charset="0"/>
                  </a:rPr>
                  <a:t>2</a:t>
                </a:r>
                <a:r>
                  <a:rPr lang="en-GB" sz="1600">
                    <a:latin typeface="Calibri" pitchFamily="34" charset="0"/>
                  </a:rPr>
                  <a:t>O</a:t>
                </a:r>
              </a:p>
            </p:txBody>
          </p:sp>
          <p:sp>
            <p:nvSpPr>
              <p:cNvPr id="3125" name="TextBox 132"/>
              <p:cNvSpPr txBox="1">
                <a:spLocks noChangeArrowheads="1"/>
              </p:cNvSpPr>
              <p:nvPr/>
            </p:nvSpPr>
            <p:spPr bwMode="auto">
              <a:xfrm>
                <a:off x="3286116" y="3214686"/>
                <a:ext cx="918841" cy="338554"/>
              </a:xfrm>
              <a:prstGeom prst="rect">
                <a:avLst/>
              </a:prstGeom>
              <a:noFill/>
              <a:ln w="9525">
                <a:noFill/>
                <a:miter lim="800000"/>
                <a:headEnd/>
                <a:tailEnd/>
              </a:ln>
            </p:spPr>
            <p:txBody>
              <a:bodyPr wrap="none">
                <a:spAutoFit/>
              </a:bodyPr>
              <a:lstStyle/>
              <a:p>
                <a:r>
                  <a:rPr lang="en-GB" sz="1600">
                    <a:latin typeface="Calibri" pitchFamily="34" charset="0"/>
                  </a:rPr>
                  <a:t>H</a:t>
                </a:r>
                <a:r>
                  <a:rPr lang="en-GB" sz="1600" baseline="30000">
                    <a:latin typeface="Calibri" pitchFamily="34" charset="0"/>
                  </a:rPr>
                  <a:t>+</a:t>
                </a:r>
                <a:r>
                  <a:rPr lang="en-GB" sz="1600">
                    <a:latin typeface="Calibri" pitchFamily="34" charset="0"/>
                  </a:rPr>
                  <a:t> +½ O</a:t>
                </a:r>
                <a:r>
                  <a:rPr lang="en-GB" sz="1600" baseline="-25000">
                    <a:latin typeface="Calibri" pitchFamily="34" charset="0"/>
                  </a:rPr>
                  <a:t>2</a:t>
                </a:r>
                <a:endParaRPr lang="en-GB" sz="1600">
                  <a:latin typeface="Calibri" pitchFamily="34" charset="0"/>
                </a:endParaRPr>
              </a:p>
            </p:txBody>
          </p:sp>
          <p:sp>
            <p:nvSpPr>
              <p:cNvPr id="134" name="Rectangle 133"/>
              <p:cNvSpPr/>
              <p:nvPr/>
            </p:nvSpPr>
            <p:spPr>
              <a:xfrm>
                <a:off x="6613539" y="2951160"/>
                <a:ext cx="350840" cy="31591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5" name="Oval 134"/>
              <p:cNvSpPr/>
              <p:nvPr/>
            </p:nvSpPr>
            <p:spPr>
              <a:xfrm>
                <a:off x="5697546" y="2900359"/>
                <a:ext cx="739780" cy="40322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6" name="Curved Down Arrow 135"/>
              <p:cNvSpPr/>
              <p:nvPr/>
            </p:nvSpPr>
            <p:spPr>
              <a:xfrm>
                <a:off x="6296037" y="2670170"/>
                <a:ext cx="422278" cy="21113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137" name="Rectangle 136"/>
              <p:cNvSpPr/>
              <p:nvPr/>
            </p:nvSpPr>
            <p:spPr>
              <a:xfrm>
                <a:off x="7215206" y="2643183"/>
                <a:ext cx="428628" cy="85725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8" name="Curved Down Arrow 137"/>
              <p:cNvSpPr/>
              <p:nvPr/>
            </p:nvSpPr>
            <p:spPr>
              <a:xfrm>
                <a:off x="6929454" y="2643183"/>
                <a:ext cx="422278" cy="2111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139" name="TextBox 138"/>
              <p:cNvSpPr txBox="1"/>
              <p:nvPr/>
            </p:nvSpPr>
            <p:spPr>
              <a:xfrm>
                <a:off x="1785918" y="2786058"/>
                <a:ext cx="430887" cy="425758"/>
              </a:xfrm>
              <a:prstGeom prst="rect">
                <a:avLst/>
              </a:prstGeom>
              <a:noFill/>
            </p:spPr>
            <p:txBody>
              <a:bodyPr vert="vert270" wrap="none">
                <a:spAutoFit/>
              </a:bodyPr>
              <a:lstStyle/>
              <a:p>
                <a:pPr fontAlgn="auto">
                  <a:spcBef>
                    <a:spcPts val="0"/>
                  </a:spcBef>
                  <a:spcAft>
                    <a:spcPts val="0"/>
                  </a:spcAft>
                  <a:defRPr/>
                </a:pPr>
                <a:r>
                  <a:rPr lang="en-GB" sz="1600" dirty="0">
                    <a:solidFill>
                      <a:srgbClr val="FF0000"/>
                    </a:solidFill>
                    <a:latin typeface="+mn-lt"/>
                  </a:rPr>
                  <a:t>C</a:t>
                </a:r>
                <a:r>
                  <a:rPr lang="en-GB" sz="1600" baseline="-25000" dirty="0">
                    <a:solidFill>
                      <a:srgbClr val="FF0000"/>
                    </a:solidFill>
                    <a:latin typeface="+mn-lt"/>
                  </a:rPr>
                  <a:t>RED</a:t>
                </a:r>
              </a:p>
            </p:txBody>
          </p:sp>
          <p:cxnSp>
            <p:nvCxnSpPr>
              <p:cNvPr id="140" name="Straight Connector 139"/>
              <p:cNvCxnSpPr/>
              <p:nvPr/>
            </p:nvCxnSpPr>
            <p:spPr>
              <a:xfrm rot="10800000">
                <a:off x="1357290" y="2428868"/>
                <a:ext cx="6072229"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endCxn id="137" idx="0"/>
              </p:cNvCxnSpPr>
              <p:nvPr/>
            </p:nvCxnSpPr>
            <p:spPr>
              <a:xfrm rot="5400000">
                <a:off x="7322364" y="2536025"/>
                <a:ext cx="214313" cy="3175"/>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1250927" y="2535232"/>
                <a:ext cx="214315" cy="158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7215206" y="2643182"/>
                <a:ext cx="461665" cy="789960"/>
              </a:xfrm>
              <a:prstGeom prst="rect">
                <a:avLst/>
              </a:prstGeom>
              <a:noFill/>
            </p:spPr>
            <p:txBody>
              <a:bodyPr vert="vert270" wrap="none">
                <a:spAutoFit/>
              </a:bodyPr>
              <a:lstStyle/>
              <a:p>
                <a:pPr fontAlgn="auto">
                  <a:spcBef>
                    <a:spcPts val="0"/>
                  </a:spcBef>
                  <a:spcAft>
                    <a:spcPts val="0"/>
                  </a:spcAft>
                  <a:defRPr/>
                </a:pPr>
                <a:r>
                  <a:rPr lang="en-GB" dirty="0">
                    <a:solidFill>
                      <a:schemeClr val="bg1"/>
                    </a:solidFill>
                    <a:latin typeface="+mn-lt"/>
                  </a:rPr>
                  <a:t>Surface</a:t>
                </a:r>
                <a:endParaRPr lang="en-US" dirty="0">
                  <a:solidFill>
                    <a:schemeClr val="bg1"/>
                  </a:solidFill>
                  <a:latin typeface="+mn-lt"/>
                </a:endParaRPr>
              </a:p>
            </p:txBody>
          </p:sp>
          <p:sp>
            <p:nvSpPr>
              <p:cNvPr id="144" name="TextBox 143"/>
              <p:cNvSpPr txBox="1"/>
              <p:nvPr/>
            </p:nvSpPr>
            <p:spPr>
              <a:xfrm>
                <a:off x="1142976" y="2639040"/>
                <a:ext cx="461665" cy="789960"/>
              </a:xfrm>
              <a:prstGeom prst="rect">
                <a:avLst/>
              </a:prstGeom>
              <a:noFill/>
            </p:spPr>
            <p:txBody>
              <a:bodyPr vert="vert270" wrap="none">
                <a:spAutoFit/>
              </a:bodyPr>
              <a:lstStyle/>
              <a:p>
                <a:pPr fontAlgn="auto">
                  <a:spcBef>
                    <a:spcPts val="0"/>
                  </a:spcBef>
                  <a:spcAft>
                    <a:spcPts val="0"/>
                  </a:spcAft>
                  <a:defRPr/>
                </a:pPr>
                <a:r>
                  <a:rPr lang="en-GB" dirty="0">
                    <a:solidFill>
                      <a:schemeClr val="bg1"/>
                    </a:solidFill>
                    <a:latin typeface="+mn-lt"/>
                  </a:rPr>
                  <a:t>Surface</a:t>
                </a:r>
                <a:endParaRPr lang="en-US" dirty="0">
                  <a:solidFill>
                    <a:schemeClr val="bg1"/>
                  </a:solidFill>
                  <a:latin typeface="+mn-lt"/>
                </a:endParaRPr>
              </a:p>
            </p:txBody>
          </p:sp>
          <p:sp>
            <p:nvSpPr>
              <p:cNvPr id="3137" name="TextBox 144"/>
              <p:cNvSpPr txBox="1">
                <a:spLocks noChangeArrowheads="1"/>
              </p:cNvSpPr>
              <p:nvPr/>
            </p:nvSpPr>
            <p:spPr bwMode="auto">
              <a:xfrm>
                <a:off x="2285984" y="3571876"/>
                <a:ext cx="4481676" cy="369332"/>
              </a:xfrm>
              <a:prstGeom prst="rect">
                <a:avLst/>
              </a:prstGeom>
              <a:noFill/>
              <a:ln w="9525">
                <a:noFill/>
                <a:miter lim="800000"/>
                <a:headEnd/>
                <a:tailEnd/>
              </a:ln>
            </p:spPr>
            <p:txBody>
              <a:bodyPr wrap="none">
                <a:spAutoFit/>
              </a:bodyPr>
              <a:lstStyle/>
              <a:p>
                <a:r>
                  <a:rPr lang="en-GB">
                    <a:latin typeface="Calibri" pitchFamily="34" charset="0"/>
                  </a:rPr>
                  <a:t>Photoelectrochemical Synthesis Cell (PES Cell)</a:t>
                </a:r>
                <a:endParaRPr lang="en-US">
                  <a:latin typeface="Calibri" pitchFamily="34" charset="0"/>
                </a:endParaRPr>
              </a:p>
            </p:txBody>
          </p:sp>
        </p:grpSp>
        <p:cxnSp>
          <p:nvCxnSpPr>
            <p:cNvPr id="120" name="Straight Arrow Connector 119"/>
            <p:cNvCxnSpPr/>
            <p:nvPr/>
          </p:nvCxnSpPr>
          <p:spPr>
            <a:xfrm flipH="1" flipV="1">
              <a:off x="2643174" y="2714620"/>
              <a:ext cx="571504" cy="50006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53"/>
          <p:cNvGrpSpPr>
            <a:grpSpLocks/>
          </p:cNvGrpSpPr>
          <p:nvPr/>
        </p:nvGrpSpPr>
        <p:grpSpPr bwMode="auto">
          <a:xfrm>
            <a:off x="1285875" y="4929188"/>
            <a:ext cx="6786563" cy="1714500"/>
            <a:chOff x="714348" y="2285992"/>
            <a:chExt cx="6786610" cy="1714512"/>
          </a:xfrm>
        </p:grpSpPr>
        <p:sp>
          <p:nvSpPr>
            <p:cNvPr id="155" name="Rounded Rectangle 154"/>
            <p:cNvSpPr/>
            <p:nvPr/>
          </p:nvSpPr>
          <p:spPr>
            <a:xfrm>
              <a:off x="714348" y="2285992"/>
              <a:ext cx="6786610" cy="1714512"/>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6" name="Freeform 155"/>
            <p:cNvSpPr/>
            <p:nvPr/>
          </p:nvSpPr>
          <p:spPr>
            <a:xfrm>
              <a:off x="6110298" y="2571744"/>
              <a:ext cx="141288" cy="225427"/>
            </a:xfrm>
            <a:custGeom>
              <a:avLst/>
              <a:gdLst>
                <a:gd name="connsiteX0" fmla="*/ 78420 w 398016"/>
                <a:gd name="connsiteY0" fmla="*/ 0 h 639192"/>
                <a:gd name="connsiteX1" fmla="*/ 34031 w 398016"/>
                <a:gd name="connsiteY1" fmla="*/ 159798 h 639192"/>
                <a:gd name="connsiteX2" fmla="*/ 282606 w 398016"/>
                <a:gd name="connsiteY2" fmla="*/ 159798 h 639192"/>
                <a:gd name="connsiteX3" fmla="*/ 176074 w 398016"/>
                <a:gd name="connsiteY3" fmla="*/ 346229 h 639192"/>
                <a:gd name="connsiteX4" fmla="*/ 291484 w 398016"/>
                <a:gd name="connsiteY4" fmla="*/ 390617 h 639192"/>
                <a:gd name="connsiteX5" fmla="*/ 335872 w 398016"/>
                <a:gd name="connsiteY5" fmla="*/ 550415 h 639192"/>
                <a:gd name="connsiteX6" fmla="*/ 398016 w 398016"/>
                <a:gd name="connsiteY6" fmla="*/ 639192 h 63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016" h="639192">
                  <a:moveTo>
                    <a:pt x="78420" y="0"/>
                  </a:moveTo>
                  <a:cubicBezTo>
                    <a:pt x="39210" y="66582"/>
                    <a:pt x="0" y="133165"/>
                    <a:pt x="34031" y="159798"/>
                  </a:cubicBezTo>
                  <a:cubicBezTo>
                    <a:pt x="68062" y="186431"/>
                    <a:pt x="258932" y="128726"/>
                    <a:pt x="282606" y="159798"/>
                  </a:cubicBezTo>
                  <a:cubicBezTo>
                    <a:pt x="306280" y="190870"/>
                    <a:pt x="174594" y="307759"/>
                    <a:pt x="176074" y="346229"/>
                  </a:cubicBezTo>
                  <a:cubicBezTo>
                    <a:pt x="177554" y="384699"/>
                    <a:pt x="264851" y="356586"/>
                    <a:pt x="291484" y="390617"/>
                  </a:cubicBezTo>
                  <a:cubicBezTo>
                    <a:pt x="318117" y="424648"/>
                    <a:pt x="318117" y="508986"/>
                    <a:pt x="335872" y="550415"/>
                  </a:cubicBezTo>
                  <a:cubicBezTo>
                    <a:pt x="353627" y="591844"/>
                    <a:pt x="375821" y="615518"/>
                    <a:pt x="398016" y="639192"/>
                  </a:cubicBezTo>
                </a:path>
              </a:pathLst>
            </a:custGeom>
            <a:noFill/>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57" name="TextBox 156"/>
            <p:cNvSpPr txBox="1"/>
            <p:nvPr/>
          </p:nvSpPr>
          <p:spPr>
            <a:xfrm>
              <a:off x="1500166" y="2786058"/>
              <a:ext cx="430887" cy="425758"/>
            </a:xfrm>
            <a:prstGeom prst="rect">
              <a:avLst/>
            </a:prstGeom>
            <a:noFill/>
          </p:spPr>
          <p:txBody>
            <a:bodyPr vert="vert270" wrap="none">
              <a:spAutoFit/>
            </a:bodyPr>
            <a:lstStyle/>
            <a:p>
              <a:pPr fontAlgn="auto">
                <a:spcBef>
                  <a:spcPts val="0"/>
                </a:spcBef>
                <a:spcAft>
                  <a:spcPts val="0"/>
                </a:spcAft>
                <a:defRPr/>
              </a:pPr>
              <a:r>
                <a:rPr lang="en-GB" sz="1600" dirty="0">
                  <a:solidFill>
                    <a:srgbClr val="FF0000"/>
                  </a:solidFill>
                  <a:latin typeface="+mn-lt"/>
                </a:rPr>
                <a:t>C</a:t>
              </a:r>
              <a:r>
                <a:rPr lang="en-GB" sz="1600" baseline="-25000" dirty="0">
                  <a:solidFill>
                    <a:srgbClr val="FF0000"/>
                  </a:solidFill>
                  <a:latin typeface="+mn-lt"/>
                </a:rPr>
                <a:t>RED</a:t>
              </a:r>
            </a:p>
          </p:txBody>
        </p:sp>
        <p:cxnSp>
          <p:nvCxnSpPr>
            <p:cNvPr id="158" name="Straight Connector 157"/>
            <p:cNvCxnSpPr>
              <a:stCxn id="159" idx="3"/>
            </p:cNvCxnSpPr>
            <p:nvPr/>
          </p:nvCxnSpPr>
          <p:spPr>
            <a:xfrm>
              <a:off x="1322365" y="3071809"/>
              <a:ext cx="249239" cy="158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928662" y="2643181"/>
              <a:ext cx="393703" cy="85725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Rectangle 159"/>
            <p:cNvSpPr/>
            <p:nvPr/>
          </p:nvSpPr>
          <p:spPr>
            <a:xfrm>
              <a:off x="1536679" y="2643181"/>
              <a:ext cx="320677" cy="85725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1" name="Curved Down Arrow 160"/>
            <p:cNvSpPr/>
            <p:nvPr/>
          </p:nvSpPr>
          <p:spPr>
            <a:xfrm>
              <a:off x="1250927" y="2643181"/>
              <a:ext cx="428628" cy="21431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162" name="Curved Left Arrow 161"/>
            <p:cNvSpPr/>
            <p:nvPr/>
          </p:nvSpPr>
          <p:spPr>
            <a:xfrm flipH="1">
              <a:off x="1893869" y="2643181"/>
              <a:ext cx="357189" cy="8572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3089" name="TextBox 162"/>
            <p:cNvSpPr txBox="1">
              <a:spLocks noChangeArrowheads="1"/>
            </p:cNvSpPr>
            <p:nvPr/>
          </p:nvSpPr>
          <p:spPr bwMode="auto">
            <a:xfrm>
              <a:off x="2285984" y="2500306"/>
              <a:ext cx="1107804" cy="338554"/>
            </a:xfrm>
            <a:prstGeom prst="rect">
              <a:avLst/>
            </a:prstGeom>
            <a:noFill/>
            <a:ln w="9525">
              <a:noFill/>
              <a:miter lim="800000"/>
              <a:headEnd/>
              <a:tailEnd/>
            </a:ln>
          </p:spPr>
          <p:txBody>
            <a:bodyPr wrap="none">
              <a:spAutoFit/>
            </a:bodyPr>
            <a:lstStyle/>
            <a:p>
              <a:r>
                <a:rPr lang="en-GB" sz="1600">
                  <a:latin typeface="Calibri" pitchFamily="34" charset="0"/>
                </a:rPr>
                <a:t>H</a:t>
              </a:r>
              <a:r>
                <a:rPr lang="en-GB" sz="1600" baseline="30000">
                  <a:latin typeface="Calibri" pitchFamily="34" charset="0"/>
                </a:rPr>
                <a:t>+</a:t>
              </a:r>
              <a:r>
                <a:rPr lang="en-GB" sz="1600">
                  <a:latin typeface="Calibri" pitchFamily="34" charset="0"/>
                </a:rPr>
                <a:t> + ½ CO</a:t>
              </a:r>
              <a:r>
                <a:rPr lang="en-GB" sz="1600" baseline="-25000">
                  <a:latin typeface="Calibri" pitchFamily="34" charset="0"/>
                </a:rPr>
                <a:t>2</a:t>
              </a:r>
              <a:endParaRPr lang="en-GB" sz="1600">
                <a:latin typeface="Calibri" pitchFamily="34" charset="0"/>
              </a:endParaRPr>
            </a:p>
          </p:txBody>
        </p:sp>
        <p:sp>
          <p:nvSpPr>
            <p:cNvPr id="164" name="Rectangle 163"/>
            <p:cNvSpPr/>
            <p:nvPr/>
          </p:nvSpPr>
          <p:spPr>
            <a:xfrm>
              <a:off x="5351468" y="2951159"/>
              <a:ext cx="352427" cy="31591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5" name="Rectangle 164"/>
            <p:cNvSpPr/>
            <p:nvPr/>
          </p:nvSpPr>
          <p:spPr>
            <a:xfrm>
              <a:off x="4824414" y="2670170"/>
              <a:ext cx="315914" cy="84296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6" name="Curved Down Arrow 165"/>
            <p:cNvSpPr/>
            <p:nvPr/>
          </p:nvSpPr>
          <p:spPr>
            <a:xfrm>
              <a:off x="5632457" y="2670170"/>
              <a:ext cx="422278" cy="2111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167" name="Curved Down Arrow 166"/>
            <p:cNvSpPr/>
            <p:nvPr/>
          </p:nvSpPr>
          <p:spPr>
            <a:xfrm>
              <a:off x="5035553" y="2670170"/>
              <a:ext cx="422278" cy="2111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168" name="Curved Left Arrow 167"/>
            <p:cNvSpPr/>
            <p:nvPr/>
          </p:nvSpPr>
          <p:spPr>
            <a:xfrm>
              <a:off x="4437062" y="2670170"/>
              <a:ext cx="352427" cy="84296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169" name="TextBox 168"/>
            <p:cNvSpPr txBox="1"/>
            <p:nvPr/>
          </p:nvSpPr>
          <p:spPr>
            <a:xfrm>
              <a:off x="4753277" y="2928934"/>
              <a:ext cx="430887" cy="355547"/>
            </a:xfrm>
            <a:prstGeom prst="rect">
              <a:avLst/>
            </a:prstGeom>
            <a:noFill/>
          </p:spPr>
          <p:txBody>
            <a:bodyPr vert="vert270" wrap="none">
              <a:spAutoFit/>
            </a:bodyPr>
            <a:lstStyle/>
            <a:p>
              <a:pPr fontAlgn="auto">
                <a:spcBef>
                  <a:spcPts val="0"/>
                </a:spcBef>
                <a:spcAft>
                  <a:spcPts val="0"/>
                </a:spcAft>
                <a:defRPr/>
              </a:pPr>
              <a:r>
                <a:rPr lang="en-GB" sz="1600" dirty="0">
                  <a:solidFill>
                    <a:srgbClr val="FF0000"/>
                  </a:solidFill>
                  <a:latin typeface="+mn-lt"/>
                </a:rPr>
                <a:t>C</a:t>
              </a:r>
              <a:r>
                <a:rPr lang="en-GB" sz="1600" baseline="-25000" dirty="0">
                  <a:solidFill>
                    <a:srgbClr val="FF0000"/>
                  </a:solidFill>
                  <a:latin typeface="+mn-lt"/>
                </a:rPr>
                <a:t>OX</a:t>
              </a:r>
            </a:p>
          </p:txBody>
        </p:sp>
        <p:sp>
          <p:nvSpPr>
            <p:cNvPr id="3096" name="TextBox 169"/>
            <p:cNvSpPr txBox="1">
              <a:spLocks noChangeArrowheads="1"/>
            </p:cNvSpPr>
            <p:nvPr/>
          </p:nvSpPr>
          <p:spPr bwMode="auto">
            <a:xfrm>
              <a:off x="3798126" y="2500306"/>
              <a:ext cx="702436" cy="338554"/>
            </a:xfrm>
            <a:prstGeom prst="rect">
              <a:avLst/>
            </a:prstGeom>
            <a:noFill/>
            <a:ln w="9525">
              <a:noFill/>
              <a:miter lim="800000"/>
              <a:headEnd/>
              <a:tailEnd/>
            </a:ln>
          </p:spPr>
          <p:txBody>
            <a:bodyPr wrap="none">
              <a:spAutoFit/>
            </a:bodyPr>
            <a:lstStyle/>
            <a:p>
              <a:r>
                <a:rPr lang="en-GB" sz="1600">
                  <a:latin typeface="Calibri" pitchFamily="34" charset="0"/>
                </a:rPr>
                <a:t>½ H</a:t>
              </a:r>
              <a:r>
                <a:rPr lang="en-GB" sz="1600" baseline="-25000">
                  <a:latin typeface="Calibri" pitchFamily="34" charset="0"/>
                </a:rPr>
                <a:t>2</a:t>
              </a:r>
              <a:r>
                <a:rPr lang="en-GB" sz="1600">
                  <a:latin typeface="Calibri" pitchFamily="34" charset="0"/>
                </a:rPr>
                <a:t>O</a:t>
              </a:r>
            </a:p>
          </p:txBody>
        </p:sp>
        <p:sp>
          <p:nvSpPr>
            <p:cNvPr id="3097" name="TextBox 170"/>
            <p:cNvSpPr txBox="1">
              <a:spLocks noChangeArrowheads="1"/>
            </p:cNvSpPr>
            <p:nvPr/>
          </p:nvSpPr>
          <p:spPr bwMode="auto">
            <a:xfrm>
              <a:off x="2285984" y="3214686"/>
              <a:ext cx="1005212" cy="338554"/>
            </a:xfrm>
            <a:prstGeom prst="rect">
              <a:avLst/>
            </a:prstGeom>
            <a:noFill/>
            <a:ln w="9525">
              <a:noFill/>
              <a:miter lim="800000"/>
              <a:headEnd/>
              <a:tailEnd/>
            </a:ln>
          </p:spPr>
          <p:txBody>
            <a:bodyPr wrap="none">
              <a:spAutoFit/>
            </a:bodyPr>
            <a:lstStyle/>
            <a:p>
              <a:r>
                <a:rPr lang="en-GB" sz="1600">
                  <a:latin typeface="Calibri" pitchFamily="34" charset="0"/>
                </a:rPr>
                <a:t>½ HCOOH</a:t>
              </a:r>
            </a:p>
          </p:txBody>
        </p:sp>
        <p:sp>
          <p:nvSpPr>
            <p:cNvPr id="172" name="TextBox 171"/>
            <p:cNvSpPr txBox="1"/>
            <p:nvPr/>
          </p:nvSpPr>
          <p:spPr>
            <a:xfrm>
              <a:off x="1500166" y="2857496"/>
              <a:ext cx="430887" cy="425758"/>
            </a:xfrm>
            <a:prstGeom prst="rect">
              <a:avLst/>
            </a:prstGeom>
            <a:noFill/>
          </p:spPr>
          <p:txBody>
            <a:bodyPr vert="vert270" wrap="none">
              <a:spAutoFit/>
            </a:bodyPr>
            <a:lstStyle/>
            <a:p>
              <a:pPr fontAlgn="auto">
                <a:spcBef>
                  <a:spcPts val="0"/>
                </a:spcBef>
                <a:spcAft>
                  <a:spcPts val="0"/>
                </a:spcAft>
                <a:defRPr/>
              </a:pPr>
              <a:r>
                <a:rPr lang="en-GB" sz="1600" dirty="0">
                  <a:solidFill>
                    <a:srgbClr val="FF0000"/>
                  </a:solidFill>
                  <a:latin typeface="+mn-lt"/>
                </a:rPr>
                <a:t>C</a:t>
              </a:r>
              <a:r>
                <a:rPr lang="en-GB" sz="1600" baseline="-25000" dirty="0">
                  <a:solidFill>
                    <a:srgbClr val="FF0000"/>
                  </a:solidFill>
                  <a:latin typeface="+mn-lt"/>
                </a:rPr>
                <a:t>RED</a:t>
              </a:r>
            </a:p>
          </p:txBody>
        </p:sp>
        <p:cxnSp>
          <p:nvCxnSpPr>
            <p:cNvPr id="173" name="Straight Connector 172"/>
            <p:cNvCxnSpPr/>
            <p:nvPr/>
          </p:nvCxnSpPr>
          <p:spPr>
            <a:xfrm rot="10800000" flipV="1">
              <a:off x="1071538" y="2427280"/>
              <a:ext cx="5929353"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6894528" y="2536819"/>
              <a:ext cx="214315"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965176" y="2535231"/>
              <a:ext cx="214313" cy="158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857224" y="2710478"/>
              <a:ext cx="461665" cy="789960"/>
            </a:xfrm>
            <a:prstGeom prst="rect">
              <a:avLst/>
            </a:prstGeom>
            <a:noFill/>
          </p:spPr>
          <p:txBody>
            <a:bodyPr vert="vert270" wrap="none">
              <a:spAutoFit/>
            </a:bodyPr>
            <a:lstStyle/>
            <a:p>
              <a:pPr fontAlgn="auto">
                <a:spcBef>
                  <a:spcPts val="0"/>
                </a:spcBef>
                <a:spcAft>
                  <a:spcPts val="0"/>
                </a:spcAft>
                <a:defRPr/>
              </a:pPr>
              <a:r>
                <a:rPr lang="en-GB" dirty="0">
                  <a:solidFill>
                    <a:schemeClr val="bg1"/>
                  </a:solidFill>
                  <a:latin typeface="+mn-lt"/>
                </a:rPr>
                <a:t>Surface</a:t>
              </a:r>
              <a:endParaRPr lang="en-US" dirty="0">
                <a:solidFill>
                  <a:schemeClr val="bg1"/>
                </a:solidFill>
                <a:latin typeface="+mn-lt"/>
              </a:endParaRPr>
            </a:p>
          </p:txBody>
        </p:sp>
        <p:sp>
          <p:nvSpPr>
            <p:cNvPr id="3103" name="TextBox 176"/>
            <p:cNvSpPr txBox="1">
              <a:spLocks noChangeArrowheads="1"/>
            </p:cNvSpPr>
            <p:nvPr/>
          </p:nvSpPr>
          <p:spPr bwMode="auto">
            <a:xfrm>
              <a:off x="2000232" y="3571876"/>
              <a:ext cx="4481676" cy="369332"/>
            </a:xfrm>
            <a:prstGeom prst="rect">
              <a:avLst/>
            </a:prstGeom>
            <a:noFill/>
            <a:ln w="9525">
              <a:noFill/>
              <a:miter lim="800000"/>
              <a:headEnd/>
              <a:tailEnd/>
            </a:ln>
          </p:spPr>
          <p:txBody>
            <a:bodyPr wrap="none">
              <a:spAutoFit/>
            </a:bodyPr>
            <a:lstStyle/>
            <a:p>
              <a:r>
                <a:rPr lang="en-GB">
                  <a:latin typeface="Calibri" pitchFamily="34" charset="0"/>
                </a:rPr>
                <a:t>Photoelectrochemical Synthesis Cell (PES Cell)</a:t>
              </a:r>
              <a:endParaRPr lang="en-US">
                <a:latin typeface="Calibri" pitchFamily="34" charset="0"/>
              </a:endParaRPr>
            </a:p>
          </p:txBody>
        </p:sp>
        <p:cxnSp>
          <p:nvCxnSpPr>
            <p:cNvPr id="178" name="Straight Connector 177"/>
            <p:cNvCxnSpPr>
              <a:stCxn id="179" idx="1"/>
            </p:cNvCxnSpPr>
            <p:nvPr/>
          </p:nvCxnSpPr>
          <p:spPr>
            <a:xfrm rot="10800000">
              <a:off x="6396050" y="3071809"/>
              <a:ext cx="428628" cy="158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9" name="Rectangle 178"/>
            <p:cNvSpPr/>
            <p:nvPr/>
          </p:nvSpPr>
          <p:spPr>
            <a:xfrm>
              <a:off x="6824678" y="2643181"/>
              <a:ext cx="428628" cy="85725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0" name="TextBox 179"/>
            <p:cNvSpPr txBox="1"/>
            <p:nvPr/>
          </p:nvSpPr>
          <p:spPr>
            <a:xfrm>
              <a:off x="6824979" y="2643182"/>
              <a:ext cx="461665" cy="789960"/>
            </a:xfrm>
            <a:prstGeom prst="rect">
              <a:avLst/>
            </a:prstGeom>
            <a:noFill/>
          </p:spPr>
          <p:txBody>
            <a:bodyPr vert="vert270" wrap="none">
              <a:spAutoFit/>
            </a:bodyPr>
            <a:lstStyle/>
            <a:p>
              <a:pPr fontAlgn="auto">
                <a:spcBef>
                  <a:spcPts val="0"/>
                </a:spcBef>
                <a:spcAft>
                  <a:spcPts val="0"/>
                </a:spcAft>
                <a:defRPr/>
              </a:pPr>
              <a:r>
                <a:rPr lang="en-GB" dirty="0">
                  <a:solidFill>
                    <a:schemeClr val="bg1"/>
                  </a:solidFill>
                  <a:latin typeface="+mn-lt"/>
                </a:rPr>
                <a:t>Surface</a:t>
              </a:r>
              <a:endParaRPr lang="en-US" dirty="0">
                <a:solidFill>
                  <a:schemeClr val="bg1"/>
                </a:solidFill>
                <a:latin typeface="+mn-lt"/>
              </a:endParaRPr>
            </a:p>
          </p:txBody>
        </p:sp>
        <p:sp>
          <p:nvSpPr>
            <p:cNvPr id="181" name="Oval 180"/>
            <p:cNvSpPr/>
            <p:nvPr/>
          </p:nvSpPr>
          <p:spPr>
            <a:xfrm>
              <a:off x="5880109" y="2900358"/>
              <a:ext cx="738193" cy="40322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2" name="Curved Down Arrow 181"/>
            <p:cNvSpPr/>
            <p:nvPr/>
          </p:nvSpPr>
          <p:spPr>
            <a:xfrm>
              <a:off x="6477013" y="2670170"/>
              <a:ext cx="422278" cy="2111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3109" name="TextBox 182"/>
            <p:cNvSpPr txBox="1">
              <a:spLocks noChangeArrowheads="1"/>
            </p:cNvSpPr>
            <p:nvPr/>
          </p:nvSpPr>
          <p:spPr bwMode="auto">
            <a:xfrm>
              <a:off x="3543249" y="3214686"/>
              <a:ext cx="957313" cy="338554"/>
            </a:xfrm>
            <a:prstGeom prst="rect">
              <a:avLst/>
            </a:prstGeom>
            <a:noFill/>
            <a:ln w="9525">
              <a:noFill/>
              <a:miter lim="800000"/>
              <a:headEnd/>
              <a:tailEnd/>
            </a:ln>
          </p:spPr>
          <p:txBody>
            <a:bodyPr wrap="none">
              <a:spAutoFit/>
            </a:bodyPr>
            <a:lstStyle/>
            <a:p>
              <a:r>
                <a:rPr lang="en-GB" sz="1600">
                  <a:latin typeface="Calibri" pitchFamily="34" charset="0"/>
                </a:rPr>
                <a:t>H</a:t>
              </a:r>
              <a:r>
                <a:rPr lang="en-GB" sz="1600" baseline="30000">
                  <a:latin typeface="Calibri" pitchFamily="34" charset="0"/>
                </a:rPr>
                <a:t>+</a:t>
              </a:r>
              <a:r>
                <a:rPr lang="en-GB" sz="1600">
                  <a:latin typeface="Calibri" pitchFamily="34" charset="0"/>
                </a:rPr>
                <a:t> + ¼ O</a:t>
              </a:r>
              <a:r>
                <a:rPr lang="en-GB" sz="1600" baseline="-25000">
                  <a:latin typeface="Calibri" pitchFamily="34" charset="0"/>
                </a:rPr>
                <a:t>2</a:t>
              </a:r>
              <a:endParaRPr lang="en-GB" sz="1600">
                <a:latin typeface="Calibri" pitchFamily="34" charset="0"/>
              </a:endParaRPr>
            </a:p>
          </p:txBody>
        </p:sp>
        <p:cxnSp>
          <p:nvCxnSpPr>
            <p:cNvPr id="184" name="Straight Arrow Connector 183"/>
            <p:cNvCxnSpPr/>
            <p:nvPr/>
          </p:nvCxnSpPr>
          <p:spPr>
            <a:xfrm rot="10800000">
              <a:off x="2643174" y="2830508"/>
              <a:ext cx="900118" cy="52705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582612"/>
          </a:xfrm>
        </p:spPr>
        <p:txBody>
          <a:bodyPr/>
          <a:lstStyle/>
          <a:p>
            <a:r>
              <a:rPr lang="en-GB" sz="3200" smtClean="0"/>
              <a:t>Recent advances</a:t>
            </a:r>
            <a:endParaRPr lang="en-US" sz="3200" smtClean="0"/>
          </a:p>
        </p:txBody>
      </p:sp>
      <p:pic>
        <p:nvPicPr>
          <p:cNvPr id="4099" name="Picture 5" descr="090311103646-large.jpg"/>
          <p:cNvPicPr>
            <a:picLocks noChangeAspect="1"/>
          </p:cNvPicPr>
          <p:nvPr/>
        </p:nvPicPr>
        <p:blipFill>
          <a:blip r:embed="rId3"/>
          <a:srcRect/>
          <a:stretch>
            <a:fillRect/>
          </a:stretch>
        </p:blipFill>
        <p:spPr bwMode="auto">
          <a:xfrm>
            <a:off x="857250" y="1143000"/>
            <a:ext cx="3103563" cy="1857375"/>
          </a:xfrm>
          <a:prstGeom prst="rect">
            <a:avLst/>
          </a:prstGeom>
          <a:noFill/>
          <a:ln w="9525">
            <a:noFill/>
            <a:miter lim="800000"/>
            <a:headEnd/>
            <a:tailEnd/>
          </a:ln>
        </p:spPr>
      </p:pic>
      <p:sp>
        <p:nvSpPr>
          <p:cNvPr id="4100" name="TextBox 6"/>
          <p:cNvSpPr txBox="1">
            <a:spLocks noChangeArrowheads="1"/>
          </p:cNvSpPr>
          <p:nvPr/>
        </p:nvSpPr>
        <p:spPr bwMode="auto">
          <a:xfrm>
            <a:off x="785813" y="3071813"/>
            <a:ext cx="3338512" cy="830262"/>
          </a:xfrm>
          <a:prstGeom prst="rect">
            <a:avLst/>
          </a:prstGeom>
          <a:noFill/>
          <a:ln w="9525">
            <a:noFill/>
            <a:miter lim="800000"/>
            <a:headEnd/>
            <a:tailEnd/>
          </a:ln>
        </p:spPr>
        <p:txBody>
          <a:bodyPr wrap="none">
            <a:spAutoFit/>
          </a:bodyPr>
          <a:lstStyle/>
          <a:p>
            <a:pPr algn="just"/>
            <a:r>
              <a:rPr lang="en-GB" sz="1600">
                <a:latin typeface="Calibri" pitchFamily="34" charset="0"/>
              </a:rPr>
              <a:t>Scheme: nanostructured materials </a:t>
            </a:r>
          </a:p>
          <a:p>
            <a:pPr algn="just"/>
            <a:r>
              <a:rPr lang="en-GB" sz="1600">
                <a:latin typeface="Calibri" pitchFamily="34" charset="0"/>
              </a:rPr>
              <a:t>(here, nanotubes) are used to convert</a:t>
            </a:r>
          </a:p>
          <a:p>
            <a:pPr algn="just"/>
            <a:r>
              <a:rPr lang="en-GB" sz="1600">
                <a:latin typeface="Calibri" pitchFamily="34" charset="0"/>
              </a:rPr>
              <a:t>CO</a:t>
            </a:r>
            <a:r>
              <a:rPr lang="en-GB" sz="1600" baseline="-25000">
                <a:latin typeface="Calibri" pitchFamily="34" charset="0"/>
              </a:rPr>
              <a:t>2</a:t>
            </a:r>
            <a:r>
              <a:rPr lang="en-GB" sz="1600">
                <a:latin typeface="Calibri" pitchFamily="34" charset="0"/>
              </a:rPr>
              <a:t>  in solution into methanol</a:t>
            </a:r>
            <a:endParaRPr lang="en-US" sz="1600">
              <a:latin typeface="Calibri" pitchFamily="34" charset="0"/>
            </a:endParaRPr>
          </a:p>
        </p:txBody>
      </p:sp>
      <p:grpSp>
        <p:nvGrpSpPr>
          <p:cNvPr id="4101" name="Group 9"/>
          <p:cNvGrpSpPr>
            <a:grpSpLocks/>
          </p:cNvGrpSpPr>
          <p:nvPr/>
        </p:nvGrpSpPr>
        <p:grpSpPr bwMode="auto">
          <a:xfrm>
            <a:off x="4286250" y="2928938"/>
            <a:ext cx="4214813" cy="1900237"/>
            <a:chOff x="4286248" y="3214686"/>
            <a:chExt cx="4214842" cy="1899878"/>
          </a:xfrm>
        </p:grpSpPr>
        <p:pic>
          <p:nvPicPr>
            <p:cNvPr id="4106" name="Picture 3"/>
            <p:cNvPicPr>
              <a:picLocks noChangeAspect="1" noChangeArrowheads="1"/>
            </p:cNvPicPr>
            <p:nvPr/>
          </p:nvPicPr>
          <p:blipFill>
            <a:blip r:embed="rId4"/>
            <a:srcRect/>
            <a:stretch>
              <a:fillRect/>
            </a:stretch>
          </p:blipFill>
          <p:spPr bwMode="auto">
            <a:xfrm>
              <a:off x="6024595" y="3214686"/>
              <a:ext cx="2476495" cy="1899878"/>
            </a:xfrm>
            <a:prstGeom prst="rect">
              <a:avLst/>
            </a:prstGeom>
            <a:noFill/>
            <a:ln w="9525">
              <a:noFill/>
              <a:miter lim="800000"/>
              <a:headEnd/>
              <a:tailEnd/>
            </a:ln>
          </p:spPr>
        </p:pic>
        <p:pic>
          <p:nvPicPr>
            <p:cNvPr id="4107" name="Picture 2"/>
            <p:cNvPicPr>
              <a:picLocks noChangeAspect="1" noChangeArrowheads="1"/>
            </p:cNvPicPr>
            <p:nvPr/>
          </p:nvPicPr>
          <p:blipFill>
            <a:blip r:embed="rId5"/>
            <a:srcRect/>
            <a:stretch>
              <a:fillRect/>
            </a:stretch>
          </p:blipFill>
          <p:spPr bwMode="auto">
            <a:xfrm>
              <a:off x="4286248" y="3286124"/>
              <a:ext cx="1752600" cy="1781175"/>
            </a:xfrm>
            <a:prstGeom prst="rect">
              <a:avLst/>
            </a:prstGeom>
            <a:noFill/>
            <a:ln w="9525">
              <a:noFill/>
              <a:miter lim="800000"/>
              <a:headEnd/>
              <a:tailEnd/>
            </a:ln>
          </p:spPr>
        </p:pic>
      </p:grpSp>
      <p:sp>
        <p:nvSpPr>
          <p:cNvPr id="4102" name="TextBox 10"/>
          <p:cNvSpPr txBox="1">
            <a:spLocks noChangeArrowheads="1"/>
          </p:cNvSpPr>
          <p:nvPr/>
        </p:nvSpPr>
        <p:spPr bwMode="auto">
          <a:xfrm>
            <a:off x="4429125" y="5000625"/>
            <a:ext cx="3865563" cy="646113"/>
          </a:xfrm>
          <a:prstGeom prst="rect">
            <a:avLst/>
          </a:prstGeom>
          <a:noFill/>
          <a:ln w="9525">
            <a:noFill/>
            <a:miter lim="800000"/>
            <a:headEnd/>
            <a:tailEnd/>
          </a:ln>
        </p:spPr>
        <p:txBody>
          <a:bodyPr wrap="none">
            <a:spAutoFit/>
          </a:bodyPr>
          <a:lstStyle/>
          <a:p>
            <a:r>
              <a:rPr lang="en-GB">
                <a:latin typeface="Calibri" pitchFamily="34" charset="0"/>
              </a:rPr>
              <a:t>First steps: photo-oxidation of water in </a:t>
            </a:r>
          </a:p>
          <a:p>
            <a:r>
              <a:rPr lang="en-GB">
                <a:latin typeface="Calibri" pitchFamily="34" charset="0"/>
              </a:rPr>
              <a:t>Cobalt oxide nanoclusters</a:t>
            </a:r>
            <a:endParaRPr lang="en-US">
              <a:latin typeface="Calibri" pitchFamily="34" charset="0"/>
            </a:endParaRPr>
          </a:p>
        </p:txBody>
      </p:sp>
      <p:sp>
        <p:nvSpPr>
          <p:cNvPr id="4103" name="TextBox 11"/>
          <p:cNvSpPr txBox="1">
            <a:spLocks noChangeArrowheads="1"/>
          </p:cNvSpPr>
          <p:nvPr/>
        </p:nvSpPr>
        <p:spPr bwMode="auto">
          <a:xfrm>
            <a:off x="3714750" y="6357938"/>
            <a:ext cx="4821238" cy="307975"/>
          </a:xfrm>
          <a:prstGeom prst="rect">
            <a:avLst/>
          </a:prstGeom>
          <a:noFill/>
          <a:ln w="9525">
            <a:noFill/>
            <a:miter lim="800000"/>
            <a:headEnd/>
            <a:tailEnd/>
          </a:ln>
        </p:spPr>
        <p:txBody>
          <a:bodyPr wrap="none">
            <a:spAutoFit/>
          </a:bodyPr>
          <a:lstStyle/>
          <a:p>
            <a:r>
              <a:rPr lang="en-GB" sz="1400">
                <a:latin typeface="Calibri" pitchFamily="34" charset="0"/>
              </a:rPr>
              <a:t>F. Jiao and H. Frei, Angewandte Chemie Intl. Ed. </a:t>
            </a:r>
            <a:r>
              <a:rPr lang="en-GB" sz="1400" b="1">
                <a:latin typeface="Calibri" pitchFamily="34" charset="0"/>
              </a:rPr>
              <a:t>48</a:t>
            </a:r>
            <a:r>
              <a:rPr lang="en-GB" sz="1400">
                <a:latin typeface="Calibri" pitchFamily="34" charset="0"/>
              </a:rPr>
              <a:t>, 1841 (2009)</a:t>
            </a:r>
            <a:endParaRPr lang="en-US" sz="1400">
              <a:latin typeface="Calibri" pitchFamily="34" charset="0"/>
            </a:endParaRPr>
          </a:p>
        </p:txBody>
      </p:sp>
      <p:sp>
        <p:nvSpPr>
          <p:cNvPr id="4104" name="TextBox 12"/>
          <p:cNvSpPr txBox="1">
            <a:spLocks noChangeArrowheads="1"/>
          </p:cNvSpPr>
          <p:nvPr/>
        </p:nvSpPr>
        <p:spPr bwMode="auto">
          <a:xfrm>
            <a:off x="4143375" y="2571750"/>
            <a:ext cx="2073275" cy="307975"/>
          </a:xfrm>
          <a:prstGeom prst="rect">
            <a:avLst/>
          </a:prstGeom>
          <a:noFill/>
          <a:ln w="9525">
            <a:noFill/>
            <a:miter lim="800000"/>
            <a:headEnd/>
            <a:tailEnd/>
          </a:ln>
        </p:spPr>
        <p:txBody>
          <a:bodyPr wrap="none">
            <a:spAutoFit/>
          </a:bodyPr>
          <a:lstStyle/>
          <a:p>
            <a:r>
              <a:rPr lang="en-GB" sz="1400">
                <a:latin typeface="Calibri" pitchFamily="34" charset="0"/>
              </a:rPr>
              <a:t>TEM image of the clusters</a:t>
            </a:r>
            <a:endParaRPr lang="en-US" sz="1400">
              <a:latin typeface="Calibri" pitchFamily="34" charset="0"/>
            </a:endParaRPr>
          </a:p>
        </p:txBody>
      </p:sp>
      <p:sp>
        <p:nvSpPr>
          <p:cNvPr id="4105" name="TextBox 13"/>
          <p:cNvSpPr txBox="1">
            <a:spLocks noChangeArrowheads="1"/>
          </p:cNvSpPr>
          <p:nvPr/>
        </p:nvSpPr>
        <p:spPr bwMode="auto">
          <a:xfrm>
            <a:off x="6715125" y="2571750"/>
            <a:ext cx="1495425" cy="307975"/>
          </a:xfrm>
          <a:prstGeom prst="rect">
            <a:avLst/>
          </a:prstGeom>
          <a:noFill/>
          <a:ln w="9525">
            <a:noFill/>
            <a:miter lim="800000"/>
            <a:headEnd/>
            <a:tailEnd/>
          </a:ln>
        </p:spPr>
        <p:txBody>
          <a:bodyPr wrap="none">
            <a:spAutoFit/>
          </a:bodyPr>
          <a:lstStyle/>
          <a:p>
            <a:r>
              <a:rPr lang="en-GB" sz="1400">
                <a:latin typeface="Calibri" pitchFamily="34" charset="0"/>
              </a:rPr>
              <a:t>Oxygen formation</a:t>
            </a:r>
            <a:endParaRPr lang="en-US" sz="140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_tour2.jpg"/>
          <p:cNvPicPr>
            <a:picLocks noChangeAspect="1"/>
          </p:cNvPicPr>
          <p:nvPr/>
        </p:nvPicPr>
        <p:blipFill>
          <a:blip r:embed="rId3"/>
          <a:stretch>
            <a:fillRect/>
          </a:stretch>
        </p:blipFill>
        <p:spPr>
          <a:xfrm>
            <a:off x="0" y="-785842"/>
            <a:ext cx="9144000" cy="8846820"/>
          </a:xfrm>
          <a:prstGeom prst="rect">
            <a:avLst/>
          </a:prstGeom>
        </p:spPr>
      </p:pic>
      <p:sp>
        <p:nvSpPr>
          <p:cNvPr id="8" name="TextBox 7"/>
          <p:cNvSpPr txBox="1"/>
          <p:nvPr/>
        </p:nvSpPr>
        <p:spPr>
          <a:xfrm>
            <a:off x="1000100" y="6215082"/>
            <a:ext cx="7284751" cy="461665"/>
          </a:xfrm>
          <a:prstGeom prst="rect">
            <a:avLst/>
          </a:prstGeom>
          <a:noFill/>
        </p:spPr>
        <p:txBody>
          <a:bodyPr wrap="none" rtlCol="0">
            <a:spAutoFit/>
          </a:bodyPr>
          <a:lstStyle/>
          <a:p>
            <a:r>
              <a:rPr lang="en-GB" sz="2400" dirty="0" smtClean="0">
                <a:solidFill>
                  <a:schemeClr val="bg1"/>
                </a:solidFill>
              </a:rPr>
              <a:t>Power  output: 3.8 x 10</a:t>
            </a:r>
            <a:r>
              <a:rPr lang="en-GB" sz="2400" baseline="30000" dirty="0" smtClean="0">
                <a:solidFill>
                  <a:schemeClr val="bg1"/>
                </a:solidFill>
              </a:rPr>
              <a:t>14</a:t>
            </a:r>
            <a:r>
              <a:rPr lang="en-GB" sz="2400" dirty="0" smtClean="0">
                <a:solidFill>
                  <a:schemeClr val="bg1"/>
                </a:solidFill>
              </a:rPr>
              <a:t> </a:t>
            </a:r>
            <a:r>
              <a:rPr lang="en-GB" sz="2400" dirty="0" err="1" smtClean="0">
                <a:solidFill>
                  <a:schemeClr val="bg1"/>
                </a:solidFill>
              </a:rPr>
              <a:t>Terrawatts</a:t>
            </a:r>
            <a:r>
              <a:rPr lang="en-GB" sz="2400" dirty="0" smtClean="0">
                <a:solidFill>
                  <a:schemeClr val="bg1"/>
                </a:solidFill>
              </a:rPr>
              <a:t> = 3.8 x 10</a:t>
            </a:r>
            <a:r>
              <a:rPr lang="en-GB" sz="2400" baseline="30000" dirty="0" smtClean="0">
                <a:solidFill>
                  <a:schemeClr val="bg1"/>
                </a:solidFill>
              </a:rPr>
              <a:t>26</a:t>
            </a:r>
            <a:r>
              <a:rPr lang="en-GB" sz="2400" dirty="0" smtClean="0">
                <a:solidFill>
                  <a:schemeClr val="bg1"/>
                </a:solidFill>
              </a:rPr>
              <a:t> W </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725470"/>
          </a:xfrm>
        </p:spPr>
        <p:txBody>
          <a:bodyPr/>
          <a:lstStyle/>
          <a:p>
            <a:r>
              <a:rPr lang="en-GB" sz="3200" dirty="0" smtClean="0"/>
              <a:t>Solar spectrum and material properties</a:t>
            </a:r>
            <a:endParaRPr lang="en-US" sz="3200" dirty="0"/>
          </a:p>
        </p:txBody>
      </p:sp>
      <p:pic>
        <p:nvPicPr>
          <p:cNvPr id="4" name="Picture 3" descr="Eye_sensitivity_sm.gif"/>
          <p:cNvPicPr>
            <a:picLocks noChangeAspect="1"/>
          </p:cNvPicPr>
          <p:nvPr/>
        </p:nvPicPr>
        <p:blipFill>
          <a:blip r:embed="rId3"/>
          <a:stretch>
            <a:fillRect/>
          </a:stretch>
        </p:blipFill>
        <p:spPr>
          <a:xfrm>
            <a:off x="928662" y="1214421"/>
            <a:ext cx="2519284" cy="3429025"/>
          </a:xfrm>
          <a:prstGeom prst="rect">
            <a:avLst/>
          </a:prstGeom>
        </p:spPr>
      </p:pic>
      <p:sp>
        <p:nvSpPr>
          <p:cNvPr id="5" name="TextBox 4"/>
          <p:cNvSpPr txBox="1"/>
          <p:nvPr/>
        </p:nvSpPr>
        <p:spPr>
          <a:xfrm>
            <a:off x="3596774" y="1214422"/>
            <a:ext cx="1332416" cy="369332"/>
          </a:xfrm>
          <a:prstGeom prst="rect">
            <a:avLst/>
          </a:prstGeom>
          <a:noFill/>
        </p:spPr>
        <p:txBody>
          <a:bodyPr wrap="none" rtlCol="0">
            <a:spAutoFit/>
          </a:bodyPr>
          <a:lstStyle/>
          <a:p>
            <a:r>
              <a:rPr lang="en-GB" dirty="0" smtClean="0"/>
              <a:t>E  ~ 1.8 </a:t>
            </a:r>
            <a:r>
              <a:rPr lang="en-GB" dirty="0" err="1" smtClean="0"/>
              <a:t>eV</a:t>
            </a:r>
            <a:endParaRPr lang="en-US" dirty="0"/>
          </a:p>
        </p:txBody>
      </p:sp>
      <p:sp>
        <p:nvSpPr>
          <p:cNvPr id="6" name="TextBox 5"/>
          <p:cNvSpPr txBox="1"/>
          <p:nvPr/>
        </p:nvSpPr>
        <p:spPr>
          <a:xfrm>
            <a:off x="3596774" y="4143380"/>
            <a:ext cx="1332416" cy="369332"/>
          </a:xfrm>
          <a:prstGeom prst="rect">
            <a:avLst/>
          </a:prstGeom>
          <a:noFill/>
        </p:spPr>
        <p:txBody>
          <a:bodyPr wrap="none" rtlCol="0">
            <a:spAutoFit/>
          </a:bodyPr>
          <a:lstStyle/>
          <a:p>
            <a:r>
              <a:rPr lang="en-GB" dirty="0" smtClean="0"/>
              <a:t>E  ~ 3.1 </a:t>
            </a:r>
            <a:r>
              <a:rPr lang="en-GB" dirty="0" err="1" smtClean="0"/>
              <a:t>eV</a:t>
            </a:r>
            <a:endParaRPr lang="en-US" dirty="0"/>
          </a:p>
        </p:txBody>
      </p:sp>
      <p:sp>
        <p:nvSpPr>
          <p:cNvPr id="7" name="TextBox 6"/>
          <p:cNvSpPr txBox="1"/>
          <p:nvPr/>
        </p:nvSpPr>
        <p:spPr>
          <a:xfrm>
            <a:off x="714348" y="5143512"/>
            <a:ext cx="7614585" cy="1200329"/>
          </a:xfrm>
          <a:prstGeom prst="rect">
            <a:avLst/>
          </a:prstGeom>
          <a:noFill/>
        </p:spPr>
        <p:txBody>
          <a:bodyPr wrap="none" rtlCol="0">
            <a:spAutoFit/>
          </a:bodyPr>
          <a:lstStyle/>
          <a:p>
            <a:pPr algn="ctr"/>
            <a:r>
              <a:rPr lang="en-GB" sz="2400" dirty="0" smtClean="0"/>
              <a:t>Needed: a semiconductor with a </a:t>
            </a:r>
            <a:r>
              <a:rPr lang="en-GB" sz="2400" dirty="0" err="1" smtClean="0"/>
              <a:t>bandgap</a:t>
            </a:r>
            <a:r>
              <a:rPr lang="en-GB" sz="2400" dirty="0" smtClean="0"/>
              <a:t> of less than </a:t>
            </a:r>
          </a:p>
          <a:p>
            <a:pPr algn="ctr"/>
            <a:r>
              <a:rPr lang="en-GB" sz="2400" dirty="0" smtClean="0"/>
              <a:t>1.8 </a:t>
            </a:r>
            <a:r>
              <a:rPr lang="en-GB" sz="2400" dirty="0" err="1" smtClean="0"/>
              <a:t>eV</a:t>
            </a:r>
            <a:r>
              <a:rPr lang="en-GB" sz="2400" dirty="0" smtClean="0"/>
              <a:t> and fast carrier transport for charge separation:</a:t>
            </a:r>
          </a:p>
          <a:p>
            <a:pPr algn="ctr"/>
            <a:r>
              <a:rPr lang="en-GB" sz="2400" dirty="0"/>
              <a:t>m</a:t>
            </a:r>
            <a:r>
              <a:rPr lang="en-GB" sz="2400" dirty="0" smtClean="0"/>
              <a:t>etal oxides and/or metal organic compounds</a:t>
            </a:r>
            <a:endParaRPr lang="en-US" sz="2400" dirty="0"/>
          </a:p>
        </p:txBody>
      </p:sp>
      <p:pic>
        <p:nvPicPr>
          <p:cNvPr id="8" name="Picture 7" descr="303px-Blackbody-lg.png"/>
          <p:cNvPicPr>
            <a:picLocks noChangeAspect="1"/>
          </p:cNvPicPr>
          <p:nvPr/>
        </p:nvPicPr>
        <p:blipFill>
          <a:blip r:embed="rId4"/>
          <a:stretch>
            <a:fillRect/>
          </a:stretch>
        </p:blipFill>
        <p:spPr>
          <a:xfrm>
            <a:off x="4714876" y="1643050"/>
            <a:ext cx="3695613" cy="250033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lstStyle/>
          <a:p>
            <a:r>
              <a:rPr lang="en-GB" sz="3200" dirty="0" smtClean="0"/>
              <a:t>Metal oxide </a:t>
            </a:r>
            <a:r>
              <a:rPr lang="en-GB" sz="3200" dirty="0" err="1" smtClean="0"/>
              <a:t>nanotubes</a:t>
            </a:r>
            <a:r>
              <a:rPr lang="en-GB" sz="3200" dirty="0" smtClean="0"/>
              <a:t>: preliminary results</a:t>
            </a:r>
            <a:endParaRPr lang="en-US" sz="3200" dirty="0"/>
          </a:p>
        </p:txBody>
      </p:sp>
      <p:pic>
        <p:nvPicPr>
          <p:cNvPr id="48130" name="Picture 2"/>
          <p:cNvPicPr>
            <a:picLocks noChangeAspect="1" noChangeArrowheads="1"/>
          </p:cNvPicPr>
          <p:nvPr/>
        </p:nvPicPr>
        <p:blipFill>
          <a:blip r:embed="rId3"/>
          <a:srcRect/>
          <a:stretch>
            <a:fillRect/>
          </a:stretch>
        </p:blipFill>
        <p:spPr bwMode="auto">
          <a:xfrm>
            <a:off x="428596" y="857232"/>
            <a:ext cx="3857625" cy="5505450"/>
          </a:xfrm>
          <a:prstGeom prst="rect">
            <a:avLst/>
          </a:prstGeom>
          <a:noFill/>
          <a:ln w="9525">
            <a:noFill/>
            <a:miter lim="800000"/>
            <a:headEnd/>
            <a:tailEnd/>
          </a:ln>
        </p:spPr>
      </p:pic>
      <p:pic>
        <p:nvPicPr>
          <p:cNvPr id="48131" name="Picture 3"/>
          <p:cNvPicPr>
            <a:picLocks noChangeAspect="1" noChangeArrowheads="1"/>
          </p:cNvPicPr>
          <p:nvPr/>
        </p:nvPicPr>
        <p:blipFill>
          <a:blip r:embed="rId4"/>
          <a:srcRect/>
          <a:stretch>
            <a:fillRect/>
          </a:stretch>
        </p:blipFill>
        <p:spPr bwMode="auto">
          <a:xfrm>
            <a:off x="4500562" y="928670"/>
            <a:ext cx="3365524" cy="5500726"/>
          </a:xfrm>
          <a:prstGeom prst="rect">
            <a:avLst/>
          </a:prstGeom>
          <a:noFill/>
          <a:ln w="9525">
            <a:noFill/>
            <a:miter lim="800000"/>
            <a:headEnd/>
            <a:tailEnd/>
          </a:ln>
        </p:spPr>
      </p:pic>
      <p:sp>
        <p:nvSpPr>
          <p:cNvPr id="6" name="TextBox 5"/>
          <p:cNvSpPr txBox="1"/>
          <p:nvPr/>
        </p:nvSpPr>
        <p:spPr>
          <a:xfrm>
            <a:off x="6858016" y="6478809"/>
            <a:ext cx="2183611" cy="307777"/>
          </a:xfrm>
          <a:prstGeom prst="rect">
            <a:avLst/>
          </a:prstGeom>
          <a:noFill/>
        </p:spPr>
        <p:txBody>
          <a:bodyPr wrap="none" rtlCol="0">
            <a:spAutoFit/>
          </a:bodyPr>
          <a:lstStyle/>
          <a:p>
            <a:r>
              <a:rPr lang="en-GB" sz="1400" dirty="0" smtClean="0"/>
              <a:t>JPCM 21, 195301 (2009)</a:t>
            </a: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582594"/>
          </a:xfrm>
        </p:spPr>
        <p:txBody>
          <a:bodyPr/>
          <a:lstStyle/>
          <a:p>
            <a:r>
              <a:rPr lang="en-GB" sz="3200" dirty="0" smtClean="0"/>
              <a:t>Charge polarization and membrane</a:t>
            </a:r>
            <a:endParaRPr lang="en-US" sz="3200" dirty="0"/>
          </a:p>
        </p:txBody>
      </p:sp>
      <p:pic>
        <p:nvPicPr>
          <p:cNvPr id="49154" name="Picture 2"/>
          <p:cNvPicPr>
            <a:picLocks noChangeAspect="1" noChangeArrowheads="1"/>
          </p:cNvPicPr>
          <p:nvPr/>
        </p:nvPicPr>
        <p:blipFill>
          <a:blip r:embed="rId3"/>
          <a:srcRect/>
          <a:stretch>
            <a:fillRect/>
          </a:stretch>
        </p:blipFill>
        <p:spPr bwMode="auto">
          <a:xfrm>
            <a:off x="214282" y="928670"/>
            <a:ext cx="4067175" cy="5048250"/>
          </a:xfrm>
          <a:prstGeom prst="rect">
            <a:avLst/>
          </a:prstGeom>
          <a:noFill/>
          <a:ln w="9525">
            <a:noFill/>
            <a:miter lim="800000"/>
            <a:headEnd/>
            <a:tailEnd/>
          </a:ln>
        </p:spPr>
      </p:pic>
      <p:sp>
        <p:nvSpPr>
          <p:cNvPr id="6" name="TextBox 5"/>
          <p:cNvSpPr txBox="1"/>
          <p:nvPr/>
        </p:nvSpPr>
        <p:spPr>
          <a:xfrm>
            <a:off x="214282" y="6000768"/>
            <a:ext cx="3889206" cy="584775"/>
          </a:xfrm>
          <a:prstGeom prst="rect">
            <a:avLst/>
          </a:prstGeom>
          <a:noFill/>
        </p:spPr>
        <p:txBody>
          <a:bodyPr wrap="none" rtlCol="0">
            <a:spAutoFit/>
          </a:bodyPr>
          <a:lstStyle/>
          <a:p>
            <a:r>
              <a:rPr lang="en-GB" sz="1600" dirty="0" smtClean="0"/>
              <a:t>Charge separation:  green valence band</a:t>
            </a:r>
          </a:p>
          <a:p>
            <a:r>
              <a:rPr lang="en-GB" sz="1600" dirty="0"/>
              <a:t> </a:t>
            </a:r>
            <a:r>
              <a:rPr lang="en-GB" sz="1600" dirty="0" smtClean="0"/>
              <a:t>                               red conduction band</a:t>
            </a:r>
            <a:endParaRPr lang="en-US" sz="1600" dirty="0"/>
          </a:p>
        </p:txBody>
      </p:sp>
      <p:pic>
        <p:nvPicPr>
          <p:cNvPr id="49155" name="Picture 3"/>
          <p:cNvPicPr>
            <a:picLocks noChangeAspect="1" noChangeArrowheads="1"/>
          </p:cNvPicPr>
          <p:nvPr/>
        </p:nvPicPr>
        <p:blipFill>
          <a:blip r:embed="rId4"/>
          <a:srcRect/>
          <a:stretch>
            <a:fillRect/>
          </a:stretch>
        </p:blipFill>
        <p:spPr bwMode="auto">
          <a:xfrm>
            <a:off x="4977354" y="1000108"/>
            <a:ext cx="3528472" cy="4929222"/>
          </a:xfrm>
          <a:prstGeom prst="rect">
            <a:avLst/>
          </a:prstGeom>
          <a:noFill/>
          <a:ln w="9525">
            <a:noFill/>
            <a:miter lim="800000"/>
            <a:headEnd/>
            <a:tailEnd/>
          </a:ln>
        </p:spPr>
      </p:pic>
      <p:sp>
        <p:nvSpPr>
          <p:cNvPr id="8" name="TextBox 7"/>
          <p:cNvSpPr txBox="1"/>
          <p:nvPr/>
        </p:nvSpPr>
        <p:spPr>
          <a:xfrm>
            <a:off x="5215311" y="6000768"/>
            <a:ext cx="3214341" cy="584775"/>
          </a:xfrm>
          <a:prstGeom prst="rect">
            <a:avLst/>
          </a:prstGeom>
          <a:noFill/>
        </p:spPr>
        <p:txBody>
          <a:bodyPr wrap="none" rtlCol="0">
            <a:spAutoFit/>
          </a:bodyPr>
          <a:lstStyle/>
          <a:p>
            <a:r>
              <a:rPr lang="en-GB" sz="1600" dirty="0" smtClean="0"/>
              <a:t>Electrostatic potential and </a:t>
            </a:r>
          </a:p>
          <a:p>
            <a:r>
              <a:rPr lang="en-GB" sz="1600" dirty="0" smtClean="0"/>
              <a:t>Charge density: radial dipole field</a:t>
            </a:r>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lstStyle/>
          <a:p>
            <a:r>
              <a:rPr lang="en-GB" sz="3200" dirty="0" smtClean="0"/>
              <a:t>Metallic adsorption and reaction centres</a:t>
            </a:r>
            <a:endParaRPr lang="en-US" sz="3200" dirty="0"/>
          </a:p>
        </p:txBody>
      </p:sp>
      <p:grpSp>
        <p:nvGrpSpPr>
          <p:cNvPr id="10" name="Group 9"/>
          <p:cNvGrpSpPr/>
          <p:nvPr/>
        </p:nvGrpSpPr>
        <p:grpSpPr>
          <a:xfrm>
            <a:off x="500066" y="1285860"/>
            <a:ext cx="3790932" cy="1781175"/>
            <a:chOff x="428628" y="1714488"/>
            <a:chExt cx="3790932" cy="1781175"/>
          </a:xfrm>
        </p:grpSpPr>
        <p:pic>
          <p:nvPicPr>
            <p:cNvPr id="51204" name="Picture 4" descr="Pt_Re-180-FRONT"/>
            <p:cNvPicPr>
              <a:picLocks noChangeAspect="1" noChangeArrowheads="1"/>
            </p:cNvPicPr>
            <p:nvPr/>
          </p:nvPicPr>
          <p:blipFill>
            <a:blip r:embed="rId3" cstate="print"/>
            <a:srcRect/>
            <a:stretch>
              <a:fillRect/>
            </a:stretch>
          </p:blipFill>
          <p:spPr bwMode="auto">
            <a:xfrm>
              <a:off x="428628" y="1714488"/>
              <a:ext cx="1790700" cy="1781175"/>
            </a:xfrm>
            <a:prstGeom prst="rect">
              <a:avLst/>
            </a:prstGeom>
            <a:noFill/>
          </p:spPr>
        </p:pic>
        <p:pic>
          <p:nvPicPr>
            <p:cNvPr id="51203" name="Picture 3" descr="Pt_Re-90-FRONT"/>
            <p:cNvPicPr>
              <a:picLocks noChangeAspect="1" noChangeArrowheads="1"/>
            </p:cNvPicPr>
            <p:nvPr/>
          </p:nvPicPr>
          <p:blipFill>
            <a:blip r:embed="rId4" cstate="print"/>
            <a:srcRect/>
            <a:stretch>
              <a:fillRect/>
            </a:stretch>
          </p:blipFill>
          <p:spPr bwMode="auto">
            <a:xfrm>
              <a:off x="2428860" y="1714488"/>
              <a:ext cx="1790700" cy="1781175"/>
            </a:xfrm>
            <a:prstGeom prst="rect">
              <a:avLst/>
            </a:prstGeom>
            <a:noFill/>
          </p:spPr>
        </p:pic>
      </p:grpSp>
      <p:grpSp>
        <p:nvGrpSpPr>
          <p:cNvPr id="11" name="Group 10"/>
          <p:cNvGrpSpPr/>
          <p:nvPr/>
        </p:nvGrpSpPr>
        <p:grpSpPr>
          <a:xfrm>
            <a:off x="535769" y="3571876"/>
            <a:ext cx="3719526" cy="1781175"/>
            <a:chOff x="642910" y="4000504"/>
            <a:chExt cx="3719526" cy="1781175"/>
          </a:xfrm>
        </p:grpSpPr>
        <p:pic>
          <p:nvPicPr>
            <p:cNvPr id="51202" name="Picture 2" descr="oct_coordination-perspective"/>
            <p:cNvPicPr>
              <a:picLocks noChangeAspect="1" noChangeArrowheads="1"/>
            </p:cNvPicPr>
            <p:nvPr/>
          </p:nvPicPr>
          <p:blipFill>
            <a:blip r:embed="rId5" cstate="print"/>
            <a:srcRect/>
            <a:stretch>
              <a:fillRect/>
            </a:stretch>
          </p:blipFill>
          <p:spPr bwMode="auto">
            <a:xfrm>
              <a:off x="642910" y="4000504"/>
              <a:ext cx="1790700" cy="1781175"/>
            </a:xfrm>
            <a:prstGeom prst="rect">
              <a:avLst/>
            </a:prstGeom>
            <a:noFill/>
          </p:spPr>
        </p:pic>
        <p:pic>
          <p:nvPicPr>
            <p:cNvPr id="51201" name="Picture 1" descr="oct_coordination-FRONT"/>
            <p:cNvPicPr>
              <a:picLocks noChangeAspect="1" noChangeArrowheads="1"/>
            </p:cNvPicPr>
            <p:nvPr/>
          </p:nvPicPr>
          <p:blipFill>
            <a:blip r:embed="rId6" cstate="print"/>
            <a:srcRect/>
            <a:stretch>
              <a:fillRect/>
            </a:stretch>
          </p:blipFill>
          <p:spPr bwMode="auto">
            <a:xfrm>
              <a:off x="2571736" y="4000504"/>
              <a:ext cx="1790700" cy="1781175"/>
            </a:xfrm>
            <a:prstGeom prst="rect">
              <a:avLst/>
            </a:prstGeom>
            <a:noFill/>
          </p:spPr>
        </p:pic>
      </p:grpSp>
      <p:sp>
        <p:nvSpPr>
          <p:cNvPr id="5120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51206" name="Rectangle 6"/>
          <p:cNvSpPr>
            <a:spLocks noChangeArrowheads="1"/>
          </p:cNvSpPr>
          <p:nvPr/>
        </p:nvSpPr>
        <p:spPr bwMode="auto">
          <a:xfrm>
            <a:off x="0" y="4019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2" name="TextBox 11"/>
          <p:cNvSpPr txBox="1"/>
          <p:nvPr/>
        </p:nvSpPr>
        <p:spPr>
          <a:xfrm>
            <a:off x="1500166" y="5357826"/>
            <a:ext cx="1813317" cy="369332"/>
          </a:xfrm>
          <a:prstGeom prst="rect">
            <a:avLst/>
          </a:prstGeom>
          <a:noFill/>
        </p:spPr>
        <p:txBody>
          <a:bodyPr wrap="none" rtlCol="0">
            <a:spAutoFit/>
          </a:bodyPr>
          <a:lstStyle/>
          <a:p>
            <a:r>
              <a:rPr lang="en-GB" dirty="0" err="1" smtClean="0"/>
              <a:t>Dopants</a:t>
            </a:r>
            <a:r>
              <a:rPr lang="en-GB" dirty="0" smtClean="0"/>
              <a:t>: </a:t>
            </a:r>
            <a:r>
              <a:rPr lang="en-GB" dirty="0" err="1" smtClean="0"/>
              <a:t>Ru</a:t>
            </a:r>
            <a:r>
              <a:rPr lang="en-GB" dirty="0" smtClean="0"/>
              <a:t>, Pt</a:t>
            </a:r>
            <a:endParaRPr lang="en-US" dirty="0"/>
          </a:p>
        </p:txBody>
      </p:sp>
      <p:pic>
        <p:nvPicPr>
          <p:cNvPr id="51207" name="Picture 7" descr="zoom-dos-pt-ru-90"/>
          <p:cNvPicPr>
            <a:picLocks noChangeAspect="1" noChangeArrowheads="1"/>
          </p:cNvPicPr>
          <p:nvPr/>
        </p:nvPicPr>
        <p:blipFill>
          <a:blip r:embed="rId7"/>
          <a:srcRect/>
          <a:stretch>
            <a:fillRect/>
          </a:stretch>
        </p:blipFill>
        <p:spPr bwMode="auto">
          <a:xfrm>
            <a:off x="4929190" y="1428736"/>
            <a:ext cx="3500462" cy="2953790"/>
          </a:xfrm>
          <a:prstGeom prst="rect">
            <a:avLst/>
          </a:prstGeom>
          <a:noFill/>
          <a:ln w="9525">
            <a:noFill/>
            <a:miter lim="800000"/>
            <a:headEnd/>
            <a:tailEnd/>
          </a:ln>
        </p:spPr>
      </p:pic>
      <p:sp>
        <p:nvSpPr>
          <p:cNvPr id="14" name="TextBox 13"/>
          <p:cNvSpPr txBox="1"/>
          <p:nvPr/>
        </p:nvSpPr>
        <p:spPr>
          <a:xfrm>
            <a:off x="4786314" y="4643446"/>
            <a:ext cx="3884397" cy="369332"/>
          </a:xfrm>
          <a:prstGeom prst="rect">
            <a:avLst/>
          </a:prstGeom>
          <a:noFill/>
        </p:spPr>
        <p:txBody>
          <a:bodyPr wrap="none" rtlCol="0">
            <a:spAutoFit/>
          </a:bodyPr>
          <a:lstStyle/>
          <a:p>
            <a:r>
              <a:rPr lang="en-GB" dirty="0" err="1" smtClean="0"/>
              <a:t>Bandgap</a:t>
            </a:r>
            <a:r>
              <a:rPr lang="en-GB" dirty="0" smtClean="0"/>
              <a:t> for </a:t>
            </a:r>
            <a:r>
              <a:rPr lang="en-GB" dirty="0" err="1" smtClean="0"/>
              <a:t>Ru</a:t>
            </a:r>
            <a:r>
              <a:rPr lang="en-GB" dirty="0"/>
              <a:t> </a:t>
            </a:r>
            <a:r>
              <a:rPr lang="en-GB" dirty="0" smtClean="0"/>
              <a:t>-&gt; Pt less than 2 </a:t>
            </a:r>
            <a:r>
              <a:rPr lang="en-GB" dirty="0" err="1" smtClean="0"/>
              <a:t>eV</a:t>
            </a:r>
            <a:endParaRPr lang="en-US" dirty="0"/>
          </a:p>
        </p:txBody>
      </p:sp>
      <p:sp>
        <p:nvSpPr>
          <p:cNvPr id="15" name="TextBox 14"/>
          <p:cNvSpPr txBox="1"/>
          <p:nvPr/>
        </p:nvSpPr>
        <p:spPr>
          <a:xfrm>
            <a:off x="450906" y="6215082"/>
            <a:ext cx="8335936" cy="461665"/>
          </a:xfrm>
          <a:prstGeom prst="rect">
            <a:avLst/>
          </a:prstGeom>
          <a:noFill/>
        </p:spPr>
        <p:txBody>
          <a:bodyPr wrap="none" rtlCol="0">
            <a:spAutoFit/>
          </a:bodyPr>
          <a:lstStyle/>
          <a:p>
            <a:r>
              <a:rPr lang="en-GB" sz="2400" dirty="0" smtClean="0">
                <a:solidFill>
                  <a:srgbClr val="C00000"/>
                </a:solidFill>
              </a:rPr>
              <a:t>Fundamentally new material for photosynthesis applications</a:t>
            </a:r>
            <a:endParaRPr lang="en-US" sz="2400" dirty="0">
              <a:solidFill>
                <a:srgbClr val="C00000"/>
              </a:solidFill>
            </a:endParaRPr>
          </a:p>
        </p:txBody>
      </p:sp>
      <p:sp>
        <p:nvSpPr>
          <p:cNvPr id="16" name="Curved Down Arrow 15"/>
          <p:cNvSpPr/>
          <p:nvPr/>
        </p:nvSpPr>
        <p:spPr>
          <a:xfrm>
            <a:off x="6715140" y="1643050"/>
            <a:ext cx="571504" cy="357190"/>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868346"/>
          </a:xfrm>
        </p:spPr>
        <p:txBody>
          <a:bodyPr/>
          <a:lstStyle/>
          <a:p>
            <a:r>
              <a:rPr lang="en-GB" dirty="0" smtClean="0"/>
              <a:t>Some numbers</a:t>
            </a:r>
            <a:endParaRPr lang="en-US" dirty="0"/>
          </a:p>
        </p:txBody>
      </p:sp>
      <p:sp>
        <p:nvSpPr>
          <p:cNvPr id="3" name="Content Placeholder 2"/>
          <p:cNvSpPr>
            <a:spLocks noGrp="1"/>
          </p:cNvSpPr>
          <p:nvPr>
            <p:ph idx="1"/>
          </p:nvPr>
        </p:nvSpPr>
        <p:spPr>
          <a:xfrm>
            <a:off x="1785918" y="1071546"/>
            <a:ext cx="5329246" cy="2185990"/>
          </a:xfrm>
        </p:spPr>
        <p:txBody>
          <a:bodyPr/>
          <a:lstStyle/>
          <a:p>
            <a:r>
              <a:rPr lang="en-GB" sz="1800" dirty="0" smtClean="0"/>
              <a:t>Solar constant (terrestrial orbit)  	~ 1.4 kW/m</a:t>
            </a:r>
            <a:r>
              <a:rPr lang="en-GB" sz="1800" baseline="30000" dirty="0" smtClean="0"/>
              <a:t>2</a:t>
            </a:r>
          </a:p>
          <a:p>
            <a:r>
              <a:rPr lang="en-GB" sz="1800" dirty="0" smtClean="0"/>
              <a:t>Ground level constant 		~ 1.0 kW/m</a:t>
            </a:r>
            <a:r>
              <a:rPr lang="en-GB" sz="1800" baseline="30000" dirty="0" smtClean="0"/>
              <a:t>2</a:t>
            </a:r>
            <a:endParaRPr lang="en-GB" sz="1800" dirty="0" smtClean="0"/>
          </a:p>
          <a:p>
            <a:r>
              <a:rPr lang="en-GB" sz="1800" dirty="0" smtClean="0"/>
              <a:t>Correction for UK latitude		~ 600 W/m</a:t>
            </a:r>
            <a:r>
              <a:rPr lang="en-GB" sz="1800" baseline="30000" dirty="0" smtClean="0"/>
              <a:t>2</a:t>
            </a:r>
            <a:endParaRPr lang="en-GB" sz="1800" dirty="0" smtClean="0"/>
          </a:p>
          <a:p>
            <a:r>
              <a:rPr lang="en-GB" sz="1800" dirty="0" smtClean="0"/>
              <a:t>Average over one day		~ 200 W/m</a:t>
            </a:r>
            <a:r>
              <a:rPr lang="en-GB" sz="1800" baseline="30000" dirty="0" smtClean="0"/>
              <a:t>2</a:t>
            </a:r>
            <a:endParaRPr lang="en-GB" sz="1800" dirty="0" smtClean="0"/>
          </a:p>
          <a:p>
            <a:r>
              <a:rPr lang="en-GB" sz="1800" dirty="0" smtClean="0">
                <a:solidFill>
                  <a:srgbClr val="92D050"/>
                </a:solidFill>
              </a:rPr>
              <a:t>Correction for UK weather	~ 100W/m</a:t>
            </a:r>
            <a:r>
              <a:rPr lang="en-GB" sz="1800" baseline="30000" dirty="0" smtClean="0">
                <a:solidFill>
                  <a:srgbClr val="92D050"/>
                </a:solidFill>
              </a:rPr>
              <a:t>2</a:t>
            </a:r>
            <a:endParaRPr lang="en-US" sz="1800" dirty="0" smtClean="0">
              <a:solidFill>
                <a:srgbClr val="92D050"/>
              </a:solidFill>
            </a:endParaRPr>
          </a:p>
          <a:p>
            <a:r>
              <a:rPr lang="en-GB" sz="1800" dirty="0" smtClean="0">
                <a:solidFill>
                  <a:srgbClr val="FFC000"/>
                </a:solidFill>
              </a:rPr>
              <a:t>Near equator in desert (Sahara)	~ 300W/m</a:t>
            </a:r>
            <a:r>
              <a:rPr lang="en-GB" sz="1800" baseline="30000" dirty="0" smtClean="0">
                <a:solidFill>
                  <a:srgbClr val="FFC000"/>
                </a:solidFill>
              </a:rPr>
              <a:t>2</a:t>
            </a:r>
            <a:endParaRPr lang="en-GB" sz="1800" dirty="0" smtClean="0">
              <a:solidFill>
                <a:srgbClr val="FFC000"/>
              </a:solidFill>
            </a:endParaRPr>
          </a:p>
        </p:txBody>
      </p:sp>
      <p:sp>
        <p:nvSpPr>
          <p:cNvPr id="4" name="TextBox 3"/>
          <p:cNvSpPr txBox="1"/>
          <p:nvPr/>
        </p:nvSpPr>
        <p:spPr>
          <a:xfrm>
            <a:off x="571472" y="3214686"/>
            <a:ext cx="8125942" cy="830997"/>
          </a:xfrm>
          <a:prstGeom prst="rect">
            <a:avLst/>
          </a:prstGeom>
          <a:noFill/>
        </p:spPr>
        <p:txBody>
          <a:bodyPr wrap="none" rtlCol="0">
            <a:spAutoFit/>
          </a:bodyPr>
          <a:lstStyle/>
          <a:p>
            <a:r>
              <a:rPr lang="en-GB" sz="2400" dirty="0" smtClean="0"/>
              <a:t>Total electricity supply in the UK</a:t>
            </a:r>
            <a:r>
              <a:rPr lang="en-GB" sz="2400" dirty="0"/>
              <a:t> </a:t>
            </a:r>
            <a:r>
              <a:rPr lang="en-GB" sz="2400" dirty="0" smtClean="0"/>
              <a:t>at present: 	~40 GW</a:t>
            </a:r>
          </a:p>
          <a:p>
            <a:r>
              <a:rPr lang="en-GB" sz="2400" dirty="0" smtClean="0"/>
              <a:t>Projected energy supply in the future:		~140 GW  </a:t>
            </a:r>
            <a:endParaRPr lang="en-US" sz="2400" dirty="0"/>
          </a:p>
        </p:txBody>
      </p:sp>
      <p:sp>
        <p:nvSpPr>
          <p:cNvPr id="5" name="Content Placeholder 2"/>
          <p:cNvSpPr txBox="1">
            <a:spLocks/>
          </p:cNvSpPr>
          <p:nvPr/>
        </p:nvSpPr>
        <p:spPr bwMode="auto">
          <a:xfrm>
            <a:off x="642910" y="4214818"/>
            <a:ext cx="7858180" cy="24003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en-GB" dirty="0" smtClean="0">
                <a:latin typeface="+mn-lt"/>
              </a:rPr>
              <a:t>Today’s e</a:t>
            </a:r>
            <a:r>
              <a:rPr lang="en-GB" noProof="0" dirty="0" err="1" smtClean="0">
                <a:latin typeface="+mn-lt"/>
              </a:rPr>
              <a:t>lectricity</a:t>
            </a:r>
            <a:r>
              <a:rPr lang="en-GB" noProof="0" dirty="0" smtClean="0">
                <a:latin typeface="+mn-lt"/>
              </a:rPr>
              <a:t> supply from solar sources requires</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 </a:t>
            </a:r>
          </a:p>
          <a:p>
            <a:pPr marL="800100" lvl="1" indent="-342900">
              <a:spcBef>
                <a:spcPct val="20000"/>
              </a:spcBef>
              <a:buFont typeface="Arial" charset="0"/>
              <a:buChar char="•"/>
            </a:pPr>
            <a:r>
              <a:rPr lang="en-GB" dirty="0" smtClean="0">
                <a:latin typeface="+mn-lt"/>
              </a:rPr>
              <a:t>At 100 % efficiency within the UK:		~     400 k</a:t>
            </a:r>
            <a:r>
              <a:rPr lang="en-GB" sz="1800" dirty="0" smtClean="0"/>
              <a:t>m</a:t>
            </a:r>
            <a:r>
              <a:rPr lang="en-GB" sz="1800" baseline="30000" dirty="0" smtClean="0"/>
              <a:t>2</a:t>
            </a:r>
          </a:p>
          <a:p>
            <a:pPr marL="800100" lvl="1" indent="-342900">
              <a:spcBef>
                <a:spcPct val="20000"/>
              </a:spcBef>
              <a:buFont typeface="Arial" charset="0"/>
              <a:buChar char="•"/>
            </a:pPr>
            <a:r>
              <a:rPr lang="en-GB" dirty="0" smtClean="0">
                <a:latin typeface="+mn-lt"/>
              </a:rPr>
              <a:t>At 10% efficiency (present level):		~  4.000 k</a:t>
            </a:r>
            <a:r>
              <a:rPr lang="en-GB" sz="1800" dirty="0" smtClean="0"/>
              <a:t>m</a:t>
            </a:r>
            <a:r>
              <a:rPr lang="en-GB" sz="1800" baseline="30000" dirty="0" smtClean="0"/>
              <a:t>2</a:t>
            </a:r>
            <a:endParaRPr lang="en-GB" sz="1800" dirty="0" smtClean="0"/>
          </a:p>
          <a:p>
            <a:pPr marL="800100" lvl="1" indent="-342900">
              <a:spcBef>
                <a:spcPct val="20000"/>
              </a:spcBef>
              <a:buFont typeface="Arial" charset="0"/>
              <a:buChar char="•"/>
            </a:pPr>
            <a:r>
              <a:rPr lang="en-GB" dirty="0" smtClean="0">
                <a:latin typeface="+mn-lt"/>
              </a:rPr>
              <a:t>At 100% in desert				~      134 k</a:t>
            </a:r>
            <a:r>
              <a:rPr lang="en-GB" sz="1800" dirty="0" smtClean="0"/>
              <a:t>m</a:t>
            </a:r>
            <a:r>
              <a:rPr lang="en-GB" sz="1800" baseline="30000" dirty="0" smtClean="0"/>
              <a:t>2</a:t>
            </a:r>
          </a:p>
          <a:p>
            <a:pPr marL="342900" indent="-342900">
              <a:spcBef>
                <a:spcPct val="20000"/>
              </a:spcBef>
              <a:buFont typeface="Arial" charset="0"/>
              <a:buChar char="•"/>
            </a:pPr>
            <a:r>
              <a:rPr lang="en-GB" dirty="0" smtClean="0">
                <a:latin typeface="+mn-lt"/>
              </a:rPr>
              <a:t>Projected energy supply in the future requires</a:t>
            </a:r>
          </a:p>
          <a:p>
            <a:pPr marL="800100" lvl="1" indent="-342900">
              <a:spcBef>
                <a:spcPct val="20000"/>
              </a:spcBef>
              <a:buFont typeface="Arial" charset="0"/>
              <a:buChar char="•"/>
            </a:pPr>
            <a:r>
              <a:rPr lang="en-GB" dirty="0" smtClean="0"/>
              <a:t>At </a:t>
            </a:r>
            <a:r>
              <a:rPr lang="en-GB" dirty="0"/>
              <a:t>100 % efficiency within the UK:		~   1.400 </a:t>
            </a:r>
            <a:r>
              <a:rPr lang="en-GB" dirty="0" smtClean="0"/>
              <a:t>k</a:t>
            </a:r>
            <a:r>
              <a:rPr lang="en-GB" sz="1800" dirty="0" smtClean="0"/>
              <a:t>m</a:t>
            </a:r>
            <a:r>
              <a:rPr lang="en-GB" sz="1800" baseline="30000" dirty="0" smtClean="0"/>
              <a:t>2</a:t>
            </a:r>
            <a:endParaRPr lang="en-GB" sz="1800" dirty="0" smtClean="0"/>
          </a:p>
          <a:p>
            <a:pPr marL="800100" lvl="1" indent="-342900">
              <a:spcBef>
                <a:spcPct val="20000"/>
              </a:spcBef>
              <a:buFont typeface="Arial" charset="0"/>
              <a:buChar char="•"/>
            </a:pPr>
            <a:r>
              <a:rPr lang="en-GB" dirty="0"/>
              <a:t>At 100% in </a:t>
            </a:r>
            <a:r>
              <a:rPr lang="en-GB" dirty="0" smtClean="0"/>
              <a:t>Sahara</a:t>
            </a:r>
            <a:r>
              <a:rPr lang="en-GB" dirty="0"/>
              <a:t>				~      </a:t>
            </a:r>
            <a:r>
              <a:rPr lang="en-GB" dirty="0" smtClean="0"/>
              <a:t>467 </a:t>
            </a:r>
            <a:r>
              <a:rPr lang="en-GB" dirty="0"/>
              <a:t>k</a:t>
            </a:r>
            <a:r>
              <a:rPr lang="en-GB" sz="1800" dirty="0" smtClean="0"/>
              <a:t>m</a:t>
            </a:r>
            <a:r>
              <a:rPr lang="en-GB" sz="1800" baseline="30000" dirty="0" smtClean="0"/>
              <a:t>2</a:t>
            </a:r>
          </a:p>
          <a:p>
            <a:pPr marL="800100" lvl="1" indent="-342900">
              <a:spcBef>
                <a:spcPct val="20000"/>
              </a:spcBef>
              <a:buFont typeface="Arial" charset="0"/>
              <a:buChar char="•"/>
            </a:pPr>
            <a:endParaRPr kumimoji="0" lang="en-GB" b="0" i="0" u="none" strike="noStrike" kern="1200" cap="none" spc="0" normalizeH="0" baseline="30000" noProof="0" dirty="0" smtClean="0">
              <a:ln>
                <a:noFill/>
              </a:ln>
              <a:solidFill>
                <a:schemeClr val="tx1"/>
              </a:solidFill>
              <a:effectLst/>
              <a:uLnTx/>
              <a:uFillTx/>
              <a:latin typeface="+mn-lt"/>
              <a:ea typeface="+mn-ea"/>
              <a:cs typeface="+mn-cs"/>
            </a:endParaRPr>
          </a:p>
        </p:txBody>
      </p:sp>
      <p:grpSp>
        <p:nvGrpSpPr>
          <p:cNvPr id="11" name="Group 10"/>
          <p:cNvGrpSpPr/>
          <p:nvPr/>
        </p:nvGrpSpPr>
        <p:grpSpPr>
          <a:xfrm>
            <a:off x="1142976" y="1214422"/>
            <a:ext cx="6485147" cy="4572032"/>
            <a:chOff x="1285852" y="1142984"/>
            <a:chExt cx="6485147" cy="4572032"/>
          </a:xfrm>
        </p:grpSpPr>
        <p:grpSp>
          <p:nvGrpSpPr>
            <p:cNvPr id="9" name="Group 8"/>
            <p:cNvGrpSpPr/>
            <p:nvPr/>
          </p:nvGrpSpPr>
          <p:grpSpPr>
            <a:xfrm>
              <a:off x="1285852" y="1142984"/>
              <a:ext cx="6485147" cy="4572032"/>
              <a:chOff x="1285852" y="1142984"/>
              <a:chExt cx="6485147" cy="4572032"/>
            </a:xfrm>
          </p:grpSpPr>
          <p:pic>
            <p:nvPicPr>
              <p:cNvPr id="7" name="Picture 6" descr="200px-Solar_land_area.png"/>
              <p:cNvPicPr>
                <a:picLocks noChangeAspect="1"/>
              </p:cNvPicPr>
              <p:nvPr/>
            </p:nvPicPr>
            <p:blipFill>
              <a:blip r:embed="rId3"/>
              <a:stretch>
                <a:fillRect/>
              </a:stretch>
            </p:blipFill>
            <p:spPr>
              <a:xfrm>
                <a:off x="1285852" y="1142984"/>
                <a:ext cx="6485147" cy="4572032"/>
              </a:xfrm>
              <a:prstGeom prst="rect">
                <a:avLst/>
              </a:prstGeom>
            </p:spPr>
          </p:pic>
          <p:sp>
            <p:nvSpPr>
              <p:cNvPr id="8" name="TextBox 7"/>
              <p:cNvSpPr txBox="1"/>
              <p:nvPr/>
            </p:nvSpPr>
            <p:spPr>
              <a:xfrm>
                <a:off x="1357290" y="5325919"/>
                <a:ext cx="4200189" cy="246221"/>
              </a:xfrm>
              <a:prstGeom prst="rect">
                <a:avLst/>
              </a:prstGeom>
              <a:solidFill>
                <a:schemeClr val="bg1"/>
              </a:solidFill>
            </p:spPr>
            <p:txBody>
              <a:bodyPr wrap="none" rtlCol="0">
                <a:spAutoFit/>
              </a:bodyPr>
              <a:lstStyle/>
              <a:p>
                <a:r>
                  <a:rPr lang="en-GB" sz="1000" dirty="0" smtClean="0"/>
                  <a:t>0          50       100       150       200       250       300      350 W/m</a:t>
                </a:r>
                <a:r>
                  <a:rPr lang="en-GB" sz="1000" baseline="30000" dirty="0" smtClean="0"/>
                  <a:t>2</a:t>
                </a:r>
                <a:r>
                  <a:rPr lang="en-GB" sz="1000" dirty="0" smtClean="0"/>
                  <a:t>       ..</a:t>
                </a:r>
                <a:endParaRPr lang="en-US" sz="1000" baseline="30000" dirty="0"/>
              </a:p>
            </p:txBody>
          </p:sp>
        </p:grpSp>
        <p:sp>
          <p:nvSpPr>
            <p:cNvPr id="10" name="Rectangle 9"/>
            <p:cNvSpPr/>
            <p:nvPr/>
          </p:nvSpPr>
          <p:spPr>
            <a:xfrm>
              <a:off x="5643570" y="5143512"/>
              <a:ext cx="1500198"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158" y="214290"/>
            <a:ext cx="8429684" cy="49292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Sa</a:t>
            </a:r>
            <a:endParaRPr lang="en-US" dirty="0"/>
          </a:p>
        </p:txBody>
      </p:sp>
      <p:sp>
        <p:nvSpPr>
          <p:cNvPr id="7" name="TextBox 6"/>
          <p:cNvSpPr txBox="1"/>
          <p:nvPr/>
        </p:nvSpPr>
        <p:spPr>
          <a:xfrm>
            <a:off x="892000" y="5143512"/>
            <a:ext cx="6323206" cy="1477328"/>
          </a:xfrm>
          <a:prstGeom prst="rect">
            <a:avLst/>
          </a:prstGeom>
          <a:noFill/>
        </p:spPr>
        <p:txBody>
          <a:bodyPr wrap="none" rtlCol="0">
            <a:spAutoFit/>
          </a:bodyPr>
          <a:lstStyle/>
          <a:p>
            <a:r>
              <a:rPr lang="en-GB" dirty="0" smtClean="0"/>
              <a:t>Problems:</a:t>
            </a:r>
          </a:p>
          <a:p>
            <a:endParaRPr lang="en-GB" dirty="0" smtClean="0"/>
          </a:p>
          <a:p>
            <a:pPr marL="342900" indent="-342900">
              <a:buFont typeface="Arial" pitchFamily="34" charset="0"/>
              <a:buChar char="•"/>
            </a:pPr>
            <a:r>
              <a:rPr lang="en-GB" dirty="0" smtClean="0">
                <a:solidFill>
                  <a:srgbClr val="92D050"/>
                </a:solidFill>
              </a:rPr>
              <a:t>Efficient energy conversion solar energy/energy carrier</a:t>
            </a:r>
          </a:p>
          <a:p>
            <a:pPr marL="342900" indent="-342900">
              <a:buFont typeface="Arial" pitchFamily="34" charset="0"/>
              <a:buChar char="•"/>
            </a:pPr>
            <a:r>
              <a:rPr lang="en-GB" dirty="0" smtClean="0"/>
              <a:t>Efficient energy transport potentially over large distances</a:t>
            </a:r>
          </a:p>
          <a:p>
            <a:pPr marL="342900" indent="-342900">
              <a:buFont typeface="Arial" pitchFamily="34" charset="0"/>
              <a:buChar char="•"/>
            </a:pPr>
            <a:r>
              <a:rPr lang="en-GB" dirty="0" smtClean="0"/>
              <a:t>Economy based on energy cycle of renewable carriers</a:t>
            </a:r>
            <a:endParaRPr lang="en-US" dirty="0"/>
          </a:p>
        </p:txBody>
      </p:sp>
      <p:pic>
        <p:nvPicPr>
          <p:cNvPr id="65537" name="Picture 1"/>
          <p:cNvPicPr>
            <a:picLocks noChangeAspect="1" noChangeArrowheads="1"/>
          </p:cNvPicPr>
          <p:nvPr/>
        </p:nvPicPr>
        <p:blipFill>
          <a:blip r:embed="rId3"/>
          <a:srcRect/>
          <a:stretch>
            <a:fillRect/>
          </a:stretch>
        </p:blipFill>
        <p:spPr bwMode="auto">
          <a:xfrm>
            <a:off x="928662" y="241137"/>
            <a:ext cx="7215238" cy="4830937"/>
          </a:xfrm>
          <a:prstGeom prst="rect">
            <a:avLst/>
          </a:prstGeom>
          <a:noFill/>
          <a:ln w="9525">
            <a:noFill/>
            <a:miter lim="800000"/>
            <a:headEnd/>
            <a:tailEnd/>
          </a:ln>
        </p:spPr>
      </p:pic>
      <p:sp>
        <p:nvSpPr>
          <p:cNvPr id="10" name="TextBox 9"/>
          <p:cNvSpPr txBox="1"/>
          <p:nvPr/>
        </p:nvSpPr>
        <p:spPr>
          <a:xfrm>
            <a:off x="6357950" y="4714884"/>
            <a:ext cx="2326278" cy="369332"/>
          </a:xfrm>
          <a:prstGeom prst="rect">
            <a:avLst/>
          </a:prstGeom>
          <a:noFill/>
        </p:spPr>
        <p:txBody>
          <a:bodyPr wrap="none" rtlCol="0">
            <a:spAutoFit/>
          </a:bodyPr>
          <a:lstStyle/>
          <a:p>
            <a:r>
              <a:rPr lang="en-GB" dirty="0" smtClean="0"/>
              <a:t>Source: desertec.org</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654032"/>
          </a:xfrm>
        </p:spPr>
        <p:txBody>
          <a:bodyPr/>
          <a:lstStyle/>
          <a:p>
            <a:r>
              <a:rPr lang="en-GB" sz="3200" dirty="0" smtClean="0"/>
              <a:t>Potential sources of renewable energy</a:t>
            </a:r>
            <a:endParaRPr lang="en-US" sz="3200" dirty="0"/>
          </a:p>
        </p:txBody>
      </p:sp>
      <p:pic>
        <p:nvPicPr>
          <p:cNvPr id="87043" name="Picture 3"/>
          <p:cNvPicPr>
            <a:picLocks noChangeAspect="1" noChangeArrowheads="1"/>
          </p:cNvPicPr>
          <p:nvPr/>
        </p:nvPicPr>
        <p:blipFill>
          <a:blip r:embed="rId3"/>
          <a:srcRect/>
          <a:stretch>
            <a:fillRect/>
          </a:stretch>
        </p:blipFill>
        <p:spPr bwMode="auto">
          <a:xfrm>
            <a:off x="142844" y="857232"/>
            <a:ext cx="8858312" cy="4948436"/>
          </a:xfrm>
          <a:prstGeom prst="rect">
            <a:avLst/>
          </a:prstGeom>
          <a:noFill/>
          <a:ln w="9525">
            <a:noFill/>
            <a:miter lim="800000"/>
            <a:headEnd/>
            <a:tailEnd/>
          </a:ln>
        </p:spPr>
      </p:pic>
      <p:sp>
        <p:nvSpPr>
          <p:cNvPr id="6" name="TextBox 5"/>
          <p:cNvSpPr txBox="1"/>
          <p:nvPr/>
        </p:nvSpPr>
        <p:spPr>
          <a:xfrm>
            <a:off x="799037" y="5857892"/>
            <a:ext cx="7630615" cy="461665"/>
          </a:xfrm>
          <a:prstGeom prst="rect">
            <a:avLst/>
          </a:prstGeom>
          <a:noFill/>
        </p:spPr>
        <p:txBody>
          <a:bodyPr wrap="none" rtlCol="0">
            <a:spAutoFit/>
          </a:bodyPr>
          <a:lstStyle/>
          <a:p>
            <a:r>
              <a:rPr lang="en-GB" sz="2400" dirty="0" smtClean="0">
                <a:solidFill>
                  <a:srgbClr val="C00000"/>
                </a:solidFill>
              </a:rPr>
              <a:t>Solar energy by fare the most abundant energy source</a:t>
            </a:r>
            <a:endParaRPr lang="en-US" sz="2400" dirty="0">
              <a:solidFill>
                <a:srgbClr val="C00000"/>
              </a:solidFill>
            </a:endParaRPr>
          </a:p>
        </p:txBody>
      </p:sp>
      <p:sp>
        <p:nvSpPr>
          <p:cNvPr id="7" name="TextBox 6"/>
          <p:cNvSpPr txBox="1"/>
          <p:nvPr/>
        </p:nvSpPr>
        <p:spPr>
          <a:xfrm>
            <a:off x="5929322" y="6429396"/>
            <a:ext cx="3101875" cy="307777"/>
          </a:xfrm>
          <a:prstGeom prst="rect">
            <a:avLst/>
          </a:prstGeom>
          <a:noFill/>
        </p:spPr>
        <p:txBody>
          <a:bodyPr wrap="none" rtlCol="0">
            <a:spAutoFit/>
          </a:bodyPr>
          <a:lstStyle/>
          <a:p>
            <a:r>
              <a:rPr lang="en-GB" sz="1400" dirty="0" smtClean="0"/>
              <a:t>Source: German Space Agency DLR</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p:cNvPicPr>
            <a:picLocks noChangeAspect="1" noChangeArrowheads="1"/>
          </p:cNvPicPr>
          <p:nvPr/>
        </p:nvPicPr>
        <p:blipFill>
          <a:blip r:embed="rId3"/>
          <a:srcRect/>
          <a:stretch>
            <a:fillRect/>
          </a:stretch>
        </p:blipFill>
        <p:spPr bwMode="auto">
          <a:xfrm>
            <a:off x="714348" y="714356"/>
            <a:ext cx="7572428" cy="5984661"/>
          </a:xfrm>
          <a:prstGeom prst="rect">
            <a:avLst/>
          </a:prstGeom>
          <a:noFill/>
          <a:ln w="9525">
            <a:noFill/>
            <a:miter lim="800000"/>
            <a:headEnd/>
            <a:tailEnd/>
          </a:ln>
        </p:spPr>
      </p:pic>
      <p:sp>
        <p:nvSpPr>
          <p:cNvPr id="2" name="Title 1"/>
          <p:cNvSpPr>
            <a:spLocks noGrp="1"/>
          </p:cNvSpPr>
          <p:nvPr>
            <p:ph type="title"/>
          </p:nvPr>
        </p:nvSpPr>
        <p:spPr>
          <a:xfrm>
            <a:off x="457200" y="71414"/>
            <a:ext cx="8229600" cy="571504"/>
          </a:xfrm>
        </p:spPr>
        <p:txBody>
          <a:bodyPr/>
          <a:lstStyle/>
          <a:p>
            <a:r>
              <a:rPr lang="en-GB" sz="3200" dirty="0" smtClean="0"/>
              <a:t>European Energy Network</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654032"/>
          </a:xfrm>
        </p:spPr>
        <p:txBody>
          <a:bodyPr/>
          <a:lstStyle/>
          <a:p>
            <a:r>
              <a:rPr lang="en-GB" dirty="0" smtClean="0"/>
              <a:t>Methods of energy conversion</a:t>
            </a:r>
            <a:endParaRPr lang="en-US" dirty="0"/>
          </a:p>
        </p:txBody>
      </p:sp>
      <p:pic>
        <p:nvPicPr>
          <p:cNvPr id="4" name="Picture 3" descr="solar_two_barstow.jpg"/>
          <p:cNvPicPr>
            <a:picLocks noChangeAspect="1"/>
          </p:cNvPicPr>
          <p:nvPr/>
        </p:nvPicPr>
        <p:blipFill>
          <a:blip r:embed="rId3"/>
          <a:stretch>
            <a:fillRect/>
          </a:stretch>
        </p:blipFill>
        <p:spPr>
          <a:xfrm>
            <a:off x="579446" y="1404949"/>
            <a:ext cx="5786478" cy="4324273"/>
          </a:xfrm>
          <a:prstGeom prst="rect">
            <a:avLst/>
          </a:prstGeom>
        </p:spPr>
      </p:pic>
      <p:pic>
        <p:nvPicPr>
          <p:cNvPr id="5" name="Picture 4" descr="schott_parabolic_trough_small.jpg"/>
          <p:cNvPicPr>
            <a:picLocks noChangeAspect="1"/>
          </p:cNvPicPr>
          <p:nvPr/>
        </p:nvPicPr>
        <p:blipFill>
          <a:blip r:embed="rId4"/>
          <a:stretch>
            <a:fillRect/>
          </a:stretch>
        </p:blipFill>
        <p:spPr>
          <a:xfrm>
            <a:off x="2928926" y="2357430"/>
            <a:ext cx="5207000" cy="3810000"/>
          </a:xfrm>
          <a:prstGeom prst="rect">
            <a:avLst/>
          </a:prstGeom>
        </p:spPr>
      </p:pic>
      <p:sp>
        <p:nvSpPr>
          <p:cNvPr id="7" name="TextBox 6"/>
          <p:cNvSpPr txBox="1"/>
          <p:nvPr/>
        </p:nvSpPr>
        <p:spPr>
          <a:xfrm>
            <a:off x="571472" y="857232"/>
            <a:ext cx="4814138" cy="369332"/>
          </a:xfrm>
          <a:prstGeom prst="rect">
            <a:avLst/>
          </a:prstGeom>
          <a:noFill/>
        </p:spPr>
        <p:txBody>
          <a:bodyPr wrap="none" rtlCol="0">
            <a:spAutoFit/>
          </a:bodyPr>
          <a:lstStyle/>
          <a:p>
            <a:r>
              <a:rPr lang="en-GB" dirty="0" smtClean="0"/>
              <a:t>Concentrating </a:t>
            </a:r>
            <a:r>
              <a:rPr lang="en-GB" dirty="0" smtClean="0"/>
              <a:t>solar </a:t>
            </a:r>
            <a:r>
              <a:rPr lang="en-GB" dirty="0" smtClean="0"/>
              <a:t>power (known as </a:t>
            </a:r>
            <a:r>
              <a:rPr lang="en-GB" dirty="0" smtClean="0"/>
              <a:t>CSP</a:t>
            </a:r>
            <a:r>
              <a:rPr lang="en-GB" dirty="0" smtClean="0"/>
              <a:t>):</a:t>
            </a:r>
            <a:endParaRPr lang="en-US" dirty="0"/>
          </a:p>
        </p:txBody>
      </p:sp>
      <p:sp>
        <p:nvSpPr>
          <p:cNvPr id="8" name="TextBox 7"/>
          <p:cNvSpPr txBox="1"/>
          <p:nvPr/>
        </p:nvSpPr>
        <p:spPr>
          <a:xfrm>
            <a:off x="571472" y="6286520"/>
            <a:ext cx="5057795" cy="369332"/>
          </a:xfrm>
          <a:prstGeom prst="rect">
            <a:avLst/>
          </a:prstGeom>
          <a:noFill/>
        </p:spPr>
        <p:txBody>
          <a:bodyPr wrap="none" rtlCol="0">
            <a:spAutoFit/>
          </a:bodyPr>
          <a:lstStyle/>
          <a:p>
            <a:r>
              <a:rPr lang="en-GB" dirty="0" smtClean="0"/>
              <a:t>Power generation of </a:t>
            </a:r>
            <a:r>
              <a:rPr lang="en-GB" dirty="0" smtClean="0"/>
              <a:t>CSP</a:t>
            </a:r>
            <a:r>
              <a:rPr lang="en-GB" dirty="0" smtClean="0"/>
              <a:t>: about 100 MW/km</a:t>
            </a:r>
            <a:r>
              <a:rPr lang="en-GB" baseline="30000" dirty="0" smtClean="0"/>
              <a:t>2</a:t>
            </a:r>
            <a:endParaRPr lang="en-US"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14"/>
            <a:ext cx="8229600" cy="511156"/>
          </a:xfrm>
        </p:spPr>
        <p:txBody>
          <a:bodyPr/>
          <a:lstStyle/>
          <a:p>
            <a:r>
              <a:rPr lang="en-GB" sz="3200" dirty="0" smtClean="0"/>
              <a:t>Solid state solar cells</a:t>
            </a:r>
            <a:endParaRPr lang="en-US" sz="3200" dirty="0"/>
          </a:p>
        </p:txBody>
      </p:sp>
      <p:pic>
        <p:nvPicPr>
          <p:cNvPr id="23553" name="Picture 1" descr="↓"/>
          <p:cNvPicPr>
            <a:picLocks noChangeAspect="1" noChangeArrowheads="1"/>
          </p:cNvPicPr>
          <p:nvPr/>
        </p:nvPicPr>
        <p:blipFill>
          <a:blip r:embed="rId3"/>
          <a:srcRect/>
          <a:stretch>
            <a:fillRect/>
          </a:stretch>
        </p:blipFill>
        <p:spPr bwMode="auto">
          <a:xfrm>
            <a:off x="0" y="0"/>
            <a:ext cx="114300" cy="133350"/>
          </a:xfrm>
          <a:prstGeom prst="rect">
            <a:avLst/>
          </a:prstGeom>
          <a:noFill/>
        </p:spPr>
      </p:pic>
      <p:pic>
        <p:nvPicPr>
          <p:cNvPr id="23554" name="Picture 2" descr="↓"/>
          <p:cNvPicPr>
            <a:picLocks noChangeAspect="1" noChangeArrowheads="1"/>
          </p:cNvPicPr>
          <p:nvPr/>
        </p:nvPicPr>
        <p:blipFill>
          <a:blip r:embed="rId3"/>
          <a:srcRect/>
          <a:stretch>
            <a:fillRect/>
          </a:stretch>
        </p:blipFill>
        <p:spPr bwMode="auto">
          <a:xfrm>
            <a:off x="0" y="0"/>
            <a:ext cx="114300" cy="133350"/>
          </a:xfrm>
          <a:prstGeom prst="rect">
            <a:avLst/>
          </a:prstGeom>
          <a:noFill/>
        </p:spPr>
      </p:pic>
      <p:pic>
        <p:nvPicPr>
          <p:cNvPr id="23555" name="Picture 3" descr="↓"/>
          <p:cNvPicPr>
            <a:picLocks noChangeAspect="1" noChangeArrowheads="1"/>
          </p:cNvPicPr>
          <p:nvPr/>
        </p:nvPicPr>
        <p:blipFill>
          <a:blip r:embed="rId3"/>
          <a:srcRect/>
          <a:stretch>
            <a:fillRect/>
          </a:stretch>
        </p:blipFill>
        <p:spPr bwMode="auto">
          <a:xfrm>
            <a:off x="0" y="0"/>
            <a:ext cx="114300" cy="133350"/>
          </a:xfrm>
          <a:prstGeom prst="rect">
            <a:avLst/>
          </a:prstGeom>
          <a:noFill/>
        </p:spPr>
      </p:pic>
      <p:pic>
        <p:nvPicPr>
          <p:cNvPr id="23556" name="Picture 4" descr="↓"/>
          <p:cNvPicPr>
            <a:picLocks noChangeAspect="1" noChangeArrowheads="1"/>
          </p:cNvPicPr>
          <p:nvPr/>
        </p:nvPicPr>
        <p:blipFill>
          <a:blip r:embed="rId3"/>
          <a:srcRect/>
          <a:stretch>
            <a:fillRect/>
          </a:stretch>
        </p:blipFill>
        <p:spPr bwMode="auto">
          <a:xfrm>
            <a:off x="0" y="0"/>
            <a:ext cx="114300" cy="133350"/>
          </a:xfrm>
          <a:prstGeom prst="rect">
            <a:avLst/>
          </a:prstGeom>
          <a:noFill/>
        </p:spPr>
      </p:pic>
      <p:pic>
        <p:nvPicPr>
          <p:cNvPr id="23557" name="Picture 5" descr="↓"/>
          <p:cNvPicPr>
            <a:picLocks noChangeAspect="1" noChangeArrowheads="1"/>
          </p:cNvPicPr>
          <p:nvPr/>
        </p:nvPicPr>
        <p:blipFill>
          <a:blip r:embed="rId3"/>
          <a:srcRect/>
          <a:stretch>
            <a:fillRect/>
          </a:stretch>
        </p:blipFill>
        <p:spPr bwMode="auto">
          <a:xfrm>
            <a:off x="0" y="0"/>
            <a:ext cx="114300" cy="133350"/>
          </a:xfrm>
          <a:prstGeom prst="rect">
            <a:avLst/>
          </a:prstGeom>
          <a:noFill/>
        </p:spPr>
      </p:pic>
      <p:pic>
        <p:nvPicPr>
          <p:cNvPr id="23558" name="Picture 6" descr="↓"/>
          <p:cNvPicPr>
            <a:picLocks noChangeAspect="1" noChangeArrowheads="1"/>
          </p:cNvPicPr>
          <p:nvPr/>
        </p:nvPicPr>
        <p:blipFill>
          <a:blip r:embed="rId3"/>
          <a:srcRect/>
          <a:stretch>
            <a:fillRect/>
          </a:stretch>
        </p:blipFill>
        <p:spPr bwMode="auto">
          <a:xfrm>
            <a:off x="0" y="0"/>
            <a:ext cx="114300" cy="133350"/>
          </a:xfrm>
          <a:prstGeom prst="rect">
            <a:avLst/>
          </a:prstGeom>
          <a:noFill/>
        </p:spPr>
      </p:pic>
      <p:pic>
        <p:nvPicPr>
          <p:cNvPr id="11" name="Picture 10" descr="200px-EU-Glob_opta_presentation.png"/>
          <p:cNvPicPr>
            <a:picLocks noChangeAspect="1"/>
          </p:cNvPicPr>
          <p:nvPr/>
        </p:nvPicPr>
        <p:blipFill>
          <a:blip r:embed="rId4"/>
          <a:stretch>
            <a:fillRect/>
          </a:stretch>
        </p:blipFill>
        <p:spPr>
          <a:xfrm>
            <a:off x="428596" y="1142984"/>
            <a:ext cx="4786346" cy="4570961"/>
          </a:xfrm>
          <a:prstGeom prst="rect">
            <a:avLst/>
          </a:prstGeom>
        </p:spPr>
      </p:pic>
      <p:pic>
        <p:nvPicPr>
          <p:cNvPr id="12" name="Picture 11" descr="Juwi_PV_Field.jpg"/>
          <p:cNvPicPr>
            <a:picLocks noChangeAspect="1"/>
          </p:cNvPicPr>
          <p:nvPr/>
        </p:nvPicPr>
        <p:blipFill>
          <a:blip r:embed="rId5"/>
          <a:stretch>
            <a:fillRect/>
          </a:stretch>
        </p:blipFill>
        <p:spPr>
          <a:xfrm>
            <a:off x="2561492" y="1928802"/>
            <a:ext cx="6153912" cy="4105656"/>
          </a:xfrm>
          <a:prstGeom prst="rect">
            <a:avLst/>
          </a:prstGeom>
        </p:spPr>
      </p:pic>
      <p:sp>
        <p:nvSpPr>
          <p:cNvPr id="13" name="TextBox 12"/>
          <p:cNvSpPr txBox="1"/>
          <p:nvPr/>
        </p:nvSpPr>
        <p:spPr>
          <a:xfrm>
            <a:off x="428596" y="6215082"/>
            <a:ext cx="8302273" cy="369332"/>
          </a:xfrm>
          <a:prstGeom prst="rect">
            <a:avLst/>
          </a:prstGeom>
          <a:noFill/>
        </p:spPr>
        <p:txBody>
          <a:bodyPr wrap="none" rtlCol="0">
            <a:spAutoFit/>
          </a:bodyPr>
          <a:lstStyle/>
          <a:p>
            <a:r>
              <a:rPr lang="en-GB" dirty="0" smtClean="0"/>
              <a:t>Image: Photovoltaic power station with a capacity of 40MW in eastern Germany</a:t>
            </a:r>
            <a:endParaRPr lang="en-US" dirty="0"/>
          </a:p>
        </p:txBody>
      </p:sp>
      <p:sp>
        <p:nvSpPr>
          <p:cNvPr id="14" name="TextBox 13"/>
          <p:cNvSpPr txBox="1"/>
          <p:nvPr/>
        </p:nvSpPr>
        <p:spPr>
          <a:xfrm>
            <a:off x="428596" y="642918"/>
            <a:ext cx="7904728" cy="369332"/>
          </a:xfrm>
          <a:prstGeom prst="rect">
            <a:avLst/>
          </a:prstGeom>
          <a:noFill/>
        </p:spPr>
        <p:txBody>
          <a:bodyPr wrap="none" rtlCol="0">
            <a:spAutoFit/>
          </a:bodyPr>
          <a:lstStyle/>
          <a:p>
            <a:r>
              <a:rPr lang="en-GB" dirty="0" smtClean="0"/>
              <a:t>Direct conversion of sunlight into electric power via semiconductor thin films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642942"/>
          </a:xfrm>
        </p:spPr>
        <p:txBody>
          <a:bodyPr/>
          <a:lstStyle/>
          <a:p>
            <a:r>
              <a:rPr lang="en-GB" sz="3200" dirty="0" err="1" smtClean="0"/>
              <a:t>Photovoltaics</a:t>
            </a:r>
            <a:r>
              <a:rPr lang="en-GB" sz="3200" dirty="0" smtClean="0"/>
              <a:t>: the principle (</a:t>
            </a:r>
            <a:r>
              <a:rPr lang="en-GB" sz="3200" dirty="0" err="1" smtClean="0"/>
              <a:t>pn</a:t>
            </a:r>
            <a:r>
              <a:rPr lang="en-GB" sz="3200" dirty="0" smtClean="0"/>
              <a:t> junction)</a:t>
            </a:r>
            <a:endParaRPr lang="en-US" sz="3200" dirty="0"/>
          </a:p>
        </p:txBody>
      </p:sp>
      <p:pic>
        <p:nvPicPr>
          <p:cNvPr id="4" name="Picture 3" descr="chfa_04_img0844.jpg"/>
          <p:cNvPicPr>
            <a:picLocks noChangeAspect="1"/>
          </p:cNvPicPr>
          <p:nvPr/>
        </p:nvPicPr>
        <p:blipFill>
          <a:blip r:embed="rId3"/>
          <a:stretch>
            <a:fillRect/>
          </a:stretch>
        </p:blipFill>
        <p:spPr>
          <a:xfrm>
            <a:off x="285720" y="1142984"/>
            <a:ext cx="4432300" cy="2222500"/>
          </a:xfrm>
          <a:prstGeom prst="rect">
            <a:avLst/>
          </a:prstGeom>
        </p:spPr>
      </p:pic>
      <p:pic>
        <p:nvPicPr>
          <p:cNvPr id="5" name="Picture 4" descr="Solar_Cell_Description.jpg"/>
          <p:cNvPicPr>
            <a:picLocks noChangeAspect="1"/>
          </p:cNvPicPr>
          <p:nvPr/>
        </p:nvPicPr>
        <p:blipFill>
          <a:blip r:embed="rId4"/>
          <a:stretch>
            <a:fillRect/>
          </a:stretch>
        </p:blipFill>
        <p:spPr>
          <a:xfrm>
            <a:off x="3286116" y="2071678"/>
            <a:ext cx="5080000" cy="3213100"/>
          </a:xfrm>
          <a:prstGeom prst="rect">
            <a:avLst/>
          </a:prstGeom>
        </p:spPr>
      </p:pic>
      <p:sp>
        <p:nvSpPr>
          <p:cNvPr id="6" name="TextBox 5"/>
          <p:cNvSpPr txBox="1"/>
          <p:nvPr/>
        </p:nvSpPr>
        <p:spPr>
          <a:xfrm>
            <a:off x="928662" y="5643578"/>
            <a:ext cx="7139775" cy="923330"/>
          </a:xfrm>
          <a:prstGeom prst="rect">
            <a:avLst/>
          </a:prstGeom>
          <a:noFill/>
        </p:spPr>
        <p:txBody>
          <a:bodyPr wrap="none" rtlCol="0">
            <a:spAutoFit/>
          </a:bodyPr>
          <a:lstStyle/>
          <a:p>
            <a:r>
              <a:rPr lang="en-GB" dirty="0" smtClean="0"/>
              <a:t>The </a:t>
            </a:r>
            <a:r>
              <a:rPr lang="en-GB" dirty="0" err="1" smtClean="0"/>
              <a:t>pn</a:t>
            </a:r>
            <a:r>
              <a:rPr lang="en-GB" dirty="0" smtClean="0"/>
              <a:t>-junction provides an inbuilt potential of about 0.6 – 0.7V, the </a:t>
            </a:r>
          </a:p>
          <a:p>
            <a:r>
              <a:rPr lang="en-GB" dirty="0"/>
              <a:t>e</a:t>
            </a:r>
            <a:r>
              <a:rPr lang="en-GB" dirty="0" smtClean="0"/>
              <a:t>xcitation of electrons into the conduction band provides the current</a:t>
            </a:r>
          </a:p>
          <a:p>
            <a:r>
              <a:rPr lang="en-GB" dirty="0" smtClean="0"/>
              <a:t>Efficiency of semiconductor (Si, </a:t>
            </a:r>
            <a:r>
              <a:rPr lang="en-GB" dirty="0" err="1" smtClean="0"/>
              <a:t>CdTe</a:t>
            </a:r>
            <a:r>
              <a:rPr lang="en-GB" dirty="0" smtClean="0"/>
              <a:t>, </a:t>
            </a:r>
            <a:r>
              <a:rPr lang="en-GB" dirty="0" err="1" smtClean="0"/>
              <a:t>GaAs</a:t>
            </a:r>
            <a:r>
              <a:rPr lang="en-GB" dirty="0" smtClean="0"/>
              <a:t>) cells: ~ 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2015</TotalTime>
  <Words>1239</Words>
  <Application>Microsoft Office PowerPoint</Application>
  <PresentationFormat>On-screen Show (4:3)</PresentationFormat>
  <Paragraphs>253</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Document</vt:lpstr>
      <vt:lpstr>Solar power generation  and solar chemistry</vt:lpstr>
      <vt:lpstr>Slide 2</vt:lpstr>
      <vt:lpstr>Some numbers</vt:lpstr>
      <vt:lpstr>Slide 4</vt:lpstr>
      <vt:lpstr>Potential sources of renewable energy</vt:lpstr>
      <vt:lpstr>European Energy Network</vt:lpstr>
      <vt:lpstr>Methods of energy conversion</vt:lpstr>
      <vt:lpstr>Solid state solar cells</vt:lpstr>
      <vt:lpstr>Photovoltaics: the principle (pn junction)</vt:lpstr>
      <vt:lpstr>Industrial applications</vt:lpstr>
      <vt:lpstr>Problems of solar cells</vt:lpstr>
      <vt:lpstr>Photosynthesis</vt:lpstr>
      <vt:lpstr>Photosynthesis: the principle</vt:lpstr>
      <vt:lpstr>Slide 14</vt:lpstr>
      <vt:lpstr>Slide 15</vt:lpstr>
      <vt:lpstr> </vt:lpstr>
      <vt:lpstr>Artificial Photosynthesis</vt:lpstr>
      <vt:lpstr>Scheme of a cell for  artificial photosynthesis</vt:lpstr>
      <vt:lpstr>Recent advances</vt:lpstr>
      <vt:lpstr>Solar spectrum and material properties</vt:lpstr>
      <vt:lpstr>Metal oxide nanotubes: preliminary results</vt:lpstr>
      <vt:lpstr>Charge polarization and membrane</vt:lpstr>
      <vt:lpstr>Metallic adsorption and reaction centres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Photosynthesis</dc:title>
  <dc:creator>Werner Hofer</dc:creator>
  <cp:lastModifiedBy>Werner Hofer</cp:lastModifiedBy>
  <cp:revision>22</cp:revision>
  <dcterms:created xsi:type="dcterms:W3CDTF">2009-06-05T17:11:59Z</dcterms:created>
  <dcterms:modified xsi:type="dcterms:W3CDTF">2009-07-17T10:24:14Z</dcterms:modified>
</cp:coreProperties>
</file>