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A8B11-AD54-498E-97EF-5C3776308795}" v="2" dt="2019-02-08T13:02:22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3982FD24-62B5-4283-A459-9EB9CE865238}"/>
  </pc:docChgLst>
  <pc:docChgLst>
    <pc:chgData name="Tim Greenshaw" userId="7cff769c7af84488" providerId="LiveId" clId="{003AD6D6-CEA6-4716-8B51-76DB3757A518}"/>
  </pc:docChgLst>
  <pc:docChgLst>
    <pc:chgData name="Tim Greenshaw" userId="7cff769c7af84488" providerId="LiveId" clId="{876A8B11-AD54-498E-97EF-5C3776308795}"/>
    <pc:docChg chg="modNotesMaster modHandout">
      <pc:chgData name="Tim Greenshaw" userId="7cff769c7af84488" providerId="LiveId" clId="{876A8B11-AD54-498E-97EF-5C3776308795}" dt="2019-02-08T13:02:22.395" v="1"/>
      <pc:docMkLst>
        <pc:docMk/>
      </pc:docMkLst>
    </pc:docChg>
  </pc:docChgLst>
  <pc:docChgLst>
    <pc:chgData name="Tim Greenshaw" userId="7cff769c7af84488" providerId="LiveId" clId="{7FF2FB1C-64C3-4A15-AFAF-CF79ED2D4CDF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395" y="2"/>
            <a:ext cx="4161567" cy="366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53424-13BE-458F-9695-48755F943310}" type="datetimeFigureOut">
              <a:rPr lang="en-GB" smtClean="0"/>
              <a:t>08/02/19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395" y="6947863"/>
            <a:ext cx="4161567" cy="366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93DA2-8000-46B6-9278-D12E63795F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4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1" y="3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7813" y="546100"/>
            <a:ext cx="3965575" cy="2746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04"/>
            <a:ext cx="4158662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1" y="6948704"/>
            <a:ext cx="4160805" cy="365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82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2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20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8.wmf"/><Relationship Id="rId17" Type="http://schemas.openxmlformats.org/officeDocument/2006/relationships/image" Target="../media/image31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oleObject" Target="../embeddings/oleObject2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Laplace’s equation in spherical polar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See how Legendre polynomials arise in the solution of Laplace’s equation in spherical polar coordinates.</a:t>
            </a:r>
          </a:p>
          <a:p>
            <a:pPr lvl="1"/>
            <a:r>
              <a:rPr lang="en-GB" dirty="0"/>
              <a:t>Introduce spherical harmonics.</a:t>
            </a:r>
          </a:p>
          <a:p>
            <a:pPr lvl="1"/>
            <a:r>
              <a:rPr lang="en-GB" dirty="0"/>
              <a:t>See how spherical harmonics are used in the quantum mechanical description of atoms.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comprehension question for this lecture:</a:t>
            </a:r>
          </a:p>
          <a:p>
            <a:pPr lvl="1"/>
            <a:r>
              <a:rPr lang="en-GB" dirty="0"/>
              <a:t>Prove that the function</a:t>
            </a:r>
            <a:br>
              <a:rPr lang="en-GB" dirty="0"/>
            </a:br>
            <a:r>
              <a:rPr lang="en-GB" dirty="0"/>
              <a:t>is a solution of the equation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7C5A156-DB8D-4F4C-83C2-6BB34B6D05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705011"/>
              </p:ext>
            </p:extLst>
          </p:nvPr>
        </p:nvGraphicFramePr>
        <p:xfrm>
          <a:off x="8281670" y="2227834"/>
          <a:ext cx="901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01440" imgH="291960" progId="Equation.DSMT4">
                  <p:embed/>
                </p:oleObj>
              </mc:Choice>
              <mc:Fallback>
                <p:oleObj name="Equation" r:id="rId4" imgW="901440" imgH="291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C7C5A156-DB8D-4F4C-83C2-6BB34B6D05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81670" y="2227834"/>
                        <a:ext cx="9017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7B90200-241E-4FDA-9495-78475A7139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519242"/>
              </p:ext>
            </p:extLst>
          </p:nvPr>
        </p:nvGraphicFramePr>
        <p:xfrm>
          <a:off x="5843270" y="2947766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2438280" imgH="685800" progId="Equation.DSMT4">
                  <p:embed/>
                </p:oleObj>
              </mc:Choice>
              <mc:Fallback>
                <p:oleObj name="Equation" r:id="rId6" imgW="243828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7B90200-241E-4FDA-9495-78475A7139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843270" y="2947766"/>
                        <a:ext cx="2438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869B9-0F7A-4BA9-9440-A14EA270A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Laplace’s equation in spherical polar coordinates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A0B04-BCC9-4DC0-BCF2-DA1F807237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822436" cy="5135563"/>
          </a:xfrm>
        </p:spPr>
        <p:txBody>
          <a:bodyPr/>
          <a:lstStyle/>
          <a:p>
            <a:r>
              <a:rPr lang="en-GB" dirty="0"/>
              <a:t>In spherical polar coordinates, the gradient is: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divergence is:</a:t>
            </a:r>
          </a:p>
          <a:p>
            <a:endParaRPr lang="en-GB" dirty="0"/>
          </a:p>
          <a:p>
            <a:r>
              <a:rPr lang="en-GB" dirty="0"/>
              <a:t>Putting them together, we get the Laplacian in spherical polar coordinates: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Setting this expression equal to zero gives us Laplace’s equation in spherical polar coordinates:</a:t>
            </a:r>
          </a:p>
          <a:p>
            <a:endParaRPr lang="en-GB" dirty="0"/>
          </a:p>
          <a:p>
            <a:r>
              <a:rPr lang="en-GB" dirty="0"/>
              <a:t>Lots of physical potentials are described by this equation and many of them depend on </a:t>
            </a:r>
            <a:r>
              <a:rPr lang="en-GB" i="1" dirty="0"/>
              <a:t>r</a:t>
            </a:r>
            <a:r>
              <a:rPr lang="en-GB" dirty="0"/>
              <a:t> and 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, but not on </a:t>
            </a:r>
            <a:r>
              <a:rPr lang="en-GB" dirty="0">
                <a:latin typeface="Symbol" panose="05050102010706020507" pitchFamily="18" charset="2"/>
              </a:rPr>
              <a:t>f</a:t>
            </a:r>
            <a:r>
              <a:rPr lang="en-GB" dirty="0"/>
              <a:t>.</a:t>
            </a:r>
          </a:p>
          <a:p>
            <a:r>
              <a:rPr lang="en-GB" dirty="0"/>
              <a:t>Look for solutions to Laplace’s equation that are independent of </a:t>
            </a:r>
            <a:r>
              <a:rPr lang="en-GB" dirty="0">
                <a:latin typeface="Symbol" panose="05050102010706020507" pitchFamily="18" charset="2"/>
              </a:rPr>
              <a:t>f</a:t>
            </a:r>
            <a:r>
              <a:rPr lang="en-GB" dirty="0"/>
              <a:t>.</a:t>
            </a:r>
          </a:p>
          <a:p>
            <a:r>
              <a:rPr lang="en-GB" dirty="0"/>
              <a:t>Also assume we can solve by separating variables, i.e. that </a:t>
            </a:r>
          </a:p>
          <a:p>
            <a:endParaRPr lang="en-GB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A3347D0-2F3A-4957-A7CE-672EA95FC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42068"/>
              </p:ext>
            </p:extLst>
          </p:nvPr>
        </p:nvGraphicFramePr>
        <p:xfrm>
          <a:off x="5596382" y="1443038"/>
          <a:ext cx="3568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568680" imgH="672840" progId="Equation.DSMT4">
                  <p:embed/>
                </p:oleObj>
              </mc:Choice>
              <mc:Fallback>
                <p:oleObj name="Equation" r:id="rId3" imgW="3568680" imgH="6728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A3347D0-2F3A-4957-A7CE-672EA95FCE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6382" y="1443038"/>
                        <a:ext cx="35687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4C3B2E6-8037-45AF-A904-A5CEB5A657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328407"/>
              </p:ext>
            </p:extLst>
          </p:nvPr>
        </p:nvGraphicFramePr>
        <p:xfrm>
          <a:off x="2851150" y="2170113"/>
          <a:ext cx="58547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854680" imgH="672840" progId="Equation.DSMT4">
                  <p:embed/>
                </p:oleObj>
              </mc:Choice>
              <mc:Fallback>
                <p:oleObj name="Equation" r:id="rId5" imgW="5854680" imgH="672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4C3B2E6-8037-45AF-A904-A5CEB5A657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1150" y="2170113"/>
                        <a:ext cx="58547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C734BDF-879A-4464-B9FD-893AEBA10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19675"/>
              </p:ext>
            </p:extLst>
          </p:nvPr>
        </p:nvGraphicFramePr>
        <p:xfrm>
          <a:off x="949770" y="3422650"/>
          <a:ext cx="6946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6946560" imgH="761760" progId="Equation.DSMT4">
                  <p:embed/>
                </p:oleObj>
              </mc:Choice>
              <mc:Fallback>
                <p:oleObj name="Equation" r:id="rId7" imgW="6946560" imgH="7617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C734BDF-879A-4464-B9FD-893AEBA109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9770" y="3422650"/>
                        <a:ext cx="69469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8FE957-407D-4058-9B54-677B9C6E0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299518"/>
              </p:ext>
            </p:extLst>
          </p:nvPr>
        </p:nvGraphicFramePr>
        <p:xfrm>
          <a:off x="936625" y="4797425"/>
          <a:ext cx="1866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1866600" imgH="291960" progId="Equation.DSMT4">
                  <p:embed/>
                </p:oleObj>
              </mc:Choice>
              <mc:Fallback>
                <p:oleObj name="Equation" r:id="rId9" imgW="1866600" imgH="2919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E58FE957-407D-4058-9B54-677B9C6E08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6625" y="4797425"/>
                        <a:ext cx="18669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5F81BF9-9E6C-4F67-9200-1B91C5BFFF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758843"/>
              </p:ext>
            </p:extLst>
          </p:nvPr>
        </p:nvGraphicFramePr>
        <p:xfrm>
          <a:off x="6965315" y="6241669"/>
          <a:ext cx="2057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057400" imgH="304560" progId="Equation.DSMT4">
                  <p:embed/>
                </p:oleObj>
              </mc:Choice>
              <mc:Fallback>
                <p:oleObj name="Equation" r:id="rId11" imgW="2057400" imgH="3045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5F81BF9-9E6C-4F67-9200-1B91C5BFFF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965315" y="6241669"/>
                        <a:ext cx="2057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A76848B-6CC1-43DD-8F6E-5E1DD3BF560E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2550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2080-BF42-47A4-B15D-2ABEC341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Laplace’s equation by separating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85B25-486A-4767-B963-B127F9089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299" y="1533525"/>
            <a:ext cx="4694809" cy="5135563"/>
          </a:xfrm>
        </p:spPr>
        <p:txBody>
          <a:bodyPr/>
          <a:lstStyle/>
          <a:p>
            <a:r>
              <a:rPr lang="en-GB" dirty="0"/>
              <a:t>We can then rewrite the equation as: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only way that a function of </a:t>
            </a:r>
            <a:r>
              <a:rPr lang="en-GB" i="1" dirty="0"/>
              <a:t>r</a:t>
            </a:r>
            <a:r>
              <a:rPr lang="en-GB" dirty="0"/>
              <a:t> and a function of </a:t>
            </a:r>
            <a:r>
              <a:rPr lang="en-GB" dirty="0">
                <a:latin typeface="Symbol" panose="05050102010706020507" pitchFamily="18" charset="2"/>
              </a:rPr>
              <a:t>q </a:t>
            </a:r>
            <a:r>
              <a:rPr lang="en-GB" dirty="0"/>
              <a:t>can be equal for all values of </a:t>
            </a:r>
            <a:r>
              <a:rPr lang="en-GB" i="1" dirty="0"/>
              <a:t>r</a:t>
            </a:r>
            <a:r>
              <a:rPr lang="en-GB" dirty="0"/>
              <a:t> and </a:t>
            </a:r>
            <a:r>
              <a:rPr lang="en-GB" dirty="0">
                <a:latin typeface="Symbol" panose="05050102010706020507" pitchFamily="18" charset="2"/>
              </a:rPr>
              <a:t>q</a:t>
            </a:r>
            <a:r>
              <a:rPr lang="en-GB" dirty="0"/>
              <a:t> is if they are both equal to the same constant.</a:t>
            </a:r>
          </a:p>
          <a:p>
            <a:r>
              <a:rPr lang="en-GB" dirty="0"/>
              <a:t>Write that constant as              (We will see later why this form is chosen!)</a:t>
            </a:r>
          </a:p>
          <a:p>
            <a:r>
              <a:rPr lang="en-GB" dirty="0"/>
              <a:t>We then have: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7BF5C-48B4-4C3A-B3BC-B0DCB1F72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4408" y="1533525"/>
            <a:ext cx="4106291" cy="5135563"/>
          </a:xfrm>
        </p:spPr>
        <p:txBody>
          <a:bodyPr/>
          <a:lstStyle/>
          <a:p>
            <a:r>
              <a:rPr lang="en-GB" dirty="0"/>
              <a:t>Two solutions of this equation are:</a:t>
            </a:r>
          </a:p>
          <a:p>
            <a:endParaRPr lang="en-GB" dirty="0"/>
          </a:p>
          <a:p>
            <a:r>
              <a:rPr lang="en-GB" dirty="0"/>
              <a:t>Prove that            is a solution of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6D7536-7D5F-4D6D-B9D9-0C54D4F2654F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8CA4C64-1405-4ABB-90DC-BA6DA595D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741077"/>
              </p:ext>
            </p:extLst>
          </p:nvPr>
        </p:nvGraphicFramePr>
        <p:xfrm>
          <a:off x="922909" y="1927225"/>
          <a:ext cx="426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267080" imgH="685800" progId="Equation.DSMT4">
                  <p:embed/>
                </p:oleObj>
              </mc:Choice>
              <mc:Fallback>
                <p:oleObj name="Equation" r:id="rId3" imgW="426708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8CA4C64-1405-4ABB-90DC-BA6DA595D7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2909" y="1927225"/>
                        <a:ext cx="4267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B8AEE55-D5A2-4C7C-A79A-7DDC74438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457976"/>
              </p:ext>
            </p:extLst>
          </p:nvPr>
        </p:nvGraphicFramePr>
        <p:xfrm>
          <a:off x="3187446" y="3989388"/>
          <a:ext cx="736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736560" imgH="304560" progId="Equation.DSMT4">
                  <p:embed/>
                </p:oleObj>
              </mc:Choice>
              <mc:Fallback>
                <p:oleObj name="Equation" r:id="rId5" imgW="736560" imgH="304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B8AEE55-D5A2-4C7C-A79A-7DDC744382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7446" y="3989388"/>
                        <a:ext cx="736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80BABCC-C9AF-4189-8B27-EB45BDB210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16836"/>
              </p:ext>
            </p:extLst>
          </p:nvPr>
        </p:nvGraphicFramePr>
        <p:xfrm>
          <a:off x="951421" y="4987735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438280" imgH="685800" progId="Equation.DSMT4">
                  <p:embed/>
                </p:oleObj>
              </mc:Choice>
              <mc:Fallback>
                <p:oleObj name="Equation" r:id="rId7" imgW="243828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80BABCC-C9AF-4189-8B27-EB45BDB210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1421" y="4987735"/>
                        <a:ext cx="2438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0606398-8811-4CC7-9308-0E81899E6C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76334"/>
              </p:ext>
            </p:extLst>
          </p:nvPr>
        </p:nvGraphicFramePr>
        <p:xfrm>
          <a:off x="5754751" y="1917129"/>
          <a:ext cx="21336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133360" imgH="291960" progId="Equation.DSMT4">
                  <p:embed/>
                </p:oleObj>
              </mc:Choice>
              <mc:Fallback>
                <p:oleObj name="Equation" r:id="rId9" imgW="2133360" imgH="2919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0606398-8811-4CC7-9308-0E81899E6C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54751" y="1917129"/>
                        <a:ext cx="21336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B90430E-CF78-4E24-AC91-DD206FC95D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27654"/>
              </p:ext>
            </p:extLst>
          </p:nvPr>
        </p:nvGraphicFramePr>
        <p:xfrm>
          <a:off x="6827393" y="2314258"/>
          <a:ext cx="660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660240" imgH="291960" progId="Equation.DSMT4">
                  <p:embed/>
                </p:oleObj>
              </mc:Choice>
              <mc:Fallback>
                <p:oleObj name="Equation" r:id="rId11" imgW="660240" imgH="2919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B90430E-CF78-4E24-AC91-DD206FC95D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27393" y="2314258"/>
                        <a:ext cx="6604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0D89B5E-86FE-4033-AD00-70EA4859B7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20228"/>
              </p:ext>
            </p:extLst>
          </p:nvPr>
        </p:nvGraphicFramePr>
        <p:xfrm>
          <a:off x="5754751" y="2659888"/>
          <a:ext cx="2438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7" imgW="2438280" imgH="685800" progId="Equation.DSMT4">
                  <p:embed/>
                </p:oleObj>
              </mc:Choice>
              <mc:Fallback>
                <p:oleObj name="Equation" r:id="rId7" imgW="2438280" imgH="6858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0D89B5E-86FE-4033-AD00-70EA4859B7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54751" y="2659888"/>
                        <a:ext cx="2438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89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9369-C54E-40C2-B49B-150AB074F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Solving Laplace’s equation by separating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84A7E-E347-4338-A45F-3B0A0B7EB9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813292" cy="5135563"/>
          </a:xfrm>
        </p:spPr>
        <p:txBody>
          <a:bodyPr/>
          <a:lstStyle/>
          <a:p>
            <a:r>
              <a:rPr lang="en-GB" dirty="0"/>
              <a:t>Also:                                                            Change variables by setting</a:t>
            </a:r>
            <a:br>
              <a:rPr lang="en-GB" dirty="0"/>
            </a:br>
            <a:endParaRPr lang="en-GB" dirty="0"/>
          </a:p>
          <a:p>
            <a:r>
              <a:rPr lang="en-GB" dirty="0"/>
              <a:t>This gives:</a:t>
            </a:r>
          </a:p>
          <a:p>
            <a:endParaRPr lang="en-GB" dirty="0"/>
          </a:p>
          <a:p>
            <a:r>
              <a:rPr lang="en-GB" dirty="0"/>
              <a:t>We then have: </a:t>
            </a:r>
          </a:p>
          <a:p>
            <a:endParaRPr lang="en-GB" dirty="0"/>
          </a:p>
          <a:p>
            <a:r>
              <a:rPr lang="en-GB" dirty="0"/>
              <a:t>Rearranging:</a:t>
            </a:r>
          </a:p>
          <a:p>
            <a:endParaRPr lang="en-GB" dirty="0"/>
          </a:p>
          <a:p>
            <a:r>
              <a:rPr lang="en-GB" dirty="0"/>
              <a:t>Differentiating w.r.t. </a:t>
            </a:r>
            <a:r>
              <a:rPr lang="en-GB" i="1" dirty="0"/>
              <a:t>w</a:t>
            </a:r>
            <a:r>
              <a:rPr lang="en-GB" dirty="0"/>
              <a:t> gives: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This is Legendre’s equation (with </a:t>
            </a:r>
            <a:r>
              <a:rPr lang="en-GB" i="1" dirty="0"/>
              <a:t>l</a:t>
            </a:r>
            <a:r>
              <a:rPr lang="en-GB" dirty="0"/>
              <a:t> instead of </a:t>
            </a:r>
            <a:r>
              <a:rPr lang="en-GB" i="1" dirty="0"/>
              <a:t>n</a:t>
            </a:r>
            <a:r>
              <a:rPr lang="en-GB" dirty="0"/>
              <a:t>)! </a:t>
            </a:r>
          </a:p>
          <a:p>
            <a:r>
              <a:rPr lang="en-GB" dirty="0"/>
              <a:t>The solutions of this equation are the Legendre polynomials</a:t>
            </a:r>
          </a:p>
          <a:p>
            <a:r>
              <a:rPr lang="en-GB" dirty="0"/>
              <a:t>The solutions of the Laplace equation (without </a:t>
            </a:r>
            <a:r>
              <a:rPr lang="en-GB" dirty="0">
                <a:latin typeface="Symbol" panose="05050102010706020507" pitchFamily="18" charset="2"/>
              </a:rPr>
              <a:t>f</a:t>
            </a:r>
            <a:r>
              <a:rPr lang="en-GB" dirty="0"/>
              <a:t> dependence) are therefore: 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19AD47-8BDE-4C62-BD72-48B410E513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737437"/>
              </p:ext>
            </p:extLst>
          </p:nvPr>
        </p:nvGraphicFramePr>
        <p:xfrm>
          <a:off x="1579817" y="1439863"/>
          <a:ext cx="363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632040" imgH="685800" progId="Equation.DSMT4">
                  <p:embed/>
                </p:oleObj>
              </mc:Choice>
              <mc:Fallback>
                <p:oleObj name="Equation" r:id="rId3" imgW="363204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19AD47-8BDE-4C62-BD72-48B410E513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9817" y="1439863"/>
                        <a:ext cx="3632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C8D8E03-86BC-478A-A20A-0C659E3B8B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578382"/>
              </p:ext>
            </p:extLst>
          </p:nvPr>
        </p:nvGraphicFramePr>
        <p:xfrm>
          <a:off x="8194040" y="1633856"/>
          <a:ext cx="1016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015920" imgH="241200" progId="Equation.DSMT4">
                  <p:embed/>
                </p:oleObj>
              </mc:Choice>
              <mc:Fallback>
                <p:oleObj name="Equation" r:id="rId5" imgW="101592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C8D8E03-86BC-478A-A20A-0C659E3B8B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94040" y="1633856"/>
                        <a:ext cx="1016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9AABD07-8891-4421-85D4-8E2F6365B5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482449"/>
              </p:ext>
            </p:extLst>
          </p:nvPr>
        </p:nvGraphicFramePr>
        <p:xfrm>
          <a:off x="2453958" y="2846324"/>
          <a:ext cx="6311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6311880" imgH="685800" progId="Equation.DSMT4">
                  <p:embed/>
                </p:oleObj>
              </mc:Choice>
              <mc:Fallback>
                <p:oleObj name="Equation" r:id="rId7" imgW="631188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99AABD07-8891-4421-85D4-8E2F6365B5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53958" y="2846324"/>
                        <a:ext cx="63119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AB99212-2997-426A-813A-5266A4ADE5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726886"/>
              </p:ext>
            </p:extLst>
          </p:nvPr>
        </p:nvGraphicFramePr>
        <p:xfrm>
          <a:off x="2313623" y="3566605"/>
          <a:ext cx="6845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6845040" imgH="685800" progId="Equation.DSMT4">
                  <p:embed/>
                </p:oleObj>
              </mc:Choice>
              <mc:Fallback>
                <p:oleObj name="Equation" r:id="rId9" imgW="6845040" imgH="685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AB99212-2997-426A-813A-5266A4ADE5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13623" y="3566605"/>
                        <a:ext cx="68453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3773F03-AA47-41C1-B33B-9984FE9B4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64927"/>
              </p:ext>
            </p:extLst>
          </p:nvPr>
        </p:nvGraphicFramePr>
        <p:xfrm>
          <a:off x="7100443" y="5546090"/>
          <a:ext cx="1778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1777680" imgH="330120" progId="Equation.DSMT4">
                  <p:embed/>
                </p:oleObj>
              </mc:Choice>
              <mc:Fallback>
                <p:oleObj name="Equation" r:id="rId11" imgW="1777680" imgH="3301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3773F03-AA47-41C1-B33B-9984FE9B48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00443" y="5546090"/>
                        <a:ext cx="1778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FF3F545-4A42-4CEE-AE50-70F6B54A3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661670"/>
              </p:ext>
            </p:extLst>
          </p:nvPr>
        </p:nvGraphicFramePr>
        <p:xfrm>
          <a:off x="972249" y="6302375"/>
          <a:ext cx="552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5524200" imgH="355320" progId="Equation.DSMT4">
                  <p:embed/>
                </p:oleObj>
              </mc:Choice>
              <mc:Fallback>
                <p:oleObj name="Equation" r:id="rId13" imgW="5524200" imgH="35532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FF3F545-4A42-4CEE-AE50-70F6B54A35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72249" y="6302375"/>
                        <a:ext cx="55245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21EDF34-99A8-4DF6-964D-27C2EDE20EBC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70857BD-FEEE-4F1B-A6BA-A7DE1D864C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83924"/>
              </p:ext>
            </p:extLst>
          </p:nvPr>
        </p:nvGraphicFramePr>
        <p:xfrm>
          <a:off x="2137664" y="2119948"/>
          <a:ext cx="4876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4876560" imgH="634680" progId="Equation.DSMT4">
                  <p:embed/>
                </p:oleObj>
              </mc:Choice>
              <mc:Fallback>
                <p:oleObj name="Equation" r:id="rId15" imgW="4876560" imgH="634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70857BD-FEEE-4F1B-A6BA-A7DE1D864C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37664" y="2119948"/>
                        <a:ext cx="48768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2F5212D0-BBEE-4B76-8335-C2D695DFA4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403475"/>
              </p:ext>
            </p:extLst>
          </p:nvPr>
        </p:nvGraphicFramePr>
        <p:xfrm>
          <a:off x="3982847" y="4283012"/>
          <a:ext cx="3848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7" imgW="3848040" imgH="660240" progId="Equation.DSMT4">
                  <p:embed/>
                </p:oleObj>
              </mc:Choice>
              <mc:Fallback>
                <p:oleObj name="Equation" r:id="rId17" imgW="3848040" imgH="6602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2F5212D0-BBEE-4B76-8335-C2D695DFA4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82847" y="4283012"/>
                        <a:ext cx="38481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07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B806-9CE2-4D50-ADCE-41FA8EB1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Spherical harmonics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6F0AB-64FF-47F5-8EC6-870E02CDB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8831580" cy="5135563"/>
          </a:xfrm>
        </p:spPr>
        <p:txBody>
          <a:bodyPr/>
          <a:lstStyle/>
          <a:p>
            <a:r>
              <a:rPr lang="en-GB" dirty="0"/>
              <a:t>If we allow </a:t>
            </a:r>
            <a:r>
              <a:rPr lang="en-GB" dirty="0">
                <a:latin typeface="Symbol" panose="05050102010706020507" pitchFamily="18" charset="2"/>
              </a:rPr>
              <a:t>f</a:t>
            </a:r>
            <a:r>
              <a:rPr lang="en-GB" dirty="0"/>
              <a:t> dependence, the Laplace equation can still be solved by separating variables; the angular part of the solution is given by the </a:t>
            </a:r>
            <a:r>
              <a:rPr lang="en-GB" i="1" dirty="0"/>
              <a:t>spherical harmonics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picture shows the </a:t>
            </a:r>
            <a:br>
              <a:rPr lang="en-GB" dirty="0"/>
            </a:br>
            <a:r>
              <a:rPr lang="en-GB" dirty="0"/>
              <a:t>first few real spherical</a:t>
            </a:r>
            <a:br>
              <a:rPr lang="en-GB" dirty="0"/>
            </a:br>
            <a:r>
              <a:rPr lang="en-GB" dirty="0"/>
              <a:t>harmonics </a:t>
            </a:r>
          </a:p>
          <a:p>
            <a:r>
              <a:rPr lang="en-GB" dirty="0"/>
              <a:t>The distance from the</a:t>
            </a:r>
            <a:br>
              <a:rPr lang="en-GB" dirty="0"/>
            </a:br>
            <a:r>
              <a:rPr lang="en-GB" dirty="0"/>
              <a:t>origin shows the value of</a:t>
            </a:r>
            <a:br>
              <a:rPr lang="en-GB" dirty="0"/>
            </a:br>
            <a:br>
              <a:rPr lang="en-GB" dirty="0"/>
            </a:br>
            <a:r>
              <a:rPr lang="en-GB" dirty="0"/>
              <a:t>direction, with blue being</a:t>
            </a:r>
            <a:br>
              <a:rPr lang="en-GB" dirty="0"/>
            </a:br>
            <a:r>
              <a:rPr lang="en-GB" dirty="0"/>
              <a:t>positive and yellow</a:t>
            </a:r>
            <a:br>
              <a:rPr lang="en-GB" dirty="0"/>
            </a:br>
            <a:r>
              <a:rPr lang="en-GB" dirty="0"/>
              <a:t>negative. 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C90776-5BFD-4400-9BCA-49DC484A5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848734"/>
              </p:ext>
            </p:extLst>
          </p:nvPr>
        </p:nvGraphicFramePr>
        <p:xfrm>
          <a:off x="930910" y="2159000"/>
          <a:ext cx="6451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6451560" imgH="711000" progId="Equation.DSMT4">
                  <p:embed/>
                </p:oleObj>
              </mc:Choice>
              <mc:Fallback>
                <p:oleObj name="Equation" r:id="rId3" imgW="6451560" imgH="711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CC90776-5BFD-4400-9BCA-49DC484A5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0910" y="2159000"/>
                        <a:ext cx="64516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842E1E3-118F-4EC4-9E0B-91B0C8D4D3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242588"/>
              </p:ext>
            </p:extLst>
          </p:nvPr>
        </p:nvGraphicFramePr>
        <p:xfrm>
          <a:off x="954976" y="4555744"/>
          <a:ext cx="2120901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120760" imgH="355320" progId="Equation.DSMT4">
                  <p:embed/>
                </p:oleObj>
              </mc:Choice>
              <mc:Fallback>
                <p:oleObj name="Equation" r:id="rId5" imgW="2120760" imgH="35532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2842E1E3-118F-4EC4-9E0B-91B0C8D4D3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54976" y="4555744"/>
                        <a:ext cx="2120901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 descr="Image result for most beautiful physics equations">
            <a:extLst>
              <a:ext uri="{FF2B5EF4-FFF2-40B4-BE49-F238E27FC236}">
                <a16:creationId xmlns:a16="http://schemas.microsoft.com/office/drawing/2014/main" id="{9C2C4630-40A9-4930-9597-E6F7425F1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184" y="2848960"/>
            <a:ext cx="5848096" cy="365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9300587-DA39-46F0-BC4B-81F5D53ECE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084750"/>
              </p:ext>
            </p:extLst>
          </p:nvPr>
        </p:nvGraphicFramePr>
        <p:xfrm>
          <a:off x="2033588" y="3627438"/>
          <a:ext cx="1143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143000" imgH="304560" progId="Equation.DSMT4">
                  <p:embed/>
                </p:oleObj>
              </mc:Choice>
              <mc:Fallback>
                <p:oleObj name="Equation" r:id="rId8" imgW="1143000" imgH="3045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79300587-DA39-46F0-BC4B-81F5D53ECE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3588" y="3627438"/>
                        <a:ext cx="1143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B8F898B-C243-4EB0-BECB-B632609EA06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89F2E7-01C2-42C5-B98C-E99247590F9F}"/>
              </a:ext>
            </a:extLst>
          </p:cNvPr>
          <p:cNvSpPr txBox="1"/>
          <p:nvPr/>
        </p:nvSpPr>
        <p:spPr>
          <a:xfrm>
            <a:off x="8705088" y="2596896"/>
            <a:ext cx="975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Wikimedia</a:t>
            </a:r>
          </a:p>
        </p:txBody>
      </p:sp>
    </p:spTree>
    <p:extLst>
      <p:ext uri="{BB962C8B-B14F-4D97-AF65-F5344CB8AC3E}">
        <p14:creationId xmlns:p14="http://schemas.microsoft.com/office/powerpoint/2010/main" val="3206648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B806-9CE2-4D50-ADCE-41FA8EB1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dirty="0"/>
              <a:t>dinger’s equation for an H-like atom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40285-9D54-4D26-9D9F-842582840F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Schr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dirty="0"/>
              <a:t>dinger’s equation describing an electron moving around a nucleus is: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solutions are of the form:</a:t>
            </a:r>
          </a:p>
          <a:p>
            <a:endParaRPr lang="en-GB" dirty="0"/>
          </a:p>
          <a:p>
            <a:r>
              <a:rPr lang="en-GB" dirty="0"/>
              <a:t>The energy                , i.e. it can only take on discrete values.</a:t>
            </a:r>
          </a:p>
          <a:p>
            <a:r>
              <a:rPr lang="en-GB" dirty="0"/>
              <a:t>The value of </a:t>
            </a:r>
            <a:r>
              <a:rPr lang="en-GB" i="1" dirty="0"/>
              <a:t>l</a:t>
            </a:r>
            <a:r>
              <a:rPr lang="en-GB" dirty="0"/>
              <a:t> is limited by</a:t>
            </a:r>
          </a:p>
          <a:p>
            <a:r>
              <a:rPr lang="en-GB" dirty="0"/>
              <a:t>The magnitude of the orbital angular momentum of the electron is given by </a:t>
            </a:r>
          </a:p>
          <a:p>
            <a:r>
              <a:rPr lang="en-GB" dirty="0"/>
              <a:t>The </a:t>
            </a:r>
            <a:r>
              <a:rPr lang="en-GB" i="1" dirty="0"/>
              <a:t>z</a:t>
            </a:r>
            <a:r>
              <a:rPr lang="en-GB" dirty="0"/>
              <a:t> component of the orbital angular momentum is given by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1773F7-B60D-41D5-A215-18D427C66E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i="1" dirty="0"/>
              <a:t>magnetic</a:t>
            </a:r>
            <a:r>
              <a:rPr lang="en-GB" dirty="0"/>
              <a:t> quantum number </a:t>
            </a:r>
            <a:r>
              <a:rPr lang="en-GB" i="1" dirty="0"/>
              <a:t>m</a:t>
            </a:r>
            <a:r>
              <a:rPr lang="en-GB" dirty="0"/>
              <a:t> is restricted to the range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C90776-5BFD-4400-9BCA-49DC484A5F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745620"/>
              </p:ext>
            </p:extLst>
          </p:nvPr>
        </p:nvGraphicFramePr>
        <p:xfrm>
          <a:off x="934085" y="2184400"/>
          <a:ext cx="2603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603160" imgH="660240" progId="Equation.DSMT4">
                  <p:embed/>
                </p:oleObj>
              </mc:Choice>
              <mc:Fallback>
                <p:oleObj name="Equation" r:id="rId3" imgW="2603160" imgH="660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CC90776-5BFD-4400-9BCA-49DC484A5F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4085" y="2184400"/>
                        <a:ext cx="2603500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B8F898B-C243-4EB0-BECB-B632609EA06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7805323-83E2-485E-84C3-81EBC09ADE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589569"/>
              </p:ext>
            </p:extLst>
          </p:nvPr>
        </p:nvGraphicFramePr>
        <p:xfrm>
          <a:off x="995045" y="3302826"/>
          <a:ext cx="3022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022560" imgH="355320" progId="Equation.DSMT4">
                  <p:embed/>
                </p:oleObj>
              </mc:Choice>
              <mc:Fallback>
                <p:oleObj name="Equation" r:id="rId5" imgW="3022560" imgH="355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7805323-83E2-485E-84C3-81EBC09ADE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5045" y="3302826"/>
                        <a:ext cx="30226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D5544E1-291B-4C40-8E96-5078F469A2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605648"/>
              </p:ext>
            </p:extLst>
          </p:nvPr>
        </p:nvGraphicFramePr>
        <p:xfrm>
          <a:off x="2128076" y="3718687"/>
          <a:ext cx="1041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041120" imgH="355320" progId="Equation.DSMT4">
                  <p:embed/>
                </p:oleObj>
              </mc:Choice>
              <mc:Fallback>
                <p:oleObj name="Equation" r:id="rId7" imgW="1041120" imgH="35532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D5544E1-291B-4C40-8E96-5078F469A2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8076" y="3718687"/>
                        <a:ext cx="1041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F5776643-EEBB-40E3-9A14-3BFAD71D52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977946"/>
              </p:ext>
            </p:extLst>
          </p:nvPr>
        </p:nvGraphicFramePr>
        <p:xfrm>
          <a:off x="3737674" y="4424744"/>
          <a:ext cx="8890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888840" imgH="253800" progId="Equation.DSMT4">
                  <p:embed/>
                </p:oleObj>
              </mc:Choice>
              <mc:Fallback>
                <p:oleObj name="Equation" r:id="rId9" imgW="888840" imgH="253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5776643-EEBB-40E3-9A14-3BFAD71D52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37674" y="4424744"/>
                        <a:ext cx="8890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F5AD9FC-EC5E-49C2-8ABF-D948A78869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28269"/>
              </p:ext>
            </p:extLst>
          </p:nvPr>
        </p:nvGraphicFramePr>
        <p:xfrm>
          <a:off x="1225487" y="5326825"/>
          <a:ext cx="146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460160" imgH="380880" progId="Equation.DSMT4">
                  <p:embed/>
                </p:oleObj>
              </mc:Choice>
              <mc:Fallback>
                <p:oleObj name="Equation" r:id="rId11" imgW="1460160" imgH="3808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F5AD9FC-EC5E-49C2-8ABF-D948A78869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5487" y="5326825"/>
                        <a:ext cx="1460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E07E3CE-1A3B-4375-869C-CF1447CEDF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250648"/>
              </p:ext>
            </p:extLst>
          </p:nvPr>
        </p:nvGraphicFramePr>
        <p:xfrm>
          <a:off x="4123944" y="6044057"/>
          <a:ext cx="901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901440" imgH="330120" progId="Equation.DSMT4">
                  <p:embed/>
                </p:oleObj>
              </mc:Choice>
              <mc:Fallback>
                <p:oleObj name="Equation" r:id="rId13" imgW="901440" imgH="33012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E07E3CE-1A3B-4375-869C-CF1447CEDFB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23944" y="6044057"/>
                        <a:ext cx="901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43D84FD-2863-4CEA-84A3-8BC22F5C46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18488"/>
              </p:ext>
            </p:extLst>
          </p:nvPr>
        </p:nvGraphicFramePr>
        <p:xfrm>
          <a:off x="7753287" y="1921764"/>
          <a:ext cx="1092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091880" imgH="253800" progId="Equation.DSMT4">
                  <p:embed/>
                </p:oleObj>
              </mc:Choice>
              <mc:Fallback>
                <p:oleObj name="Equation" r:id="rId15" imgW="1091880" imgH="25380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F43D84FD-2863-4CEA-84A3-8BC22F5C46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53287" y="1921764"/>
                        <a:ext cx="10922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0" name="Picture 2" descr="https://upload.wikimedia.org/wikipedia/commons/thumb/3/30/Vector_model_of_orbital_angular_momentum.svg/487px-Vector_model_of_orbital_angular_momentum.svg.png">
            <a:extLst>
              <a:ext uri="{FF2B5EF4-FFF2-40B4-BE49-F238E27FC236}">
                <a16:creationId xmlns:a16="http://schemas.microsoft.com/office/drawing/2014/main" id="{7152558E-7CCC-4476-A27D-F0A4BE089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994" y="2235294"/>
            <a:ext cx="3842385" cy="437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85EBCD-03C7-471F-88C1-5329B7A35251}"/>
              </a:ext>
            </a:extLst>
          </p:cNvPr>
          <p:cNvSpPr txBox="1"/>
          <p:nvPr/>
        </p:nvSpPr>
        <p:spPr>
          <a:xfrm>
            <a:off x="8575215" y="5890168"/>
            <a:ext cx="975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Wikimedia</a:t>
            </a:r>
          </a:p>
        </p:txBody>
      </p:sp>
    </p:spTree>
    <p:extLst>
      <p:ext uri="{BB962C8B-B14F-4D97-AF65-F5344CB8AC3E}">
        <p14:creationId xmlns:p14="http://schemas.microsoft.com/office/powerpoint/2010/main" val="356224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6B806-9CE2-4D50-ADCE-41FA8EB1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en-GB" dirty="0"/>
              <a:t>dinger’s equation for an H-like atom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40285-9D54-4D26-9D9F-842582840F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 value of </a:t>
            </a:r>
            <a:r>
              <a:rPr lang="en-GB" i="1" dirty="0"/>
              <a:t>n</a:t>
            </a:r>
            <a:r>
              <a:rPr lang="en-GB" dirty="0"/>
              <a:t>, is called the principal quantum number.</a:t>
            </a:r>
          </a:p>
          <a:p>
            <a:r>
              <a:rPr lang="en-GB" dirty="0"/>
              <a:t>If an electron shifts from an orbit with            to one with           , it emits (or absorbs) an energy: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                        , this means energy is emitted from atoms at particular frequencies/wavelengths.</a:t>
            </a:r>
          </a:p>
          <a:p>
            <a:r>
              <a:rPr lang="en-GB" dirty="0"/>
              <a:t>As the nuclear charge of (and the number of electrons in) an atom influence the energy levels, this gives rise to distinctive spectra which allow atoms to be identified.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1773F7-B60D-41D5-A215-18D427C66E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Note that, in this solution, the energy is independent of </a:t>
            </a:r>
            <a:r>
              <a:rPr lang="en-GB" i="1" dirty="0"/>
              <a:t>l</a:t>
            </a:r>
            <a:r>
              <a:rPr lang="en-GB" dirty="0"/>
              <a:t> and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r>
              <a:rPr lang="en-GB" dirty="0"/>
              <a:t>The independence of the energy on the magnitude of the angular momentum vanishes when relativistic effects are considered. </a:t>
            </a:r>
          </a:p>
          <a:p>
            <a:r>
              <a:rPr lang="en-GB" dirty="0"/>
              <a:t>These effects introduce </a:t>
            </a:r>
            <a:r>
              <a:rPr lang="en-GB" i="1" dirty="0"/>
              <a:t>fine structure</a:t>
            </a:r>
            <a:r>
              <a:rPr lang="en-GB" dirty="0"/>
              <a:t> to the spectra.</a:t>
            </a:r>
          </a:p>
          <a:p>
            <a:r>
              <a:rPr lang="en-GB" dirty="0"/>
              <a:t>A further </a:t>
            </a:r>
            <a:r>
              <a:rPr lang="en-GB" i="1" dirty="0"/>
              <a:t>l</a:t>
            </a:r>
            <a:r>
              <a:rPr lang="en-GB" dirty="0"/>
              <a:t> dependence is also introduced if the atom is placed in a magnetic field, the </a:t>
            </a:r>
            <a:r>
              <a:rPr lang="en-GB" i="1" dirty="0"/>
              <a:t>Zeeman effect</a:t>
            </a:r>
            <a:r>
              <a:rPr lang="en-GB" dirty="0"/>
              <a:t>.</a:t>
            </a:r>
          </a:p>
          <a:p>
            <a:r>
              <a:rPr lang="en-GB" dirty="0"/>
              <a:t>This latter effect is used in nuclear magnetic resonance spectroscopy (NMR) and magnetic resonance imaging (MRI).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B8F898B-C243-4EB0-BECB-B632609EA060}"/>
              </a:ext>
            </a:extLst>
          </p:cNvPr>
          <p:cNvSpPr txBox="1">
            <a:spLocks/>
          </p:cNvSpPr>
          <p:nvPr/>
        </p:nvSpPr>
        <p:spPr>
          <a:xfrm>
            <a:off x="7582916" y="6492558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3257386-89FF-46C5-860C-F2F0A265CD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803174"/>
              </p:ext>
            </p:extLst>
          </p:nvPr>
        </p:nvGraphicFramePr>
        <p:xfrm>
          <a:off x="1464056" y="2568766"/>
          <a:ext cx="609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609480" imgH="330120" progId="Equation.DSMT4">
                  <p:embed/>
                </p:oleObj>
              </mc:Choice>
              <mc:Fallback>
                <p:oleObj name="Equation" r:id="rId3" imgW="609480" imgH="3301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F3257386-89FF-46C5-860C-F2F0A265CD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4056" y="2568766"/>
                        <a:ext cx="6096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BC7599F-F9CC-4402-9235-764BEE9F73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556730"/>
              </p:ext>
            </p:extLst>
          </p:nvPr>
        </p:nvGraphicFramePr>
        <p:xfrm>
          <a:off x="3350768" y="2556510"/>
          <a:ext cx="635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634680" imgH="330120" progId="Equation.DSMT4">
                  <p:embed/>
                </p:oleObj>
              </mc:Choice>
              <mc:Fallback>
                <p:oleObj name="Equation" r:id="rId5" imgW="634680" imgH="33012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DBC7599F-F9CC-4402-9235-764BEE9F73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0768" y="2556510"/>
                        <a:ext cx="635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F276C5F3-DE5C-4DAD-9A31-BBE0E22CEF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22200"/>
              </p:ext>
            </p:extLst>
          </p:nvPr>
        </p:nvGraphicFramePr>
        <p:xfrm>
          <a:off x="958596" y="3173984"/>
          <a:ext cx="132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320480" imgH="685800" progId="Equation.DSMT4">
                  <p:embed/>
                </p:oleObj>
              </mc:Choice>
              <mc:Fallback>
                <p:oleObj name="Equation" r:id="rId7" imgW="1320480" imgH="685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F276C5F3-DE5C-4DAD-9A31-BBE0E22CEF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58596" y="3173984"/>
                        <a:ext cx="13208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FF293C5E-D0F9-4C64-8D0A-E72102256E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396314"/>
              </p:ext>
            </p:extLst>
          </p:nvPr>
        </p:nvGraphicFramePr>
        <p:xfrm>
          <a:off x="1241552" y="3985260"/>
          <a:ext cx="1498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498320" imgH="317160" progId="Equation.DSMT4">
                  <p:embed/>
                </p:oleObj>
              </mc:Choice>
              <mc:Fallback>
                <p:oleObj name="Equation" r:id="rId9" imgW="1498320" imgH="31716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FF293C5E-D0F9-4C64-8D0A-E72102256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41552" y="3985260"/>
                        <a:ext cx="14986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1430381"/>
      </p:ext>
    </p:extLst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11763</TotalTime>
  <Words>544</Words>
  <Application>Microsoft Office PowerPoint</Application>
  <PresentationFormat>A4 Paper (210x297 mm)</PresentationFormat>
  <Paragraphs>82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Symbol</vt:lpstr>
      <vt:lpstr>Times New Roman</vt:lpstr>
      <vt:lpstr>TimA4Landscape</vt:lpstr>
      <vt:lpstr>Equation</vt:lpstr>
      <vt:lpstr>Laplace’s equation in spherical polar coordinates</vt:lpstr>
      <vt:lpstr>Laplace’s equation in spherical polar coordinates</vt:lpstr>
      <vt:lpstr>Solving Laplace’s equation by separating variables</vt:lpstr>
      <vt:lpstr>Solving Laplace’s equation by separating variables</vt:lpstr>
      <vt:lpstr>Spherical harmonics</vt:lpstr>
      <vt:lpstr>Schrödinger’s equation for an H-like atom</vt:lpstr>
      <vt:lpstr>Schrödinger’s equation for an H-like atom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calculus</dc:title>
  <dc:creator>Tim Greenshaw</dc:creator>
  <cp:lastModifiedBy>Tim Greenshaw</cp:lastModifiedBy>
  <cp:revision>92</cp:revision>
  <cp:lastPrinted>2019-02-08T13:02:30Z</cp:lastPrinted>
  <dcterms:created xsi:type="dcterms:W3CDTF">2012-02-06T13:56:19Z</dcterms:created>
  <dcterms:modified xsi:type="dcterms:W3CDTF">2019-02-08T13:02:31Z</dcterms:modified>
</cp:coreProperties>
</file>