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7" r:id="rId2"/>
    <p:sldId id="315" r:id="rId3"/>
    <p:sldId id="316" r:id="rId4"/>
    <p:sldId id="317" r:id="rId5"/>
    <p:sldId id="318" r:id="rId6"/>
    <p:sldId id="308" r:id="rId7"/>
    <p:sldId id="309" r:id="rId8"/>
    <p:sldId id="319" r:id="rId9"/>
    <p:sldId id="311" r:id="rId10"/>
    <p:sldId id="312" r:id="rId11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3720C9-E9E6-47B8-8806-18403248E8CA}" v="10" dt="2019-03-25T09:41:33.7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D53720C9-E9E6-47B8-8806-18403248E8CA}"/>
    <pc:docChg chg="modSld modNotesMaster modHandout">
      <pc:chgData name="Tim Greenshaw" userId="7cff769c7af84488" providerId="LiveId" clId="{D53720C9-E9E6-47B8-8806-18403248E8CA}" dt="2019-03-25T09:41:33.735" v="34"/>
      <pc:docMkLst>
        <pc:docMk/>
      </pc:docMkLst>
      <pc:sldChg chg="modSp">
        <pc:chgData name="Tim Greenshaw" userId="7cff769c7af84488" providerId="LiveId" clId="{D53720C9-E9E6-47B8-8806-18403248E8CA}" dt="2019-03-25T09:41:33.735" v="34"/>
        <pc:sldMkLst>
          <pc:docMk/>
          <pc:sldMk cId="0" sldId="307"/>
        </pc:sldMkLst>
        <pc:graphicFrameChg chg="mod">
          <ac:chgData name="Tim Greenshaw" userId="7cff769c7af84488" providerId="LiveId" clId="{D53720C9-E9E6-47B8-8806-18403248E8CA}" dt="2019-03-25T09:41:33.735" v="34"/>
          <ac:graphicFrameMkLst>
            <pc:docMk/>
            <pc:sldMk cId="0" sldId="307"/>
            <ac:graphicFrameMk id="8" creationId="{0591A8DE-1B4D-4E84-888D-FA8519FF385E}"/>
          </ac:graphicFrameMkLst>
        </pc:graphicFrameChg>
      </pc:sldChg>
      <pc:sldChg chg="modSp">
        <pc:chgData name="Tim Greenshaw" userId="7cff769c7af84488" providerId="LiveId" clId="{D53720C9-E9E6-47B8-8806-18403248E8CA}" dt="2019-03-18T15:47:28.856" v="26" actId="1038"/>
        <pc:sldMkLst>
          <pc:docMk/>
          <pc:sldMk cId="3034356007" sldId="309"/>
        </pc:sldMkLst>
        <pc:spChg chg="mod">
          <ac:chgData name="Tim Greenshaw" userId="7cff769c7af84488" providerId="LiveId" clId="{D53720C9-E9E6-47B8-8806-18403248E8CA}" dt="2019-03-18T15:47:09.126" v="17" actId="20577"/>
          <ac:spMkLst>
            <pc:docMk/>
            <pc:sldMk cId="3034356007" sldId="309"/>
            <ac:spMk id="3" creationId="{00000000-0000-0000-0000-000000000000}"/>
          </ac:spMkLst>
        </pc:spChg>
        <pc:graphicFrameChg chg="mod">
          <ac:chgData name="Tim Greenshaw" userId="7cff769c7af84488" providerId="LiveId" clId="{D53720C9-E9E6-47B8-8806-18403248E8CA}" dt="2019-03-18T15:47:23.263" v="21" actId="1038"/>
          <ac:graphicFrameMkLst>
            <pc:docMk/>
            <pc:sldMk cId="3034356007" sldId="309"/>
            <ac:graphicFrameMk id="7" creationId="{00000000-0000-0000-0000-000000000000}"/>
          </ac:graphicFrameMkLst>
        </pc:graphicFrameChg>
        <pc:graphicFrameChg chg="mod">
          <ac:chgData name="Tim Greenshaw" userId="7cff769c7af84488" providerId="LiveId" clId="{D53720C9-E9E6-47B8-8806-18403248E8CA}" dt="2019-03-18T15:47:28.856" v="26" actId="1038"/>
          <ac:graphicFrameMkLst>
            <pc:docMk/>
            <pc:sldMk cId="3034356007" sldId="309"/>
            <ac:graphicFrameMk id="9" creationId="{00000000-0000-0000-0000-000000000000}"/>
          </ac:graphicFrameMkLst>
        </pc:graphicFrameChg>
      </pc:sldChg>
      <pc:sldChg chg="modSp">
        <pc:chgData name="Tim Greenshaw" userId="7cff769c7af84488" providerId="LiveId" clId="{D53720C9-E9E6-47B8-8806-18403248E8CA}" dt="2019-03-18T15:47:46.117" v="33" actId="1037"/>
        <pc:sldMkLst>
          <pc:docMk/>
          <pc:sldMk cId="1130841671" sldId="319"/>
        </pc:sldMkLst>
        <pc:graphicFrameChg chg="mod">
          <ac:chgData name="Tim Greenshaw" userId="7cff769c7af84488" providerId="LiveId" clId="{D53720C9-E9E6-47B8-8806-18403248E8CA}" dt="2019-03-18T15:47:46.117" v="33" actId="1037"/>
          <ac:graphicFrameMkLst>
            <pc:docMk/>
            <pc:sldMk cId="1130841671" sldId="319"/>
            <ac:graphicFrameMk id="9" creationId="{00000000-0000-0000-0000-000000000000}"/>
          </ac:graphicFrameMkLst>
        </pc:graphicFrameChg>
      </pc:sldChg>
    </pc:docChg>
  </pc:docChgLst>
  <pc:docChgLst>
    <pc:chgData name="Tim Greenshaw" userId="7cff769c7af84488" providerId="LiveId" clId="{A3CAC318-4459-47EE-AC21-598E962A317A}"/>
  </pc:docChgLst>
  <pc:docChgLst>
    <pc:chgData name="Tim Greenshaw" userId="7cff769c7af84488" providerId="LiveId" clId="{4BCA8536-E213-419C-A59A-592A4C21D5D3}"/>
  </pc:docChgLst>
  <pc:docChgLst>
    <pc:chgData name="Tim Greenshaw" userId="7cff769c7af84488" providerId="LiveId" clId="{9A9C13DA-5429-40C5-B14A-3DE49D3AC5FD}"/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7395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53424-13BE-458F-9695-48755F943310}" type="datetimeFigureOut">
              <a:rPr lang="en-GB" smtClean="0"/>
              <a:t>25/03/19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7395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3DA2-8000-46B6-9278-D12E63795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4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1" y="3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7813" y="546100"/>
            <a:ext cx="3965575" cy="2746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39" y="3474350"/>
            <a:ext cx="7677525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04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1" y="6948704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2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2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emf"/><Relationship Id="rId5" Type="http://schemas.openxmlformats.org/officeDocument/2006/relationships/image" Target="../media/image30.emf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image" Target="../media/image23.png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png"/><Relationship Id="rId5" Type="http://schemas.openxmlformats.org/officeDocument/2006/relationships/image" Target="../media/image25.emf"/><Relationship Id="rId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emf"/><Relationship Id="rId5" Type="http://schemas.openxmlformats.org/officeDocument/2006/relationships/image" Target="../media/image25.emf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transforms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See how Fourier series can be written in exponential form.</a:t>
            </a:r>
          </a:p>
          <a:p>
            <a:pPr lvl="1"/>
            <a:r>
              <a:rPr lang="en-GB" dirty="0"/>
              <a:t>Introduce Fourier transforms.</a:t>
            </a:r>
          </a:p>
          <a:p>
            <a:pPr lvl="1"/>
            <a:r>
              <a:rPr lang="en-GB" dirty="0"/>
              <a:t>Look at some examples to try and gain a little insight into the Fourier transform.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 comprehension question for this lecture:</a:t>
            </a:r>
          </a:p>
          <a:p>
            <a:pPr lvl="1"/>
            <a:r>
              <a:rPr lang="en-GB" dirty="0"/>
              <a:t>Show that the Fourier transform of the function: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is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pPr lvl="1"/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591A8DE-1B4D-4E84-888D-FA8519FF38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114279"/>
              </p:ext>
            </p:extLst>
          </p:nvPr>
        </p:nvGraphicFramePr>
        <p:xfrm>
          <a:off x="6105335" y="3634486"/>
          <a:ext cx="1714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714320" imgH="634680" progId="Equation.DSMT4">
                  <p:embed/>
                </p:oleObj>
              </mc:Choice>
              <mc:Fallback>
                <p:oleObj name="Equation" r:id="rId4" imgW="1714320" imgH="6346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591A8DE-1B4D-4E84-888D-FA8519FF38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05335" y="3634486"/>
                        <a:ext cx="17145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AAA931A-D6FA-409F-806F-0A28DAEDDD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568991"/>
              </p:ext>
            </p:extLst>
          </p:nvPr>
        </p:nvGraphicFramePr>
        <p:xfrm>
          <a:off x="5843651" y="2913063"/>
          <a:ext cx="2400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2400120" imgH="660240" progId="Equation.DSMT4">
                  <p:embed/>
                </p:oleObj>
              </mc:Choice>
              <mc:Fallback>
                <p:oleObj name="Equation" r:id="rId6" imgW="2400120" imgH="6602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AAA931A-D6FA-409F-806F-0A28DAEDDD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43651" y="2913063"/>
                        <a:ext cx="24003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Fourier transforms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For high-pass filter, omit central region of integration: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For other filters, multiply transform by function that represents required effect.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Input: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Output: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902274" y="2270125"/>
          <a:ext cx="37338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3733560" imgH="1600200" progId="Equation.DSMT4">
                  <p:embed/>
                </p:oleObj>
              </mc:Choice>
              <mc:Fallback>
                <p:oleObj name="Equation" r:id="rId3" imgW="3733560" imgH="1600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2274" y="2270125"/>
                        <a:ext cx="3733800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2901" y="4597500"/>
            <a:ext cx="3494026" cy="2260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3924" y="1932605"/>
            <a:ext cx="3472051" cy="227425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2EBEA8E-CB27-463A-94DA-78BD655B920F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10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52086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series using exponentials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4"/>
            <a:ext cx="3836555" cy="5135563"/>
          </a:xfrm>
        </p:spPr>
        <p:txBody>
          <a:bodyPr/>
          <a:lstStyle/>
          <a:p>
            <a:r>
              <a:rPr lang="en-GB" dirty="0"/>
              <a:t>The “standard” formulae for finding Fourier coefficients are: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Now </a:t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1855" y="1533525"/>
            <a:ext cx="5447411" cy="5135563"/>
          </a:xfrm>
        </p:spPr>
        <p:txBody>
          <a:bodyPr/>
          <a:lstStyle/>
          <a:p>
            <a:r>
              <a:rPr lang="en-GB" dirty="0"/>
              <a:t>…so could re-write the formulae as: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These contain the same information as the standard formulation: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09542"/>
              </p:ext>
            </p:extLst>
          </p:nvPr>
        </p:nvGraphicFramePr>
        <p:xfrm>
          <a:off x="919226" y="2238312"/>
          <a:ext cx="27051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705040" imgH="2361960" progId="Equation.DSMT4">
                  <p:embed/>
                </p:oleObj>
              </mc:Choice>
              <mc:Fallback>
                <p:oleObj name="Equation" r:id="rId3" imgW="2705040" imgH="2361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9226" y="2238312"/>
                        <a:ext cx="2705100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19291"/>
              </p:ext>
            </p:extLst>
          </p:nvPr>
        </p:nvGraphicFramePr>
        <p:xfrm>
          <a:off x="4805871" y="1893189"/>
          <a:ext cx="44831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4483080" imgH="1143000" progId="Equation.DSMT4">
                  <p:embed/>
                </p:oleObj>
              </mc:Choice>
              <mc:Fallback>
                <p:oleObj name="Equation" r:id="rId5" imgW="4483080" imgH="11430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05871" y="1893189"/>
                        <a:ext cx="448310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539254"/>
              </p:ext>
            </p:extLst>
          </p:nvPr>
        </p:nvGraphicFramePr>
        <p:xfrm>
          <a:off x="4735513" y="3713861"/>
          <a:ext cx="50165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5016240" imgH="1942920" progId="Equation.DSMT4">
                  <p:embed/>
                </p:oleObj>
              </mc:Choice>
              <mc:Fallback>
                <p:oleObj name="Equation" r:id="rId7" imgW="5016240" imgH="19429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35513" y="3713861"/>
                        <a:ext cx="5016500" cy="194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C6DAA2D-8507-40FA-9361-835FFB5D78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969146"/>
              </p:ext>
            </p:extLst>
          </p:nvPr>
        </p:nvGraphicFramePr>
        <p:xfrm>
          <a:off x="1480439" y="4849495"/>
          <a:ext cx="2476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2476440" imgH="304560" progId="Equation.DSMT4">
                  <p:embed/>
                </p:oleObj>
              </mc:Choice>
              <mc:Fallback>
                <p:oleObj name="Equation" r:id="rId9" imgW="2476440" imgH="3045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FC6DAA2D-8507-40FA-9361-835FFB5D78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80439" y="4849495"/>
                        <a:ext cx="24765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2346C15-3E95-4949-A097-AD754D9A180A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5384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series using exponentials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299" y="1533524"/>
            <a:ext cx="8731827" cy="5135563"/>
          </a:xfrm>
        </p:spPr>
        <p:txBody>
          <a:bodyPr/>
          <a:lstStyle/>
          <a:p>
            <a:r>
              <a:rPr lang="en-GB" dirty="0"/>
              <a:t>Using this formulation,  the Fourier series representation of the function becomes: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gives us the required result because: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can go one step further…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243030"/>
              </p:ext>
            </p:extLst>
          </p:nvPr>
        </p:nvGraphicFramePr>
        <p:xfrm>
          <a:off x="973519" y="2317750"/>
          <a:ext cx="3632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3632040" imgH="736560" progId="Equation.DSMT4">
                  <p:embed/>
                </p:oleObj>
              </mc:Choice>
              <mc:Fallback>
                <p:oleObj name="Equation" r:id="rId3" imgW="3632040" imgH="736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3519" y="2317750"/>
                        <a:ext cx="36322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298598"/>
              </p:ext>
            </p:extLst>
          </p:nvPr>
        </p:nvGraphicFramePr>
        <p:xfrm>
          <a:off x="977456" y="3768535"/>
          <a:ext cx="53340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5333760" imgH="1473120" progId="Equation.DSMT4">
                  <p:embed/>
                </p:oleObj>
              </mc:Choice>
              <mc:Fallback>
                <p:oleObj name="Equation" r:id="rId5" imgW="5333760" imgH="14731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7456" y="3768535"/>
                        <a:ext cx="5334000" cy="147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9D769-9DD2-44C4-B125-E6DFEFCC8CE2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18225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series using exponentials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Allow negative values of n.</a:t>
            </a:r>
          </a:p>
          <a:p>
            <a:r>
              <a:rPr lang="en-GB" dirty="0"/>
              <a:t>We then see that, because cosine is even and sine odd, we get coefficients such that: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We can then write our function as: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factor of ½ is needed as all terms appear twice (once with negative and once with positive n), except for the case where n = 0.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This also allows us to use the same formula to determine w</a:t>
            </a:r>
            <a:r>
              <a:rPr lang="en-GB" baseline="-25000" dirty="0"/>
              <a:t>0</a:t>
            </a:r>
            <a:r>
              <a:rPr lang="en-GB" dirty="0"/>
              <a:t> as all the other coefficients, so: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Note that  </a:t>
            </a:r>
          </a:p>
          <a:p>
            <a:r>
              <a:rPr lang="en-GB" dirty="0"/>
              <a:t>(We may have to fix the w</a:t>
            </a:r>
            <a:r>
              <a:rPr lang="en-GB" baseline="-25000" dirty="0"/>
              <a:t>0</a:t>
            </a:r>
            <a:r>
              <a:rPr lang="en-GB" dirty="0"/>
              <a:t> calc. by hand if n appears in the denominator, as in the case of the square wave.)</a:t>
            </a:r>
          </a:p>
          <a:p>
            <a:r>
              <a:rPr lang="en-GB" dirty="0"/>
              <a:t>This will make it easier to see the relationship between the Fourier series and the Fourier transform.</a:t>
            </a:r>
          </a:p>
          <a:p>
            <a:r>
              <a:rPr lang="en-GB" dirty="0"/>
              <a:t>First, check it all works for the square wave (with “fix” for w</a:t>
            </a:r>
            <a:r>
              <a:rPr lang="en-GB" baseline="-25000" dirty="0"/>
              <a:t>0</a:t>
            </a:r>
            <a:r>
              <a:rPr lang="en-GB" dirty="0"/>
              <a:t>!).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057654"/>
              </p:ext>
            </p:extLst>
          </p:nvPr>
        </p:nvGraphicFramePr>
        <p:xfrm>
          <a:off x="976884" y="2863469"/>
          <a:ext cx="1016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015920" imgH="711000" progId="Equation.DSMT4">
                  <p:embed/>
                </p:oleObj>
              </mc:Choice>
              <mc:Fallback>
                <p:oleObj name="Equation" r:id="rId3" imgW="1015920" imgH="7110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6884" y="2863469"/>
                        <a:ext cx="10160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670716"/>
              </p:ext>
            </p:extLst>
          </p:nvPr>
        </p:nvGraphicFramePr>
        <p:xfrm>
          <a:off x="5527485" y="2529396"/>
          <a:ext cx="3568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3568680" imgH="736560" progId="Equation.DSMT4">
                  <p:embed/>
                </p:oleObj>
              </mc:Choice>
              <mc:Fallback>
                <p:oleObj name="Equation" r:id="rId5" imgW="3568680" imgH="7365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27485" y="2529396"/>
                        <a:ext cx="35687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546436"/>
              </p:ext>
            </p:extLst>
          </p:nvPr>
        </p:nvGraphicFramePr>
        <p:xfrm>
          <a:off x="968058" y="3991356"/>
          <a:ext cx="3479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3479760" imgH="736560" progId="Equation.DSMT4">
                  <p:embed/>
                </p:oleObj>
              </mc:Choice>
              <mc:Fallback>
                <p:oleObj name="Equation" r:id="rId7" imgW="3479760" imgH="7365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68058" y="3991356"/>
                        <a:ext cx="34798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664194"/>
              </p:ext>
            </p:extLst>
          </p:nvPr>
        </p:nvGraphicFramePr>
        <p:xfrm>
          <a:off x="6470847" y="3301276"/>
          <a:ext cx="1028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1028520" imgH="330120" progId="Equation.DSMT4">
                  <p:embed/>
                </p:oleObj>
              </mc:Choice>
              <mc:Fallback>
                <p:oleObj name="Equation" r:id="rId9" imgW="1028520" imgH="3301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70847" y="3301276"/>
                        <a:ext cx="10287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40A7BB3-D176-42F4-BCC3-902729A4F906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66042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series using exponentials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Square wave, top using exponential, bottom using standard Fourier series (both with 20 terms).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/>
          <a:p>
            <a:r>
              <a:rPr lang="en-GB" dirty="0"/>
              <a:t>Plot the </a:t>
            </a:r>
            <a:r>
              <a:rPr lang="en-GB" dirty="0" err="1"/>
              <a:t>coeffs</a:t>
            </a:r>
            <a:r>
              <a:rPr lang="en-GB" dirty="0"/>
              <a:t> </a:t>
            </a:r>
            <a:r>
              <a:rPr lang="en-GB" dirty="0" err="1"/>
              <a:t>w</a:t>
            </a:r>
            <a:r>
              <a:rPr lang="en-GB" baseline="-25000" dirty="0" err="1"/>
              <a:t>n</a:t>
            </a:r>
            <a:r>
              <a:rPr lang="en-GB" dirty="0"/>
              <a:t> as a function of n.</a:t>
            </a:r>
          </a:p>
          <a:p>
            <a:r>
              <a:rPr lang="en-GB" dirty="0"/>
              <a:t>The real part (a</a:t>
            </a:r>
            <a:r>
              <a:rPr lang="en-GB" baseline="-25000" dirty="0"/>
              <a:t>n</a:t>
            </a:r>
            <a:r>
              <a:rPr lang="en-GB" dirty="0"/>
              <a:t>) is shown as blue dots and the imaginary part (</a:t>
            </a:r>
            <a:r>
              <a:rPr lang="en-GB" dirty="0" err="1"/>
              <a:t>b</a:t>
            </a:r>
            <a:r>
              <a:rPr lang="en-GB" baseline="-25000" dirty="0" err="1"/>
              <a:t>n</a:t>
            </a:r>
            <a:r>
              <a:rPr lang="en-GB" dirty="0"/>
              <a:t>) as red stars: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dirty="0" err="1"/>
              <a:t>b</a:t>
            </a:r>
            <a:r>
              <a:rPr lang="en-GB" baseline="-25000" dirty="0" err="1"/>
              <a:t>n</a:t>
            </a:r>
            <a:r>
              <a:rPr lang="en-GB" dirty="0"/>
              <a:t> are all zero, as correspond to sine (odd) terms and function is even.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71350" y="2588142"/>
            <a:ext cx="3490532" cy="4212135"/>
            <a:chOff x="871350" y="2588142"/>
            <a:chExt cx="3490532" cy="421213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1806" y="2588142"/>
              <a:ext cx="3450076" cy="226325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1350" y="4537027"/>
              <a:ext cx="3472051" cy="2263250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3794" y="2909208"/>
            <a:ext cx="4556517" cy="2949375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DDCE6E5-AB7A-439D-8E8B-C024AE5E4CE1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7277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series and transforms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4"/>
            <a:ext cx="4753356" cy="5135563"/>
          </a:xfrm>
        </p:spPr>
        <p:txBody>
          <a:bodyPr/>
          <a:lstStyle/>
          <a:p>
            <a:r>
              <a:rPr lang="en-GB" dirty="0"/>
              <a:t>Fourier series can describe periodic functions (e.g. square wave).</a:t>
            </a:r>
          </a:p>
          <a:p>
            <a:r>
              <a:rPr lang="en-GB" dirty="0"/>
              <a:t>If need to describe single pulse (e.g. “top hat”), need to move from using cosines and sines with frequencies 0, f, 2f, 3f… to using full frequency spectrum.</a:t>
            </a:r>
          </a:p>
          <a:p>
            <a:r>
              <a:rPr lang="en-GB" dirty="0"/>
              <a:t>Make f continuous, so (schematically):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6895" y="1533525"/>
            <a:ext cx="4672371" cy="5135563"/>
          </a:xfrm>
        </p:spPr>
        <p:txBody>
          <a:bodyPr/>
          <a:lstStyle/>
          <a:p>
            <a:r>
              <a:rPr lang="en-GB" dirty="0"/>
              <a:t>Square wave: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Top hat: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195471"/>
              </p:ext>
            </p:extLst>
          </p:nvPr>
        </p:nvGraphicFramePr>
        <p:xfrm>
          <a:off x="966788" y="3902456"/>
          <a:ext cx="39878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3987720" imgH="2666880" progId="Equation.DSMT4">
                  <p:embed/>
                </p:oleObj>
              </mc:Choice>
              <mc:Fallback>
                <p:oleObj name="Equation" r:id="rId3" imgW="3987720" imgH="2666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6788" y="3902456"/>
                        <a:ext cx="3987800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0990" y="4507112"/>
            <a:ext cx="3461063" cy="2277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4038" y="1904255"/>
            <a:ext cx="3483038" cy="22825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D548F0B-B3FE-4757-B53E-63FA534A8D3A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71440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series and transforms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299" y="1533525"/>
            <a:ext cx="4457701" cy="5135563"/>
          </a:xfrm>
        </p:spPr>
        <p:txBody>
          <a:bodyPr/>
          <a:lstStyle/>
          <a:p>
            <a:r>
              <a:rPr lang="en-GB" dirty="0"/>
              <a:t>Conventional notation, is that Fourier transform of a function f(x) is written: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And the original function can be represented using: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Look at an example, the top hat.</a:t>
            </a:r>
          </a:p>
          <a:p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953000" y="1533525"/>
            <a:ext cx="4457700" cy="5135563"/>
          </a:xfrm>
        </p:spPr>
        <p:txBody>
          <a:bodyPr/>
          <a:lstStyle/>
          <a:p>
            <a:r>
              <a:rPr lang="en-GB" dirty="0"/>
              <a:t>This can be simplified: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088831"/>
              </p:ext>
            </p:extLst>
          </p:nvPr>
        </p:nvGraphicFramePr>
        <p:xfrm>
          <a:off x="932766" y="2170113"/>
          <a:ext cx="2895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895480" imgH="736560" progId="Equation.DSMT4">
                  <p:embed/>
                </p:oleObj>
              </mc:Choice>
              <mc:Fallback>
                <p:oleObj name="Equation" r:id="rId3" imgW="2895480" imgH="736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766" y="2170113"/>
                        <a:ext cx="28956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594264"/>
              </p:ext>
            </p:extLst>
          </p:nvPr>
        </p:nvGraphicFramePr>
        <p:xfrm>
          <a:off x="931178" y="3455988"/>
          <a:ext cx="3111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3111480" imgH="736560" progId="Equation.DSMT4">
                  <p:embed/>
                </p:oleObj>
              </mc:Choice>
              <mc:Fallback>
                <p:oleObj name="Equation" r:id="rId5" imgW="3111480" imgH="7365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1178" y="3455988"/>
                        <a:ext cx="31115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0A78976-1A2E-4232-9136-EE4F72871AC0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F31CD4D-80E2-433F-94D5-71FDA679BA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065827"/>
              </p:ext>
            </p:extLst>
          </p:nvPr>
        </p:nvGraphicFramePr>
        <p:xfrm>
          <a:off x="949897" y="4630738"/>
          <a:ext cx="3416300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3416040" imgH="2006280" progId="Equation.DSMT4">
                  <p:embed/>
                </p:oleObj>
              </mc:Choice>
              <mc:Fallback>
                <p:oleObj name="Equation" r:id="rId7" imgW="3416040" imgH="20062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5F31CD4D-80E2-433F-94D5-71FDA679BA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49897" y="4630738"/>
                        <a:ext cx="3416300" cy="200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CE3CB4C-6EC2-4E24-85E1-08B90A1969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673063"/>
              </p:ext>
            </p:extLst>
          </p:nvPr>
        </p:nvGraphicFramePr>
        <p:xfrm>
          <a:off x="5418138" y="1908175"/>
          <a:ext cx="37211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3720960" imgH="1371600" progId="Equation.DSMT4">
                  <p:embed/>
                </p:oleObj>
              </mc:Choice>
              <mc:Fallback>
                <p:oleObj name="Equation" r:id="rId9" imgW="3720960" imgH="13716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CE3CB4C-6EC2-4E24-85E1-08B90A1969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18138" y="1908175"/>
                        <a:ext cx="37211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42C8B99-6A2F-4FA4-A4F0-5D48EF8C6F1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2" r="6749"/>
          <a:stretch/>
        </p:blipFill>
        <p:spPr>
          <a:xfrm>
            <a:off x="4474799" y="3328416"/>
            <a:ext cx="5117257" cy="349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356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series and transforms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Now use the transform to represent the original function: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Representation not perfect, because integration range reduced, equivalent to taking only first terms in the Fourier series.</a:t>
            </a:r>
          </a:p>
          <a:p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Fourier coefficients for square wave: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Fourier transform for top hat: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531441"/>
              </p:ext>
            </p:extLst>
          </p:nvPr>
        </p:nvGraphicFramePr>
        <p:xfrm>
          <a:off x="922789" y="2130425"/>
          <a:ext cx="3111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3111480" imgH="736560" progId="Equation.DSMT4">
                  <p:embed/>
                </p:oleObj>
              </mc:Choice>
              <mc:Fallback>
                <p:oleObj name="Equation" r:id="rId3" imgW="3111480" imgH="7365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2789" y="2130425"/>
                        <a:ext cx="31115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711" y="2964216"/>
            <a:ext cx="3850567" cy="2522184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0A78976-1A2E-4232-9136-EE4F72871AC0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  <p:pic>
        <p:nvPicPr>
          <p:cNvPr id="20" name="Picture 19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ABA75E2-2FD1-4727-949C-CFE73B3B5A0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24" r="6749"/>
          <a:stretch/>
        </p:blipFill>
        <p:spPr>
          <a:xfrm>
            <a:off x="5367528" y="4471416"/>
            <a:ext cx="3582102" cy="2286272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8E3F598-914E-4B13-853C-E1CD9984F56E}"/>
              </a:ext>
            </a:extLst>
          </p:cNvPr>
          <p:cNvGrpSpPr/>
          <p:nvPr/>
        </p:nvGrpSpPr>
        <p:grpSpPr>
          <a:xfrm>
            <a:off x="5354711" y="1883665"/>
            <a:ext cx="3555021" cy="2278973"/>
            <a:chOff x="5354711" y="1865377"/>
            <a:chExt cx="3555021" cy="2278973"/>
          </a:xfrm>
        </p:grpSpPr>
        <p:pic>
          <p:nvPicPr>
            <p:cNvPr id="6" name="Picture 5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4E5453BF-691D-4440-9A6E-E2AF8D1ED4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009" r="7454"/>
            <a:stretch/>
          </p:blipFill>
          <p:spPr>
            <a:xfrm>
              <a:off x="5354711" y="1865377"/>
              <a:ext cx="3555021" cy="2278973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7B3AF0-74A8-4784-91D2-010229483384}"/>
                </a:ext>
              </a:extLst>
            </p:cNvPr>
            <p:cNvSpPr txBox="1"/>
            <p:nvPr/>
          </p:nvSpPr>
          <p:spPr>
            <a:xfrm>
              <a:off x="7269235" y="2505535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b</a:t>
              </a:r>
              <a:r>
                <a:rPr lang="en-GB" baseline="-25000" dirty="0" err="1"/>
                <a:t>n</a:t>
              </a:r>
              <a:endParaRPr lang="en-GB" baseline="-250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45AE201-2401-4122-80FD-DCC8D320564F}"/>
                </a:ext>
              </a:extLst>
            </p:cNvPr>
            <p:cNvSpPr txBox="1"/>
            <p:nvPr/>
          </p:nvSpPr>
          <p:spPr>
            <a:xfrm>
              <a:off x="6420719" y="2553739"/>
              <a:ext cx="3834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</a:t>
              </a:r>
              <a:r>
                <a:rPr lang="en-GB" baseline="-25000" dirty="0"/>
                <a:t>n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1B23B43B-B56A-4BF1-9BB3-3B043C14D3E5}"/>
                </a:ext>
              </a:extLst>
            </p:cNvPr>
            <p:cNvCxnSpPr>
              <a:cxnSpLocks/>
              <a:stCxn id="34" idx="2"/>
            </p:cNvCxnSpPr>
            <p:nvPr/>
          </p:nvCxnSpPr>
          <p:spPr>
            <a:xfrm>
              <a:off x="6612438" y="2953849"/>
              <a:ext cx="344120" cy="2862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30B965F-F3AA-4F53-BA79-2EF992B569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35710" y="2922980"/>
              <a:ext cx="132458" cy="48890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0841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Fourier transforms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Similar example as for Fourier series.</a:t>
            </a:r>
          </a:p>
          <a:p>
            <a:r>
              <a:rPr lang="en-GB" dirty="0"/>
              <a:t>How does an electronic  pulse respond to passage through a high- or low-pass filter?</a:t>
            </a:r>
          </a:p>
          <a:p>
            <a:r>
              <a:rPr lang="en-GB" dirty="0"/>
              <a:t>Describe the pulse using a Fourier transform.</a:t>
            </a:r>
          </a:p>
          <a:p>
            <a:r>
              <a:rPr lang="en-GB" dirty="0"/>
              <a:t>Apply the frequency dependent function (filter) and evaluate the inverse Fourier transform.</a:t>
            </a:r>
          </a:p>
          <a:p>
            <a:r>
              <a:rPr lang="en-GB" dirty="0"/>
              <a:t>E.g. for low-pass filters, reduce range of integration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Input: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Output: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920176" y="5227928"/>
          <a:ext cx="33655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3365280" imgH="850680" progId="Equation.DSMT4">
                  <p:embed/>
                </p:oleObj>
              </mc:Choice>
              <mc:Fallback>
                <p:oleObj name="Equation" r:id="rId3" imgW="3365280" imgH="850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176" y="5227928"/>
                        <a:ext cx="33655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3924" y="1932605"/>
            <a:ext cx="3472051" cy="2274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8862" y="4492954"/>
            <a:ext cx="3417113" cy="2271500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67F663D-63C7-4680-A4C8-09FFCAA7CC74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9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45227193"/>
      </p:ext>
    </p:extLst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11305</TotalTime>
  <Words>598</Words>
  <Application>Microsoft Office PowerPoint</Application>
  <PresentationFormat>A4 Paper (210x297 mm)</PresentationFormat>
  <Paragraphs>147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TimA4Landscape</vt:lpstr>
      <vt:lpstr>MathType 7.0 Equation</vt:lpstr>
      <vt:lpstr>Equation</vt:lpstr>
      <vt:lpstr>Fourier transforms</vt:lpstr>
      <vt:lpstr>Fourier series using exponentials</vt:lpstr>
      <vt:lpstr>Fourier series using exponentials</vt:lpstr>
      <vt:lpstr>Fourier series using exponentials</vt:lpstr>
      <vt:lpstr>Fourier series using exponentials</vt:lpstr>
      <vt:lpstr>Fourier series and transforms</vt:lpstr>
      <vt:lpstr>Fourier series and transforms</vt:lpstr>
      <vt:lpstr>Fourier series and transforms</vt:lpstr>
      <vt:lpstr>Using Fourier transforms</vt:lpstr>
      <vt:lpstr>Using Fourier transforms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92</cp:revision>
  <cp:lastPrinted>2015-02-12T14:39:51Z</cp:lastPrinted>
  <dcterms:created xsi:type="dcterms:W3CDTF">2012-02-06T13:56:19Z</dcterms:created>
  <dcterms:modified xsi:type="dcterms:W3CDTF">2019-03-25T09:42:12Z</dcterms:modified>
</cp:coreProperties>
</file>