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7" r:id="rId2"/>
    <p:sldId id="313" r:id="rId3"/>
    <p:sldId id="314" r:id="rId4"/>
    <p:sldId id="308" r:id="rId5"/>
    <p:sldId id="309" r:id="rId6"/>
    <p:sldId id="310" r:id="rId7"/>
    <p:sldId id="311" r:id="rId8"/>
    <p:sldId id="312" r:id="rId9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07245-437C-4D82-A337-CBE3CF3799F0}" v="11" dt="2019-03-18T13:17:54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E2F23490-84AF-4203-A84A-E36CCEE15BA8}"/>
  </pc:docChgLst>
  <pc:docChgLst>
    <pc:chgData name="Tim Greenshaw" userId="7cff769c7af84488" providerId="LiveId" clId="{1E907245-437C-4D82-A337-CBE3CF3799F0}"/>
    <pc:docChg chg="undo modSld modNotesMaster modHandout">
      <pc:chgData name="Tim Greenshaw" userId="7cff769c7af84488" providerId="LiveId" clId="{1E907245-437C-4D82-A337-CBE3CF3799F0}" dt="2019-03-18T14:43:52.147" v="303" actId="1036"/>
      <pc:docMkLst>
        <pc:docMk/>
      </pc:docMkLst>
      <pc:sldChg chg="modSp">
        <pc:chgData name="Tim Greenshaw" userId="7cff769c7af84488" providerId="LiveId" clId="{1E907245-437C-4D82-A337-CBE3CF3799F0}" dt="2019-03-18T13:21:01.972" v="291" actId="20577"/>
        <pc:sldMkLst>
          <pc:docMk/>
          <pc:sldMk cId="0" sldId="307"/>
        </pc:sldMkLst>
        <pc:spChg chg="mod">
          <ac:chgData name="Tim Greenshaw" userId="7cff769c7af84488" providerId="LiveId" clId="{1E907245-437C-4D82-A337-CBE3CF3799F0}" dt="2019-03-18T13:21:01.972" v="291" actId="20577"/>
          <ac:spMkLst>
            <pc:docMk/>
            <pc:sldMk cId="0" sldId="307"/>
            <ac:spMk id="3" creationId="{00000000-0000-0000-0000-000000000000}"/>
          </ac:spMkLst>
        </pc:spChg>
      </pc:sldChg>
      <pc:sldChg chg="modSp">
        <pc:chgData name="Tim Greenshaw" userId="7cff769c7af84488" providerId="LiveId" clId="{1E907245-437C-4D82-A337-CBE3CF3799F0}" dt="2019-03-18T13:14:13.954" v="5" actId="1037"/>
        <pc:sldMkLst>
          <pc:docMk/>
          <pc:sldMk cId="1817174905" sldId="310"/>
        </pc:sldMkLst>
        <pc:spChg chg="mod">
          <ac:chgData name="Tim Greenshaw" userId="7cff769c7af84488" providerId="LiveId" clId="{1E907245-437C-4D82-A337-CBE3CF3799F0}" dt="2019-03-18T13:13:45.211" v="3" actId="57"/>
          <ac:spMkLst>
            <pc:docMk/>
            <pc:sldMk cId="1817174905" sldId="310"/>
            <ac:spMk id="3" creationId="{00000000-0000-0000-0000-000000000000}"/>
          </ac:spMkLst>
        </pc:spChg>
        <pc:graphicFrameChg chg="mod">
          <ac:chgData name="Tim Greenshaw" userId="7cff769c7af84488" providerId="LiveId" clId="{1E907245-437C-4D82-A337-CBE3CF3799F0}" dt="2019-03-18T13:14:13.954" v="5" actId="1037"/>
          <ac:graphicFrameMkLst>
            <pc:docMk/>
            <pc:sldMk cId="1817174905" sldId="310"/>
            <ac:graphicFrameMk id="14" creationId="{B835418A-F4E2-4222-A3CF-60D3FCCA10DE}"/>
          </ac:graphicFrameMkLst>
        </pc:graphicFrameChg>
      </pc:sldChg>
      <pc:sldChg chg="addSp modSp">
        <pc:chgData name="Tim Greenshaw" userId="7cff769c7af84488" providerId="LiveId" clId="{1E907245-437C-4D82-A337-CBE3CF3799F0}" dt="2019-03-18T14:43:52.147" v="303" actId="1036"/>
        <pc:sldMkLst>
          <pc:docMk/>
          <pc:sldMk cId="4042612550" sldId="312"/>
        </pc:sldMkLst>
        <pc:spChg chg="mod">
          <ac:chgData name="Tim Greenshaw" userId="7cff769c7af84488" providerId="LiveId" clId="{1E907245-437C-4D82-A337-CBE3CF3799F0}" dt="2019-03-18T13:19:17.820" v="240" actId="14100"/>
          <ac:spMkLst>
            <pc:docMk/>
            <pc:sldMk cId="4042612550" sldId="312"/>
            <ac:spMk id="3" creationId="{16EEEF6F-4F4E-4342-B60E-E2FCC6F67DF0}"/>
          </ac:spMkLst>
        </pc:spChg>
        <pc:spChg chg="mod">
          <ac:chgData name="Tim Greenshaw" userId="7cff769c7af84488" providerId="LiveId" clId="{1E907245-437C-4D82-A337-CBE3CF3799F0}" dt="2019-03-18T13:19:57.190" v="259" actId="20577"/>
          <ac:spMkLst>
            <pc:docMk/>
            <pc:sldMk cId="4042612550" sldId="312"/>
            <ac:spMk id="4" creationId="{ABB57537-6987-4BAA-A903-349367E71D6B}"/>
          </ac:spMkLst>
        </pc:spChg>
        <pc:graphicFrameChg chg="add mod">
          <ac:chgData name="Tim Greenshaw" userId="7cff769c7af84488" providerId="LiveId" clId="{1E907245-437C-4D82-A337-CBE3CF3799F0}" dt="2019-03-18T13:18:47.437" v="230" actId="1038"/>
          <ac:graphicFrameMkLst>
            <pc:docMk/>
            <pc:sldMk cId="4042612550" sldId="312"/>
            <ac:graphicFrameMk id="6" creationId="{0173C87F-D31E-401A-B2A7-E05B492A53D9}"/>
          </ac:graphicFrameMkLst>
        </pc:graphicFrameChg>
        <pc:graphicFrameChg chg="mod">
          <ac:chgData name="Tim Greenshaw" userId="7cff769c7af84488" providerId="LiveId" clId="{1E907245-437C-4D82-A337-CBE3CF3799F0}" dt="2019-03-18T13:18:42.705" v="227" actId="1036"/>
          <ac:graphicFrameMkLst>
            <pc:docMk/>
            <pc:sldMk cId="4042612550" sldId="312"/>
            <ac:graphicFrameMk id="8" creationId="{C7A6B754-62FE-4812-BE33-4114EFB8C519}"/>
          </ac:graphicFrameMkLst>
        </pc:graphicFrameChg>
        <pc:graphicFrameChg chg="mod">
          <ac:chgData name="Tim Greenshaw" userId="7cff769c7af84488" providerId="LiveId" clId="{1E907245-437C-4D82-A337-CBE3CF3799F0}" dt="2019-03-18T14:43:52.147" v="303" actId="1036"/>
          <ac:graphicFrameMkLst>
            <pc:docMk/>
            <pc:sldMk cId="4042612550" sldId="312"/>
            <ac:graphicFrameMk id="11" creationId="{3CE66590-CD00-477A-AD7B-39A0B836FD65}"/>
          </ac:graphicFrameMkLst>
        </pc:graphicFrameChg>
      </pc:sldChg>
      <pc:sldChg chg="modSp">
        <pc:chgData name="Tim Greenshaw" userId="7cff769c7af84488" providerId="LiveId" clId="{1E907245-437C-4D82-A337-CBE3CF3799F0}" dt="2019-03-18T13:21:49.445" v="302" actId="1036"/>
        <pc:sldMkLst>
          <pc:docMk/>
          <pc:sldMk cId="906754280" sldId="313"/>
        </pc:sldMkLst>
        <pc:spChg chg="mod">
          <ac:chgData name="Tim Greenshaw" userId="7cff769c7af84488" providerId="LiveId" clId="{1E907245-437C-4D82-A337-CBE3CF3799F0}" dt="2019-03-18T13:21:42.432" v="299" actId="20577"/>
          <ac:spMkLst>
            <pc:docMk/>
            <pc:sldMk cId="906754280" sldId="313"/>
            <ac:spMk id="4" creationId="{00000000-0000-0000-0000-000000000000}"/>
          </ac:spMkLst>
        </pc:spChg>
        <pc:picChg chg="mod">
          <ac:chgData name="Tim Greenshaw" userId="7cff769c7af84488" providerId="LiveId" clId="{1E907245-437C-4D82-A337-CBE3CF3799F0}" dt="2019-03-18T13:21:49.445" v="302" actId="1036"/>
          <ac:picMkLst>
            <pc:docMk/>
            <pc:sldMk cId="906754280" sldId="313"/>
            <ac:picMk id="8" creationId="{00000000-0000-0000-0000-000000000000}"/>
          </ac:picMkLst>
        </pc:picChg>
      </pc:sldChg>
    </pc:docChg>
  </pc:docChgLst>
  <pc:docChgLst>
    <pc:chgData name="Tim Greenshaw" userId="7cff769c7af84488" providerId="LiveId" clId="{9A9C13DA-5429-40C5-B14A-3DE49D3AC5FD}"/>
  </pc:docChgLst>
  <pc:docChgLst>
    <pc:chgData name="Tim Greenshaw" userId="7cff769c7af84488" providerId="LiveId" clId="{CA192211-1E81-4466-99F7-F1B7C160AAA3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395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18/03/19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395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3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6100"/>
            <a:ext cx="3965575" cy="274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4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4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539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62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02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63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hyperlink" Target="https://d.docs.live.net/7cff769c7af84488/OneDocuments/Liverpool/Teaching/Phys108-Maths02/Lectures2019/The_collapse_of_the_Tacoma_Bridge.mp4" TargetMode="Externa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Filters and forced oscillations – </a:t>
            </a:r>
            <a:br>
              <a:rPr lang="en-GB" dirty="0"/>
            </a:br>
            <a:r>
              <a:rPr lang="en-GB" dirty="0"/>
              <a:t>				Fourier series in 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See a practical use of Fourier series in analysing electronic circuits.</a:t>
            </a:r>
          </a:p>
          <a:p>
            <a:pPr lvl="1"/>
            <a:r>
              <a:rPr lang="en-GB" dirty="0"/>
              <a:t>See again how 2</a:t>
            </a:r>
            <a:r>
              <a:rPr lang="en-GB" baseline="30000" dirty="0"/>
              <a:t>nd</a:t>
            </a:r>
            <a:r>
              <a:rPr lang="en-GB" dirty="0"/>
              <a:t> order differential equations can arise in physical situations such as the motion of masses on springs.</a:t>
            </a:r>
          </a:p>
          <a:p>
            <a:pPr lvl="1"/>
            <a:r>
              <a:rPr lang="en-GB" dirty="0"/>
              <a:t>Examine the case of periodic (but not sinusoidal) “forcing terms” and see how to deal with them using Fourier series.</a:t>
            </a:r>
          </a:p>
          <a:p>
            <a:pPr lvl="1"/>
            <a:r>
              <a:rPr lang="en-GB" dirty="0"/>
              <a:t>Do an example.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comprehension question for this lecture:</a:t>
            </a:r>
          </a:p>
          <a:p>
            <a:pPr lvl="1"/>
            <a:r>
              <a:rPr lang="en-GB" dirty="0"/>
              <a:t>Deduce as much as you can about the coefficients in the Fourier series for the following function: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Compare your guesses with the true values.</a:t>
            </a:r>
          </a:p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C5EA78-0327-49F7-9C42-B64E74F12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085" y="3250372"/>
            <a:ext cx="3775984" cy="24737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in practical 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Suppose we have two electronic circuits that only let through signals in  certain frequency ranges:</a:t>
            </a:r>
          </a:p>
          <a:p>
            <a:pPr lvl="1"/>
            <a:r>
              <a:rPr lang="en-GB" dirty="0"/>
              <a:t>f &lt; </a:t>
            </a:r>
            <a:r>
              <a:rPr lang="en-GB" dirty="0" err="1"/>
              <a:t>f</a:t>
            </a:r>
            <a:r>
              <a:rPr lang="en-GB" baseline="-25000" dirty="0" err="1"/>
              <a:t>top</a:t>
            </a:r>
            <a:r>
              <a:rPr lang="en-GB" dirty="0"/>
              <a:t> (a “low-pass” filter).</a:t>
            </a:r>
          </a:p>
          <a:p>
            <a:pPr lvl="1"/>
            <a:r>
              <a:rPr lang="en-GB" dirty="0"/>
              <a:t>f &gt; </a:t>
            </a:r>
            <a:r>
              <a:rPr lang="en-GB" dirty="0" err="1"/>
              <a:t>f</a:t>
            </a:r>
            <a:r>
              <a:rPr lang="en-GB" baseline="-25000" dirty="0" err="1"/>
              <a:t>bot</a:t>
            </a:r>
            <a:r>
              <a:rPr lang="en-GB" dirty="0"/>
              <a:t> (a “high-pass” filter).</a:t>
            </a:r>
          </a:p>
          <a:p>
            <a:r>
              <a:rPr lang="en-GB" dirty="0"/>
              <a:t>What will we see if we send a square wave signal through these circuits?</a:t>
            </a:r>
          </a:p>
          <a:p>
            <a:r>
              <a:rPr lang="en-GB" dirty="0"/>
              <a:t>Input: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484255" cy="5135563"/>
          </a:xfrm>
        </p:spPr>
        <p:txBody>
          <a:bodyPr/>
          <a:lstStyle/>
          <a:p>
            <a:r>
              <a:rPr lang="en-GB" dirty="0"/>
              <a:t>Represent as a Fourier series.</a:t>
            </a:r>
          </a:p>
          <a:p>
            <a:r>
              <a:rPr lang="en-GB" dirty="0"/>
              <a:t>Have shown that: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First few terms: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685" y="4176797"/>
            <a:ext cx="3505013" cy="227975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F00532D-BC06-493D-A462-168F433D9EB9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34916CD-CADC-4103-BC4C-CE9185863B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935020"/>
              </p:ext>
            </p:extLst>
          </p:nvPr>
        </p:nvGraphicFramePr>
        <p:xfrm>
          <a:off x="911626" y="4352798"/>
          <a:ext cx="2641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641320" imgH="1117440" progId="Equation.DSMT4">
                  <p:embed/>
                </p:oleObj>
              </mc:Choice>
              <mc:Fallback>
                <p:oleObj name="Equation" r:id="rId4" imgW="2641320" imgH="11174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34916CD-CADC-4103-BC4C-CE9185863B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1626" y="4352798"/>
                        <a:ext cx="26416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711ED38-ADA1-4717-9D85-D49C806443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006205"/>
              </p:ext>
            </p:extLst>
          </p:nvPr>
        </p:nvGraphicFramePr>
        <p:xfrm>
          <a:off x="5504815" y="2316163"/>
          <a:ext cx="15875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587240" imgH="1396800" progId="Equation.DSMT4">
                  <p:embed/>
                </p:oleObj>
              </mc:Choice>
              <mc:Fallback>
                <p:oleObj name="Equation" r:id="rId6" imgW="1587240" imgH="1396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9711ED38-ADA1-4717-9D85-D49C806443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4815" y="2316163"/>
                        <a:ext cx="158750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675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use Fourier Series?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If add up first 20 terms get reasonable representation of input: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do we get if we pass this signal through our low- and high-pass filters?</a:t>
            </a:r>
          </a:p>
          <a:p>
            <a:r>
              <a:rPr lang="en-GB" dirty="0"/>
              <a:t>Find out by applying effect of circuit to sine and cosine terms that make up input, then adding them up again.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681729" cy="5135563"/>
          </a:xfrm>
        </p:spPr>
        <p:txBody>
          <a:bodyPr/>
          <a:lstStyle/>
          <a:p>
            <a:r>
              <a:rPr lang="en-GB" dirty="0"/>
              <a:t>Low-pass (cut off terms above tenth):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High-pass (remove terms below fourth):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30" y="2421893"/>
            <a:ext cx="3472051" cy="2263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413" y="4512695"/>
            <a:ext cx="3483038" cy="2241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7705" y="1923994"/>
            <a:ext cx="3483038" cy="226325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6112AC7-F4FF-4CD0-9412-3FE5168DA8A0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0454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2BA358B-62D7-4154-BFB6-BAAC51D06DC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0" r="7287"/>
          <a:stretch/>
        </p:blipFill>
        <p:spPr>
          <a:xfrm>
            <a:off x="5029200" y="3787080"/>
            <a:ext cx="4519734" cy="307092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Forced oscillations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Consider a mass m attached to a spring with spring constant k.</a:t>
            </a:r>
          </a:p>
          <a:p>
            <a:r>
              <a:rPr lang="en-GB" dirty="0"/>
              <a:t>The force on the mass, at distance y from equilibrium, is</a:t>
            </a:r>
          </a:p>
          <a:p>
            <a:r>
              <a:rPr lang="en-GB" dirty="0"/>
              <a:t>Newton’s second law relates the force to the acceleration,</a:t>
            </a:r>
          </a:p>
          <a:p>
            <a:r>
              <a:rPr lang="en-GB" dirty="0"/>
              <a:t>Hence</a:t>
            </a:r>
          </a:p>
          <a:p>
            <a:r>
              <a:rPr lang="en-GB" dirty="0"/>
              <a:t>Now assume that an external force r(t) is also applied to the mass.</a:t>
            </a:r>
          </a:p>
          <a:p>
            <a:r>
              <a:rPr lang="en-GB" dirty="0"/>
              <a:t>Then: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seen how to solve this if r(t) is something like</a:t>
            </a:r>
          </a:p>
          <a:p>
            <a:r>
              <a:rPr lang="en-GB" dirty="0"/>
              <a:t>What if r(t) is a more complicated periodic function?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Can solve by representing r(t) as a Fourier series.</a:t>
            </a:r>
          </a:p>
          <a:p>
            <a:r>
              <a:rPr lang="en-GB" dirty="0"/>
              <a:t>An example: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924E957-4202-4F95-BC91-45B18D6F0D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383545"/>
              </p:ext>
            </p:extLst>
          </p:nvPr>
        </p:nvGraphicFramePr>
        <p:xfrm>
          <a:off x="3002661" y="2582355"/>
          <a:ext cx="889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888840" imgH="304560" progId="Equation.DSMT4">
                  <p:embed/>
                </p:oleObj>
              </mc:Choice>
              <mc:Fallback>
                <p:oleObj name="Equation" r:id="rId5" imgW="888840" imgH="304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924E957-4202-4F95-BC91-45B18D6F0D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02661" y="2582355"/>
                        <a:ext cx="889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DEFAAC0-12A6-4BB2-B4BB-7B872C5A26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714476"/>
              </p:ext>
            </p:extLst>
          </p:nvPr>
        </p:nvGraphicFramePr>
        <p:xfrm>
          <a:off x="3495294" y="3281680"/>
          <a:ext cx="81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812520" imgH="291960" progId="Equation.DSMT4">
                  <p:embed/>
                </p:oleObj>
              </mc:Choice>
              <mc:Fallback>
                <p:oleObj name="Equation" r:id="rId7" imgW="812520" imgH="2919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DEFAAC0-12A6-4BB2-B4BB-7B872C5A26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5294" y="3281680"/>
                        <a:ext cx="812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D348D49-952B-459E-9EE9-E16FA3DDCB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25670"/>
              </p:ext>
            </p:extLst>
          </p:nvPr>
        </p:nvGraphicFramePr>
        <p:xfrm>
          <a:off x="1639507" y="3629343"/>
          <a:ext cx="1079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9" imgW="1079280" imgH="304560" progId="Equation.DSMT4">
                  <p:embed/>
                </p:oleObj>
              </mc:Choice>
              <mc:Fallback>
                <p:oleObj name="Equation" r:id="rId9" imgW="1079280" imgH="304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D348D49-952B-459E-9EE9-E16FA3DDCB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39507" y="3629343"/>
                        <a:ext cx="10795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EA375D5-78FB-4A8B-A81D-7760D7848D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498889"/>
              </p:ext>
            </p:extLst>
          </p:nvPr>
        </p:nvGraphicFramePr>
        <p:xfrm>
          <a:off x="1586040" y="4667695"/>
          <a:ext cx="1765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1" imgW="1765080" imgH="685800" progId="Equation.DSMT4">
                  <p:embed/>
                </p:oleObj>
              </mc:Choice>
              <mc:Fallback>
                <p:oleObj name="Equation" r:id="rId11" imgW="1765080" imgH="685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4EA375D5-78FB-4A8B-A81D-7760D7848D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6040" y="4667695"/>
                        <a:ext cx="17653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D7505CD-CC89-4E40-AB97-0D794A4275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722339"/>
              </p:ext>
            </p:extLst>
          </p:nvPr>
        </p:nvGraphicFramePr>
        <p:xfrm>
          <a:off x="5470462" y="2545461"/>
          <a:ext cx="29210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3" imgW="2920680" imgH="1346040" progId="Equation.DSMT4">
                  <p:embed/>
                </p:oleObj>
              </mc:Choice>
              <mc:Fallback>
                <p:oleObj name="Equation" r:id="rId13" imgW="2920680" imgH="1346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D7505CD-CC89-4E40-AB97-0D794A4275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70462" y="2545461"/>
                        <a:ext cx="29210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A09A699-D29E-4842-AABA-BCCE653A0E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400056"/>
              </p:ext>
            </p:extLst>
          </p:nvPr>
        </p:nvGraphicFramePr>
        <p:xfrm>
          <a:off x="6873050" y="2293938"/>
          <a:ext cx="1701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5" imgW="1701720" imgH="304560" progId="Equation.DSMT4">
                  <p:embed/>
                </p:oleObj>
              </mc:Choice>
              <mc:Fallback>
                <p:oleObj name="Equation" r:id="rId15" imgW="1701720" imgH="3045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A09A699-D29E-4842-AABA-BCCE653A0E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873050" y="2293938"/>
                        <a:ext cx="1701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DD8BB56-30DF-4DBC-97C6-38B695586A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609813"/>
              </p:ext>
            </p:extLst>
          </p:nvPr>
        </p:nvGraphicFramePr>
        <p:xfrm>
          <a:off x="2717165" y="5696523"/>
          <a:ext cx="2019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7" imgW="2019240" imgH="304560" progId="Equation.DSMT4">
                  <p:embed/>
                </p:oleObj>
              </mc:Choice>
              <mc:Fallback>
                <p:oleObj name="Equation" r:id="rId17" imgW="2019240" imgH="3045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9DD8BB56-30DF-4DBC-97C6-38B695586A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17165" y="5696523"/>
                        <a:ext cx="2019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874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Forced oscillations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5366004" cy="5135563"/>
          </a:xfrm>
        </p:spPr>
        <p:txBody>
          <a:bodyPr/>
          <a:lstStyle/>
          <a:p>
            <a:r>
              <a:rPr lang="en-GB" dirty="0"/>
              <a:t>First compute the Fourier series for r(t).</a:t>
            </a:r>
          </a:p>
          <a:p>
            <a:r>
              <a:rPr lang="en-GB" dirty="0"/>
              <a:t>Only cosine terms (even function), a</a:t>
            </a:r>
            <a:r>
              <a:rPr lang="en-GB" baseline="-25000" dirty="0"/>
              <a:t>0</a:t>
            </a:r>
            <a:r>
              <a:rPr lang="en-GB" dirty="0"/>
              <a:t> is zero (average of r(t)) and </a:t>
            </a:r>
          </a:p>
          <a:p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011037" y="1533524"/>
            <a:ext cx="3576828" cy="5135563"/>
          </a:xfrm>
        </p:spPr>
        <p:txBody>
          <a:bodyPr/>
          <a:lstStyle/>
          <a:p>
            <a:r>
              <a:rPr lang="en-GB" dirty="0"/>
              <a:t>Hence: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Now                 is 2 if n is odd and zero if n is even, so: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term in cos</a:t>
            </a:r>
            <a:r>
              <a:rPr lang="en-GB" baseline="30000" dirty="0"/>
              <a:t> </a:t>
            </a:r>
            <a:r>
              <a:rPr lang="en-GB" dirty="0" err="1"/>
              <a:t>nt</a:t>
            </a:r>
            <a:r>
              <a:rPr lang="en-GB" dirty="0"/>
              <a:t> in the series for r(t) is: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8C9F137-6195-448B-8A51-823728DFDC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762300"/>
              </p:ext>
            </p:extLst>
          </p:nvPr>
        </p:nvGraphicFramePr>
        <p:xfrm>
          <a:off x="919226" y="2598992"/>
          <a:ext cx="4800600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4800600" imgH="3822480" progId="Equation.DSMT4">
                  <p:embed/>
                </p:oleObj>
              </mc:Choice>
              <mc:Fallback>
                <p:oleObj name="Equation" r:id="rId4" imgW="4800600" imgH="3822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8C9F137-6195-448B-8A51-823728DFDC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9226" y="2598992"/>
                        <a:ext cx="4800600" cy="382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044C337-666E-499B-A680-FA56E7A6A0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062303"/>
              </p:ext>
            </p:extLst>
          </p:nvPr>
        </p:nvGraphicFramePr>
        <p:xfrm>
          <a:off x="6469380" y="1908620"/>
          <a:ext cx="1905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904760" imgH="1447560" progId="Equation.DSMT4">
                  <p:embed/>
                </p:oleObj>
              </mc:Choice>
              <mc:Fallback>
                <p:oleObj name="Equation" r:id="rId6" imgW="1904760" imgH="1447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044C337-666E-499B-A680-FA56E7A6A0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69380" y="1908620"/>
                        <a:ext cx="19050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9B4ED1F-339F-43B7-8442-19F74EE520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904626"/>
              </p:ext>
            </p:extLst>
          </p:nvPr>
        </p:nvGraphicFramePr>
        <p:xfrm>
          <a:off x="6457125" y="4070414"/>
          <a:ext cx="2882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882880" imgH="685800" progId="Equation.DSMT4">
                  <p:embed/>
                </p:oleObj>
              </mc:Choice>
              <mc:Fallback>
                <p:oleObj name="Equation" r:id="rId8" imgW="2882880" imgH="685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9B4ED1F-339F-43B7-8442-19F74EE520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57125" y="4070414"/>
                        <a:ext cx="2882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2611B69-0FE1-4540-A17F-BA2593E47B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486319"/>
              </p:ext>
            </p:extLst>
          </p:nvPr>
        </p:nvGraphicFramePr>
        <p:xfrm>
          <a:off x="6976999" y="3446780"/>
          <a:ext cx="977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977760" imgH="241200" progId="Equation.DSMT4">
                  <p:embed/>
                </p:oleObj>
              </mc:Choice>
              <mc:Fallback>
                <p:oleObj name="Equation" r:id="rId10" imgW="97776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2611B69-0FE1-4540-A17F-BA2593E47B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76999" y="3446780"/>
                        <a:ext cx="9779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EC973BB-E90B-4D06-B6A1-224DFFA05F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815892"/>
              </p:ext>
            </p:extLst>
          </p:nvPr>
        </p:nvGraphicFramePr>
        <p:xfrm>
          <a:off x="3008376" y="2292350"/>
          <a:ext cx="774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774360" imgH="241200" progId="Equation.DSMT4">
                  <p:embed/>
                </p:oleObj>
              </mc:Choice>
              <mc:Fallback>
                <p:oleObj name="Equation" r:id="rId12" imgW="774360" imgH="2412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EC973BB-E90B-4D06-B6A1-224DFFA05F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08376" y="2292350"/>
                        <a:ext cx="7747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793672B-0F04-4E51-A83A-C3DBDB0DD6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330859"/>
              </p:ext>
            </p:extLst>
          </p:nvPr>
        </p:nvGraphicFramePr>
        <p:xfrm>
          <a:off x="6473825" y="5441950"/>
          <a:ext cx="1104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104840" imgH="634680" progId="Equation.DSMT4">
                  <p:embed/>
                </p:oleObj>
              </mc:Choice>
              <mc:Fallback>
                <p:oleObj name="Equation" r:id="rId14" imgW="1104840" imgH="6346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793672B-0F04-4E51-A83A-C3DBDB0DD6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73825" y="5441950"/>
                        <a:ext cx="11049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93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Forced oscillations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106101" cy="5135563"/>
          </a:xfrm>
        </p:spPr>
        <p:txBody>
          <a:bodyPr/>
          <a:lstStyle/>
          <a:p>
            <a:r>
              <a:rPr lang="en-GB" dirty="0"/>
              <a:t>Look at the original equation for this cos</a:t>
            </a:r>
            <a:r>
              <a:rPr lang="en-GB" baseline="30000" dirty="0"/>
              <a:t> </a:t>
            </a:r>
            <a:r>
              <a:rPr lang="en-GB" dirty="0" err="1"/>
              <a:t>nt</a:t>
            </a:r>
            <a:r>
              <a:rPr lang="en-GB" dirty="0"/>
              <a:t> term: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particular integral is of the form: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Equating coefficients gives: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01401" y="1533525"/>
            <a:ext cx="4809299" cy="5135563"/>
          </a:xfrm>
        </p:spPr>
        <p:txBody>
          <a:bodyPr/>
          <a:lstStyle/>
          <a:p>
            <a:r>
              <a:rPr lang="en-GB" dirty="0"/>
              <a:t>Since the complete force term is the sum of                                              the full particular integral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 will be the sum of terms y</a:t>
            </a:r>
            <a:r>
              <a:rPr lang="en-GB" baseline="-25000" dirty="0"/>
              <a:t>1</a:t>
            </a:r>
            <a:r>
              <a:rPr lang="en-GB" dirty="0"/>
              <a:t>, y</a:t>
            </a:r>
            <a:r>
              <a:rPr lang="en-GB" baseline="-25000" dirty="0"/>
              <a:t>3</a:t>
            </a:r>
            <a:r>
              <a:rPr lang="en-GB" dirty="0"/>
              <a:t>, y</a:t>
            </a:r>
            <a:r>
              <a:rPr lang="en-GB" baseline="-25000" dirty="0"/>
              <a:t>5</a:t>
            </a:r>
            <a:r>
              <a:rPr lang="en-GB" dirty="0"/>
              <a:t>…</a:t>
            </a:r>
          </a:p>
          <a:p>
            <a:r>
              <a:rPr lang="en-GB" dirty="0"/>
              <a:t>That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solution of the homogeneous equation is:</a:t>
            </a:r>
          </a:p>
          <a:p>
            <a:r>
              <a:rPr lang="en-GB" dirty="0"/>
              <a:t>The full solution is                   :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2611B69-0FE1-4540-A17F-BA2593E47B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851722"/>
              </p:ext>
            </p:extLst>
          </p:nvPr>
        </p:nvGraphicFramePr>
        <p:xfrm>
          <a:off x="5344478" y="1912303"/>
          <a:ext cx="2743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743200" imgH="291960" progId="Equation.DSMT4">
                  <p:embed/>
                </p:oleObj>
              </mc:Choice>
              <mc:Fallback>
                <p:oleObj name="Equation" r:id="rId4" imgW="2743200" imgH="2919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2611B69-0FE1-4540-A17F-BA2593E47B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44478" y="1912303"/>
                        <a:ext cx="27432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257B834-B5DD-4247-BE30-1C90BD212B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627742"/>
              </p:ext>
            </p:extLst>
          </p:nvPr>
        </p:nvGraphicFramePr>
        <p:xfrm>
          <a:off x="938022" y="2187575"/>
          <a:ext cx="2006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006280" imgH="634680" progId="Equation.DSMT4">
                  <p:embed/>
                </p:oleObj>
              </mc:Choice>
              <mc:Fallback>
                <p:oleObj name="Equation" r:id="rId6" imgW="2006280" imgH="6346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257B834-B5DD-4247-BE30-1C90BD212B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8022" y="2187575"/>
                        <a:ext cx="20066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CEC9B91-1932-44E1-9733-532606AE2C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668200"/>
              </p:ext>
            </p:extLst>
          </p:nvPr>
        </p:nvGraphicFramePr>
        <p:xfrm>
          <a:off x="956501" y="3674745"/>
          <a:ext cx="36449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3644640" imgH="1130040" progId="Equation.DSMT4">
                  <p:embed/>
                </p:oleObj>
              </mc:Choice>
              <mc:Fallback>
                <p:oleObj name="Equation" r:id="rId8" imgW="3644640" imgH="11300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CEC9B91-1932-44E1-9733-532606AE2C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56501" y="3674745"/>
                        <a:ext cx="364490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835418A-F4E2-4222-A3CF-60D3FCCA10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049314"/>
              </p:ext>
            </p:extLst>
          </p:nvPr>
        </p:nvGraphicFramePr>
        <p:xfrm>
          <a:off x="924610" y="5430838"/>
          <a:ext cx="307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3073320" imgH="685800" progId="Equation.DSMT4">
                  <p:embed/>
                </p:oleObj>
              </mc:Choice>
              <mc:Fallback>
                <p:oleObj name="Equation" r:id="rId10" imgW="3073320" imgH="685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835418A-F4E2-4222-A3CF-60D3FCCA10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24610" y="5430838"/>
                        <a:ext cx="3073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CC1AED49-37CA-4C61-9D3D-F53834919E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70270"/>
              </p:ext>
            </p:extLst>
          </p:nvPr>
        </p:nvGraphicFramePr>
        <p:xfrm>
          <a:off x="5082667" y="3179572"/>
          <a:ext cx="4686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4686120" imgH="736560" progId="Equation.DSMT4">
                  <p:embed/>
                </p:oleObj>
              </mc:Choice>
              <mc:Fallback>
                <p:oleObj name="Equation" r:id="rId12" imgW="4686120" imgH="7365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CC1AED49-37CA-4C61-9D3D-F53834919E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82667" y="3179572"/>
                        <a:ext cx="4686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C9019B6-0E6C-4BB1-B069-2AF99C7D31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747137"/>
              </p:ext>
            </p:extLst>
          </p:nvPr>
        </p:nvGraphicFramePr>
        <p:xfrm>
          <a:off x="6257989" y="4281932"/>
          <a:ext cx="2374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2374560" imgH="330120" progId="Equation.DSMT4">
                  <p:embed/>
                </p:oleObj>
              </mc:Choice>
              <mc:Fallback>
                <p:oleObj name="Equation" r:id="rId14" imgW="2374560" imgH="33012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9C9019B6-0E6C-4BB1-B069-2AF99C7D31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257989" y="4281932"/>
                        <a:ext cx="2374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C7580762-5BA9-4D00-B564-3F1C50586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033757"/>
              </p:ext>
            </p:extLst>
          </p:nvPr>
        </p:nvGraphicFramePr>
        <p:xfrm>
          <a:off x="7035673" y="4644644"/>
          <a:ext cx="1143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143000" imgH="355320" progId="Equation.DSMT4">
                  <p:embed/>
                </p:oleObj>
              </mc:Choice>
              <mc:Fallback>
                <p:oleObj name="Equation" r:id="rId16" imgW="1143000" imgH="35532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C7580762-5BA9-4D00-B564-3F1C505865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035673" y="4644644"/>
                        <a:ext cx="11430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19E6BC3-36FB-4F03-857E-F840426349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994484"/>
              </p:ext>
            </p:extLst>
          </p:nvPr>
        </p:nvGraphicFramePr>
        <p:xfrm>
          <a:off x="5058537" y="5013325"/>
          <a:ext cx="4572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4572000" imgH="1117440" progId="Equation.DSMT4">
                  <p:embed/>
                </p:oleObj>
              </mc:Choice>
              <mc:Fallback>
                <p:oleObj name="Equation" r:id="rId18" imgW="4572000" imgH="111744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819E6BC3-36FB-4F03-857E-F840426349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058537" y="5013325"/>
                        <a:ext cx="45720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717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Forced oscillations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We see the force term excites a spectrum of oscillations with amplitudes that decrease with frequency.</a:t>
            </a:r>
          </a:p>
          <a:p>
            <a:r>
              <a:rPr lang="en-GB" dirty="0"/>
              <a:t>There is no friction; initial conditions influence the oscillations for all t.</a:t>
            </a:r>
          </a:p>
          <a:p>
            <a:r>
              <a:rPr lang="en-GB" dirty="0"/>
              <a:t>If motion due to force only: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74577-3646-4AAA-8C70-77508A5FF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592919" cy="5135563"/>
          </a:xfrm>
        </p:spPr>
        <p:txBody>
          <a:bodyPr/>
          <a:lstStyle/>
          <a:p>
            <a:r>
              <a:rPr lang="en-GB" dirty="0"/>
              <a:t>Motion including component due to a particular initial position and velocity.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Friction would cause component due to initial motion to die out, leaving only that due to the force.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  <p:pic>
        <p:nvPicPr>
          <p:cNvPr id="22" name="Picture 2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75D8793-CF94-429C-B206-0FAB9F2E60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0" r="6838"/>
          <a:stretch/>
        </p:blipFill>
        <p:spPr>
          <a:xfrm>
            <a:off x="5047096" y="2244416"/>
            <a:ext cx="4345543" cy="2969422"/>
          </a:xfrm>
          <a:prstGeom prst="rect">
            <a:avLst/>
          </a:prstGeom>
        </p:spPr>
      </p:pic>
      <p:pic>
        <p:nvPicPr>
          <p:cNvPr id="24" name="Picture 2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EC84228-6165-4683-80DF-9A9537A0BA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1" r="6954"/>
          <a:stretch/>
        </p:blipFill>
        <p:spPr>
          <a:xfrm>
            <a:off x="332256" y="3852418"/>
            <a:ext cx="4340133" cy="298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5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954FB-1164-4517-A8A7-A9C15E6F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15888"/>
            <a:ext cx="8915400" cy="1143000"/>
          </a:xfrm>
        </p:spPr>
        <p:txBody>
          <a:bodyPr/>
          <a:lstStyle/>
          <a:p>
            <a:r>
              <a:rPr lang="en-GB" dirty="0"/>
              <a:t>Resonance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EEF6F-4F4E-4342-B60E-E2FCC6F67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621984" cy="5135563"/>
          </a:xfrm>
        </p:spPr>
        <p:txBody>
          <a:bodyPr/>
          <a:lstStyle/>
          <a:p>
            <a:r>
              <a:rPr lang="en-GB" dirty="0"/>
              <a:t>What happens if we change the spring constant?</a:t>
            </a:r>
          </a:p>
          <a:p>
            <a:r>
              <a:rPr lang="en-GB" dirty="0"/>
              <a:t>If the chosen value means that the natural frequency of the system is the same as one of the frequencies in the force term, resonance occurs.</a:t>
            </a:r>
          </a:p>
          <a:p>
            <a:r>
              <a:rPr lang="en-GB" dirty="0"/>
              <a:t>E.g. pick </a:t>
            </a:r>
          </a:p>
          <a:p>
            <a:r>
              <a:rPr lang="en-GB" dirty="0"/>
              <a:t>Then </a:t>
            </a:r>
          </a:p>
          <a:p>
            <a:r>
              <a:rPr lang="en-GB" dirty="0"/>
              <a:t>In the particular integral, we now have to change  </a:t>
            </a:r>
            <a:br>
              <a:rPr lang="en-GB" dirty="0"/>
            </a:br>
            <a:r>
              <a:rPr lang="en-GB" dirty="0"/>
              <a:t>to                                               as </a:t>
            </a:r>
            <a:r>
              <a:rPr lang="en-GB" dirty="0" err="1"/>
              <a:t>y</a:t>
            </a:r>
            <a:r>
              <a:rPr lang="en-GB" baseline="-25000" dirty="0" err="1"/>
              <a:t>c</a:t>
            </a:r>
            <a:r>
              <a:rPr lang="en-GB" dirty="0"/>
              <a:t> already contains cos</a:t>
            </a:r>
            <a:r>
              <a:rPr lang="en-GB" baseline="30000" dirty="0"/>
              <a:t> </a:t>
            </a:r>
            <a:r>
              <a:rPr lang="en-GB" dirty="0"/>
              <a:t>5t and sin</a:t>
            </a:r>
            <a:r>
              <a:rPr lang="en-GB" baseline="30000" dirty="0"/>
              <a:t> </a:t>
            </a:r>
            <a:r>
              <a:rPr lang="en-GB" dirty="0"/>
              <a:t>5t terms.</a:t>
            </a:r>
          </a:p>
          <a:p>
            <a:r>
              <a:rPr lang="en-GB" dirty="0"/>
              <a:t>We can see this frequency component (“mode”) has an amplitude that grows with time, there is a “resonance”.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57537-6987-4BAA-A903-349367E71D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If there is no (or only little) friction, the resonant mode can become very large: the results can be quite interesting!</a:t>
            </a:r>
          </a:p>
          <a:p>
            <a:r>
              <a:rPr lang="en-GB" dirty="0">
                <a:hlinkClick r:id="rId3"/>
              </a:rPr>
              <a:t>Tacoma narrows bridge collapse</a:t>
            </a:r>
            <a:r>
              <a:rPr lang="en-GB" dirty="0"/>
              <a:t>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5E71F83-B007-4BA3-BE98-CCAACB02E0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329906"/>
              </p:ext>
            </p:extLst>
          </p:nvPr>
        </p:nvGraphicFramePr>
        <p:xfrm>
          <a:off x="1901508" y="3568700"/>
          <a:ext cx="749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749160" imgH="253800" progId="Equation.DSMT4">
                  <p:embed/>
                </p:oleObj>
              </mc:Choice>
              <mc:Fallback>
                <p:oleObj name="Equation" r:id="rId4" imgW="74916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5E71F83-B007-4BA3-BE98-CCAACB02E0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1508" y="3568700"/>
                        <a:ext cx="7493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7A6B754-62FE-4812-BE33-4114EFB8C5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52495"/>
              </p:ext>
            </p:extLst>
          </p:nvPr>
        </p:nvGraphicFramePr>
        <p:xfrm>
          <a:off x="1956499" y="4580389"/>
          <a:ext cx="2552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552400" imgH="330120" progId="Equation.DSMT4">
                  <p:embed/>
                </p:oleObj>
              </mc:Choice>
              <mc:Fallback>
                <p:oleObj name="Equation" r:id="rId6" imgW="2552400" imgH="3301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7A6B754-62FE-4812-BE33-4114EFB8C5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6499" y="4580389"/>
                        <a:ext cx="2552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CE66590-CD00-477A-AD7B-39A0B836FD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863307"/>
              </p:ext>
            </p:extLst>
          </p:nvPr>
        </p:nvGraphicFramePr>
        <p:xfrm>
          <a:off x="1511300" y="3912045"/>
          <a:ext cx="2349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2349360" imgH="330120" progId="Equation.DSMT4">
                  <p:embed/>
                </p:oleObj>
              </mc:Choice>
              <mc:Fallback>
                <p:oleObj name="Equation" r:id="rId8" imgW="2349360" imgH="3301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CE66590-CD00-477A-AD7B-39A0B836FD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11300" y="3912045"/>
                        <a:ext cx="2349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0CEF54-3CC6-48F7-94EB-C1D47E030BB7}"/>
              </a:ext>
            </a:extLst>
          </p:cNvPr>
          <p:cNvSpPr txBox="1">
            <a:spLocks/>
          </p:cNvSpPr>
          <p:nvPr/>
        </p:nvSpPr>
        <p:spPr>
          <a:xfrm>
            <a:off x="7594600" y="649554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173C87F-D31E-401A-B2A7-E05B492A53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187800"/>
              </p:ext>
            </p:extLst>
          </p:nvPr>
        </p:nvGraphicFramePr>
        <p:xfrm>
          <a:off x="1170425" y="4849813"/>
          <a:ext cx="288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2882880" imgH="380880" progId="Equation.DSMT4">
                  <p:embed/>
                </p:oleObj>
              </mc:Choice>
              <mc:Fallback>
                <p:oleObj name="Equation" r:id="rId10" imgW="288288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173C87F-D31E-401A-B2A7-E05B492A53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70425" y="4849813"/>
                        <a:ext cx="2882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612550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11127</TotalTime>
  <Words>647</Words>
  <Application>Microsoft Office PowerPoint</Application>
  <PresentationFormat>A4 Paper (210x297 mm)</PresentationFormat>
  <Paragraphs>126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TimA4Landscape</vt:lpstr>
      <vt:lpstr>Equation</vt:lpstr>
      <vt:lpstr>MathType 7.0 Equation</vt:lpstr>
      <vt:lpstr>Filters and forced oscillations –      Fourier series in physics</vt:lpstr>
      <vt:lpstr>Fourier series in practical physics</vt:lpstr>
      <vt:lpstr>Why use Fourier Series?</vt:lpstr>
      <vt:lpstr>Forced oscillations</vt:lpstr>
      <vt:lpstr>Forced oscillations</vt:lpstr>
      <vt:lpstr>Forced oscillations</vt:lpstr>
      <vt:lpstr>Forced oscillations</vt:lpstr>
      <vt:lpstr>Resonance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2018-04-23T08:05:47Z</cp:lastPrinted>
  <dcterms:created xsi:type="dcterms:W3CDTF">2012-02-06T13:56:19Z</dcterms:created>
  <dcterms:modified xsi:type="dcterms:W3CDTF">2019-03-18T14:44:08Z</dcterms:modified>
</cp:coreProperties>
</file>