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07" r:id="rId2"/>
    <p:sldId id="308" r:id="rId3"/>
    <p:sldId id="309" r:id="rId4"/>
    <p:sldId id="310" r:id="rId5"/>
    <p:sldId id="311" r:id="rId6"/>
  </p:sldIdLst>
  <p:sldSz cx="9906000" cy="6858000" type="A4"/>
  <p:notesSz cx="9601200" cy="731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4B39D6-EA06-44BB-9D58-32BC94E3070E}" v="10" dt="2019-03-13T16:30:59.8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91" d="100"/>
          <a:sy n="91" d="100"/>
        </p:scale>
        <p:origin x="994" y="5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Greenshaw" userId="7cff769c7af84488" providerId="LiveId" clId="{2A4B39D6-EA06-44BB-9D58-32BC94E3070E}"/>
    <pc:docChg chg="undo custSel modSld modNotesMaster modHandout">
      <pc:chgData name="Tim Greenshaw" userId="7cff769c7af84488" providerId="LiveId" clId="{2A4B39D6-EA06-44BB-9D58-32BC94E3070E}" dt="2019-03-13T16:31:06.589" v="16" actId="478"/>
      <pc:docMkLst>
        <pc:docMk/>
      </pc:docMkLst>
      <pc:sldChg chg="addSp delSp modSp">
        <pc:chgData name="Tim Greenshaw" userId="7cff769c7af84488" providerId="LiveId" clId="{2A4B39D6-EA06-44BB-9D58-32BC94E3070E}" dt="2019-03-13T16:31:06.589" v="16" actId="478"/>
        <pc:sldMkLst>
          <pc:docMk/>
          <pc:sldMk cId="0" sldId="307"/>
        </pc:sldMkLst>
        <pc:spChg chg="mod">
          <ac:chgData name="Tim Greenshaw" userId="7cff769c7af84488" providerId="LiveId" clId="{2A4B39D6-EA06-44BB-9D58-32BC94E3070E}" dt="2019-03-13T16:29:21.225" v="12"/>
          <ac:spMkLst>
            <pc:docMk/>
            <pc:sldMk cId="0" sldId="307"/>
            <ac:spMk id="3" creationId="{00000000-0000-0000-0000-000000000000}"/>
          </ac:spMkLst>
        </pc:spChg>
        <pc:graphicFrameChg chg="mod">
          <ac:chgData name="Tim Greenshaw" userId="7cff769c7af84488" providerId="LiveId" clId="{2A4B39D6-EA06-44BB-9D58-32BC94E3070E}" dt="2019-03-12T17:47:09.959" v="3"/>
          <ac:graphicFrameMkLst>
            <pc:docMk/>
            <pc:sldMk cId="0" sldId="307"/>
            <ac:graphicFrameMk id="6" creationId="{98ED084E-343B-4622-9A0E-94E547921009}"/>
          </ac:graphicFrameMkLst>
        </pc:graphicFrameChg>
        <pc:picChg chg="add del mod">
          <ac:chgData name="Tim Greenshaw" userId="7cff769c7af84488" providerId="LiveId" clId="{2A4B39D6-EA06-44BB-9D58-32BC94E3070E}" dt="2019-03-13T16:31:06.589" v="16" actId="478"/>
          <ac:picMkLst>
            <pc:docMk/>
            <pc:sldMk cId="0" sldId="307"/>
            <ac:picMk id="4" creationId="{0FE66A1E-B3A2-4AA6-AE27-936DE51813E2}"/>
          </ac:picMkLst>
        </pc:picChg>
        <pc:picChg chg="add del mod">
          <ac:chgData name="Tim Greenshaw" userId="7cff769c7af84488" providerId="LiveId" clId="{2A4B39D6-EA06-44BB-9D58-32BC94E3070E}" dt="2019-03-13T16:22:21.011" v="10" actId="478"/>
          <ac:picMkLst>
            <pc:docMk/>
            <pc:sldMk cId="0" sldId="307"/>
            <ac:picMk id="1027" creationId="{FDC38F1F-3F00-4B0D-B831-A15EBA8DF247}"/>
          </ac:picMkLst>
        </pc:picChg>
      </pc:sldChg>
      <pc:sldChg chg="modSp">
        <pc:chgData name="Tim Greenshaw" userId="7cff769c7af84488" providerId="LiveId" clId="{2A4B39D6-EA06-44BB-9D58-32BC94E3070E}" dt="2019-03-12T17:49:42.954" v="6"/>
        <pc:sldMkLst>
          <pc:docMk/>
          <pc:sldMk cId="4020049950" sldId="311"/>
        </pc:sldMkLst>
        <pc:graphicFrameChg chg="mod">
          <ac:chgData name="Tim Greenshaw" userId="7cff769c7af84488" providerId="LiveId" clId="{2A4B39D6-EA06-44BB-9D58-32BC94E3070E}" dt="2019-03-12T17:49:42.954" v="6"/>
          <ac:graphicFrameMkLst>
            <pc:docMk/>
            <pc:sldMk cId="4020049950" sldId="311"/>
            <ac:graphicFrameMk id="23" creationId="{3521F695-DD68-4F4D-850E-4CF17A9C368D}"/>
          </ac:graphicFrameMkLst>
        </pc:graphicFrameChg>
      </pc:sldChg>
    </pc:docChg>
  </pc:docChgLst>
  <pc:docChgLst>
    <pc:chgData name="Tim Greenshaw" userId="7cff769c7af84488" providerId="LiveId" clId="{9568A24E-031B-4C20-9C3E-DC5EF63F45CB}"/>
  </pc:docChgLst>
  <pc:docChgLst>
    <pc:chgData name="Tim Greenshaw" userId="7cff769c7af84488" providerId="LiveId" clId="{87E71801-5AA2-4F1D-8239-C92218D2B89A}"/>
  </pc:docChgLst>
  <pc:docChgLst>
    <pc:chgData name="Tim Greenshaw" userId="7cff769c7af84488" providerId="LiveId" clId="{CA192211-1E81-4466-99F7-F1B7C160AAA3}"/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8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161567" cy="3661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7395" y="2"/>
            <a:ext cx="4161567" cy="3661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53424-13BE-458F-9695-48755F943310}" type="datetimeFigureOut">
              <a:rPr lang="en-GB" smtClean="0"/>
              <a:t>13/03/19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947863"/>
            <a:ext cx="4161567" cy="366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7395" y="6947863"/>
            <a:ext cx="4161567" cy="366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93DA2-8000-46B6-9278-D12E63795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043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4158662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251" y="3"/>
            <a:ext cx="4160805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17813" y="546100"/>
            <a:ext cx="3965575" cy="2746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1839" y="3474350"/>
            <a:ext cx="7677525" cy="3292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04"/>
            <a:ext cx="4158662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251" y="6948704"/>
            <a:ext cx="4160805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FF1C52D4-C0F1-424B-BBAA-A110CCC3FC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82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022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946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402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569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679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8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9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7.wmf"/><Relationship Id="rId5" Type="http://schemas.openxmlformats.org/officeDocument/2006/relationships/image" Target="../media/image8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8.wmf"/><Relationship Id="rId10" Type="http://schemas.openxmlformats.org/officeDocument/2006/relationships/image" Target="../media/image23.png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Fourier series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In this lecture we will:</a:t>
            </a:r>
          </a:p>
          <a:p>
            <a:pPr lvl="1"/>
            <a:r>
              <a:rPr lang="en-GB" dirty="0"/>
              <a:t>See how to represent general periodic functions using Fourier series.</a:t>
            </a:r>
          </a:p>
          <a:p>
            <a:pPr lvl="1"/>
            <a:r>
              <a:rPr lang="en-GB" dirty="0"/>
              <a:t>Look some more at odd and even functions.</a:t>
            </a:r>
          </a:p>
          <a:p>
            <a:pPr lvl="1"/>
            <a:r>
              <a:rPr lang="en-GB" dirty="0"/>
              <a:t>Do some more examples.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 comprehension question for this lecture:</a:t>
            </a:r>
          </a:p>
          <a:p>
            <a:pPr lvl="1"/>
            <a:r>
              <a:rPr lang="en-GB" dirty="0"/>
              <a:t>Work out the Fourier series that describes the function: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2F4ADC-7009-49A0-9D6C-25D8BDB9B0D7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</a:t>
            </a:fld>
            <a:endParaRPr lang="en-GB" sz="1600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8ED084E-343B-4622-9A0E-94E5479210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701927"/>
              </p:ext>
            </p:extLst>
          </p:nvPr>
        </p:nvGraphicFramePr>
        <p:xfrm>
          <a:off x="5895975" y="2925763"/>
          <a:ext cx="2374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2374560" imgH="685800" progId="Equation.DSMT4">
                  <p:embed/>
                </p:oleObj>
              </mc:Choice>
              <mc:Fallback>
                <p:oleObj name="Equation" r:id="rId4" imgW="2374560" imgH="685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8ED084E-343B-4622-9A0E-94E5479210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95975" y="2925763"/>
                        <a:ext cx="23749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95300" y="115888"/>
            <a:ext cx="4533900" cy="1143000"/>
          </a:xfrm>
        </p:spPr>
        <p:txBody>
          <a:bodyPr/>
          <a:lstStyle/>
          <a:p>
            <a:r>
              <a:rPr lang="en-GB" dirty="0"/>
              <a:t>Functions with general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To represent a function with period T, we must scale the result derived for functions with period 2</a:t>
            </a:r>
            <a:r>
              <a:rPr lang="en-GB" dirty="0">
                <a:latin typeface="Symbol" panose="05050102010706020507" pitchFamily="18" charset="2"/>
              </a:rPr>
              <a:t>p</a:t>
            </a:r>
            <a:r>
              <a:rPr lang="en-GB" dirty="0"/>
              <a:t>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coefficients are found using: 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690872" cy="5135563"/>
          </a:xfrm>
        </p:spPr>
        <p:txBody>
          <a:bodyPr/>
          <a:lstStyle/>
          <a:p>
            <a:r>
              <a:rPr lang="en-GB" dirty="0"/>
              <a:t>Odd function,                         e.g. sine: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Even function,                       e.g. cosine: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2F4ADC-7009-49A0-9D6C-25D8BDB9B0D7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2</a:t>
            </a:fld>
            <a:endParaRPr lang="en-GB" sz="1600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5C568C2-A3FE-43F7-B3FD-A0E8B798DF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507969"/>
              </p:ext>
            </p:extLst>
          </p:nvPr>
        </p:nvGraphicFramePr>
        <p:xfrm>
          <a:off x="936816" y="2471738"/>
          <a:ext cx="36068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3606480" imgH="1422360" progId="Equation.DSMT4">
                  <p:embed/>
                </p:oleObj>
              </mc:Choice>
              <mc:Fallback>
                <p:oleObj name="Equation" r:id="rId4" imgW="3606480" imgH="14223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A5C568C2-A3FE-43F7-B3FD-A0E8B798DF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36816" y="2471738"/>
                        <a:ext cx="3606800" cy="142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C369764-7EB0-4F50-A80E-9604FF4917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0895127"/>
              </p:ext>
            </p:extLst>
          </p:nvPr>
        </p:nvGraphicFramePr>
        <p:xfrm>
          <a:off x="1060387" y="4421505"/>
          <a:ext cx="28448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2844720" imgH="1981080" progId="Equation.DSMT4">
                  <p:embed/>
                </p:oleObj>
              </mc:Choice>
              <mc:Fallback>
                <p:oleObj name="Equation" r:id="rId6" imgW="2844720" imgH="19810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FC369764-7EB0-4F50-A80E-9604FF4917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60387" y="4421505"/>
                        <a:ext cx="2844800" cy="198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4">
            <a:extLst>
              <a:ext uri="{FF2B5EF4-FFF2-40B4-BE49-F238E27FC236}">
                <a16:creationId xmlns:a16="http://schemas.microsoft.com/office/drawing/2014/main" id="{E0F98959-A211-4294-A999-2950DC8F7FAA}"/>
              </a:ext>
            </a:extLst>
          </p:cNvPr>
          <p:cNvSpPr txBox="1">
            <a:spLocks/>
          </p:cNvSpPr>
          <p:nvPr/>
        </p:nvSpPr>
        <p:spPr bwMode="auto">
          <a:xfrm>
            <a:off x="5018532" y="121984"/>
            <a:ext cx="4533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kern="0" dirty="0"/>
              <a:t>Odd and even functions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35D8C2D-D142-44B2-8EBD-4D9BA45C32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471951"/>
              </p:ext>
            </p:extLst>
          </p:nvPr>
        </p:nvGraphicFramePr>
        <p:xfrm>
          <a:off x="6884988" y="1614488"/>
          <a:ext cx="1536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1536480" imgH="304560" progId="Equation.DSMT4">
                  <p:embed/>
                </p:oleObj>
              </mc:Choice>
              <mc:Fallback>
                <p:oleObj name="Equation" r:id="rId8" imgW="1536480" imgH="3045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35D8C2D-D142-44B2-8EBD-4D9BA45C32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884988" y="1614488"/>
                        <a:ext cx="15367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00B0989C-8F61-49B7-B7D5-0A65388D0A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1310070"/>
              </p:ext>
            </p:extLst>
          </p:nvPr>
        </p:nvGraphicFramePr>
        <p:xfrm>
          <a:off x="6978968" y="4181475"/>
          <a:ext cx="1397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1396800" imgH="304560" progId="Equation.DSMT4">
                  <p:embed/>
                </p:oleObj>
              </mc:Choice>
              <mc:Fallback>
                <p:oleObj name="Equation" r:id="rId10" imgW="1396800" imgH="30456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00B0989C-8F61-49B7-B7D5-0A65388D0A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978968" y="4181475"/>
                        <a:ext cx="13970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16" descr="A close up of a logo&#10;&#10;Description generated with high confidence">
            <a:extLst>
              <a:ext uri="{FF2B5EF4-FFF2-40B4-BE49-F238E27FC236}">
                <a16:creationId xmlns:a16="http://schemas.microsoft.com/office/drawing/2014/main" id="{61F09F06-526D-4ABF-B38F-E85D4C4A80F5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10" r="7454"/>
          <a:stretch/>
        </p:blipFill>
        <p:spPr>
          <a:xfrm>
            <a:off x="5665608" y="1892808"/>
            <a:ext cx="3327446" cy="2288858"/>
          </a:xfrm>
          <a:prstGeom prst="rect">
            <a:avLst/>
          </a:prstGeom>
        </p:spPr>
      </p:pic>
      <p:pic>
        <p:nvPicPr>
          <p:cNvPr id="19" name="Picture 18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3CF178FB-0BF1-43C9-8686-824EB79DD4F6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60" r="6428"/>
          <a:stretch/>
        </p:blipFill>
        <p:spPr>
          <a:xfrm>
            <a:off x="5665609" y="4467797"/>
            <a:ext cx="3327446" cy="2257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756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95300" y="115888"/>
            <a:ext cx="8915400" cy="1143000"/>
          </a:xfrm>
        </p:spPr>
        <p:txBody>
          <a:bodyPr/>
          <a:lstStyle/>
          <a:p>
            <a:r>
              <a:rPr lang="en-GB" dirty="0"/>
              <a:t>Odd and even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533900" cy="5135563"/>
          </a:xfrm>
        </p:spPr>
        <p:txBody>
          <a:bodyPr/>
          <a:lstStyle/>
          <a:p>
            <a:r>
              <a:rPr lang="en-GB" dirty="0"/>
              <a:t>The integral of an odd function over a symmetric range [– T/2, T/2] is zero.</a:t>
            </a:r>
          </a:p>
          <a:p>
            <a:r>
              <a:rPr lang="en-GB" dirty="0"/>
              <a:t>“Obvious” from graph, but prove it!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Put                                in first integral.  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Hence: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If an even function, f(t), is multiplied by an odd function, sine, the result is an odd function.</a:t>
            </a:r>
          </a:p>
          <a:p>
            <a:r>
              <a:rPr lang="en-GB" dirty="0"/>
              <a:t>Hence: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Similarly, for an odd function g(t):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2F4ADC-7009-49A0-9D6C-25D8BDB9B0D7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3</a:t>
            </a:fld>
            <a:endParaRPr lang="en-GB" sz="1600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35D8C2D-D142-44B2-8EBD-4D9BA45C32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34750"/>
              </p:ext>
            </p:extLst>
          </p:nvPr>
        </p:nvGraphicFramePr>
        <p:xfrm>
          <a:off x="2155825" y="2727325"/>
          <a:ext cx="1524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152280" imgH="253800" progId="Equation.DSMT4">
                  <p:embed/>
                </p:oleObj>
              </mc:Choice>
              <mc:Fallback>
                <p:oleObj name="Equation" r:id="rId4" imgW="152280" imgH="2538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35D8C2D-D142-44B2-8EBD-4D9BA45C32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55825" y="2727325"/>
                        <a:ext cx="1524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835A479F-A98F-4634-A9D2-013B1C3A50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6582570"/>
              </p:ext>
            </p:extLst>
          </p:nvPr>
        </p:nvGraphicFramePr>
        <p:xfrm>
          <a:off x="967423" y="2624582"/>
          <a:ext cx="3835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3835080" imgH="507960" progId="Equation.DSMT4">
                  <p:embed/>
                </p:oleObj>
              </mc:Choice>
              <mc:Fallback>
                <p:oleObj name="Equation" r:id="rId6" imgW="3835080" imgH="50796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835A479F-A98F-4634-A9D2-013B1C3A50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67423" y="2624582"/>
                        <a:ext cx="38354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21F0BBE-B67D-4745-9068-D1F90E5257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425711"/>
              </p:ext>
            </p:extLst>
          </p:nvPr>
        </p:nvGraphicFramePr>
        <p:xfrm>
          <a:off x="1319149" y="3375025"/>
          <a:ext cx="19177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1917360" imgH="253800" progId="Equation.DSMT4">
                  <p:embed/>
                </p:oleObj>
              </mc:Choice>
              <mc:Fallback>
                <p:oleObj name="Equation" r:id="rId8" imgW="1917360" imgH="253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21F0BBE-B67D-4745-9068-D1F90E5257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19149" y="3375025"/>
                        <a:ext cx="19177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46C3F81B-6BB0-4B2F-9766-ACFF70C0D5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84687"/>
              </p:ext>
            </p:extLst>
          </p:nvPr>
        </p:nvGraphicFramePr>
        <p:xfrm>
          <a:off x="948944" y="3687382"/>
          <a:ext cx="2997200" cy="280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2997000" imgH="2806560" progId="Equation.DSMT4">
                  <p:embed/>
                </p:oleObj>
              </mc:Choice>
              <mc:Fallback>
                <p:oleObj name="Equation" r:id="rId10" imgW="2997000" imgH="280656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46C3F81B-6BB0-4B2F-9766-ACFF70C0D56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48944" y="3687382"/>
                        <a:ext cx="2997200" cy="280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DFB9D869-37BF-4D69-80CA-5FA5E8F51B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604488"/>
              </p:ext>
            </p:extLst>
          </p:nvPr>
        </p:nvGraphicFramePr>
        <p:xfrm>
          <a:off x="5446713" y="1889316"/>
          <a:ext cx="3886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3886200" imgH="838080" progId="Equation.DSMT4">
                  <p:embed/>
                </p:oleObj>
              </mc:Choice>
              <mc:Fallback>
                <p:oleObj name="Equation" r:id="rId12" imgW="3886200" imgH="83808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DFB9D869-37BF-4D69-80CA-5FA5E8F51B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446713" y="1889316"/>
                        <a:ext cx="3886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81FE2092-B601-4B11-9A6A-441C5AEC95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237484"/>
              </p:ext>
            </p:extLst>
          </p:nvPr>
        </p:nvGraphicFramePr>
        <p:xfrm>
          <a:off x="5450015" y="3986530"/>
          <a:ext cx="27686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2768400" imgH="939600" progId="Equation.DSMT4">
                  <p:embed/>
                </p:oleObj>
              </mc:Choice>
              <mc:Fallback>
                <p:oleObj name="Equation" r:id="rId14" imgW="2768400" imgH="93960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81FE2092-B601-4B11-9A6A-441C5AEC95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450015" y="3986530"/>
                        <a:ext cx="2768600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E829DBA7-274D-485C-9885-DC55E6FFB2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409608"/>
              </p:ext>
            </p:extLst>
          </p:nvPr>
        </p:nvGraphicFramePr>
        <p:xfrm>
          <a:off x="5504879" y="5508181"/>
          <a:ext cx="28067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2806560" imgH="939600" progId="Equation.DSMT4">
                  <p:embed/>
                </p:oleObj>
              </mc:Choice>
              <mc:Fallback>
                <p:oleObj name="Equation" r:id="rId16" imgW="2806560" imgH="93960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E829DBA7-274D-485C-9885-DC55E6FFB2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504879" y="5508181"/>
                        <a:ext cx="2806700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3663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95300" y="115888"/>
            <a:ext cx="4533900" cy="1143000"/>
          </a:xfrm>
        </p:spPr>
        <p:txBody>
          <a:bodyPr/>
          <a:lstStyle/>
          <a:p>
            <a:r>
              <a:rPr lang="en-GB" dirty="0"/>
              <a:t>Odd and even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533900" cy="5135563"/>
          </a:xfrm>
        </p:spPr>
        <p:txBody>
          <a:bodyPr/>
          <a:lstStyle/>
          <a:p>
            <a:r>
              <a:rPr lang="en-GB" dirty="0"/>
              <a:t>The integrals used to determine the Fourier coefficients can be simplified if the integrand is even, e.g. for an even function f(t):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Even functions can be written: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And odd functions: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The sawtooth function is: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Here,</a:t>
            </a:r>
          </a:p>
          <a:p>
            <a:r>
              <a:rPr lang="en-GB" dirty="0"/>
              <a:t>Calculate the Fourier coefficients.</a:t>
            </a:r>
          </a:p>
          <a:p>
            <a:r>
              <a:rPr lang="en-GB" dirty="0"/>
              <a:t>f(t) is odd, so a</a:t>
            </a:r>
            <a:r>
              <a:rPr lang="en-GB" baseline="-25000" dirty="0"/>
              <a:t>0</a:t>
            </a:r>
            <a:r>
              <a:rPr lang="en-GB" dirty="0"/>
              <a:t> and all a</a:t>
            </a:r>
            <a:r>
              <a:rPr lang="en-GB" baseline="-25000" dirty="0"/>
              <a:t>n</a:t>
            </a:r>
            <a:r>
              <a:rPr lang="en-GB" dirty="0"/>
              <a:t> are zero.</a:t>
            </a:r>
          </a:p>
          <a:p>
            <a:r>
              <a:rPr lang="en-GB" dirty="0"/>
              <a:t>Must calculate </a:t>
            </a:r>
            <a:r>
              <a:rPr lang="en-GB" dirty="0" err="1"/>
              <a:t>b</a:t>
            </a:r>
            <a:r>
              <a:rPr lang="en-GB" baseline="-25000" dirty="0" err="1"/>
              <a:t>n</a:t>
            </a:r>
            <a:r>
              <a:rPr lang="en-GB" dirty="0"/>
              <a:t>, but can use fact that integrand is even (product of two odd functions):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2F4ADC-7009-49A0-9D6C-25D8BDB9B0D7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4</a:t>
            </a:fld>
            <a:endParaRPr lang="en-GB" sz="1600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35D8C2D-D142-44B2-8EBD-4D9BA45C32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55825" y="2727325"/>
          <a:ext cx="1524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152280" imgH="253800" progId="Equation.DSMT4">
                  <p:embed/>
                </p:oleObj>
              </mc:Choice>
              <mc:Fallback>
                <p:oleObj name="Equation" r:id="rId4" imgW="152280" imgH="2538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35D8C2D-D142-44B2-8EBD-4D9BA45C32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55825" y="2727325"/>
                        <a:ext cx="1524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DFB9D869-37BF-4D69-80CA-5FA5E8F51B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961596"/>
              </p:ext>
            </p:extLst>
          </p:nvPr>
        </p:nvGraphicFramePr>
        <p:xfrm>
          <a:off x="5494973" y="1932178"/>
          <a:ext cx="2298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2298600" imgH="685800" progId="Equation.DSMT4">
                  <p:embed/>
                </p:oleObj>
              </mc:Choice>
              <mc:Fallback>
                <p:oleObj name="Equation" r:id="rId6" imgW="2298600" imgH="68580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DFB9D869-37BF-4D69-80CA-5FA5E8F51B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94973" y="1932178"/>
                        <a:ext cx="22987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0DD7BEEC-1CA4-40D9-94FA-DA8AEF9466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3498229"/>
              </p:ext>
            </p:extLst>
          </p:nvPr>
        </p:nvGraphicFramePr>
        <p:xfrm>
          <a:off x="937197" y="2863723"/>
          <a:ext cx="27940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2793960" imgH="1295280" progId="Equation.DSMT4">
                  <p:embed/>
                </p:oleObj>
              </mc:Choice>
              <mc:Fallback>
                <p:oleObj name="Equation" r:id="rId8" imgW="2793960" imgH="12952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0DD7BEEC-1CA4-40D9-94FA-DA8AEF9466D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37197" y="2863723"/>
                        <a:ext cx="2794000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05986E58-1AD1-4BDD-BDA1-C67662B0BB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995214"/>
              </p:ext>
            </p:extLst>
          </p:nvPr>
        </p:nvGraphicFramePr>
        <p:xfrm>
          <a:off x="960628" y="4675124"/>
          <a:ext cx="26543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2654280" imgH="672840" progId="Equation.DSMT4">
                  <p:embed/>
                </p:oleObj>
              </mc:Choice>
              <mc:Fallback>
                <p:oleObj name="Equation" r:id="rId10" imgW="2654280" imgH="67284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05986E58-1AD1-4BDD-BDA1-C67662B0BB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60628" y="4675124"/>
                        <a:ext cx="2654300" cy="67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D78A3605-8C2C-4EE3-AAB7-5BF045621C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989580"/>
              </p:ext>
            </p:extLst>
          </p:nvPr>
        </p:nvGraphicFramePr>
        <p:xfrm>
          <a:off x="962660" y="5818188"/>
          <a:ext cx="21844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2184120" imgH="672840" progId="Equation.DSMT4">
                  <p:embed/>
                </p:oleObj>
              </mc:Choice>
              <mc:Fallback>
                <p:oleObj name="Equation" r:id="rId12" imgW="2184120" imgH="67284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D78A3605-8C2C-4EE3-AAB7-5BF045621C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62660" y="5818188"/>
                        <a:ext cx="2184400" cy="67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itle 4">
            <a:extLst>
              <a:ext uri="{FF2B5EF4-FFF2-40B4-BE49-F238E27FC236}">
                <a16:creationId xmlns:a16="http://schemas.microsoft.com/office/drawing/2014/main" id="{C90C7370-0387-44EA-A26A-7A827D5533E5}"/>
              </a:ext>
            </a:extLst>
          </p:cNvPr>
          <p:cNvSpPr txBox="1">
            <a:spLocks/>
          </p:cNvSpPr>
          <p:nvPr/>
        </p:nvSpPr>
        <p:spPr bwMode="auto">
          <a:xfrm>
            <a:off x="5040567" y="115888"/>
            <a:ext cx="4533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kern="0" dirty="0"/>
              <a:t>Sawtooth function</a:t>
            </a:r>
          </a:p>
        </p:txBody>
      </p:sp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F13ED64B-A1E0-4503-866C-7585E4095F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507047"/>
              </p:ext>
            </p:extLst>
          </p:nvPr>
        </p:nvGraphicFramePr>
        <p:xfrm>
          <a:off x="6044502" y="2721229"/>
          <a:ext cx="6477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647640" imgH="241200" progId="Equation.DSMT4">
                  <p:embed/>
                </p:oleObj>
              </mc:Choice>
              <mc:Fallback>
                <p:oleObj name="Equation" r:id="rId14" imgW="647640" imgH="24120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F13ED64B-A1E0-4503-866C-7585E4095F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044502" y="2721229"/>
                        <a:ext cx="6477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3521F695-DD68-4F4D-850E-4CF17A9C36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310417"/>
              </p:ext>
            </p:extLst>
          </p:nvPr>
        </p:nvGraphicFramePr>
        <p:xfrm>
          <a:off x="5473700" y="4706938"/>
          <a:ext cx="1981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1981080" imgH="1066680" progId="Equation.DSMT4">
                  <p:embed/>
                </p:oleObj>
              </mc:Choice>
              <mc:Fallback>
                <p:oleObj name="Equation" r:id="rId16" imgW="1981080" imgH="106668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3521F695-DD68-4F4D-850E-4CF17A9C36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473700" y="4706938"/>
                        <a:ext cx="1981200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8804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Sawtooth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So: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2F4ADC-7009-49A0-9D6C-25D8BDB9B0D7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5</a:t>
            </a:fld>
            <a:endParaRPr lang="en-GB" sz="1600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35D8C2D-D142-44B2-8EBD-4D9BA45C32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55825" y="2727325"/>
          <a:ext cx="1524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152280" imgH="253800" progId="Equation.DSMT4">
                  <p:embed/>
                </p:oleObj>
              </mc:Choice>
              <mc:Fallback>
                <p:oleObj name="Equation" r:id="rId4" imgW="152280" imgH="2538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35D8C2D-D142-44B2-8EBD-4D9BA45C32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55825" y="2727325"/>
                        <a:ext cx="1524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3521F695-DD68-4F4D-850E-4CF17A9C36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737604"/>
              </p:ext>
            </p:extLst>
          </p:nvPr>
        </p:nvGraphicFramePr>
        <p:xfrm>
          <a:off x="933450" y="1517650"/>
          <a:ext cx="3479800" cy="485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3479760" imgH="4851360" progId="Equation.DSMT4">
                  <p:embed/>
                </p:oleObj>
              </mc:Choice>
              <mc:Fallback>
                <p:oleObj name="Equation" r:id="rId6" imgW="3479760" imgH="485136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3521F695-DD68-4F4D-850E-4CF17A9C36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33450" y="1517650"/>
                        <a:ext cx="3479800" cy="485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845A31C6-B67C-4E02-B6BF-AC0C2944B5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9338486"/>
              </p:ext>
            </p:extLst>
          </p:nvPr>
        </p:nvGraphicFramePr>
        <p:xfrm>
          <a:off x="5455412" y="1822514"/>
          <a:ext cx="4279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4279680" imgH="685800" progId="Equation.DSMT4">
                  <p:embed/>
                </p:oleObj>
              </mc:Choice>
              <mc:Fallback>
                <p:oleObj name="Equation" r:id="rId8" imgW="4279680" imgH="6858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845A31C6-B67C-4E02-B6BF-AC0C2944B59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55412" y="1822514"/>
                        <a:ext cx="42799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69BE3DF6-EF9A-4924-A276-8BDBEAD38094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18" r="6530"/>
          <a:stretch/>
        </p:blipFill>
        <p:spPr>
          <a:xfrm>
            <a:off x="4691888" y="2539111"/>
            <a:ext cx="5129276" cy="352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49950"/>
      </p:ext>
    </p:extLst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10056</TotalTime>
  <Words>288</Words>
  <Application>Microsoft Office PowerPoint</Application>
  <PresentationFormat>A4 Paper (210x297 mm)</PresentationFormat>
  <Paragraphs>69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Symbol</vt:lpstr>
      <vt:lpstr>Times New Roman</vt:lpstr>
      <vt:lpstr>TimA4Landscape</vt:lpstr>
      <vt:lpstr>Equation</vt:lpstr>
      <vt:lpstr>Fourier series</vt:lpstr>
      <vt:lpstr>Functions with general period</vt:lpstr>
      <vt:lpstr>Odd and even functions</vt:lpstr>
      <vt:lpstr>Odd and even functions</vt:lpstr>
      <vt:lpstr>Sawtooth function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calculus</dc:title>
  <dc:creator>Tim Greenshaw</dc:creator>
  <cp:lastModifiedBy>Tim Greenshaw</cp:lastModifiedBy>
  <cp:revision>92</cp:revision>
  <cp:lastPrinted>2015-02-12T14:39:51Z</cp:lastPrinted>
  <dcterms:created xsi:type="dcterms:W3CDTF">2012-02-06T13:56:19Z</dcterms:created>
  <dcterms:modified xsi:type="dcterms:W3CDTF">2019-03-13T16:31:08Z</dcterms:modified>
</cp:coreProperties>
</file>