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</p:sldIdLst>
  <p:sldSz cx="9906000" cy="6858000" type="A4"/>
  <p:notesSz cx="9601200" cy="731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133076-A3D5-45FB-B7F5-61B61EA6B68E}" v="11" dt="2019-03-11T09:25:44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1" d="100"/>
          <a:sy n="91" d="100"/>
        </p:scale>
        <p:origin x="994" y="6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Greenshaw" userId="7cff769c7af84488" providerId="LiveId" clId="{C6133076-A3D5-45FB-B7F5-61B61EA6B68E}"/>
    <pc:docChg chg="modSld modNotesMaster modHandout">
      <pc:chgData name="Tim Greenshaw" userId="7cff769c7af84488" providerId="LiveId" clId="{C6133076-A3D5-45FB-B7F5-61B61EA6B68E}" dt="2019-03-11T09:25:53.670" v="54"/>
      <pc:docMkLst>
        <pc:docMk/>
      </pc:docMkLst>
      <pc:sldChg chg="modSp">
        <pc:chgData name="Tim Greenshaw" userId="7cff769c7af84488" providerId="LiveId" clId="{C6133076-A3D5-45FB-B7F5-61B61EA6B68E}" dt="2019-02-23T12:15:54.884" v="42" actId="1036"/>
        <pc:sldMkLst>
          <pc:docMk/>
          <pc:sldMk cId="0" sldId="307"/>
        </pc:sldMkLst>
        <pc:graphicFrameChg chg="mod">
          <ac:chgData name="Tim Greenshaw" userId="7cff769c7af84488" providerId="LiveId" clId="{C6133076-A3D5-45FB-B7F5-61B61EA6B68E}" dt="2019-02-23T12:15:54.884" v="42" actId="1036"/>
          <ac:graphicFrameMkLst>
            <pc:docMk/>
            <pc:sldMk cId="0" sldId="307"/>
            <ac:graphicFrameMk id="6147" creationId="{00000000-0000-0000-0000-000000000000}"/>
          </ac:graphicFrameMkLst>
        </pc:graphicFrameChg>
      </pc:sldChg>
      <pc:sldChg chg="modSp">
        <pc:chgData name="Tim Greenshaw" userId="7cff769c7af84488" providerId="LiveId" clId="{C6133076-A3D5-45FB-B7F5-61B61EA6B68E}" dt="2019-02-22T13:25:52.241" v="2" actId="1036"/>
        <pc:sldMkLst>
          <pc:docMk/>
          <pc:sldMk cId="0" sldId="308"/>
        </pc:sldMkLst>
        <pc:graphicFrameChg chg="mod">
          <ac:chgData name="Tim Greenshaw" userId="7cff769c7af84488" providerId="LiveId" clId="{C6133076-A3D5-45FB-B7F5-61B61EA6B68E}" dt="2019-02-22T13:25:52.241" v="2" actId="1036"/>
          <ac:graphicFrameMkLst>
            <pc:docMk/>
            <pc:sldMk cId="0" sldId="308"/>
            <ac:graphicFrameMk id="8" creationId="{00000000-0000-0000-0000-000000000000}"/>
          </ac:graphicFrameMkLst>
        </pc:graphicFrameChg>
      </pc:sldChg>
      <pc:sldChg chg="modSp">
        <pc:chgData name="Tim Greenshaw" userId="7cff769c7af84488" providerId="LiveId" clId="{C6133076-A3D5-45FB-B7F5-61B61EA6B68E}" dt="2019-03-11T08:11:38.236" v="48" actId="1037"/>
        <pc:sldMkLst>
          <pc:docMk/>
          <pc:sldMk cId="0" sldId="309"/>
        </pc:sldMkLst>
        <pc:graphicFrameChg chg="mod">
          <ac:chgData name="Tim Greenshaw" userId="7cff769c7af84488" providerId="LiveId" clId="{C6133076-A3D5-45FB-B7F5-61B61EA6B68E}" dt="2019-03-11T08:11:38.236" v="48" actId="1037"/>
          <ac:graphicFrameMkLst>
            <pc:docMk/>
            <pc:sldMk cId="0" sldId="309"/>
            <ac:graphicFrameMk id="2055" creationId="{00000000-0000-0000-0000-000000000000}"/>
          </ac:graphicFrameMkLst>
        </pc:graphicFrameChg>
      </pc:sldChg>
      <pc:sldChg chg="modSp">
        <pc:chgData name="Tim Greenshaw" userId="7cff769c7af84488" providerId="LiveId" clId="{C6133076-A3D5-45FB-B7F5-61B61EA6B68E}" dt="2019-03-11T09:20:00.878" v="52"/>
        <pc:sldMkLst>
          <pc:docMk/>
          <pc:sldMk cId="0" sldId="310"/>
        </pc:sldMkLst>
        <pc:spChg chg="mod">
          <ac:chgData name="Tim Greenshaw" userId="7cff769c7af84488" providerId="LiveId" clId="{C6133076-A3D5-45FB-B7F5-61B61EA6B68E}" dt="2019-02-22T13:27:09.234" v="24" actId="20577"/>
          <ac:spMkLst>
            <pc:docMk/>
            <pc:sldMk cId="0" sldId="310"/>
            <ac:spMk id="4" creationId="{00000000-0000-0000-0000-000000000000}"/>
          </ac:spMkLst>
        </pc:spChg>
        <pc:graphicFrameChg chg="mod">
          <ac:chgData name="Tim Greenshaw" userId="7cff769c7af84488" providerId="LiveId" clId="{C6133076-A3D5-45FB-B7F5-61B61EA6B68E}" dt="2019-03-11T09:20:00.878" v="52"/>
          <ac:graphicFrameMkLst>
            <pc:docMk/>
            <pc:sldMk cId="0" sldId="310"/>
            <ac:graphicFrameMk id="9" creationId="{00000000-0000-0000-0000-000000000000}"/>
          </ac:graphicFrameMkLst>
        </pc:graphicFrameChg>
        <pc:graphicFrameChg chg="mod">
          <ac:chgData name="Tim Greenshaw" userId="7cff769c7af84488" providerId="LiveId" clId="{C6133076-A3D5-45FB-B7F5-61B61EA6B68E}" dt="2019-03-11T09:19:51.755" v="51"/>
          <ac:graphicFrameMkLst>
            <pc:docMk/>
            <pc:sldMk cId="0" sldId="310"/>
            <ac:graphicFrameMk id="10" creationId="{00000000-0000-0000-0000-000000000000}"/>
          </ac:graphicFrameMkLst>
        </pc:graphicFrameChg>
        <pc:graphicFrameChg chg="mod">
          <ac:chgData name="Tim Greenshaw" userId="7cff769c7af84488" providerId="LiveId" clId="{C6133076-A3D5-45FB-B7F5-61B61EA6B68E}" dt="2019-02-22T13:26:53.898" v="15" actId="1037"/>
          <ac:graphicFrameMkLst>
            <pc:docMk/>
            <pc:sldMk cId="0" sldId="310"/>
            <ac:graphicFrameMk id="3077" creationId="{00000000-0000-0000-0000-000000000000}"/>
          </ac:graphicFrameMkLst>
        </pc:graphicFrameChg>
        <pc:graphicFrameChg chg="mod">
          <ac:chgData name="Tim Greenshaw" userId="7cff769c7af84488" providerId="LiveId" clId="{C6133076-A3D5-45FB-B7F5-61B61EA6B68E}" dt="2019-02-22T13:27:11.327" v="28" actId="1037"/>
          <ac:graphicFrameMkLst>
            <pc:docMk/>
            <pc:sldMk cId="0" sldId="310"/>
            <ac:graphicFrameMk id="3080" creationId="{00000000-0000-0000-0000-000000000000}"/>
          </ac:graphicFrameMkLst>
        </pc:graphicFrameChg>
      </pc:sldChg>
      <pc:sldChg chg="modSp">
        <pc:chgData name="Tim Greenshaw" userId="7cff769c7af84488" providerId="LiveId" clId="{C6133076-A3D5-45FB-B7F5-61B61EA6B68E}" dt="2019-03-11T09:25:53.670" v="54"/>
        <pc:sldMkLst>
          <pc:docMk/>
          <pc:sldMk cId="0" sldId="312"/>
        </pc:sldMkLst>
        <pc:spChg chg="mod">
          <ac:chgData name="Tim Greenshaw" userId="7cff769c7af84488" providerId="LiveId" clId="{C6133076-A3D5-45FB-B7F5-61B61EA6B68E}" dt="2019-02-22T13:27:50.086" v="30" actId="20577"/>
          <ac:spMkLst>
            <pc:docMk/>
            <pc:sldMk cId="0" sldId="312"/>
            <ac:spMk id="3" creationId="{00000000-0000-0000-0000-000000000000}"/>
          </ac:spMkLst>
        </pc:spChg>
        <pc:graphicFrameChg chg="mod">
          <ac:chgData name="Tim Greenshaw" userId="7cff769c7af84488" providerId="LiveId" clId="{C6133076-A3D5-45FB-B7F5-61B61EA6B68E}" dt="2019-02-22T13:27:56.303" v="32"/>
          <ac:graphicFrameMkLst>
            <pc:docMk/>
            <pc:sldMk cId="0" sldId="312"/>
            <ac:graphicFrameMk id="22530" creationId="{00000000-0000-0000-0000-000000000000}"/>
          </ac:graphicFrameMkLst>
        </pc:graphicFrameChg>
        <pc:graphicFrameChg chg="mod">
          <ac:chgData name="Tim Greenshaw" userId="7cff769c7af84488" providerId="LiveId" clId="{C6133076-A3D5-45FB-B7F5-61B61EA6B68E}" dt="2019-02-22T13:28:10.269" v="34" actId="1036"/>
          <ac:graphicFrameMkLst>
            <pc:docMk/>
            <pc:sldMk cId="0" sldId="312"/>
            <ac:graphicFrameMk id="22532" creationId="{00000000-0000-0000-0000-000000000000}"/>
          </ac:graphicFrameMkLst>
        </pc:graphicFrameChg>
        <pc:graphicFrameChg chg="mod">
          <ac:chgData name="Tim Greenshaw" userId="7cff769c7af84488" providerId="LiveId" clId="{C6133076-A3D5-45FB-B7F5-61B61EA6B68E}" dt="2019-03-11T09:25:53.670" v="54"/>
          <ac:graphicFrameMkLst>
            <pc:docMk/>
            <pc:sldMk cId="0" sldId="312"/>
            <ac:graphicFrameMk id="22536" creationId="{00000000-0000-0000-0000-000000000000}"/>
          </ac:graphicFrameMkLst>
        </pc:graphicFrameChg>
        <pc:graphicFrameChg chg="mod">
          <ac:chgData name="Tim Greenshaw" userId="7cff769c7af84488" providerId="LiveId" clId="{C6133076-A3D5-45FB-B7F5-61B61EA6B68E}" dt="2019-02-22T13:28:17.095" v="35" actId="1036"/>
          <ac:graphicFrameMkLst>
            <pc:docMk/>
            <pc:sldMk cId="0" sldId="312"/>
            <ac:graphicFrameMk id="22537" creationId="{00000000-0000-0000-0000-000000000000}"/>
          </ac:graphicFrameMkLst>
        </pc:graphicFrameChg>
        <pc:graphicFrameChg chg="mod">
          <ac:chgData name="Tim Greenshaw" userId="7cff769c7af84488" providerId="LiveId" clId="{C6133076-A3D5-45FB-B7F5-61B61EA6B68E}" dt="2019-02-22T13:28:22.922" v="37" actId="1035"/>
          <ac:graphicFrameMkLst>
            <pc:docMk/>
            <pc:sldMk cId="0" sldId="312"/>
            <ac:graphicFrameMk id="22538" creationId="{00000000-0000-0000-0000-000000000000}"/>
          </ac:graphicFrameMkLst>
        </pc:graphicFrameChg>
        <pc:graphicFrameChg chg="mod">
          <ac:chgData name="Tim Greenshaw" userId="7cff769c7af84488" providerId="LiveId" clId="{C6133076-A3D5-45FB-B7F5-61B61EA6B68E}" dt="2019-02-22T13:28:26.515" v="39" actId="1037"/>
          <ac:graphicFrameMkLst>
            <pc:docMk/>
            <pc:sldMk cId="0" sldId="312"/>
            <ac:graphicFrameMk id="22539" creationId="{00000000-0000-0000-0000-000000000000}"/>
          </ac:graphicFrameMkLst>
        </pc:graphicFrameChg>
      </pc:sldChg>
    </pc:docChg>
  </pc:docChgLst>
  <pc:docChgLst>
    <pc:chgData name="Tim Greenshaw" userId="7cff769c7af84488" providerId="LiveId" clId="{4D46EA44-3274-413D-AF5F-8E75BB23C7C3}"/>
  </pc:docChgLst>
  <pc:docChgLst>
    <pc:chgData name="Tim Greenshaw" userId="7cff769c7af84488" providerId="LiveId" clId="{6200E780-D974-48D2-8C09-9D54A24E313E}"/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19.wmf"/><Relationship Id="rId1" Type="http://schemas.openxmlformats.org/officeDocument/2006/relationships/image" Target="../media/image28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4160805" cy="365362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254" y="3"/>
            <a:ext cx="4160805" cy="365362"/>
          </a:xfrm>
          <a:prstGeom prst="rect">
            <a:avLst/>
          </a:prstGeom>
        </p:spPr>
        <p:txBody>
          <a:bodyPr vert="horz" lIns="88258" tIns="44129" rIns="88258" bIns="44129" rtlCol="0"/>
          <a:lstStyle>
            <a:lvl1pPr algn="r">
              <a:defRPr sz="1200"/>
            </a:lvl1pPr>
          </a:lstStyle>
          <a:p>
            <a:fld id="{DF5CFCF4-700D-47AD-AE04-0091AC494D4F}" type="datetimeFigureOut">
              <a:rPr lang="en-GB" smtClean="0"/>
              <a:pPr/>
              <a:t>11/03/19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6948707"/>
            <a:ext cx="4160805" cy="365362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254" y="6948707"/>
            <a:ext cx="4160805" cy="365362"/>
          </a:xfrm>
          <a:prstGeom prst="rect">
            <a:avLst/>
          </a:prstGeom>
        </p:spPr>
        <p:txBody>
          <a:bodyPr vert="horz" lIns="88258" tIns="44129" rIns="88258" bIns="44129" rtlCol="0" anchor="b"/>
          <a:lstStyle>
            <a:lvl1pPr algn="r">
              <a:defRPr sz="1200"/>
            </a:lvl1pPr>
          </a:lstStyle>
          <a:p>
            <a:fld id="{EE00AD00-C913-4998-93A9-4FA77EB5C8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764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3"/>
            <a:ext cx="4158662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254" y="3"/>
            <a:ext cx="4160805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19400" y="549275"/>
            <a:ext cx="39624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1839" y="3474350"/>
            <a:ext cx="7677525" cy="3292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948707"/>
            <a:ext cx="4158662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254" y="6948707"/>
            <a:ext cx="4160805" cy="36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4" tIns="46472" rIns="92944" bIns="4647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102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1C52D4-C0F1-424B-BBAA-A110CCC3FCDC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7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0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In this lecture we will:</a:t>
            </a:r>
          </a:p>
          <a:p>
            <a:pPr lvl="1"/>
            <a:r>
              <a:rPr lang="en-GB" dirty="0"/>
              <a:t>Find out how to solve some more inhomogeneous second order differential equations. </a:t>
            </a:r>
          </a:p>
          <a:p>
            <a:pPr lvl="1"/>
            <a:r>
              <a:rPr lang="en-GB" dirty="0"/>
              <a:t>See how some second order equations can be reduced to first order.</a:t>
            </a:r>
          </a:p>
          <a:p>
            <a:pPr lvl="1"/>
            <a:r>
              <a:rPr lang="en-GB" dirty="0"/>
              <a:t>Comment on some techniques for solving general second order linear differential equations.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Some comprehension questions for this lecture.	</a:t>
            </a:r>
          </a:p>
          <a:p>
            <a:pPr lvl="1"/>
            <a:r>
              <a:rPr lang="en-GB" dirty="0"/>
              <a:t>Find the general solution of the equation: 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Solve the equation:</a:t>
            </a:r>
          </a:p>
          <a:p>
            <a:pPr lvl="1"/>
            <a:endParaRPr lang="en-GB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889044" y="2910807"/>
          <a:ext cx="2679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2679480" imgH="660240" progId="Equation.DSMT4">
                  <p:embed/>
                </p:oleObj>
              </mc:Choice>
              <mc:Fallback>
                <p:oleObj name="Equation" r:id="rId4" imgW="2679480" imgH="66024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044" y="2910807"/>
                        <a:ext cx="26797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494014"/>
              </p:ext>
            </p:extLst>
          </p:nvPr>
        </p:nvGraphicFramePr>
        <p:xfrm>
          <a:off x="5888539" y="3930600"/>
          <a:ext cx="1524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523880" imgH="736560" progId="Equation.DSMT4">
                  <p:embed/>
                </p:oleObj>
              </mc:Choice>
              <mc:Fallback>
                <p:oleObj name="Equation" r:id="rId6" imgW="1523880" imgH="736560" progId="Equation.DSMT4">
                  <p:embed/>
                  <p:pic>
                    <p:nvPicPr>
                      <p:cNvPr id="614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539" y="3930600"/>
                        <a:ext cx="1524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2F4ADC-7009-49A0-9D6C-25D8BDB9B0D7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1</a:t>
            </a:fld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If f(x) is of the form C</a:t>
            </a:r>
            <a:r>
              <a:rPr lang="en-GB" baseline="30000" dirty="0"/>
              <a:t> </a:t>
            </a:r>
            <a:r>
              <a:rPr lang="en-GB" dirty="0"/>
              <a:t>sin</a:t>
            </a:r>
            <a:r>
              <a:rPr lang="en-GB" baseline="30000" dirty="0"/>
              <a:t> </a:t>
            </a:r>
            <a:r>
              <a:rPr lang="en-GB" dirty="0" err="1">
                <a:latin typeface="Symbol" pitchFamily="18" charset="2"/>
              </a:rPr>
              <a:t>g</a:t>
            </a:r>
            <a:r>
              <a:rPr lang="en-GB" dirty="0" err="1"/>
              <a:t>x</a:t>
            </a:r>
            <a:r>
              <a:rPr lang="en-GB" dirty="0"/>
              <a:t> or</a:t>
            </a:r>
            <a:br>
              <a:rPr lang="en-GB" dirty="0"/>
            </a:br>
            <a:r>
              <a:rPr lang="en-GB" dirty="0"/>
              <a:t>D</a:t>
            </a:r>
            <a:r>
              <a:rPr lang="en-GB" baseline="30000" dirty="0"/>
              <a:t> </a:t>
            </a:r>
            <a:r>
              <a:rPr lang="en-GB" dirty="0" err="1"/>
              <a:t>cos</a:t>
            </a:r>
            <a:r>
              <a:rPr lang="en-GB" baseline="30000" dirty="0"/>
              <a:t> </a:t>
            </a:r>
            <a:r>
              <a:rPr lang="en-GB" dirty="0" err="1">
                <a:latin typeface="Symbol" pitchFamily="18" charset="2"/>
              </a:rPr>
              <a:t>g</a:t>
            </a:r>
            <a:r>
              <a:rPr lang="en-GB" dirty="0" err="1"/>
              <a:t>x</a:t>
            </a:r>
            <a:r>
              <a:rPr lang="en-GB" dirty="0"/>
              <a:t>, or a sum of these terms, the trial solution is</a:t>
            </a:r>
          </a:p>
          <a:p>
            <a:r>
              <a:rPr lang="en-GB" dirty="0"/>
              <a:t>Example:</a:t>
            </a:r>
          </a:p>
          <a:p>
            <a:r>
              <a:rPr lang="en-GB" dirty="0"/>
              <a:t>Find the particular integral of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auxiliary equation is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roots are real and distinct, so the solution of the complementary equation is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/>
          <a:p>
            <a:r>
              <a:rPr lang="en-GB" dirty="0"/>
              <a:t> 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Substituting gives...</a:t>
            </a:r>
          </a:p>
          <a:p>
            <a:pPr>
              <a:buNone/>
            </a:pP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92209" y="2197686"/>
          <a:ext cx="2400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400120" imgH="355320" progId="Equation.DSMT4">
                  <p:embed/>
                </p:oleObj>
              </mc:Choice>
              <mc:Fallback>
                <p:oleObj name="Equation" r:id="rId3" imgW="2400120" imgH="3553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209" y="2197686"/>
                        <a:ext cx="2400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791899"/>
              </p:ext>
            </p:extLst>
          </p:nvPr>
        </p:nvGraphicFramePr>
        <p:xfrm>
          <a:off x="955675" y="3257550"/>
          <a:ext cx="2438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438280" imgH="660240" progId="Equation.DSMT4">
                  <p:embed/>
                </p:oleObj>
              </mc:Choice>
              <mc:Fallback>
                <p:oleObj name="Equation" r:id="rId5" imgW="2438280" imgH="6602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3257550"/>
                        <a:ext cx="24384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453792"/>
              </p:ext>
            </p:extLst>
          </p:nvPr>
        </p:nvGraphicFramePr>
        <p:xfrm>
          <a:off x="992421" y="4330700"/>
          <a:ext cx="22479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2247840" imgH="1117440" progId="Equation.DSMT4">
                  <p:embed/>
                </p:oleObj>
              </mc:Choice>
              <mc:Fallback>
                <p:oleObj name="Equation" r:id="rId7" imgW="2247840" imgH="111744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421" y="4330700"/>
                        <a:ext cx="22479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772544"/>
              </p:ext>
            </p:extLst>
          </p:nvPr>
        </p:nvGraphicFramePr>
        <p:xfrm>
          <a:off x="2084681" y="6080577"/>
          <a:ext cx="1854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1854000" imgH="355320" progId="Equation.DSMT4">
                  <p:embed/>
                </p:oleObj>
              </mc:Choice>
              <mc:Fallback>
                <p:oleObj name="Equation" r:id="rId9" imgW="1854000" imgH="35532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681" y="6080577"/>
                        <a:ext cx="18542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503067"/>
              </p:ext>
            </p:extLst>
          </p:nvPr>
        </p:nvGraphicFramePr>
        <p:xfrm>
          <a:off x="5469088" y="1576388"/>
          <a:ext cx="26543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1" imgW="2654280" imgH="1841400" progId="Equation.DSMT4">
                  <p:embed/>
                </p:oleObj>
              </mc:Choice>
              <mc:Fallback>
                <p:oleObj name="Equation" r:id="rId11" imgW="2654280" imgH="18414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9088" y="1576388"/>
                        <a:ext cx="2654300" cy="184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301145"/>
              </p:ext>
            </p:extLst>
          </p:nvPr>
        </p:nvGraphicFramePr>
        <p:xfrm>
          <a:off x="5500737" y="3746113"/>
          <a:ext cx="35560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3" imgW="3555720" imgH="2755800" progId="Equation.DSMT4">
                  <p:embed/>
                </p:oleObj>
              </mc:Choice>
              <mc:Fallback>
                <p:oleObj name="Equation" r:id="rId13" imgW="3555720" imgH="2755800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737" y="3746113"/>
                        <a:ext cx="3556000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14C7CA7-B8C9-4C33-9A0D-878D2FB55E7F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2</a:t>
            </a:fld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Inhomogeneous second order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Therefore</a:t>
            </a:r>
          </a:p>
          <a:p>
            <a:endParaRPr lang="en-GB" dirty="0"/>
          </a:p>
          <a:p>
            <a:r>
              <a:rPr lang="en-GB" dirty="0"/>
              <a:t>Again, if the solutions of the complementary equation are of the same form as the particular integral, the latter must be modified.</a:t>
            </a:r>
          </a:p>
          <a:p>
            <a:r>
              <a:rPr lang="en-GB" dirty="0"/>
              <a:t>Example: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auxiliary equation is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solution of the complementary equation is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4347" y="1533525"/>
            <a:ext cx="4706353" cy="5135563"/>
          </a:xfrm>
        </p:spPr>
        <p:txBody>
          <a:bodyPr/>
          <a:lstStyle/>
          <a:p>
            <a:r>
              <a:rPr lang="en-GB" dirty="0"/>
              <a:t>We therefore try a particular integral of the form</a:t>
            </a:r>
          </a:p>
          <a:p>
            <a:r>
              <a:rPr lang="en-GB" dirty="0"/>
              <a:t>Differentiating: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23780"/>
              </p:ext>
            </p:extLst>
          </p:nvPr>
        </p:nvGraphicFramePr>
        <p:xfrm>
          <a:off x="2004659" y="1420813"/>
          <a:ext cx="2298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298600" imgH="634680" progId="Equation.DSMT4">
                  <p:embed/>
                </p:oleObj>
              </mc:Choice>
              <mc:Fallback>
                <p:oleObj name="Equation" r:id="rId3" imgW="2298600" imgH="6346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659" y="1420813"/>
                        <a:ext cx="22987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235556"/>
              </p:ext>
            </p:extLst>
          </p:nvPr>
        </p:nvGraphicFramePr>
        <p:xfrm>
          <a:off x="966728" y="3933825"/>
          <a:ext cx="1905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904760" imgH="660240" progId="Equation.DSMT4">
                  <p:embed/>
                </p:oleObj>
              </mc:Choice>
              <mc:Fallback>
                <p:oleObj name="Equation" r:id="rId5" imgW="1904760" imgH="6602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28" y="3933825"/>
                        <a:ext cx="1905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997862" y="5050254"/>
          <a:ext cx="2159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2158920" imgH="736560" progId="Equation.DSMT4">
                  <p:embed/>
                </p:oleObj>
              </mc:Choice>
              <mc:Fallback>
                <p:oleObj name="Equation" r:id="rId7" imgW="2158920" imgH="73656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7862" y="5050254"/>
                        <a:ext cx="2159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954002"/>
              </p:ext>
            </p:extLst>
          </p:nvPr>
        </p:nvGraphicFramePr>
        <p:xfrm>
          <a:off x="2095147" y="6109347"/>
          <a:ext cx="2667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2666880" imgH="330120" progId="Equation.DSMT4">
                  <p:embed/>
                </p:oleObj>
              </mc:Choice>
              <mc:Fallback>
                <p:oleObj name="Equation" r:id="rId9" imgW="2666880" imgH="33012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147" y="6109347"/>
                        <a:ext cx="2667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750490"/>
              </p:ext>
            </p:extLst>
          </p:nvPr>
        </p:nvGraphicFramePr>
        <p:xfrm>
          <a:off x="6092472" y="1888185"/>
          <a:ext cx="2832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2831760" imgH="355320" progId="Equation.DSMT4">
                  <p:embed/>
                </p:oleObj>
              </mc:Choice>
              <mc:Fallback>
                <p:oleObj name="Equation" r:id="rId11" imgW="2831760" imgH="35532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2472" y="1888185"/>
                        <a:ext cx="28321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135877"/>
              </p:ext>
            </p:extLst>
          </p:nvPr>
        </p:nvGraphicFramePr>
        <p:xfrm>
          <a:off x="5108553" y="2602636"/>
          <a:ext cx="44704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4470120" imgH="2946240" progId="Equation.DSMT4">
                  <p:embed/>
                </p:oleObj>
              </mc:Choice>
              <mc:Fallback>
                <p:oleObj name="Equation" r:id="rId13" imgW="4470120" imgH="2946240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553" y="2602636"/>
                        <a:ext cx="4470400" cy="294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09C5C2F-9533-4B0B-AEBE-38D79C4D5B3E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3</a:t>
            </a:fld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5888"/>
            <a:ext cx="4461711" cy="1143000"/>
          </a:xfrm>
        </p:spPr>
        <p:txBody>
          <a:bodyPr/>
          <a:lstStyle/>
          <a:p>
            <a:r>
              <a:rPr lang="en-GB" dirty="0"/>
              <a:t>Inhomogeneous second order 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Substituting: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The general solution is therefore: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 second order equation with no explicit y dependence, i.e. of the form: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can be reduced to a first order equation by changing the dependent variable.</a:t>
            </a:r>
          </a:p>
          <a:p>
            <a:r>
              <a:rPr lang="en-GB" dirty="0"/>
              <a:t>Putting              gives</a:t>
            </a:r>
          </a:p>
          <a:p>
            <a:endParaRPr lang="en-GB" dirty="0"/>
          </a:p>
          <a:p>
            <a:r>
              <a:rPr lang="en-GB" dirty="0"/>
              <a:t>This may be soluble using the methods for first order equations we have discussed previously.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245113"/>
              </p:ext>
            </p:extLst>
          </p:nvPr>
        </p:nvGraphicFramePr>
        <p:xfrm>
          <a:off x="879475" y="1963515"/>
          <a:ext cx="3848100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3848040" imgH="2692080" progId="Equation.DSMT4">
                  <p:embed/>
                </p:oleObj>
              </mc:Choice>
              <mc:Fallback>
                <p:oleObj name="Equation" r:id="rId3" imgW="3848040" imgH="269208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1963515"/>
                        <a:ext cx="3848100" cy="269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545863"/>
              </p:ext>
            </p:extLst>
          </p:nvPr>
        </p:nvGraphicFramePr>
        <p:xfrm>
          <a:off x="964553" y="4760913"/>
          <a:ext cx="3429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3429000" imgH="622080" progId="Equation.DSMT4">
                  <p:embed/>
                </p:oleObj>
              </mc:Choice>
              <mc:Fallback>
                <p:oleObj name="Equation" r:id="rId5" imgW="3429000" imgH="6220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4553" y="4760913"/>
                        <a:ext cx="34290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493393"/>
              </p:ext>
            </p:extLst>
          </p:nvPr>
        </p:nvGraphicFramePr>
        <p:xfrm>
          <a:off x="947580" y="5876925"/>
          <a:ext cx="3771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3771720" imgH="622080" progId="Equation.DSMT4">
                  <p:embed/>
                </p:oleObj>
              </mc:Choice>
              <mc:Fallback>
                <p:oleObj name="Equation" r:id="rId7" imgW="3771720" imgH="622080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580" y="5876925"/>
                        <a:ext cx="3771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4991252" y="123904"/>
            <a:ext cx="446171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Equation reducible to first order – type 1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305071"/>
              </p:ext>
            </p:extLst>
          </p:nvPr>
        </p:nvGraphicFramePr>
        <p:xfrm>
          <a:off x="5500688" y="2547938"/>
          <a:ext cx="1892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1892160" imgH="736560" progId="Equation.DSMT4">
                  <p:embed/>
                </p:oleObj>
              </mc:Choice>
              <mc:Fallback>
                <p:oleObj name="Equation" r:id="rId9" imgW="1892160" imgH="73656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2547938"/>
                        <a:ext cx="1892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763636"/>
              </p:ext>
            </p:extLst>
          </p:nvPr>
        </p:nvGraphicFramePr>
        <p:xfrm>
          <a:off x="6257553" y="4240449"/>
          <a:ext cx="736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1" imgW="736560" imgH="634680" progId="Equation.DSMT4">
                  <p:embed/>
                </p:oleObj>
              </mc:Choice>
              <mc:Fallback>
                <p:oleObj name="Equation" r:id="rId11" imgW="736560" imgH="6346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553" y="4240449"/>
                        <a:ext cx="736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327142"/>
              </p:ext>
            </p:extLst>
          </p:nvPr>
        </p:nvGraphicFramePr>
        <p:xfrm>
          <a:off x="7706741" y="4221163"/>
          <a:ext cx="1676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1676160" imgH="685800" progId="Equation.DSMT4">
                  <p:embed/>
                </p:oleObj>
              </mc:Choice>
              <mc:Fallback>
                <p:oleObj name="Equation" r:id="rId13" imgW="1676160" imgH="685800" progId="Equation.DSMT4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6741" y="4221163"/>
                        <a:ext cx="1676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9136AB4-0244-4983-8468-03236928C175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4</a:t>
            </a:fld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Equation reducible to first order – type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Example:</a:t>
            </a:r>
          </a:p>
          <a:p>
            <a:r>
              <a:rPr lang="en-GB" dirty="0"/>
              <a:t>Solve the initial value problem: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 explicit y dependence, put</a:t>
            </a:r>
          </a:p>
          <a:p>
            <a:r>
              <a:rPr lang="en-GB" dirty="0"/>
              <a:t>Then have: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have y'(0) = – 2, so A = 1.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Using this we can perform a further integration: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condition              allows the determination of B: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Hence: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703939"/>
              </p:ext>
            </p:extLst>
          </p:nvPr>
        </p:nvGraphicFramePr>
        <p:xfrm>
          <a:off x="935910" y="2271713"/>
          <a:ext cx="3683001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3682800" imgH="736560" progId="Equation.DSMT4">
                  <p:embed/>
                </p:oleObj>
              </mc:Choice>
              <mc:Fallback>
                <p:oleObj name="Equation" r:id="rId3" imgW="3682800" imgH="7365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910" y="2271713"/>
                        <a:ext cx="3683001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068392"/>
              </p:ext>
            </p:extLst>
          </p:nvPr>
        </p:nvGraphicFramePr>
        <p:xfrm>
          <a:off x="4024606" y="2898128"/>
          <a:ext cx="8128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812520" imgH="634680" progId="Equation.DSMT4">
                  <p:embed/>
                </p:oleObj>
              </mc:Choice>
              <mc:Fallback>
                <p:oleObj name="Equation" r:id="rId5" imgW="812520" imgH="634680" progId="Equation.DSMT4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606" y="2898128"/>
                        <a:ext cx="8128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719711"/>
              </p:ext>
            </p:extLst>
          </p:nvPr>
        </p:nvGraphicFramePr>
        <p:xfrm>
          <a:off x="987950" y="3752850"/>
          <a:ext cx="35433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3543120" imgH="2031840" progId="Equation.DSMT4">
                  <p:embed/>
                </p:oleObj>
              </mc:Choice>
              <mc:Fallback>
                <p:oleObj name="Equation" r:id="rId7" imgW="3543120" imgH="2031840" progId="Equation.DSMT4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950" y="3752850"/>
                        <a:ext cx="3543300" cy="203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922499"/>
              </p:ext>
            </p:extLst>
          </p:nvPr>
        </p:nvGraphicFramePr>
        <p:xfrm>
          <a:off x="5538788" y="2249488"/>
          <a:ext cx="1663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1663560" imgH="990360" progId="Equation.DSMT4">
                  <p:embed/>
                </p:oleObj>
              </mc:Choice>
              <mc:Fallback>
                <p:oleObj name="Equation" r:id="rId9" imgW="1663560" imgH="990360" progId="Equation.DSMT4">
                  <p:embed/>
                  <p:pic>
                    <p:nvPicPr>
                      <p:cNvPr id="2150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2249488"/>
                        <a:ext cx="16637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983458"/>
              </p:ext>
            </p:extLst>
          </p:nvPr>
        </p:nvGraphicFramePr>
        <p:xfrm>
          <a:off x="5555669" y="4028300"/>
          <a:ext cx="1892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1892160" imgH="685800" progId="Equation.DSMT4">
                  <p:embed/>
                </p:oleObj>
              </mc:Choice>
              <mc:Fallback>
                <p:oleObj name="Equation" r:id="rId11" imgW="1892160" imgH="685800" progId="Equation.DSMT4">
                  <p:embed/>
                  <p:pic>
                    <p:nvPicPr>
                      <p:cNvPr id="215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5669" y="4028300"/>
                        <a:ext cx="1892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696133"/>
              </p:ext>
            </p:extLst>
          </p:nvPr>
        </p:nvGraphicFramePr>
        <p:xfrm>
          <a:off x="5488281" y="5062538"/>
          <a:ext cx="1625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1625400" imgH="342720" progId="Equation.DSMT4">
                  <p:embed/>
                </p:oleObj>
              </mc:Choice>
              <mc:Fallback>
                <p:oleObj name="Equation" r:id="rId13" imgW="1625400" imgH="342720" progId="Equation.DSMT4">
                  <p:embed/>
                  <p:pic>
                    <p:nvPicPr>
                      <p:cNvPr id="215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8281" y="5062538"/>
                        <a:ext cx="16256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9022B6E-CA3A-45E9-B9B8-6876928F9C77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5</a:t>
            </a:fld>
            <a:endParaRPr lang="en-GB" sz="1600" dirty="0"/>
          </a:p>
        </p:txBody>
      </p:sp>
      <p:graphicFrame>
        <p:nvGraphicFramePr>
          <p:cNvPr id="13" name="Object 6">
            <a:extLst>
              <a:ext uri="{FF2B5EF4-FFF2-40B4-BE49-F238E27FC236}">
                <a16:creationId xmlns:a16="http://schemas.microsoft.com/office/drawing/2014/main" id="{FDAB341E-E23E-4A39-86DA-658F0ADF33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467263"/>
              </p:ext>
            </p:extLst>
          </p:nvPr>
        </p:nvGraphicFramePr>
        <p:xfrm>
          <a:off x="6907975" y="3376359"/>
          <a:ext cx="825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825480" imgH="304560" progId="Equation.DSMT4">
                  <p:embed/>
                </p:oleObj>
              </mc:Choice>
              <mc:Fallback>
                <p:oleObj name="Equation" r:id="rId15" imgW="825480" imgH="304560" progId="Equation.DSMT4">
                  <p:embed/>
                  <p:pic>
                    <p:nvPicPr>
                      <p:cNvPr id="13" name="Object 6">
                        <a:extLst>
                          <a:ext uri="{FF2B5EF4-FFF2-40B4-BE49-F238E27FC236}">
                            <a16:creationId xmlns:a16="http://schemas.microsoft.com/office/drawing/2014/main" id="{FDAB341E-E23E-4A39-86DA-658F0ADF33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7975" y="3376359"/>
                        <a:ext cx="8255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Equation reducible to first order – type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 second order equation with no explicit x dependence,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can also be reduced to a first order equation, this time by changing both the dependent and the independent variables.</a:t>
            </a:r>
          </a:p>
          <a:p>
            <a:endParaRPr lang="en-GB" dirty="0"/>
          </a:p>
          <a:p>
            <a:r>
              <a:rPr lang="en-GB" dirty="0"/>
              <a:t>Put               but consider v = v(y). </a:t>
            </a:r>
          </a:p>
          <a:p>
            <a:endParaRPr lang="en-GB" dirty="0"/>
          </a:p>
          <a:p>
            <a:r>
              <a:rPr lang="en-GB" dirty="0"/>
              <a:t>Using the chain rule: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Hence we have: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Example:</a:t>
            </a:r>
          </a:p>
          <a:p>
            <a:r>
              <a:rPr lang="en-GB" dirty="0"/>
              <a:t>Solve the equation</a:t>
            </a:r>
          </a:p>
          <a:p>
            <a:endParaRPr lang="en-GB" dirty="0"/>
          </a:p>
          <a:p>
            <a:r>
              <a:rPr lang="en-GB" dirty="0"/>
              <a:t>Change variable:</a:t>
            </a:r>
          </a:p>
          <a:p>
            <a:endParaRPr lang="en-GB" dirty="0"/>
          </a:p>
          <a:p>
            <a:r>
              <a:rPr lang="en-GB" dirty="0"/>
              <a:t>We then have:  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589484"/>
              </p:ext>
            </p:extLst>
          </p:nvPr>
        </p:nvGraphicFramePr>
        <p:xfrm>
          <a:off x="957263" y="2292350"/>
          <a:ext cx="1955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955520" imgH="736560" progId="Equation.DSMT4">
                  <p:embed/>
                </p:oleObj>
              </mc:Choice>
              <mc:Fallback>
                <p:oleObj name="Equation" r:id="rId3" imgW="1955520" imgH="736560" progId="Equation.DSMT4">
                  <p:embed/>
                  <p:pic>
                    <p:nvPicPr>
                      <p:cNvPr id="225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2292350"/>
                        <a:ext cx="1955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374018" y="4597304"/>
          <a:ext cx="736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736560" imgH="634680" progId="Equation.DSMT4">
                  <p:embed/>
                </p:oleObj>
              </mc:Choice>
              <mc:Fallback>
                <p:oleObj name="Equation" r:id="rId5" imgW="736560" imgH="634680" progId="Equation.DSMT4">
                  <p:embed/>
                  <p:pic>
                    <p:nvPicPr>
                      <p:cNvPr id="2253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018" y="4597304"/>
                        <a:ext cx="736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787573"/>
              </p:ext>
            </p:extLst>
          </p:nvPr>
        </p:nvGraphicFramePr>
        <p:xfrm>
          <a:off x="5472113" y="1890028"/>
          <a:ext cx="1828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828800" imgH="736560" progId="Equation.DSMT4">
                  <p:embed/>
                </p:oleObj>
              </mc:Choice>
              <mc:Fallback>
                <p:oleObj name="Equation" r:id="rId7" imgW="1828800" imgH="736560" progId="Equation.DSMT4">
                  <p:embed/>
                  <p:pic>
                    <p:nvPicPr>
                      <p:cNvPr id="225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113" y="1890028"/>
                        <a:ext cx="1828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930522"/>
              </p:ext>
            </p:extLst>
          </p:nvPr>
        </p:nvGraphicFramePr>
        <p:xfrm>
          <a:off x="942260" y="5824278"/>
          <a:ext cx="2946401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2946240" imgH="711000" progId="Equation.DSMT4">
                  <p:embed/>
                </p:oleObj>
              </mc:Choice>
              <mc:Fallback>
                <p:oleObj name="Equation" r:id="rId9" imgW="2946240" imgH="711000" progId="Equation.DSMT4">
                  <p:embed/>
                  <p:pic>
                    <p:nvPicPr>
                      <p:cNvPr id="2253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260" y="5824278"/>
                        <a:ext cx="2946401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588658"/>
              </p:ext>
            </p:extLst>
          </p:nvPr>
        </p:nvGraphicFramePr>
        <p:xfrm>
          <a:off x="7416447" y="2835727"/>
          <a:ext cx="1625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1625400" imgH="736560" progId="Equation.DSMT4">
                  <p:embed/>
                </p:oleObj>
              </mc:Choice>
              <mc:Fallback>
                <p:oleObj name="Equation" r:id="rId11" imgW="1625400" imgH="736560" progId="Equation.DSMT4">
                  <p:embed/>
                  <p:pic>
                    <p:nvPicPr>
                      <p:cNvPr id="2253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447" y="2835727"/>
                        <a:ext cx="1625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397566"/>
              </p:ext>
            </p:extLst>
          </p:nvPr>
        </p:nvGraphicFramePr>
        <p:xfrm>
          <a:off x="7294856" y="3642410"/>
          <a:ext cx="11049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1104840" imgH="634680" progId="Equation.DSMT4">
                  <p:embed/>
                </p:oleObj>
              </mc:Choice>
              <mc:Fallback>
                <p:oleObj name="Equation" r:id="rId13" imgW="1104840" imgH="634680" progId="Equation.DSMT4">
                  <p:embed/>
                  <p:pic>
                    <p:nvPicPr>
                      <p:cNvPr id="2253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4856" y="3642410"/>
                        <a:ext cx="11049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265001"/>
              </p:ext>
            </p:extLst>
          </p:nvPr>
        </p:nvGraphicFramePr>
        <p:xfrm>
          <a:off x="5511131" y="4841875"/>
          <a:ext cx="2463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2463480" imgH="1422360" progId="Equation.DSMT4">
                  <p:embed/>
                </p:oleObj>
              </mc:Choice>
              <mc:Fallback>
                <p:oleObj name="Equation" r:id="rId15" imgW="2463480" imgH="1422360" progId="Equation.DSMT4">
                  <p:embed/>
                  <p:pic>
                    <p:nvPicPr>
                      <p:cNvPr id="2253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131" y="4841875"/>
                        <a:ext cx="24638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3741FD1-5ED1-4B9B-A2AF-C2273A8E61D4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6</a:t>
            </a:fld>
            <a:endParaRPr lang="en-GB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15888"/>
            <a:ext cx="4449679" cy="1143000"/>
          </a:xfrm>
        </p:spPr>
        <p:txBody>
          <a:bodyPr/>
          <a:lstStyle/>
          <a:p>
            <a:r>
              <a:rPr lang="en-GB" dirty="0"/>
              <a:t>Equation reducible to first order – type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Substituting for v, we get another separable equation: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The general second order linear differential equation has the form: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Note, here we are not assuming the coefficients are constant!</a:t>
            </a:r>
          </a:p>
          <a:p>
            <a:r>
              <a:rPr lang="en-GB" dirty="0"/>
              <a:t>The general equation is inhomogeneous...</a:t>
            </a:r>
          </a:p>
          <a:p>
            <a:r>
              <a:rPr lang="en-GB" dirty="0"/>
              <a:t>...but if f(x) = 0, the equation is homogeneous: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970796" y="2239295"/>
          <a:ext cx="1612900" cy="29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612800" imgH="2920680" progId="Equation.DSMT4">
                  <p:embed/>
                </p:oleObj>
              </mc:Choice>
              <mc:Fallback>
                <p:oleObj name="Equation" r:id="rId3" imgW="1612800" imgH="2920680" progId="Equation.DSMT4">
                  <p:embed/>
                  <p:pic>
                    <p:nvPicPr>
                      <p:cNvPr id="235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796" y="2239295"/>
                        <a:ext cx="1612900" cy="292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5015316" y="123904"/>
            <a:ext cx="444967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 second order linear DEs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150731"/>
              </p:ext>
            </p:extLst>
          </p:nvPr>
        </p:nvGraphicFramePr>
        <p:xfrm>
          <a:off x="5549547" y="2225675"/>
          <a:ext cx="38481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3848040" imgH="660240" progId="Equation.DSMT4">
                  <p:embed/>
                </p:oleObj>
              </mc:Choice>
              <mc:Fallback>
                <p:oleObj name="Equation" r:id="rId5" imgW="3848040" imgH="6602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547" y="2225675"/>
                        <a:ext cx="38481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787725"/>
              </p:ext>
            </p:extLst>
          </p:nvPr>
        </p:nvGraphicFramePr>
        <p:xfrm>
          <a:off x="5486693" y="4919663"/>
          <a:ext cx="3543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3543120" imgH="660240" progId="Equation.DSMT4">
                  <p:embed/>
                </p:oleObj>
              </mc:Choice>
              <mc:Fallback>
                <p:oleObj name="Equation" r:id="rId7" imgW="3543120" imgH="660240" progId="Equation.DSMT4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693" y="4919663"/>
                        <a:ext cx="3543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F60B4A5-FA42-4E17-962A-76782D60DE35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7</a:t>
            </a:fld>
            <a:endParaRPr lang="en-GB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General second order linear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GB" dirty="0">
                <a:solidFill>
                  <a:schemeClr val="tx2"/>
                </a:solidFill>
              </a:rPr>
              <a:t>For “reasonable” coefficient functions, the homogeneous equation has the general solution:</a:t>
            </a:r>
          </a:p>
          <a:p>
            <a:pPr lvl="0"/>
            <a:endParaRPr lang="en-GB" dirty="0">
              <a:solidFill>
                <a:schemeClr val="tx2"/>
              </a:solidFill>
            </a:endParaRPr>
          </a:p>
          <a:p>
            <a:pPr lvl="0"/>
            <a:r>
              <a:rPr lang="en-GB" dirty="0">
                <a:solidFill>
                  <a:schemeClr val="tx2"/>
                </a:solidFill>
              </a:rPr>
              <a:t>Here, y</a:t>
            </a:r>
            <a:r>
              <a:rPr lang="en-GB" baseline="-25000" dirty="0">
                <a:solidFill>
                  <a:schemeClr val="tx2"/>
                </a:solidFill>
              </a:rPr>
              <a:t>1</a:t>
            </a:r>
            <a:r>
              <a:rPr lang="en-GB" dirty="0">
                <a:solidFill>
                  <a:schemeClr val="tx2"/>
                </a:solidFill>
              </a:rPr>
              <a:t>(x) and y</a:t>
            </a:r>
            <a:r>
              <a:rPr lang="en-GB" baseline="-25000" dirty="0">
                <a:solidFill>
                  <a:schemeClr val="tx2"/>
                </a:solidFill>
              </a:rPr>
              <a:t>2</a:t>
            </a:r>
            <a:r>
              <a:rPr lang="en-GB" dirty="0">
                <a:solidFill>
                  <a:schemeClr val="tx2"/>
                </a:solidFill>
              </a:rPr>
              <a:t>(x) must be independent.</a:t>
            </a:r>
          </a:p>
          <a:p>
            <a:pPr lvl="0"/>
            <a:r>
              <a:rPr lang="en-GB" dirty="0">
                <a:solidFill>
                  <a:schemeClr val="tx2"/>
                </a:solidFill>
              </a:rPr>
              <a:t>If one solution, y</a:t>
            </a:r>
            <a:r>
              <a:rPr lang="en-GB" baseline="-25000" dirty="0">
                <a:solidFill>
                  <a:schemeClr val="tx2"/>
                </a:solidFill>
              </a:rPr>
              <a:t>1</a:t>
            </a:r>
            <a:r>
              <a:rPr lang="en-GB" dirty="0">
                <a:solidFill>
                  <a:schemeClr val="tx2"/>
                </a:solidFill>
              </a:rPr>
              <a:t>(x), of the homogeneous linear second order DE is known, a second independent solution, and hence the general solution, can be found.</a:t>
            </a:r>
          </a:p>
          <a:p>
            <a:pPr lvl="0"/>
            <a:r>
              <a:rPr lang="en-GB" dirty="0">
                <a:solidFill>
                  <a:schemeClr val="tx2"/>
                </a:solidFill>
              </a:rPr>
              <a:t>Do this by substituting </a:t>
            </a:r>
            <a:r>
              <a:rPr lang="en-GB" dirty="0" err="1">
                <a:solidFill>
                  <a:schemeClr val="tx2"/>
                </a:solidFill>
              </a:rPr>
              <a:t>y</a:t>
            </a:r>
            <a:r>
              <a:rPr lang="en-GB" baseline="-25000" dirty="0" err="1">
                <a:solidFill>
                  <a:schemeClr val="tx2"/>
                </a:solidFill>
              </a:rPr>
              <a:t>h</a:t>
            </a:r>
            <a:r>
              <a:rPr lang="en-GB" dirty="0">
                <a:solidFill>
                  <a:schemeClr val="tx2"/>
                </a:solidFill>
              </a:rPr>
              <a:t> = v(x)</a:t>
            </a:r>
            <a:r>
              <a:rPr lang="en-GB" baseline="-25000" dirty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y</a:t>
            </a:r>
            <a:r>
              <a:rPr lang="en-GB" baseline="-25000" dirty="0">
                <a:solidFill>
                  <a:schemeClr val="tx2"/>
                </a:solidFill>
              </a:rPr>
              <a:t>1</a:t>
            </a:r>
            <a:r>
              <a:rPr lang="en-GB" dirty="0">
                <a:solidFill>
                  <a:schemeClr val="tx2"/>
                </a:solidFill>
              </a:rPr>
              <a:t>(x) into the homogeneous equation.</a:t>
            </a:r>
          </a:p>
          <a:p>
            <a:pPr lvl="0"/>
            <a:r>
              <a:rPr lang="en-GB" dirty="0">
                <a:solidFill>
                  <a:schemeClr val="tx2"/>
                </a:solidFill>
              </a:rPr>
              <a:t>This gives a first order separable equation for v'.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Example:</a:t>
            </a:r>
          </a:p>
          <a:p>
            <a:r>
              <a:rPr lang="en-GB" dirty="0"/>
              <a:t>Show that                             has a solution y</a:t>
            </a:r>
            <a:r>
              <a:rPr lang="en-GB" baseline="-25000" dirty="0"/>
              <a:t>1</a:t>
            </a:r>
            <a:r>
              <a:rPr lang="en-GB" dirty="0"/>
              <a:t> = e</a:t>
            </a:r>
            <a:r>
              <a:rPr lang="en-GB" baseline="30000" dirty="0"/>
              <a:t>–2x</a:t>
            </a:r>
            <a:r>
              <a:rPr lang="en-GB" dirty="0"/>
              <a:t> and find the general solution of this equation, </a:t>
            </a:r>
            <a:r>
              <a:rPr lang="en-GB" dirty="0" err="1"/>
              <a:t>y</a:t>
            </a:r>
            <a:r>
              <a:rPr lang="en-GB" baseline="-25000" dirty="0" err="1"/>
              <a:t>h</a:t>
            </a:r>
            <a:r>
              <a:rPr lang="en-GB" dirty="0"/>
              <a:t>(x).</a:t>
            </a:r>
          </a:p>
          <a:p>
            <a:r>
              <a:rPr lang="en-GB" dirty="0"/>
              <a:t>Have</a:t>
            </a:r>
          </a:p>
          <a:p>
            <a:r>
              <a:rPr lang="en-GB" dirty="0"/>
              <a:t>Hence:</a:t>
            </a:r>
          </a:p>
          <a:p>
            <a:endParaRPr lang="en-GB" dirty="0"/>
          </a:p>
          <a:p>
            <a:r>
              <a:rPr lang="en-GB" dirty="0"/>
              <a:t>So y</a:t>
            </a:r>
            <a:r>
              <a:rPr lang="en-GB" baseline="-25000" dirty="0"/>
              <a:t>1</a:t>
            </a:r>
            <a:r>
              <a:rPr lang="en-GB" dirty="0"/>
              <a:t>(x) is a solution of the DE. </a:t>
            </a:r>
          </a:p>
          <a:p>
            <a:r>
              <a:rPr lang="en-GB" dirty="0"/>
              <a:t>Now try </a:t>
            </a:r>
            <a:r>
              <a:rPr lang="en-GB" dirty="0" err="1">
                <a:solidFill>
                  <a:schemeClr val="tx2"/>
                </a:solidFill>
              </a:rPr>
              <a:t>y</a:t>
            </a:r>
            <a:r>
              <a:rPr lang="en-GB" baseline="-25000" dirty="0" err="1">
                <a:solidFill>
                  <a:schemeClr val="tx2"/>
                </a:solidFill>
              </a:rPr>
              <a:t>h</a:t>
            </a:r>
            <a:r>
              <a:rPr lang="en-GB" dirty="0">
                <a:solidFill>
                  <a:schemeClr val="tx2"/>
                </a:solidFill>
              </a:rPr>
              <a:t> = v(x)</a:t>
            </a:r>
            <a:r>
              <a:rPr lang="en-GB" baseline="-25000" dirty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y</a:t>
            </a:r>
            <a:r>
              <a:rPr lang="en-GB" baseline="-25000" dirty="0">
                <a:solidFill>
                  <a:schemeClr val="tx2"/>
                </a:solidFill>
              </a:rPr>
              <a:t>1</a:t>
            </a:r>
            <a:r>
              <a:rPr lang="en-GB" dirty="0">
                <a:solidFill>
                  <a:schemeClr val="tx2"/>
                </a:solidFill>
              </a:rPr>
              <a:t>(x) as general solution.</a:t>
            </a: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  <a:endParaRPr lang="en-GB" dirty="0"/>
          </a:p>
          <a:p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938134" y="2547938"/>
          <a:ext cx="2743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2743200" imgH="330120" progId="Equation.DSMT4">
                  <p:embed/>
                </p:oleObj>
              </mc:Choice>
              <mc:Fallback>
                <p:oleObj name="Equation" r:id="rId3" imgW="2743200" imgH="330120" progId="Equation.DSMT4">
                  <p:embed/>
                  <p:pic>
                    <p:nvPicPr>
                      <p:cNvPr id="24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134" y="2547938"/>
                        <a:ext cx="27432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99362" y="2907547"/>
          <a:ext cx="2717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2717640" imgH="355320" progId="Equation.DSMT4">
                  <p:embed/>
                </p:oleObj>
              </mc:Choice>
              <mc:Fallback>
                <p:oleObj name="Equation" r:id="rId5" imgW="2717640" imgH="3553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362" y="2907547"/>
                        <a:ext cx="2717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16774" y="1970421"/>
          <a:ext cx="17145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1714320" imgH="304560" progId="Equation.DSMT4">
                  <p:embed/>
                </p:oleObj>
              </mc:Choice>
              <mc:Fallback>
                <p:oleObj name="Equation" r:id="rId7" imgW="1714320" imgH="3045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774" y="1970421"/>
                        <a:ext cx="17145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5498386" y="3598855"/>
          <a:ext cx="4013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4012920" imgH="342720" progId="Equation.DSMT4">
                  <p:embed/>
                </p:oleObj>
              </mc:Choice>
              <mc:Fallback>
                <p:oleObj name="Equation" r:id="rId9" imgW="4012920" imgH="342720" progId="Equation.DSMT4">
                  <p:embed/>
                  <p:pic>
                    <p:nvPicPr>
                      <p:cNvPr id="245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8386" y="3598855"/>
                        <a:ext cx="4013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386072"/>
              </p:ext>
            </p:extLst>
          </p:nvPr>
        </p:nvGraphicFramePr>
        <p:xfrm>
          <a:off x="5445398" y="5048633"/>
          <a:ext cx="39243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3924000" imgH="1549080" progId="Equation.DSMT4">
                  <p:embed/>
                </p:oleObj>
              </mc:Choice>
              <mc:Fallback>
                <p:oleObj name="Equation" r:id="rId11" imgW="3924000" imgH="15490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398" y="5048633"/>
                        <a:ext cx="3924300" cy="154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BB8EB6B-C83D-49A5-91A7-0ED06E910F9B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8</a:t>
            </a:fld>
            <a:endParaRPr lang="en-GB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second order linear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Substitute these into the DE: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 </a:t>
            </a:r>
            <a:r>
              <a:rPr lang="en-GB" dirty="0" err="1"/>
              <a:t>y</a:t>
            </a:r>
            <a:r>
              <a:rPr lang="en-GB" baseline="-25000" dirty="0" err="1"/>
              <a:t>h</a:t>
            </a:r>
            <a:r>
              <a:rPr lang="en-GB" dirty="0"/>
              <a:t> = y</a:t>
            </a:r>
            <a:r>
              <a:rPr lang="en-GB" baseline="-25000" dirty="0"/>
              <a:t>1</a:t>
            </a:r>
            <a:r>
              <a:rPr lang="en-GB" dirty="0"/>
              <a:t>v is a general solution of the DE if: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533525"/>
            <a:ext cx="4487779" cy="5135563"/>
          </a:xfrm>
        </p:spPr>
        <p:txBody>
          <a:bodyPr/>
          <a:lstStyle/>
          <a:p>
            <a:r>
              <a:rPr lang="en-GB" dirty="0"/>
              <a:t>Hence the required general solution of the homogeneous equation is:</a:t>
            </a:r>
          </a:p>
          <a:p>
            <a:endParaRPr lang="en-GB" dirty="0"/>
          </a:p>
          <a:p>
            <a:pPr>
              <a:buNone/>
            </a:pPr>
            <a:br>
              <a:rPr lang="en-GB" dirty="0"/>
            </a:br>
            <a:endParaRPr lang="en-GB" dirty="0"/>
          </a:p>
          <a:p>
            <a:r>
              <a:rPr lang="en-GB" dirty="0"/>
              <a:t>The general solution of an inhomogeneous equation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can be found using the above ideas if both one of the solutions of the homogeneous equation, y</a:t>
            </a:r>
            <a:r>
              <a:rPr lang="en-GB" baseline="-25000" dirty="0"/>
              <a:t>1</a:t>
            </a:r>
            <a:r>
              <a:rPr lang="en-GB" dirty="0"/>
              <a:t>(x), and a particular solution, </a:t>
            </a:r>
            <a:r>
              <a:rPr lang="en-GB" dirty="0" err="1"/>
              <a:t>y</a:t>
            </a:r>
            <a:r>
              <a:rPr lang="en-GB" baseline="-25000" dirty="0" err="1"/>
              <a:t>p</a:t>
            </a:r>
            <a:r>
              <a:rPr lang="en-GB" dirty="0"/>
              <a:t>, can be deduced. </a:t>
            </a:r>
          </a:p>
          <a:p>
            <a:r>
              <a:rPr lang="en-GB" dirty="0"/>
              <a:t>Then we have: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94523"/>
              </p:ext>
            </p:extLst>
          </p:nvPr>
        </p:nvGraphicFramePr>
        <p:xfrm>
          <a:off x="941053" y="1906588"/>
          <a:ext cx="2844800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2844720" imgH="1993680" progId="Equation.DSMT4">
                  <p:embed/>
                </p:oleObj>
              </mc:Choice>
              <mc:Fallback>
                <p:oleObj name="Equation" r:id="rId3" imgW="2844720" imgH="1993680" progId="Equation.DSMT4">
                  <p:embed/>
                  <p:pic>
                    <p:nvPicPr>
                      <p:cNvPr id="256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053" y="1906588"/>
                        <a:ext cx="2844800" cy="199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902607"/>
              </p:ext>
            </p:extLst>
          </p:nvPr>
        </p:nvGraphicFramePr>
        <p:xfrm>
          <a:off x="945797" y="4826000"/>
          <a:ext cx="16637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1663560" imgH="1117440" progId="Equation.DSMT4">
                  <p:embed/>
                </p:oleObj>
              </mc:Choice>
              <mc:Fallback>
                <p:oleObj name="Equation" r:id="rId5" imgW="1663560" imgH="1117440" progId="Equation.DSMT4">
                  <p:embed/>
                  <p:pic>
                    <p:nvPicPr>
                      <p:cNvPr id="256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797" y="4826000"/>
                        <a:ext cx="16637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622980"/>
              </p:ext>
            </p:extLst>
          </p:nvPr>
        </p:nvGraphicFramePr>
        <p:xfrm>
          <a:off x="5511032" y="2211388"/>
          <a:ext cx="2260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2260440" imgH="736560" progId="Equation.DSMT4">
                  <p:embed/>
                </p:oleObj>
              </mc:Choice>
              <mc:Fallback>
                <p:oleObj name="Equation" r:id="rId7" imgW="2260440" imgH="7365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1032" y="2211388"/>
                        <a:ext cx="2260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373655"/>
              </p:ext>
            </p:extLst>
          </p:nvPr>
        </p:nvGraphicFramePr>
        <p:xfrm>
          <a:off x="5514975" y="3897313"/>
          <a:ext cx="3810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3809880" imgH="660240" progId="Equation.DSMT4">
                  <p:embed/>
                </p:oleObj>
              </mc:Choice>
              <mc:Fallback>
                <p:oleObj name="Equation" r:id="rId9" imgW="3809880" imgH="660240" progId="Equation.DSMT4">
                  <p:embed/>
                  <p:pic>
                    <p:nvPicPr>
                      <p:cNvPr id="256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975" y="3897313"/>
                        <a:ext cx="38100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95770"/>
              </p:ext>
            </p:extLst>
          </p:nvPr>
        </p:nvGraphicFramePr>
        <p:xfrm>
          <a:off x="5492397" y="6126163"/>
          <a:ext cx="2197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1" imgW="2197080" imgH="355320" progId="Equation.DSMT4">
                  <p:embed/>
                </p:oleObj>
              </mc:Choice>
              <mc:Fallback>
                <p:oleObj name="Equation" r:id="rId11" imgW="2197080" imgH="355320" progId="Equation.DSMT4">
                  <p:embed/>
                  <p:pic>
                    <p:nvPicPr>
                      <p:cNvPr id="256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397" y="6126163"/>
                        <a:ext cx="21971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916DB57-B79E-4489-A72F-540405C6C066}"/>
              </a:ext>
            </a:extLst>
          </p:cNvPr>
          <p:cNvSpPr txBox="1">
            <a:spLocks/>
          </p:cNvSpPr>
          <p:nvPr/>
        </p:nvSpPr>
        <p:spPr>
          <a:xfrm>
            <a:off x="7592060" y="6483414"/>
            <a:ext cx="2311400" cy="36512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7621FCE2-413B-48CC-B7EE-934290784A8D}" type="slidenum">
              <a:rPr lang="en-GB" sz="1600" smtClean="0"/>
              <a:pPr algn="r"/>
              <a:t>9</a:t>
            </a:fld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1047</TotalTime>
  <Words>531</Words>
  <Application>Microsoft Office PowerPoint</Application>
  <PresentationFormat>A4 Paper (210x297 mm)</PresentationFormat>
  <Paragraphs>143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Symbol</vt:lpstr>
      <vt:lpstr>Times New Roman</vt:lpstr>
      <vt:lpstr>TimA4Landscape</vt:lpstr>
      <vt:lpstr>Equation</vt:lpstr>
      <vt:lpstr>MathType 7.0 Equation</vt:lpstr>
      <vt:lpstr>Differential equations</vt:lpstr>
      <vt:lpstr>Inhomogeneous second order differential equations</vt:lpstr>
      <vt:lpstr>Inhomogeneous second order differential equations</vt:lpstr>
      <vt:lpstr>Inhomogeneous second order DEs</vt:lpstr>
      <vt:lpstr>Equation reducible to first order – type 1</vt:lpstr>
      <vt:lpstr>Equation reducible to first order – type 2</vt:lpstr>
      <vt:lpstr>Equation reducible to first order – type 2</vt:lpstr>
      <vt:lpstr>General second order linear differential equations</vt:lpstr>
      <vt:lpstr>General second order linear differential equations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equations</dc:title>
  <dc:creator>Tim Greenshaw</dc:creator>
  <cp:lastModifiedBy>Tim Greenshaw</cp:lastModifiedBy>
  <cp:revision>44</cp:revision>
  <cp:lastPrinted>2018-02-28T15:15:31Z</cp:lastPrinted>
  <dcterms:created xsi:type="dcterms:W3CDTF">2012-02-26T16:49:34Z</dcterms:created>
  <dcterms:modified xsi:type="dcterms:W3CDTF">2019-03-11T09:25:53Z</dcterms:modified>
</cp:coreProperties>
</file>