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5AF214-1CFC-4807-8903-CBC6C9BF3A76}" v="2" dt="2019-02-08T12:55:4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522DE78C-F8E4-40A0-BAC8-F7C5910CFDF1}"/>
  </pc:docChgLst>
  <pc:docChgLst>
    <pc:chgData name="Tim Greenshaw" userId="7cff769c7af84488" providerId="LiveId" clId="{301423FC-3E35-47F7-A838-B991A5C2D1EC}"/>
  </pc:docChgLst>
  <pc:docChgLst>
    <pc:chgData name="Tim Greenshaw" userId="7cff769c7af84488" providerId="LiveId" clId="{B75AF214-1CFC-4807-8903-CBC6C9BF3A76}"/>
    <pc:docChg chg="modNotesMaster modHandout">
      <pc:chgData name="Tim Greenshaw" userId="7cff769c7af84488" providerId="LiveId" clId="{B75AF214-1CFC-4807-8903-CBC6C9BF3A76}" dt="2019-02-08T12:55:44.809" v="1"/>
      <pc:docMkLst>
        <pc:docMk/>
      </pc:docMkLst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1" y="2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EB9A3-B941-4D88-A923-1764D9DB3A85}" type="datetimeFigureOut">
              <a:rPr lang="en-GB" smtClean="0"/>
              <a:pPr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948266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1" y="6948266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B9A7-F4A0-4B0B-8CF3-FEE55AB1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3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4158658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2" y="3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2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948705"/>
            <a:ext cx="4158658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2" y="6948705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48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Look at second order homogeneous differential equations.</a:t>
            </a:r>
          </a:p>
          <a:p>
            <a:pPr lvl="1"/>
            <a:r>
              <a:rPr lang="en-GB" dirty="0"/>
              <a:t>Introduce the auxiliary equation and determine its roots.</a:t>
            </a:r>
          </a:p>
          <a:p>
            <a:pPr lvl="1"/>
            <a:r>
              <a:rPr lang="en-GB" dirty="0"/>
              <a:t>Find out how to solve the homogeneous second order differential equation in the case that the roots of the auxiliary equation are:</a:t>
            </a:r>
          </a:p>
          <a:p>
            <a:pPr lvl="2"/>
            <a:r>
              <a:rPr lang="en-GB" dirty="0"/>
              <a:t>Real and different.</a:t>
            </a:r>
          </a:p>
          <a:p>
            <a:pPr lvl="2"/>
            <a:r>
              <a:rPr lang="en-GB" dirty="0"/>
              <a:t>The same.</a:t>
            </a:r>
          </a:p>
          <a:p>
            <a:pPr lvl="2"/>
            <a:r>
              <a:rPr lang="en-GB" dirty="0"/>
              <a:t>Complex conjugate. </a:t>
            </a:r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Write down the general form of a homogeneous second order differential equation with constant coefficients.</a:t>
            </a:r>
          </a:p>
          <a:p>
            <a:pPr lvl="1"/>
            <a:r>
              <a:rPr lang="en-GB" dirty="0"/>
              <a:t>Solve the initial value problem:</a:t>
            </a:r>
          </a:p>
          <a:p>
            <a:pPr lvl="1"/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36108"/>
              </p:ext>
            </p:extLst>
          </p:nvPr>
        </p:nvGraphicFramePr>
        <p:xfrm>
          <a:off x="5857875" y="3892550"/>
          <a:ext cx="27559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755800" imgH="1346040" progId="Equation.DSMT4">
                  <p:embed/>
                </p:oleObj>
              </mc:Choice>
              <mc:Fallback>
                <p:oleObj name="Equation" r:id="rId4" imgW="2755800" imgH="1346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892550"/>
                        <a:ext cx="27559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Consider second order homogeneous differential equations of the form: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coefficients a, b and c are all constants.</a:t>
            </a:r>
          </a:p>
          <a:p>
            <a:r>
              <a:rPr lang="en-GB" dirty="0"/>
              <a:t>Try to find a solution of the form </a:t>
            </a:r>
          </a:p>
          <a:p>
            <a:endParaRPr lang="en-GB" dirty="0"/>
          </a:p>
          <a:p>
            <a:r>
              <a:rPr lang="en-GB" dirty="0"/>
              <a:t>Differentiating this gives: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Substituting into the original equation we have: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</a:t>
            </a:r>
            <a:r>
              <a:rPr lang="en-GB" dirty="0" err="1"/>
              <a:t>e</a:t>
            </a:r>
            <a:r>
              <a:rPr lang="en-GB" baseline="30000" dirty="0" err="1"/>
              <a:t>mx</a:t>
            </a:r>
            <a:r>
              <a:rPr lang="en-GB" dirty="0"/>
              <a:t> cannot be zero, so:</a:t>
            </a:r>
          </a:p>
          <a:p>
            <a:endParaRPr lang="en-GB" dirty="0"/>
          </a:p>
          <a:p>
            <a:r>
              <a:rPr lang="en-GB" dirty="0"/>
              <a:t>This is called the auxiliary equation.</a:t>
            </a:r>
          </a:p>
          <a:p>
            <a:r>
              <a:rPr lang="en-GB" dirty="0"/>
              <a:t>The above implies that y = </a:t>
            </a:r>
            <a:r>
              <a:rPr lang="en-GB" dirty="0" err="1"/>
              <a:t>e</a:t>
            </a:r>
            <a:r>
              <a:rPr lang="en-GB" baseline="30000" dirty="0" err="1"/>
              <a:t>mx</a:t>
            </a:r>
            <a:r>
              <a:rPr lang="en-GB" dirty="0"/>
              <a:t> is a solution of the differential equation </a:t>
            </a:r>
            <a:r>
              <a:rPr lang="en-GB" dirty="0" err="1"/>
              <a:t>iff</a:t>
            </a:r>
            <a:r>
              <a:rPr lang="en-GB" dirty="0"/>
              <a:t> (if and only if) m takes one of the values: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347139"/>
              </p:ext>
            </p:extLst>
          </p:nvPr>
        </p:nvGraphicFramePr>
        <p:xfrm>
          <a:off x="970492" y="2255838"/>
          <a:ext cx="2184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84120" imgH="647640" progId="Equation.DSMT4">
                  <p:embed/>
                </p:oleObj>
              </mc:Choice>
              <mc:Fallback>
                <p:oleObj name="Equation" r:id="rId3" imgW="2184120" imgH="647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492" y="2255838"/>
                        <a:ext cx="2184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70214" y="4005930"/>
          <a:ext cx="825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825480" imgH="342720" progId="Equation.DSMT4">
                  <p:embed/>
                </p:oleObj>
              </mc:Choice>
              <mc:Fallback>
                <p:oleObj name="Equation" r:id="rId5" imgW="825480" imgH="3427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214" y="4005930"/>
                        <a:ext cx="825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922505" y="4701006"/>
          <a:ext cx="3035301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3035160" imgH="660240" progId="Equation.DSMT4">
                  <p:embed/>
                </p:oleObj>
              </mc:Choice>
              <mc:Fallback>
                <p:oleObj name="Equation" r:id="rId7" imgW="3035160" imgH="660240" progId="Equation.DSMT4">
                  <p:embed/>
                  <p:pic>
                    <p:nvPicPr>
                      <p:cNvPr id="655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505" y="4701006"/>
                        <a:ext cx="3035301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624359"/>
              </p:ext>
            </p:extLst>
          </p:nvPr>
        </p:nvGraphicFramePr>
        <p:xfrm>
          <a:off x="5491692" y="2220913"/>
          <a:ext cx="279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793960" imgH="761760" progId="Equation.DSMT4">
                  <p:embed/>
                </p:oleObj>
              </mc:Choice>
              <mc:Fallback>
                <p:oleObj name="Equation" r:id="rId9" imgW="2793960" imgH="761760" progId="Equation.DSMT4">
                  <p:embed/>
                  <p:pic>
                    <p:nvPicPr>
                      <p:cNvPr id="655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692" y="2220913"/>
                        <a:ext cx="2794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33629"/>
              </p:ext>
            </p:extLst>
          </p:nvPr>
        </p:nvGraphicFramePr>
        <p:xfrm>
          <a:off x="5527676" y="3344863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1790640" imgH="291960" progId="Equation.DSMT4">
                  <p:embed/>
                </p:oleObj>
              </mc:Choice>
              <mc:Fallback>
                <p:oleObj name="Equation" r:id="rId11" imgW="1790640" imgH="291960" progId="Equation.DSMT4">
                  <p:embed/>
                  <p:pic>
                    <p:nvPicPr>
                      <p:cNvPr id="655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6" y="3344863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541789"/>
              </p:ext>
            </p:extLst>
          </p:nvPr>
        </p:nvGraphicFramePr>
        <p:xfrm>
          <a:off x="5475818" y="5265153"/>
          <a:ext cx="22225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2222280" imgH="1473120" progId="Equation.DSMT4">
                  <p:embed/>
                </p:oleObj>
              </mc:Choice>
              <mc:Fallback>
                <p:oleObj name="Equation" r:id="rId13" imgW="2222280" imgH="1473120" progId="Equation.DSMT4">
                  <p:embed/>
                  <p:pic>
                    <p:nvPicPr>
                      <p:cNvPr id="655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818" y="5265153"/>
                        <a:ext cx="22225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B22BD8-746A-4705-A8F8-9BAFEC7019F6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When the discriminant</a:t>
            </a:r>
            <a:br>
              <a:rPr lang="en-GB" dirty="0"/>
            </a:br>
            <a:r>
              <a:rPr lang="en-GB" dirty="0"/>
              <a:t> m</a:t>
            </a:r>
            <a:r>
              <a:rPr lang="en-GB" baseline="-25000" dirty="0"/>
              <a:t>1</a:t>
            </a:r>
            <a:r>
              <a:rPr lang="en-GB" dirty="0"/>
              <a:t> and m</a:t>
            </a:r>
            <a:r>
              <a:rPr lang="en-GB" baseline="-25000" dirty="0"/>
              <a:t>2</a:t>
            </a:r>
            <a:r>
              <a:rPr lang="en-GB" dirty="0"/>
              <a:t> are real and distinct.</a:t>
            </a:r>
          </a:p>
          <a:p>
            <a:r>
              <a:rPr lang="en-GB" dirty="0"/>
              <a:t>When                       the roots are real and equal.  </a:t>
            </a:r>
          </a:p>
          <a:p>
            <a:r>
              <a:rPr lang="en-GB" dirty="0"/>
              <a:t>When                        the roots are complex conjugate numbers. </a:t>
            </a:r>
          </a:p>
          <a:p>
            <a:endParaRPr lang="en-GB" dirty="0"/>
          </a:p>
          <a:p>
            <a:r>
              <a:rPr lang="en-GB" dirty="0"/>
              <a:t>The principle of superposition:</a:t>
            </a:r>
          </a:p>
          <a:p>
            <a:r>
              <a:rPr lang="en-GB" dirty="0"/>
              <a:t>Supposing we have two solutions of our homogeneous second order differential equation, y</a:t>
            </a:r>
            <a:r>
              <a:rPr lang="en-GB" baseline="-25000" dirty="0"/>
              <a:t>1</a:t>
            </a:r>
            <a:r>
              <a:rPr lang="en-GB" dirty="0"/>
              <a:t>(x) and y</a:t>
            </a:r>
            <a:r>
              <a:rPr lang="en-GB" baseline="-25000" dirty="0"/>
              <a:t>2</a:t>
            </a:r>
            <a:r>
              <a:rPr lang="en-GB" dirty="0"/>
              <a:t>(x).</a:t>
            </a:r>
          </a:p>
          <a:p>
            <a:r>
              <a:rPr lang="en-GB" dirty="0"/>
              <a:t>The sum C</a:t>
            </a:r>
            <a:r>
              <a:rPr lang="en-GB" baseline="-25000" dirty="0"/>
              <a:t>1</a:t>
            </a:r>
            <a:r>
              <a:rPr lang="en-GB" dirty="0"/>
              <a:t>y</a:t>
            </a:r>
            <a:r>
              <a:rPr lang="en-GB" baseline="-25000" dirty="0"/>
              <a:t>1</a:t>
            </a:r>
            <a:r>
              <a:rPr lang="en-GB" dirty="0"/>
              <a:t>(x) + C</a:t>
            </a:r>
            <a:r>
              <a:rPr lang="en-GB" baseline="-25000" dirty="0"/>
              <a:t>2</a:t>
            </a:r>
            <a:r>
              <a:rPr lang="en-GB" dirty="0"/>
              <a:t>y</a:t>
            </a:r>
            <a:r>
              <a:rPr lang="en-GB" baseline="-25000" dirty="0"/>
              <a:t>2</a:t>
            </a:r>
            <a:r>
              <a:rPr lang="en-GB" dirty="0"/>
              <a:t>(x) is also a solution of the equation.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Prove this:</a:t>
            </a: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753587"/>
              </p:ext>
            </p:extLst>
          </p:nvPr>
        </p:nvGraphicFramePr>
        <p:xfrm>
          <a:off x="3348619" y="1572098"/>
          <a:ext cx="1308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07880" imgH="330120" progId="Equation.DSMT4">
                  <p:embed/>
                </p:oleObj>
              </mc:Choice>
              <mc:Fallback>
                <p:oleObj name="Equation" r:id="rId3" imgW="1307880" imgH="330120" progId="Equation.DSMT4">
                  <p:embed/>
                  <p:pic>
                    <p:nvPicPr>
                      <p:cNvPr id="768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619" y="1572098"/>
                        <a:ext cx="1308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1627102" y="2239544"/>
          <a:ext cx="1308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307880" imgH="330120" progId="Equation.DSMT4">
                  <p:embed/>
                </p:oleObj>
              </mc:Choice>
              <mc:Fallback>
                <p:oleObj name="Equation" r:id="rId5" imgW="1307880" imgH="330120" progId="Equation.DSMT4">
                  <p:embed/>
                  <p:pic>
                    <p:nvPicPr>
                      <p:cNvPr id="76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02" y="2239544"/>
                        <a:ext cx="1308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1650831" y="2911977"/>
          <a:ext cx="1308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307880" imgH="330120" progId="Equation.DSMT4">
                  <p:embed/>
                </p:oleObj>
              </mc:Choice>
              <mc:Fallback>
                <p:oleObj name="Equation" r:id="rId7" imgW="1307880" imgH="330120" progId="Equation.DSMT4">
                  <p:embed/>
                  <p:pic>
                    <p:nvPicPr>
                      <p:cNvPr id="76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831" y="2911977"/>
                        <a:ext cx="1308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230425"/>
              </p:ext>
            </p:extLst>
          </p:nvPr>
        </p:nvGraphicFramePr>
        <p:xfrm>
          <a:off x="5484284" y="1906588"/>
          <a:ext cx="42418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4241520" imgH="4749480" progId="Equation.DSMT4">
                  <p:embed/>
                </p:oleObj>
              </mc:Choice>
              <mc:Fallback>
                <p:oleObj name="Equation" r:id="rId9" imgW="4241520" imgH="4749480" progId="Equation.DSMT4">
                  <p:embed/>
                  <p:pic>
                    <p:nvPicPr>
                      <p:cNvPr id="768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284" y="1906588"/>
                        <a:ext cx="4241800" cy="474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A83858-5FBA-438D-AC99-91A8E12FB09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Consider various possibilities for the solutions of the auxiliary equation.</a:t>
            </a:r>
          </a:p>
          <a:p>
            <a:r>
              <a:rPr lang="en-GB" dirty="0"/>
              <a:t>If we have distinct roots,                 and                 are linearly independent solutions of our differential equation.</a:t>
            </a:r>
          </a:p>
          <a:p>
            <a:endParaRPr lang="en-GB" dirty="0"/>
          </a:p>
          <a:p>
            <a:r>
              <a:rPr lang="en-GB" dirty="0"/>
              <a:t>The functions y</a:t>
            </a:r>
            <a:r>
              <a:rPr lang="en-GB" baseline="-25000" dirty="0"/>
              <a:t>1</a:t>
            </a:r>
            <a:r>
              <a:rPr lang="en-GB" dirty="0"/>
              <a:t>(x) and y</a:t>
            </a:r>
            <a:r>
              <a:rPr lang="en-GB" baseline="-25000" dirty="0"/>
              <a:t>2</a:t>
            </a:r>
            <a:r>
              <a:rPr lang="en-GB" dirty="0"/>
              <a:t>(x) are linearly independent if one is not just a multiple of the other, that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Hence, by the superposition principle, a general solution is: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  <a:p>
            <a:r>
              <a:rPr lang="en-GB" dirty="0"/>
              <a:t>Find a general solution of: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The auxiliary equation is: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Hence a general solution to the equation is: </a:t>
            </a: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703989"/>
              </p:ext>
            </p:extLst>
          </p:nvPr>
        </p:nvGraphicFramePr>
        <p:xfrm>
          <a:off x="3482067" y="2243374"/>
          <a:ext cx="901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901440" imgH="355320" progId="Equation.DSMT4">
                  <p:embed/>
                </p:oleObj>
              </mc:Choice>
              <mc:Fallback>
                <p:oleObj name="Equation" r:id="rId3" imgW="901440" imgH="355320" progId="Equation.DSMT4">
                  <p:embed/>
                  <p:pic>
                    <p:nvPicPr>
                      <p:cNvPr id="778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067" y="2243374"/>
                        <a:ext cx="901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722124"/>
              </p:ext>
            </p:extLst>
          </p:nvPr>
        </p:nvGraphicFramePr>
        <p:xfrm>
          <a:off x="1377264" y="2530565"/>
          <a:ext cx="952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952200" imgH="355320" progId="Equation.DSMT4">
                  <p:embed/>
                </p:oleObj>
              </mc:Choice>
              <mc:Fallback>
                <p:oleObj name="Equation" r:id="rId5" imgW="952200" imgH="355320" progId="Equation.DSMT4">
                  <p:embed/>
                  <p:pic>
                    <p:nvPicPr>
                      <p:cNvPr id="778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264" y="2530565"/>
                        <a:ext cx="952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24699"/>
              </p:ext>
            </p:extLst>
          </p:nvPr>
        </p:nvGraphicFramePr>
        <p:xfrm>
          <a:off x="911804" y="6256363"/>
          <a:ext cx="217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171520" imgH="342720" progId="Equation.DSMT4">
                  <p:embed/>
                </p:oleObj>
              </mc:Choice>
              <mc:Fallback>
                <p:oleObj name="Equation" r:id="rId7" imgW="2171520" imgH="342720" progId="Equation.DSMT4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804" y="6256363"/>
                        <a:ext cx="217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844008"/>
              </p:ext>
            </p:extLst>
          </p:nvPr>
        </p:nvGraphicFramePr>
        <p:xfrm>
          <a:off x="5490394" y="2251364"/>
          <a:ext cx="2044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2044440" imgH="647640" progId="Equation.DSMT4">
                  <p:embed/>
                </p:oleObj>
              </mc:Choice>
              <mc:Fallback>
                <p:oleObj name="Equation" r:id="rId9" imgW="2044440" imgH="647640" progId="Equation.DSMT4">
                  <p:embed/>
                  <p:pic>
                    <p:nvPicPr>
                      <p:cNvPr id="778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0394" y="2251364"/>
                        <a:ext cx="2044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317887"/>
              </p:ext>
            </p:extLst>
          </p:nvPr>
        </p:nvGraphicFramePr>
        <p:xfrm>
          <a:off x="5534920" y="3253212"/>
          <a:ext cx="23495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2349360" imgH="1117440" progId="Equation.DSMT4">
                  <p:embed/>
                </p:oleObj>
              </mc:Choice>
              <mc:Fallback>
                <p:oleObj name="Equation" r:id="rId11" imgW="2349360" imgH="1117440" progId="Equation.DSMT4">
                  <p:embed/>
                  <p:pic>
                    <p:nvPicPr>
                      <p:cNvPr id="778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920" y="3253212"/>
                        <a:ext cx="23495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734385"/>
              </p:ext>
            </p:extLst>
          </p:nvPr>
        </p:nvGraphicFramePr>
        <p:xfrm>
          <a:off x="5464791" y="5019294"/>
          <a:ext cx="2006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2006280" imgH="342720" progId="Equation.DSMT4">
                  <p:embed/>
                </p:oleObj>
              </mc:Choice>
              <mc:Fallback>
                <p:oleObj name="Equation" r:id="rId13" imgW="2006280" imgH="342720" progId="Equation.DSMT4">
                  <p:embed/>
                  <p:pic>
                    <p:nvPicPr>
                      <p:cNvPr id="778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791" y="5019294"/>
                        <a:ext cx="2006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956624"/>
              </p:ext>
            </p:extLst>
          </p:nvPr>
        </p:nvGraphicFramePr>
        <p:xfrm>
          <a:off x="925369" y="4807620"/>
          <a:ext cx="160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1600200" imgH="330120" progId="Equation.DSMT4">
                  <p:embed/>
                </p:oleObj>
              </mc:Choice>
              <mc:Fallback>
                <p:oleObj name="Equation" r:id="rId15" imgW="1600200" imgH="33012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369" y="4807620"/>
                        <a:ext cx="1600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251D557-3023-4E31-BF92-E10D7C8BA20D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Another example, solve the initial value problem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auxiliary equation is: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5067" y="1533525"/>
            <a:ext cx="4855633" cy="5135563"/>
          </a:xfrm>
        </p:spPr>
        <p:txBody>
          <a:bodyPr/>
          <a:lstStyle/>
          <a:p>
            <a:r>
              <a:rPr lang="en-GB" dirty="0"/>
              <a:t>A general solution is</a:t>
            </a:r>
          </a:p>
          <a:p>
            <a:endParaRPr lang="en-GB" dirty="0"/>
          </a:p>
          <a:p>
            <a:r>
              <a:rPr lang="en-GB" dirty="0"/>
              <a:t>The initial conditions can be used to determine A and B: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964671"/>
              </p:ext>
            </p:extLst>
          </p:nvPr>
        </p:nvGraphicFramePr>
        <p:xfrm>
          <a:off x="919594" y="2266950"/>
          <a:ext cx="34417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441600" imgH="1726920" progId="Equation.DSMT4">
                  <p:embed/>
                </p:oleObj>
              </mc:Choice>
              <mc:Fallback>
                <p:oleObj name="Equation" r:id="rId3" imgW="3441600" imgH="1726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594" y="2266950"/>
                        <a:ext cx="34417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28461"/>
              </p:ext>
            </p:extLst>
          </p:nvPr>
        </p:nvGraphicFramePr>
        <p:xfrm>
          <a:off x="989015" y="4476750"/>
          <a:ext cx="297180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971800" imgH="1815840" progId="Equation.DSMT4">
                  <p:embed/>
                </p:oleObj>
              </mc:Choice>
              <mc:Fallback>
                <p:oleObj name="Equation" r:id="rId5" imgW="2971800" imgH="1815840" progId="Equation.DSMT4">
                  <p:embed/>
                  <p:pic>
                    <p:nvPicPr>
                      <p:cNvPr id="78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5" y="4476750"/>
                        <a:ext cx="2971800" cy="181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056537"/>
              </p:ext>
            </p:extLst>
          </p:nvPr>
        </p:nvGraphicFramePr>
        <p:xfrm>
          <a:off x="5075240" y="1858433"/>
          <a:ext cx="292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920680" imgH="444240" progId="Equation.DSMT4">
                  <p:embed/>
                </p:oleObj>
              </mc:Choice>
              <mc:Fallback>
                <p:oleObj name="Equation" r:id="rId7" imgW="2920680" imgH="444240" progId="Equation.DSMT4">
                  <p:embed/>
                  <p:pic>
                    <p:nvPicPr>
                      <p:cNvPr id="78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40" y="1858433"/>
                        <a:ext cx="292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19871"/>
              </p:ext>
            </p:extLst>
          </p:nvPr>
        </p:nvGraphicFramePr>
        <p:xfrm>
          <a:off x="5027092" y="3003190"/>
          <a:ext cx="48006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4800600" imgH="3352680" progId="Equation.DSMT4">
                  <p:embed/>
                </p:oleObj>
              </mc:Choice>
              <mc:Fallback>
                <p:oleObj name="Equation" r:id="rId9" imgW="4800600" imgH="3352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092" y="3003190"/>
                        <a:ext cx="4800600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7415260-DE4D-4F3A-AC2F-E1992DA4F85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Rewriting: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Putting this together: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If the roots of auxiliary equation are  the same (m), we can use y = </a:t>
            </a:r>
            <a:r>
              <a:rPr lang="en-GB" dirty="0" err="1"/>
              <a:t>e</a:t>
            </a:r>
            <a:r>
              <a:rPr lang="en-GB" baseline="30000" dirty="0" err="1"/>
              <a:t>mx</a:t>
            </a:r>
            <a:r>
              <a:rPr lang="en-GB" dirty="0"/>
              <a:t> and </a:t>
            </a:r>
            <a:br>
              <a:rPr lang="en-GB" dirty="0"/>
            </a:br>
            <a:r>
              <a:rPr lang="en-GB" dirty="0"/>
              <a:t>y = </a:t>
            </a:r>
            <a:r>
              <a:rPr lang="en-GB" dirty="0" err="1"/>
              <a:t>xe</a:t>
            </a:r>
            <a:r>
              <a:rPr lang="en-GB" baseline="30000" dirty="0" err="1"/>
              <a:t>mx</a:t>
            </a:r>
            <a:r>
              <a:rPr lang="en-GB" dirty="0"/>
              <a:t> as two linearly independent solutions of the differential equation.</a:t>
            </a:r>
          </a:p>
          <a:p>
            <a:r>
              <a:rPr lang="en-GB" dirty="0"/>
              <a:t>Example:</a:t>
            </a:r>
          </a:p>
          <a:p>
            <a:r>
              <a:rPr lang="en-GB" dirty="0"/>
              <a:t>Find a general solution of: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Auxiliary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260731"/>
              </p:ext>
            </p:extLst>
          </p:nvPr>
        </p:nvGraphicFramePr>
        <p:xfrm>
          <a:off x="971550" y="1930400"/>
          <a:ext cx="2362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361960" imgH="672840" progId="Equation.DSMT4">
                  <p:embed/>
                </p:oleObj>
              </mc:Choice>
              <mc:Fallback>
                <p:oleObj name="Equation" r:id="rId3" imgW="2361960" imgH="672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30400"/>
                        <a:ext cx="2362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919888"/>
              </p:ext>
            </p:extLst>
          </p:nvPr>
        </p:nvGraphicFramePr>
        <p:xfrm>
          <a:off x="940109" y="3013311"/>
          <a:ext cx="3505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504960" imgH="672840" progId="Equation.DSMT4">
                  <p:embed/>
                </p:oleObj>
              </mc:Choice>
              <mc:Fallback>
                <p:oleObj name="Equation" r:id="rId5" imgW="3504960" imgH="6728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109" y="3013311"/>
                        <a:ext cx="3505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89560" y="3732128"/>
            <a:ext cx="3826033" cy="2956477"/>
            <a:chOff x="541432" y="3647904"/>
            <a:chExt cx="3826033" cy="2956477"/>
          </a:xfrm>
        </p:grpSpPr>
        <p:pic>
          <p:nvPicPr>
            <p:cNvPr id="84996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 l="10157" b="6211"/>
            <a:stretch>
              <a:fillRect/>
            </a:stretch>
          </p:blipFill>
          <p:spPr bwMode="auto">
            <a:xfrm>
              <a:off x="962529" y="3647904"/>
              <a:ext cx="3404936" cy="2776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41432" y="3801966"/>
              <a:ext cx="6110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y(x)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3611" y="6204271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610361"/>
              </p:ext>
            </p:extLst>
          </p:nvPr>
        </p:nvGraphicFramePr>
        <p:xfrm>
          <a:off x="5443538" y="3556000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070000" imgH="647640" progId="Equation.DSMT4">
                  <p:embed/>
                </p:oleObj>
              </mc:Choice>
              <mc:Fallback>
                <p:oleObj name="Equation" r:id="rId8" imgW="2070000" imgH="6476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3556000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22147"/>
              </p:ext>
            </p:extLst>
          </p:nvPr>
        </p:nvGraphicFramePr>
        <p:xfrm>
          <a:off x="5528736" y="4684713"/>
          <a:ext cx="16510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650960" imgH="1155600" progId="Equation.DSMT4">
                  <p:embed/>
                </p:oleObj>
              </mc:Choice>
              <mc:Fallback>
                <p:oleObj name="Equation" r:id="rId10" imgW="1650960" imgH="1155600" progId="Equation.DSMT4">
                  <p:embed/>
                  <p:pic>
                    <p:nvPicPr>
                      <p:cNvPr id="85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736" y="4684713"/>
                        <a:ext cx="16510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555A41-419C-4919-99D3-44F433B2A20E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General solution therefore: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if the auxiliary equation has complex conjugate roots</a:t>
            </a:r>
          </a:p>
          <a:p>
            <a:endParaRPr lang="en-GB" dirty="0"/>
          </a:p>
          <a:p>
            <a:r>
              <a:rPr lang="en-GB" dirty="0"/>
              <a:t>Then: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Writing P = A + B and Q = </a:t>
            </a:r>
            <a:r>
              <a:rPr lang="en-GB" dirty="0" err="1"/>
              <a:t>i</a:t>
            </a:r>
            <a:r>
              <a:rPr lang="en-GB" dirty="0"/>
              <a:t>(A – B), we then have the general solution: </a:t>
            </a:r>
          </a:p>
          <a:p>
            <a:endParaRPr lang="en-GB" dirty="0"/>
          </a:p>
          <a:p>
            <a:r>
              <a:rPr lang="en-GB" dirty="0"/>
              <a:t>Example:</a:t>
            </a:r>
          </a:p>
          <a:p>
            <a:r>
              <a:rPr lang="en-GB" dirty="0"/>
              <a:t>Find the general solution of: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Auxiliary equation: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542272"/>
              </p:ext>
            </p:extLst>
          </p:nvPr>
        </p:nvGraphicFramePr>
        <p:xfrm>
          <a:off x="939289" y="1925824"/>
          <a:ext cx="2247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247840" imgH="342720" progId="Equation.DSMT4">
                  <p:embed/>
                </p:oleObj>
              </mc:Choice>
              <mc:Fallback>
                <p:oleObj name="Equation" r:id="rId3" imgW="2247840" imgH="342720" progId="Equation.DSMT4">
                  <p:embed/>
                  <p:pic>
                    <p:nvPicPr>
                      <p:cNvPr id="860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289" y="1925824"/>
                        <a:ext cx="2247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30056" y="3342183"/>
          <a:ext cx="302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022560" imgH="330120" progId="Equation.DSMT4">
                  <p:embed/>
                </p:oleObj>
              </mc:Choice>
              <mc:Fallback>
                <p:oleObj name="Equation" r:id="rId5" imgW="3022560" imgH="3301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056" y="3342183"/>
                        <a:ext cx="3022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019237"/>
              </p:ext>
            </p:extLst>
          </p:nvPr>
        </p:nvGraphicFramePr>
        <p:xfrm>
          <a:off x="980023" y="4062413"/>
          <a:ext cx="40132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4012920" imgH="2590560" progId="Equation.DSMT4">
                  <p:embed/>
                </p:oleObj>
              </mc:Choice>
              <mc:Fallback>
                <p:oleObj name="Equation" r:id="rId7" imgW="4012920" imgH="2590560" progId="Equation.DSMT4">
                  <p:embed/>
                  <p:pic>
                    <p:nvPicPr>
                      <p:cNvPr id="860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023" y="4062413"/>
                        <a:ext cx="40132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96593"/>
              </p:ext>
            </p:extLst>
          </p:nvPr>
        </p:nvGraphicFramePr>
        <p:xfrm>
          <a:off x="5457476" y="2217782"/>
          <a:ext cx="347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3479760" imgH="380880" progId="Equation.DSMT4">
                  <p:embed/>
                </p:oleObj>
              </mc:Choice>
              <mc:Fallback>
                <p:oleObj name="Equation" r:id="rId9" imgW="3479760" imgH="380880" progId="Equation.DSMT4">
                  <p:embed/>
                  <p:pic>
                    <p:nvPicPr>
                      <p:cNvPr id="860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476" y="2217782"/>
                        <a:ext cx="3479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589539"/>
              </p:ext>
            </p:extLst>
          </p:nvPr>
        </p:nvGraphicFramePr>
        <p:xfrm>
          <a:off x="5508097" y="3303588"/>
          <a:ext cx="2057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057400" imgH="647640" progId="Equation.DSMT4">
                  <p:embed/>
                </p:oleObj>
              </mc:Choice>
              <mc:Fallback>
                <p:oleObj name="Equation" r:id="rId11" imgW="2057400" imgH="647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097" y="3303588"/>
                        <a:ext cx="2057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828711"/>
              </p:ext>
            </p:extLst>
          </p:nvPr>
        </p:nvGraphicFramePr>
        <p:xfrm>
          <a:off x="5495776" y="4465639"/>
          <a:ext cx="39497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3949560" imgH="1981080" progId="Equation.DSMT4">
                  <p:embed/>
                </p:oleObj>
              </mc:Choice>
              <mc:Fallback>
                <p:oleObj name="Equation" r:id="rId13" imgW="3949560" imgH="19810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776" y="4465639"/>
                        <a:ext cx="39497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6370BB2-7B0D-44D8-8102-1A1E66493BC5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So, with</a:t>
            </a:r>
          </a:p>
          <a:p>
            <a:endParaRPr lang="en-GB" dirty="0"/>
          </a:p>
          <a:p>
            <a:r>
              <a:rPr lang="en-GB" dirty="0"/>
              <a:t>Another example:</a:t>
            </a:r>
          </a:p>
          <a:p>
            <a:r>
              <a:rPr lang="en-GB" dirty="0"/>
              <a:t>Solve the initial value problem: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Auxiliary equation: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</a:t>
            </a:r>
          </a:p>
          <a:p>
            <a:r>
              <a:rPr lang="en-GB" dirty="0"/>
              <a:t>This gives: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Using the initial conditions we have: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required solution is therefore: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148084"/>
              </p:ext>
            </p:extLst>
          </p:nvPr>
        </p:nvGraphicFramePr>
        <p:xfrm>
          <a:off x="1897063" y="1538288"/>
          <a:ext cx="1968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968480" imgH="368280" progId="Equation.DSMT4">
                  <p:embed/>
                </p:oleObj>
              </mc:Choice>
              <mc:Fallback>
                <p:oleObj name="Equation" r:id="rId3" imgW="1968480" imgH="368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1538288"/>
                        <a:ext cx="1968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162465"/>
              </p:ext>
            </p:extLst>
          </p:nvPr>
        </p:nvGraphicFramePr>
        <p:xfrm>
          <a:off x="920750" y="1903413"/>
          <a:ext cx="3327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3327120" imgH="368280" progId="Equation.DSMT4">
                  <p:embed/>
                </p:oleObj>
              </mc:Choice>
              <mc:Fallback>
                <p:oleObj name="Equation" r:id="rId5" imgW="3327120" imgH="368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903413"/>
                        <a:ext cx="3327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253227"/>
              </p:ext>
            </p:extLst>
          </p:nvPr>
        </p:nvGraphicFramePr>
        <p:xfrm>
          <a:off x="916804" y="3032125"/>
          <a:ext cx="3441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3441600" imgH="660240" progId="Equation.DSMT4">
                  <p:embed/>
                </p:oleObj>
              </mc:Choice>
              <mc:Fallback>
                <p:oleObj name="Equation" r:id="rId7" imgW="3441600" imgH="660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804" y="3032125"/>
                        <a:ext cx="3441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966820"/>
              </p:ext>
            </p:extLst>
          </p:nvPr>
        </p:nvGraphicFramePr>
        <p:xfrm>
          <a:off x="967318" y="4113213"/>
          <a:ext cx="2197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2197080" imgH="736560" progId="Equation.DSMT4">
                  <p:embed/>
                </p:oleObj>
              </mc:Choice>
              <mc:Fallback>
                <p:oleObj name="Equation" r:id="rId9" imgW="2197080" imgH="7365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318" y="4113213"/>
                        <a:ext cx="21971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489700"/>
              </p:ext>
            </p:extLst>
          </p:nvPr>
        </p:nvGraphicFramePr>
        <p:xfrm>
          <a:off x="1668992" y="4924425"/>
          <a:ext cx="1295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1295280" imgH="291960" progId="Equation.DSMT4">
                  <p:embed/>
                </p:oleObj>
              </mc:Choice>
              <mc:Fallback>
                <p:oleObj name="Equation" r:id="rId11" imgW="1295280" imgH="291960" progId="Equation.DSMT4">
                  <p:embed/>
                  <p:pic>
                    <p:nvPicPr>
                      <p:cNvPr id="870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992" y="4924425"/>
                        <a:ext cx="1295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61389"/>
              </p:ext>
            </p:extLst>
          </p:nvPr>
        </p:nvGraphicFramePr>
        <p:xfrm>
          <a:off x="979490" y="5621338"/>
          <a:ext cx="2921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2920680" imgH="990360" progId="Equation.DSMT4">
                  <p:embed/>
                </p:oleObj>
              </mc:Choice>
              <mc:Fallback>
                <p:oleObj name="Equation" r:id="rId13" imgW="2920680" imgH="990360" progId="Equation.DSMT4">
                  <p:embed/>
                  <p:pic>
                    <p:nvPicPr>
                      <p:cNvPr id="870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90" y="5621338"/>
                        <a:ext cx="2921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85816"/>
              </p:ext>
            </p:extLst>
          </p:nvPr>
        </p:nvGraphicFramePr>
        <p:xfrm>
          <a:off x="5496456" y="1928813"/>
          <a:ext cx="2667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2666880" imgH="990360" progId="Equation.DSMT4">
                  <p:embed/>
                </p:oleObj>
              </mc:Choice>
              <mc:Fallback>
                <p:oleObj name="Equation" r:id="rId15" imgW="2666880" imgH="9903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456" y="1928813"/>
                        <a:ext cx="2667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529838"/>
              </p:ext>
            </p:extLst>
          </p:nvPr>
        </p:nvGraphicFramePr>
        <p:xfrm>
          <a:off x="5502037" y="3422650"/>
          <a:ext cx="144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1447560" imgH="304560" progId="Equation.DSMT4">
                  <p:embed/>
                </p:oleObj>
              </mc:Choice>
              <mc:Fallback>
                <p:oleObj name="Equation" r:id="rId17" imgW="1447560" imgH="304560" progId="Equation.DSMT4">
                  <p:embed/>
                  <p:pic>
                    <p:nvPicPr>
                      <p:cNvPr id="870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037" y="3422650"/>
                        <a:ext cx="1447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2A67823-14A2-461F-B4C1-663D2C0B27A3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3961</TotalTime>
  <Words>435</Words>
  <Application>Microsoft Office PowerPoint</Application>
  <PresentationFormat>A4 Paper (210x297 mm)</PresentationFormat>
  <Paragraphs>114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TimA4Landscape</vt:lpstr>
      <vt:lpstr>Equation</vt:lpstr>
      <vt:lpstr>Differential equations</vt:lpstr>
      <vt:lpstr>Homogeneous second order differential equations</vt:lpstr>
      <vt:lpstr>Homogeneous second order differential equations</vt:lpstr>
      <vt:lpstr>Homogeneous second order differential equations</vt:lpstr>
      <vt:lpstr>Homogeneous second order differential equations</vt:lpstr>
      <vt:lpstr>Homogeneous second order differential equations</vt:lpstr>
      <vt:lpstr>Homogeneous second order differential equations</vt:lpstr>
      <vt:lpstr>Homogeneous second order differential equations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148</cp:revision>
  <cp:lastPrinted>2018-02-28T15:11:37Z</cp:lastPrinted>
  <dcterms:created xsi:type="dcterms:W3CDTF">2012-02-06T13:56:19Z</dcterms:created>
  <dcterms:modified xsi:type="dcterms:W3CDTF">2019-02-08T12:55:53Z</dcterms:modified>
</cp:coreProperties>
</file>