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7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</p:sldIdLst>
  <p:sldSz cx="9906000" cy="6858000" type="A4"/>
  <p:notesSz cx="9601200" cy="731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BDFF9E-6FB5-4459-BD70-921899BCBA8D}" v="2" dt="2019-02-08T12:55:12.0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91" d="100"/>
          <a:sy n="91" d="100"/>
        </p:scale>
        <p:origin x="994" y="6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Greenshaw" userId="7cff769c7af84488" providerId="LiveId" clId="{72D00154-4F20-4498-B354-AFC028A25155}"/>
  </pc:docChgLst>
  <pc:docChgLst>
    <pc:chgData name="Tim Greenshaw" userId="7cff769c7af84488" providerId="LiveId" clId="{BFBDFF9E-6FB5-4459-BD70-921899BCBA8D}"/>
    <pc:docChg chg="modNotesMaster modHandout">
      <pc:chgData name="Tim Greenshaw" userId="7cff769c7af84488" providerId="LiveId" clId="{BFBDFF9E-6FB5-4459-BD70-921899BCBA8D}" dt="2019-02-08T12:55:12.066" v="1"/>
      <pc:docMkLst>
        <pc:docMk/>
      </pc:docMkLst>
    </pc:docChg>
  </pc:docChgLst>
  <pc:docChgLst>
    <pc:chgData name="Tim Greenshaw" userId="7cff769c7af84488" providerId="LiveId" clId="{E1B3EBFD-E026-44B4-A61D-E82E72FBAE26}"/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160520" cy="365760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61" y="2"/>
            <a:ext cx="4160520" cy="365760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D2EEB9A3-B941-4D88-A923-1764D9DB3A85}" type="datetimeFigureOut">
              <a:rPr lang="en-GB" smtClean="0"/>
              <a:pPr/>
              <a:t>08/02/19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6948264"/>
            <a:ext cx="4160520" cy="365760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61" y="6948264"/>
            <a:ext cx="4160520" cy="365760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4A3AB9A7-F4A0-4B0B-8CF3-FEE55AB1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474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4158660" cy="3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4" tIns="46537" rIns="93074" bIns="46537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252" y="2"/>
            <a:ext cx="4160805" cy="3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4" tIns="46537" rIns="93074" bIns="4653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19400" y="549275"/>
            <a:ext cx="39624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1841" y="3474352"/>
            <a:ext cx="7677525" cy="3292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4" tIns="46537" rIns="93074" bIns="465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948704"/>
            <a:ext cx="4158660" cy="3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4" tIns="46537" rIns="93074" bIns="46537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252" y="6948704"/>
            <a:ext cx="4160805" cy="3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4" tIns="46537" rIns="93074" bIns="4653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FF1C52D4-C0F1-424B-BBAA-A110CCC3FC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262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416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52.bin"/><Relationship Id="rId18" Type="http://schemas.openxmlformats.org/officeDocument/2006/relationships/image" Target="../media/image54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1.wmf"/><Relationship Id="rId17" Type="http://schemas.openxmlformats.org/officeDocument/2006/relationships/oleObject" Target="../embeddings/oleObject54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53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5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5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39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6.wmf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38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46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46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4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Differential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In this lecture we will:</a:t>
            </a:r>
          </a:p>
          <a:p>
            <a:pPr lvl="1"/>
            <a:r>
              <a:rPr lang="en-GB" dirty="0"/>
              <a:t>Introduce differential equations.</a:t>
            </a:r>
          </a:p>
          <a:p>
            <a:pPr lvl="1"/>
            <a:r>
              <a:rPr lang="en-GB" dirty="0"/>
              <a:t>Look at how differential equations can be classified.</a:t>
            </a:r>
          </a:p>
          <a:p>
            <a:pPr lvl="1"/>
            <a:r>
              <a:rPr lang="en-GB" dirty="0"/>
              <a:t>Learn how to find solutions to ordinary first order differential equations.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Some comprehension questions for this lecture.</a:t>
            </a:r>
          </a:p>
          <a:p>
            <a:pPr lvl="1"/>
            <a:r>
              <a:rPr lang="en-GB" dirty="0"/>
              <a:t>What is the order of the following equation: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r>
              <a:rPr lang="en-GB" dirty="0"/>
              <a:t>Is it linear? Is it homogeneous?</a:t>
            </a:r>
          </a:p>
          <a:p>
            <a:pPr lvl="1"/>
            <a:r>
              <a:rPr lang="en-GB" dirty="0"/>
              <a:t>The number of radioactive decays per unit time in a sample is proportional to the number, N, of nuclei that could potentially decay, i.e. it obeys the equation: 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Solve this equation.</a:t>
            </a:r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5875170" y="2886912"/>
          <a:ext cx="18415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1841400" imgH="660240" progId="Equation.DSMT4">
                  <p:embed/>
                </p:oleObj>
              </mc:Choice>
              <mc:Fallback>
                <p:oleObj name="Equation" r:id="rId4" imgW="1841400" imgH="660240" progId="Equation.DSMT4">
                  <p:embed/>
                  <p:pic>
                    <p:nvPicPr>
                      <p:cNvPr id="3072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5170" y="2886912"/>
                        <a:ext cx="18415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869239" y="5547582"/>
          <a:ext cx="11811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1180800" imgH="634680" progId="Equation.DSMT4">
                  <p:embed/>
                </p:oleObj>
              </mc:Choice>
              <mc:Fallback>
                <p:oleObj name="Equation" r:id="rId6" imgW="1180800" imgH="6346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9239" y="5547582"/>
                        <a:ext cx="11811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82F4ADC-7009-49A0-9D6C-25D8BDB9B0D7}"/>
              </a:ext>
            </a:extLst>
          </p:cNvPr>
          <p:cNvSpPr txBox="1">
            <a:spLocks/>
          </p:cNvSpPr>
          <p:nvPr/>
        </p:nvSpPr>
        <p:spPr>
          <a:xfrm>
            <a:off x="7592060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</a:t>
            </a:fld>
            <a:endParaRPr lang="en-GB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Integrating factors – alternative derivation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If have equation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such that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That is, if </a:t>
            </a:r>
          </a:p>
          <a:p>
            <a:endParaRPr lang="en-GB" dirty="0"/>
          </a:p>
          <a:p>
            <a:r>
              <a:rPr lang="en-GB" dirty="0"/>
              <a:t>Then can rewrite and easily solve: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To solve more general equations</a:t>
            </a:r>
            <a:br>
              <a:rPr lang="en-GB" dirty="0"/>
            </a:br>
            <a:endParaRPr lang="en-GB" dirty="0"/>
          </a:p>
          <a:p>
            <a:endParaRPr lang="en-GB" dirty="0"/>
          </a:p>
          <a:p>
            <a:r>
              <a:rPr lang="en-GB" dirty="0"/>
              <a:t>Look for an integrating factor I(x) which equation can be multiplied by...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Choose this so that: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To see why, cf. condition</a:t>
            </a:r>
          </a:p>
          <a:p>
            <a:pPr marL="0" indent="0">
              <a:buNone/>
            </a:pPr>
            <a:r>
              <a:rPr lang="en-GB" dirty="0"/>
              <a:t> </a:t>
            </a:r>
            <a:br>
              <a:rPr lang="en-GB" dirty="0"/>
            </a:br>
            <a:br>
              <a:rPr lang="en-GB" dirty="0"/>
            </a:br>
            <a:r>
              <a:rPr lang="en-GB" dirty="0"/>
              <a:t> 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933353"/>
              </p:ext>
            </p:extLst>
          </p:nvPr>
        </p:nvGraphicFramePr>
        <p:xfrm>
          <a:off x="990231" y="1865313"/>
          <a:ext cx="25781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2577960" imgH="634680" progId="Equation.DSMT4">
                  <p:embed/>
                </p:oleObj>
              </mc:Choice>
              <mc:Fallback>
                <p:oleObj name="Equation" r:id="rId3" imgW="2577960" imgH="6346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231" y="1865313"/>
                        <a:ext cx="25781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5329938"/>
              </p:ext>
            </p:extLst>
          </p:nvPr>
        </p:nvGraphicFramePr>
        <p:xfrm>
          <a:off x="962863" y="2820988"/>
          <a:ext cx="22860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5" imgW="2286000" imgH="1320480" progId="Equation.DSMT4">
                  <p:embed/>
                </p:oleObj>
              </mc:Choice>
              <mc:Fallback>
                <p:oleObj name="Equation" r:id="rId5" imgW="2286000" imgH="1320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863" y="2820988"/>
                        <a:ext cx="2286000" cy="132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361018"/>
              </p:ext>
            </p:extLst>
          </p:nvPr>
        </p:nvGraphicFramePr>
        <p:xfrm>
          <a:off x="2045873" y="4194529"/>
          <a:ext cx="9525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7" imgW="952200" imgH="634680" progId="Equation.DSMT4">
                  <p:embed/>
                </p:oleObj>
              </mc:Choice>
              <mc:Fallback>
                <p:oleObj name="Equation" r:id="rId7" imgW="952200" imgH="634680" progId="Equation.DSMT4">
                  <p:embed/>
                  <p:pic>
                    <p:nvPicPr>
                      <p:cNvPr id="747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5873" y="4194529"/>
                        <a:ext cx="9525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7" name="Object 5"/>
          <p:cNvGraphicFramePr>
            <a:graphicFrameLocks noChangeAspect="1"/>
          </p:cNvGraphicFramePr>
          <p:nvPr/>
        </p:nvGraphicFramePr>
        <p:xfrm>
          <a:off x="908664" y="5407685"/>
          <a:ext cx="40005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9" imgW="4000320" imgH="1371600" progId="Equation.DSMT4">
                  <p:embed/>
                </p:oleObj>
              </mc:Choice>
              <mc:Fallback>
                <p:oleObj name="Equation" r:id="rId9" imgW="4000320" imgH="1371600" progId="Equation.DSMT4">
                  <p:embed/>
                  <p:pic>
                    <p:nvPicPr>
                      <p:cNvPr id="7475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664" y="5407685"/>
                        <a:ext cx="40005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942289"/>
              </p:ext>
            </p:extLst>
          </p:nvPr>
        </p:nvGraphicFramePr>
        <p:xfrm>
          <a:off x="5487341" y="1876425"/>
          <a:ext cx="20320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11" imgW="2031840" imgH="634680" progId="Equation.DSMT4">
                  <p:embed/>
                </p:oleObj>
              </mc:Choice>
              <mc:Fallback>
                <p:oleObj name="Equation" r:id="rId11" imgW="2031840" imgH="634680" progId="Equation.DSMT4">
                  <p:embed/>
                  <p:pic>
                    <p:nvPicPr>
                      <p:cNvPr id="7475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7341" y="1876425"/>
                        <a:ext cx="20320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9" name="Object 7"/>
          <p:cNvGraphicFramePr>
            <a:graphicFrameLocks noChangeAspect="1"/>
          </p:cNvGraphicFramePr>
          <p:nvPr/>
        </p:nvGraphicFramePr>
        <p:xfrm>
          <a:off x="5493756" y="3582988"/>
          <a:ext cx="32512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13" imgW="3251160" imgH="634680" progId="Equation.DSMT4">
                  <p:embed/>
                </p:oleObj>
              </mc:Choice>
              <mc:Fallback>
                <p:oleObj name="Equation" r:id="rId13" imgW="3251160" imgH="634680" progId="Equation.DSMT4">
                  <p:embed/>
                  <p:pic>
                    <p:nvPicPr>
                      <p:cNvPr id="7475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3756" y="3582988"/>
                        <a:ext cx="32512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795187"/>
              </p:ext>
            </p:extLst>
          </p:nvPr>
        </p:nvGraphicFramePr>
        <p:xfrm>
          <a:off x="5442528" y="4625686"/>
          <a:ext cx="21082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15" imgW="2108160" imgH="634680" progId="Equation.DSMT4">
                  <p:embed/>
                </p:oleObj>
              </mc:Choice>
              <mc:Fallback>
                <p:oleObj name="Equation" r:id="rId15" imgW="2108160" imgH="634680" progId="Equation.DSMT4">
                  <p:embed/>
                  <p:pic>
                    <p:nvPicPr>
                      <p:cNvPr id="7476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2528" y="4625686"/>
                        <a:ext cx="21082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441011"/>
              </p:ext>
            </p:extLst>
          </p:nvPr>
        </p:nvGraphicFramePr>
        <p:xfrm>
          <a:off x="5492024" y="5736936"/>
          <a:ext cx="17272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17" imgW="1726920" imgH="634680" progId="Equation.DSMT4">
                  <p:embed/>
                </p:oleObj>
              </mc:Choice>
              <mc:Fallback>
                <p:oleObj name="Equation" r:id="rId17" imgW="1726920" imgH="634680" progId="Equation.DSMT4">
                  <p:embed/>
                  <p:pic>
                    <p:nvPicPr>
                      <p:cNvPr id="1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024" y="5736936"/>
                        <a:ext cx="17272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34CD1646-9A1D-478E-A8BF-D1D0CCB4E897}"/>
              </a:ext>
            </a:extLst>
          </p:cNvPr>
          <p:cNvSpPr txBox="1">
            <a:spLocks/>
          </p:cNvSpPr>
          <p:nvPr/>
        </p:nvSpPr>
        <p:spPr>
          <a:xfrm>
            <a:off x="7592060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10</a:t>
            </a:fld>
            <a:endParaRPr lang="en-GB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Integrating factors – alternative derivation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But this is a separable equation: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Our DE now becomes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Which can be integrated to give:</a:t>
            </a:r>
          </a:p>
        </p:txBody>
      </p:sp>
      <p:graphicFrame>
        <p:nvGraphicFramePr>
          <p:cNvPr id="757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712647"/>
              </p:ext>
            </p:extLst>
          </p:nvPr>
        </p:nvGraphicFramePr>
        <p:xfrm>
          <a:off x="921092" y="1952059"/>
          <a:ext cx="22225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3" imgW="2222280" imgH="2463480" progId="Equation.DSMT4">
                  <p:embed/>
                </p:oleObj>
              </mc:Choice>
              <mc:Fallback>
                <p:oleObj name="Equation" r:id="rId3" imgW="2222280" imgH="2463480" progId="Equation.DSMT4">
                  <p:embed/>
                  <p:pic>
                    <p:nvPicPr>
                      <p:cNvPr id="757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1092" y="1952059"/>
                        <a:ext cx="22225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227593"/>
              </p:ext>
            </p:extLst>
          </p:nvPr>
        </p:nvGraphicFramePr>
        <p:xfrm>
          <a:off x="5501681" y="1909094"/>
          <a:ext cx="213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5" imgW="2133360" imgH="634680" progId="Equation.DSMT4">
                  <p:embed/>
                </p:oleObj>
              </mc:Choice>
              <mc:Fallback>
                <p:oleObj name="Equation" r:id="rId5" imgW="2133360" imgH="634680" progId="Equation.DSMT4">
                  <p:embed/>
                  <p:pic>
                    <p:nvPicPr>
                      <p:cNvPr id="7578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1681" y="1909094"/>
                        <a:ext cx="213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417454"/>
              </p:ext>
            </p:extLst>
          </p:nvPr>
        </p:nvGraphicFramePr>
        <p:xfrm>
          <a:off x="5513820" y="3069243"/>
          <a:ext cx="31877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7" imgW="3187440" imgH="1777680" progId="Equation.DSMT4">
                  <p:embed/>
                </p:oleObj>
              </mc:Choice>
              <mc:Fallback>
                <p:oleObj name="Equation" r:id="rId7" imgW="3187440" imgH="1777680" progId="Equation.DSMT4">
                  <p:embed/>
                  <p:pic>
                    <p:nvPicPr>
                      <p:cNvPr id="7578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3820" y="3069243"/>
                        <a:ext cx="3187700" cy="177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6C3E8F2-F537-471C-8084-52BD9FD3E5D1}"/>
              </a:ext>
            </a:extLst>
          </p:cNvPr>
          <p:cNvSpPr txBox="1">
            <a:spLocks/>
          </p:cNvSpPr>
          <p:nvPr/>
        </p:nvSpPr>
        <p:spPr>
          <a:xfrm>
            <a:off x="7592060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11</a:t>
            </a:fld>
            <a:endParaRPr lang="en-GB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Differential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We will work in 1D in this section!</a:t>
            </a:r>
          </a:p>
          <a:p>
            <a:r>
              <a:rPr lang="en-GB" dirty="0"/>
              <a:t>“Normal” equations relate an independent variable (often labelled x) to a dependent variable (often y). </a:t>
            </a:r>
          </a:p>
          <a:p>
            <a:r>
              <a:rPr lang="en-GB" dirty="0"/>
              <a:t>E.g. y = cos</a:t>
            </a:r>
            <a:r>
              <a:rPr lang="en-GB" baseline="30000" dirty="0"/>
              <a:t> </a:t>
            </a:r>
            <a:r>
              <a:rPr lang="en-GB" dirty="0"/>
              <a:t>x – </a:t>
            </a:r>
            <a:r>
              <a:rPr lang="en-GB" baseline="30000" dirty="0"/>
              <a:t>1</a:t>
            </a:r>
            <a:r>
              <a:rPr lang="en-GB" dirty="0"/>
              <a:t>/</a:t>
            </a:r>
            <a:r>
              <a:rPr lang="en-GB" baseline="-25000" dirty="0"/>
              <a:t>3</a:t>
            </a:r>
            <a:r>
              <a:rPr lang="en-GB" dirty="0"/>
              <a:t>.</a:t>
            </a:r>
          </a:p>
          <a:p>
            <a:r>
              <a:rPr lang="en-GB" dirty="0"/>
              <a:t>Solutions of these equations (e.g. for y = 0) are typically a number, or a collection of numbers.</a:t>
            </a:r>
          </a:p>
          <a:p>
            <a:r>
              <a:rPr lang="en-GB" dirty="0"/>
              <a:t>Ordinary differential equations (ODEs) relate an independent variable (x) to a dependent variable (y) and one or more of its derivatives with respect to the independent variable.</a:t>
            </a:r>
          </a:p>
          <a:p>
            <a:r>
              <a:rPr lang="en-GB" dirty="0"/>
              <a:t>Example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The solution of a differential equation is typically one or more functions which relate the dependent variable to the independent variable.</a:t>
            </a:r>
          </a:p>
          <a:p>
            <a:r>
              <a:rPr lang="en-GB" dirty="0"/>
              <a:t>DEs are the natural way of representing many physical laws and effects, e.g. Newton’s second law, Maxwell’s equations (partial derivatives, 3D!), radioactivity, etc.</a:t>
            </a:r>
          </a:p>
          <a:p>
            <a:r>
              <a:rPr lang="en-GB" dirty="0"/>
              <a:t>The </a:t>
            </a:r>
            <a:r>
              <a:rPr lang="en-GB" u="sng" dirty="0"/>
              <a:t>order</a:t>
            </a:r>
            <a:r>
              <a:rPr lang="en-GB" dirty="0"/>
              <a:t> of a differential equation is the highest derivative that appears in the equation.</a:t>
            </a:r>
          </a:p>
          <a:p>
            <a:r>
              <a:rPr lang="en-GB" dirty="0"/>
              <a:t>E.g.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057819"/>
              </p:ext>
            </p:extLst>
          </p:nvPr>
        </p:nvGraphicFramePr>
        <p:xfrm>
          <a:off x="1906470" y="5988969"/>
          <a:ext cx="2171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2171520" imgH="660240" progId="Equation.DSMT4">
                  <p:embed/>
                </p:oleObj>
              </mc:Choice>
              <mc:Fallback>
                <p:oleObj name="Equation" r:id="rId3" imgW="2171520" imgH="6602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470" y="5988969"/>
                        <a:ext cx="21717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901492" y="5342857"/>
          <a:ext cx="34036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3403440" imgH="1346040" progId="Equation.DSMT4">
                  <p:embed/>
                </p:oleObj>
              </mc:Choice>
              <mc:Fallback>
                <p:oleObj name="Equation" r:id="rId5" imgW="3403440" imgH="13460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1492" y="5342857"/>
                        <a:ext cx="3403600" cy="134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6E487A4-3B9C-483C-8B5D-FFD8A5DC0C61}"/>
              </a:ext>
            </a:extLst>
          </p:cNvPr>
          <p:cNvSpPr txBox="1">
            <a:spLocks/>
          </p:cNvSpPr>
          <p:nvPr/>
        </p:nvSpPr>
        <p:spPr>
          <a:xfrm>
            <a:off x="7592060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2</a:t>
            </a:fld>
            <a:endParaRPr lang="en-GB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Differential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ODEs are </a:t>
            </a:r>
            <a:r>
              <a:rPr lang="en-GB" u="sng" dirty="0"/>
              <a:t>linear</a:t>
            </a:r>
            <a:r>
              <a:rPr lang="en-GB" dirty="0"/>
              <a:t> if the dependent variable (y) and its derivatives appear to the power 1.</a:t>
            </a:r>
          </a:p>
          <a:p>
            <a:r>
              <a:rPr lang="en-GB" dirty="0"/>
              <a:t>E.g.</a:t>
            </a:r>
          </a:p>
          <a:p>
            <a:endParaRPr lang="en-GB" dirty="0"/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/>
              <a:t>ODEs are </a:t>
            </a:r>
            <a:r>
              <a:rPr lang="en-GB" u="sng" dirty="0"/>
              <a:t>homogeneous</a:t>
            </a:r>
            <a:r>
              <a:rPr lang="en-GB" dirty="0"/>
              <a:t> if each term contains either the dependent variable (y) or one of its derivatives.</a:t>
            </a:r>
          </a:p>
          <a:p>
            <a:r>
              <a:rPr lang="en-GB" dirty="0"/>
              <a:t>E.g.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Classify these equations:</a:t>
            </a:r>
          </a:p>
          <a:p>
            <a:endParaRPr lang="en-GB" dirty="0"/>
          </a:p>
          <a:p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28753" y="2484433"/>
          <a:ext cx="32893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3288960" imgH="1346040" progId="Equation.DSMT4">
                  <p:embed/>
                </p:oleObj>
              </mc:Choice>
              <mc:Fallback>
                <p:oleObj name="Equation" r:id="rId3" imgW="3288960" imgH="13460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753" y="2484433"/>
                        <a:ext cx="3289300" cy="134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32432" y="4915474"/>
          <a:ext cx="38354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3835080" imgH="1320480" progId="Equation.DSMT4">
                  <p:embed/>
                </p:oleObj>
              </mc:Choice>
              <mc:Fallback>
                <p:oleObj name="Equation" r:id="rId5" imgW="3835080" imgH="1320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2432" y="4915474"/>
                        <a:ext cx="3835400" cy="132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474374" y="2214407"/>
          <a:ext cx="13208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1320480" imgH="634680" progId="Equation.DSMT4">
                  <p:embed/>
                </p:oleObj>
              </mc:Choice>
              <mc:Fallback>
                <p:oleObj name="Equation" r:id="rId7" imgW="1320480" imgH="6346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4374" y="2214407"/>
                        <a:ext cx="13208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5474374" y="2922588"/>
          <a:ext cx="1409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9" imgW="1409400" imgH="660240" progId="Equation.DSMT4">
                  <p:embed/>
                </p:oleObj>
              </mc:Choice>
              <mc:Fallback>
                <p:oleObj name="Equation" r:id="rId9" imgW="1409400" imgH="660240" progId="Equation.DSMT4">
                  <p:embed/>
                  <p:pic>
                    <p:nvPicPr>
                      <p:cNvPr id="6656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4374" y="2922588"/>
                        <a:ext cx="14097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6" name="Object 6"/>
          <p:cNvGraphicFramePr>
            <a:graphicFrameLocks noChangeAspect="1"/>
          </p:cNvGraphicFramePr>
          <p:nvPr/>
        </p:nvGraphicFramePr>
        <p:xfrm>
          <a:off x="5474374" y="3692525"/>
          <a:ext cx="11684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1" imgW="1168200" imgH="634680" progId="Equation.DSMT4">
                  <p:embed/>
                </p:oleObj>
              </mc:Choice>
              <mc:Fallback>
                <p:oleObj name="Equation" r:id="rId11" imgW="1168200" imgH="634680" progId="Equation.DSMT4">
                  <p:embed/>
                  <p:pic>
                    <p:nvPicPr>
                      <p:cNvPr id="6656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4374" y="3692525"/>
                        <a:ext cx="11684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7" name="Object 7"/>
          <p:cNvGraphicFramePr>
            <a:graphicFrameLocks noChangeAspect="1"/>
          </p:cNvGraphicFramePr>
          <p:nvPr/>
        </p:nvGraphicFramePr>
        <p:xfrm>
          <a:off x="5474374" y="4413250"/>
          <a:ext cx="1917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3" imgW="1917360" imgH="660240" progId="Equation.DSMT4">
                  <p:embed/>
                </p:oleObj>
              </mc:Choice>
              <mc:Fallback>
                <p:oleObj name="Equation" r:id="rId13" imgW="1917360" imgH="660240" progId="Equation.DSMT4">
                  <p:embed/>
                  <p:pic>
                    <p:nvPicPr>
                      <p:cNvPr id="6656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4374" y="4413250"/>
                        <a:ext cx="19177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70" name="Object 10"/>
          <p:cNvGraphicFramePr>
            <a:graphicFrameLocks noChangeAspect="1"/>
          </p:cNvGraphicFramePr>
          <p:nvPr/>
        </p:nvGraphicFramePr>
        <p:xfrm>
          <a:off x="5474374" y="5110163"/>
          <a:ext cx="21590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5" imgW="2158920" imgH="660240" progId="Equation.DSMT4">
                  <p:embed/>
                </p:oleObj>
              </mc:Choice>
              <mc:Fallback>
                <p:oleObj name="Equation" r:id="rId15" imgW="2158920" imgH="660240" progId="Equation.DSMT4">
                  <p:embed/>
                  <p:pic>
                    <p:nvPicPr>
                      <p:cNvPr id="6657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4374" y="5110163"/>
                        <a:ext cx="21590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71" name="Object 11"/>
          <p:cNvGraphicFramePr>
            <a:graphicFrameLocks noChangeAspect="1"/>
          </p:cNvGraphicFramePr>
          <p:nvPr/>
        </p:nvGraphicFramePr>
        <p:xfrm>
          <a:off x="5474374" y="5816600"/>
          <a:ext cx="2997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7" imgW="2997000" imgH="736560" progId="Equation.DSMT4">
                  <p:embed/>
                </p:oleObj>
              </mc:Choice>
              <mc:Fallback>
                <p:oleObj name="Equation" r:id="rId17" imgW="2997000" imgH="736560" progId="Equation.DSMT4">
                  <p:embed/>
                  <p:pic>
                    <p:nvPicPr>
                      <p:cNvPr id="6657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4374" y="5816600"/>
                        <a:ext cx="29972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BCC7C8D-419A-4DFE-B785-729DB8489905}"/>
              </a:ext>
            </a:extLst>
          </p:cNvPr>
          <p:cNvSpPr txBox="1">
            <a:spLocks/>
          </p:cNvSpPr>
          <p:nvPr/>
        </p:nvSpPr>
        <p:spPr>
          <a:xfrm>
            <a:off x="7592060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3</a:t>
            </a:fld>
            <a:endParaRPr lang="en-GB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Solving first order differential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Most obvious is the solution to equations of the form:</a:t>
            </a:r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/>
              <a:t>All we need to do is take the “anti-derivative” </a:t>
            </a:r>
            <a:r>
              <a:rPr lang="en-GB"/>
              <a:t>(integral) </a:t>
            </a:r>
            <a:r>
              <a:rPr lang="en-GB" dirty="0"/>
              <a:t>of both sides: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Note, this DE may also be written...</a:t>
            </a:r>
          </a:p>
          <a:p>
            <a:endParaRPr lang="en-GB" dirty="0"/>
          </a:p>
          <a:p>
            <a:r>
              <a:rPr lang="en-GB" dirty="0"/>
              <a:t>...and its solution: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This works as long as we can integrate f(x).</a:t>
            </a:r>
          </a:p>
          <a:p>
            <a:r>
              <a:rPr lang="en-GB" dirty="0"/>
              <a:t>There are many functions for which there is no exact and closed form for the integral!</a:t>
            </a:r>
          </a:p>
          <a:p>
            <a:r>
              <a:rPr lang="en-GB" dirty="0"/>
              <a:t>Also easy to solve are equations like: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15294" y="2214406"/>
          <a:ext cx="10541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054080" imgH="634680" progId="Equation.DSMT4">
                  <p:embed/>
                </p:oleObj>
              </mc:Choice>
              <mc:Fallback>
                <p:oleObj name="Equation" r:id="rId3" imgW="1054080" imgH="6346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294" y="2214406"/>
                        <a:ext cx="10541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925688" y="5122442"/>
          <a:ext cx="1295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1295280" imgH="304560" progId="Equation.DSMT4">
                  <p:embed/>
                </p:oleObj>
              </mc:Choice>
              <mc:Fallback>
                <p:oleObj name="Equation" r:id="rId5" imgW="1295280" imgH="304560" progId="Equation.DSMT4">
                  <p:embed/>
                  <p:pic>
                    <p:nvPicPr>
                      <p:cNvPr id="6758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688" y="5122442"/>
                        <a:ext cx="12954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945404" y="5836562"/>
          <a:ext cx="16383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1638000" imgH="939600" progId="Equation.DSMT4">
                  <p:embed/>
                </p:oleObj>
              </mc:Choice>
              <mc:Fallback>
                <p:oleObj name="Equation" r:id="rId7" imgW="1638000" imgH="939600" progId="Equation.DSMT4">
                  <p:embed/>
                  <p:pic>
                    <p:nvPicPr>
                      <p:cNvPr id="6758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404" y="5836562"/>
                        <a:ext cx="16383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981075" y="3643313"/>
          <a:ext cx="19304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9" imgW="1930320" imgH="1143000" progId="Equation.DSMT4">
                  <p:embed/>
                </p:oleObj>
              </mc:Choice>
              <mc:Fallback>
                <p:oleObj name="Equation" r:id="rId9" imgW="1930320" imgH="1143000" progId="Equation.DSMT4">
                  <p:embed/>
                  <p:pic>
                    <p:nvPicPr>
                      <p:cNvPr id="6759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3643313"/>
                        <a:ext cx="19304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1" name="Object 7"/>
          <p:cNvGraphicFramePr>
            <a:graphicFrameLocks noChangeAspect="1"/>
          </p:cNvGraphicFramePr>
          <p:nvPr/>
        </p:nvGraphicFramePr>
        <p:xfrm>
          <a:off x="5460340" y="3551598"/>
          <a:ext cx="26924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1" imgW="2692080" imgH="1371600" progId="Equation.DSMT4">
                  <p:embed/>
                </p:oleObj>
              </mc:Choice>
              <mc:Fallback>
                <p:oleObj name="Equation" r:id="rId11" imgW="2692080" imgH="1371600" progId="Equation.DSMT4">
                  <p:embed/>
                  <p:pic>
                    <p:nvPicPr>
                      <p:cNvPr id="6759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0340" y="3551598"/>
                        <a:ext cx="26924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B5B5F8B-1A37-4CBC-A311-54035B521F3B}"/>
              </a:ext>
            </a:extLst>
          </p:cNvPr>
          <p:cNvSpPr txBox="1">
            <a:spLocks/>
          </p:cNvSpPr>
          <p:nvPr/>
        </p:nvSpPr>
        <p:spPr>
          <a:xfrm>
            <a:off x="7592060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4</a:t>
            </a:fld>
            <a:endParaRPr lang="en-GB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5888"/>
            <a:ext cx="4465118" cy="1143000"/>
          </a:xfrm>
        </p:spPr>
        <p:txBody>
          <a:bodyPr/>
          <a:lstStyle/>
          <a:p>
            <a:r>
              <a:rPr lang="en-GB" dirty="0"/>
              <a:t>Solving first order 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An example: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/>
              <a:t>Note constant of integration, c!</a:t>
            </a:r>
          </a:p>
          <a:p>
            <a:r>
              <a:rPr lang="en-GB" dirty="0"/>
              <a:t>Another example: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/>
              <a:t>Integrate and add constant: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Equations of the form...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...can be solved by separating the variables: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Equation might need simplification to show that it is separable.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18833" y="1842420"/>
          <a:ext cx="229870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2298600" imgH="1498320" progId="Equation.DSMT4">
                  <p:embed/>
                </p:oleObj>
              </mc:Choice>
              <mc:Fallback>
                <p:oleObj name="Equation" r:id="rId3" imgW="2298600" imgH="14983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8833" y="1842420"/>
                        <a:ext cx="2298700" cy="149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904121" y="4107185"/>
          <a:ext cx="20574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2057400" imgH="1371600" progId="Equation.DSMT4">
                  <p:embed/>
                </p:oleObj>
              </mc:Choice>
              <mc:Fallback>
                <p:oleObj name="Equation" r:id="rId5" imgW="2057400" imgH="1371600" progId="Equation.DSMT4">
                  <p:embed/>
                  <p:pic>
                    <p:nvPicPr>
                      <p:cNvPr id="686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121" y="4107185"/>
                        <a:ext cx="20574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242030"/>
              </p:ext>
            </p:extLst>
          </p:nvPr>
        </p:nvGraphicFramePr>
        <p:xfrm>
          <a:off x="941438" y="5995147"/>
          <a:ext cx="3708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3708360" imgH="685800" progId="Equation.DSMT4">
                  <p:embed/>
                </p:oleObj>
              </mc:Choice>
              <mc:Fallback>
                <p:oleObj name="Equation" r:id="rId7" imgW="3708360" imgH="685800" progId="Equation.DSMT4">
                  <p:embed/>
                  <p:pic>
                    <p:nvPicPr>
                      <p:cNvPr id="686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438" y="5995147"/>
                        <a:ext cx="3708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481055" y="1937670"/>
          <a:ext cx="15240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9" imgW="1523880" imgH="634680" progId="Equation.DSMT4">
                  <p:embed/>
                </p:oleObj>
              </mc:Choice>
              <mc:Fallback>
                <p:oleObj name="Equation" r:id="rId9" imgW="1523880" imgH="6346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1055" y="1937670"/>
                        <a:ext cx="15240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5536124" y="3335935"/>
          <a:ext cx="21336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1" imgW="2133360" imgH="1422360" progId="Equation.DSMT4">
                  <p:embed/>
                </p:oleObj>
              </mc:Choice>
              <mc:Fallback>
                <p:oleObj name="Equation" r:id="rId11" imgW="2133360" imgH="1422360" progId="Equation.DSMT4">
                  <p:embed/>
                  <p:pic>
                    <p:nvPicPr>
                      <p:cNvPr id="686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6124" y="3335935"/>
                        <a:ext cx="2133600" cy="142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5009288" y="114540"/>
            <a:ext cx="446511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kern="0" dirty="0"/>
              <a:t>Solving first order DEs – separating variables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C7C6160-6C25-44E7-8BBA-FB480F187E46}"/>
              </a:ext>
            </a:extLst>
          </p:cNvPr>
          <p:cNvSpPr txBox="1">
            <a:spLocks/>
          </p:cNvSpPr>
          <p:nvPr/>
        </p:nvSpPr>
        <p:spPr>
          <a:xfrm>
            <a:off x="7592060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5</a:t>
            </a:fld>
            <a:endParaRPr lang="en-GB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5888"/>
            <a:ext cx="4437647" cy="1143000"/>
          </a:xfrm>
        </p:spPr>
        <p:txBody>
          <a:bodyPr/>
          <a:lstStyle/>
          <a:p>
            <a:r>
              <a:rPr lang="en-GB" dirty="0"/>
              <a:t>Solving first order DEs</a:t>
            </a:r>
            <a:br>
              <a:rPr lang="en-GB" dirty="0"/>
            </a:br>
            <a:r>
              <a:rPr lang="en-GB" dirty="0"/>
              <a:t>– separating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An example: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Hence: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All equations of the form...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...in which f(x,</a:t>
            </a:r>
            <a:r>
              <a:rPr lang="en-GB" baseline="30000" dirty="0"/>
              <a:t> </a:t>
            </a:r>
            <a:r>
              <a:rPr lang="en-GB" dirty="0"/>
              <a:t>y) is a homogeneous function of degree zero, that is </a:t>
            </a:r>
            <a:br>
              <a:rPr lang="en-GB" dirty="0"/>
            </a:br>
            <a:r>
              <a:rPr lang="en-GB" dirty="0"/>
              <a:t>f(</a:t>
            </a:r>
            <a:r>
              <a:rPr lang="en-GB" dirty="0" err="1"/>
              <a:t>tx</a:t>
            </a:r>
            <a:r>
              <a:rPr lang="en-GB" dirty="0"/>
              <a:t>,</a:t>
            </a:r>
            <a:r>
              <a:rPr lang="en-GB" baseline="30000" dirty="0"/>
              <a:t> </a:t>
            </a:r>
            <a:r>
              <a:rPr lang="en-GB" dirty="0"/>
              <a:t>ty) = f(x,</a:t>
            </a:r>
            <a:r>
              <a:rPr lang="en-GB" baseline="30000" dirty="0"/>
              <a:t> </a:t>
            </a:r>
            <a:r>
              <a:rPr lang="en-GB" dirty="0"/>
              <a:t>y), can be solved by first substituting y(x) = u(x)</a:t>
            </a:r>
            <a:r>
              <a:rPr lang="en-GB" baseline="30000" dirty="0"/>
              <a:t> </a:t>
            </a:r>
            <a:r>
              <a:rPr lang="en-GB" dirty="0"/>
              <a:t>×</a:t>
            </a:r>
            <a:r>
              <a:rPr lang="en-GB" baseline="30000" dirty="0"/>
              <a:t> </a:t>
            </a:r>
            <a:r>
              <a:rPr lang="en-GB" dirty="0"/>
              <a:t>x.</a:t>
            </a:r>
          </a:p>
          <a:p>
            <a:r>
              <a:rPr lang="en-GB" dirty="0"/>
              <a:t>We then have (differentiate product):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Substitute in the above equation: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819675"/>
              </p:ext>
            </p:extLst>
          </p:nvPr>
        </p:nvGraphicFramePr>
        <p:xfrm>
          <a:off x="896938" y="1871663"/>
          <a:ext cx="1790700" cy="226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1790640" imgH="2260440" progId="Equation.DSMT4">
                  <p:embed/>
                </p:oleObj>
              </mc:Choice>
              <mc:Fallback>
                <p:oleObj name="Equation" r:id="rId3" imgW="1790640" imgH="22604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8" y="1871663"/>
                        <a:ext cx="1790700" cy="226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212152"/>
              </p:ext>
            </p:extLst>
          </p:nvPr>
        </p:nvGraphicFramePr>
        <p:xfrm>
          <a:off x="989434" y="4527550"/>
          <a:ext cx="26797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2679480" imgH="2133360" progId="Equation.DSMT4">
                  <p:embed/>
                </p:oleObj>
              </mc:Choice>
              <mc:Fallback>
                <p:oleObj name="Equation" r:id="rId5" imgW="2679480" imgH="2133360" progId="Equation.DSMT4">
                  <p:embed/>
                  <p:pic>
                    <p:nvPicPr>
                      <p:cNvPr id="6963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434" y="4527550"/>
                        <a:ext cx="2679700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481384" y="1949701"/>
          <a:ext cx="12827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1282680" imgH="634680" progId="Equation.DSMT4">
                  <p:embed/>
                </p:oleObj>
              </mc:Choice>
              <mc:Fallback>
                <p:oleObj name="Equation" r:id="rId7" imgW="1282680" imgH="6346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1384" y="1949701"/>
                        <a:ext cx="12827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483799" y="4332123"/>
          <a:ext cx="23368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9" imgW="2336760" imgH="634680" progId="Equation.DSMT4">
                  <p:embed/>
                </p:oleObj>
              </mc:Choice>
              <mc:Fallback>
                <p:oleObj name="Equation" r:id="rId9" imgW="2336760" imgH="6346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3799" y="4332123"/>
                        <a:ext cx="23368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5523007" y="5402090"/>
          <a:ext cx="19431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1" imgW="1942920" imgH="634680" progId="Equation.DSMT4">
                  <p:embed/>
                </p:oleObj>
              </mc:Choice>
              <mc:Fallback>
                <p:oleObj name="Equation" r:id="rId11" imgW="1942920" imgH="634680" progId="Equation.DSMT4">
                  <p:embed/>
                  <p:pic>
                    <p:nvPicPr>
                      <p:cNvPr id="696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3007" y="5402090"/>
                        <a:ext cx="19431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5039380" y="135936"/>
            <a:ext cx="443764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Solving first order DEs</a:t>
            </a:r>
            <a:br>
              <a:rPr kumimoji="0" lang="en-GB" sz="32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32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substitution</a:t>
            </a: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6E6E652-9C3D-4C4C-A344-F74E4AA1BDC2}"/>
              </a:ext>
            </a:extLst>
          </p:cNvPr>
          <p:cNvSpPr txBox="1">
            <a:spLocks/>
          </p:cNvSpPr>
          <p:nvPr/>
        </p:nvSpPr>
        <p:spPr>
          <a:xfrm>
            <a:off x="7592060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6</a:t>
            </a:fld>
            <a:endParaRPr lang="en-GB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Solving first order DEs – substitution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Now set t = 1/x: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Can separate the variables to solve: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An example:</a:t>
            </a:r>
          </a:p>
          <a:p>
            <a:endParaRPr lang="en-GB" dirty="0"/>
          </a:p>
          <a:p>
            <a:r>
              <a:rPr lang="en-GB" dirty="0"/>
              <a:t>Substitute y = </a:t>
            </a:r>
            <a:r>
              <a:rPr lang="en-GB" dirty="0" err="1"/>
              <a:t>ux</a:t>
            </a:r>
            <a:r>
              <a:rPr lang="en-GB" dirty="0"/>
              <a:t>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09052" y="1924299"/>
          <a:ext cx="3352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3352680" imgH="685800" progId="Equation.DSMT4">
                  <p:embed/>
                </p:oleObj>
              </mc:Choice>
              <mc:Fallback>
                <p:oleObj name="Equation" r:id="rId3" imgW="3352680" imgH="6858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052" y="1924299"/>
                        <a:ext cx="3352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8722952"/>
              </p:ext>
            </p:extLst>
          </p:nvPr>
        </p:nvGraphicFramePr>
        <p:xfrm>
          <a:off x="1055149" y="3101975"/>
          <a:ext cx="24765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2476440" imgH="2057400" progId="Equation.DSMT4">
                  <p:embed/>
                </p:oleObj>
              </mc:Choice>
              <mc:Fallback>
                <p:oleObj name="Equation" r:id="rId5" imgW="2476440" imgH="2057400" progId="Equation.DSMT4">
                  <p:embed/>
                  <p:pic>
                    <p:nvPicPr>
                      <p:cNvPr id="706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149" y="3101975"/>
                        <a:ext cx="2476500" cy="205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859334" y="1468436"/>
          <a:ext cx="12700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1269720" imgH="634680" progId="Equation.DSMT4">
                  <p:embed/>
                </p:oleObj>
              </mc:Choice>
              <mc:Fallback>
                <p:oleObj name="Equation" r:id="rId7" imgW="1269720" imgH="6346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9334" y="1468436"/>
                        <a:ext cx="12700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1" name="Object 5"/>
          <p:cNvGraphicFramePr>
            <a:graphicFrameLocks noChangeAspect="1"/>
          </p:cNvGraphicFramePr>
          <p:nvPr/>
        </p:nvGraphicFramePr>
        <p:xfrm>
          <a:off x="5500169" y="2736523"/>
          <a:ext cx="30861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9" imgW="3085920" imgH="3809880" progId="Equation.DSMT4">
                  <p:embed/>
                </p:oleObj>
              </mc:Choice>
              <mc:Fallback>
                <p:oleObj name="Equation" r:id="rId9" imgW="3085920" imgH="3809880" progId="Equation.DSMT4">
                  <p:embed/>
                  <p:pic>
                    <p:nvPicPr>
                      <p:cNvPr id="706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169" y="2736523"/>
                        <a:ext cx="3086100" cy="381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995F5CD-85D0-49FD-AA8C-F99023DF0A25}"/>
              </a:ext>
            </a:extLst>
          </p:cNvPr>
          <p:cNvSpPr txBox="1">
            <a:spLocks/>
          </p:cNvSpPr>
          <p:nvPr/>
        </p:nvSpPr>
        <p:spPr>
          <a:xfrm>
            <a:off x="7592060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7</a:t>
            </a:fld>
            <a:endParaRPr lang="en-GB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Solving first order DEs – integrating factor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A further method is using an integrating factor.</a:t>
            </a:r>
          </a:p>
          <a:p>
            <a:r>
              <a:rPr lang="en-GB" dirty="0"/>
              <a:t>Applies to equations of the form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integrating factor (IF) is </a:t>
            </a:r>
          </a:p>
          <a:p>
            <a:endParaRPr lang="en-GB" dirty="0"/>
          </a:p>
          <a:p>
            <a:r>
              <a:rPr lang="en-GB" dirty="0"/>
              <a:t>Multiply equation by IF: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Expanding: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Hence (integrating w.r.t. x):</a:t>
            </a:r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/>
              <a:t>Integrate first term by parts, i.e. use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  <a:p>
            <a:r>
              <a:rPr lang="en-GB" dirty="0"/>
              <a:t>Inserting back into top equation: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86757" y="2611021"/>
          <a:ext cx="19431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1942920" imgH="634680" progId="Equation.DSMT4">
                  <p:embed/>
                </p:oleObj>
              </mc:Choice>
              <mc:Fallback>
                <p:oleObj name="Equation" r:id="rId3" imgW="1942920" imgH="6346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6757" y="2611021"/>
                        <a:ext cx="19431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09068" y="3649669"/>
          <a:ext cx="1612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1612800" imgH="482400" progId="Equation.DSMT4">
                  <p:embed/>
                </p:oleObj>
              </mc:Choice>
              <mc:Fallback>
                <p:oleObj name="Equation" r:id="rId5" imgW="1612800" imgH="482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068" y="3649669"/>
                        <a:ext cx="16129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994914" y="4449260"/>
          <a:ext cx="3733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7" imgW="3733560" imgH="685800" progId="Equation.DSMT4">
                  <p:embed/>
                </p:oleObj>
              </mc:Choice>
              <mc:Fallback>
                <p:oleObj name="Equation" r:id="rId7" imgW="3733560" imgH="685800" progId="Equation.DSMT4">
                  <p:embed/>
                  <p:pic>
                    <p:nvPicPr>
                      <p:cNvPr id="7168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4914" y="4449260"/>
                        <a:ext cx="3733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958266" y="5544137"/>
          <a:ext cx="35433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9" imgW="3543120" imgH="634680" progId="Equation.DSMT4">
                  <p:embed/>
                </p:oleObj>
              </mc:Choice>
              <mc:Fallback>
                <p:oleObj name="Equation" r:id="rId9" imgW="3543120" imgH="634680" progId="Equation.DSMT4">
                  <p:embed/>
                  <p:pic>
                    <p:nvPicPr>
                      <p:cNvPr id="7168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266" y="5544137"/>
                        <a:ext cx="35433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7" name="Object 7"/>
          <p:cNvGraphicFramePr>
            <a:graphicFrameLocks noChangeAspect="1"/>
          </p:cNvGraphicFramePr>
          <p:nvPr/>
        </p:nvGraphicFramePr>
        <p:xfrm>
          <a:off x="5527840" y="1930557"/>
          <a:ext cx="38862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1" imgW="3886200" imgH="520560" progId="Equation.DSMT4">
                  <p:embed/>
                </p:oleObj>
              </mc:Choice>
              <mc:Fallback>
                <p:oleObj name="Equation" r:id="rId11" imgW="3886200" imgH="520560" progId="Equation.DSMT4">
                  <p:embed/>
                  <p:pic>
                    <p:nvPicPr>
                      <p:cNvPr id="7168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7840" y="1930557"/>
                        <a:ext cx="38862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504947" y="3025775"/>
          <a:ext cx="1981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3" imgW="1981080" imgH="431640" progId="Equation.DSMT4">
                  <p:embed/>
                </p:oleObj>
              </mc:Choice>
              <mc:Fallback>
                <p:oleObj name="Equation" r:id="rId13" imgW="1981080" imgH="43164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4947" y="3025775"/>
                        <a:ext cx="19812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9" name="Object 9"/>
          <p:cNvGraphicFramePr>
            <a:graphicFrameLocks noChangeAspect="1"/>
          </p:cNvGraphicFramePr>
          <p:nvPr/>
        </p:nvGraphicFramePr>
        <p:xfrm>
          <a:off x="5503265" y="3589833"/>
          <a:ext cx="33782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15" imgW="3377880" imgH="1218960" progId="Equation.DSMT4">
                  <p:embed/>
                </p:oleObj>
              </mc:Choice>
              <mc:Fallback>
                <p:oleObj name="Equation" r:id="rId15" imgW="3377880" imgH="1218960" progId="Equation.DSMT4">
                  <p:embed/>
                  <p:pic>
                    <p:nvPicPr>
                      <p:cNvPr id="7168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3265" y="3589833"/>
                        <a:ext cx="33782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0" name="Object 10"/>
          <p:cNvGraphicFramePr>
            <a:graphicFrameLocks noChangeAspect="1"/>
          </p:cNvGraphicFramePr>
          <p:nvPr/>
        </p:nvGraphicFramePr>
        <p:xfrm>
          <a:off x="5495819" y="5276161"/>
          <a:ext cx="35687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17" imgW="3568680" imgH="1117440" progId="Equation.DSMT4">
                  <p:embed/>
                </p:oleObj>
              </mc:Choice>
              <mc:Fallback>
                <p:oleObj name="Equation" r:id="rId17" imgW="3568680" imgH="1117440" progId="Equation.DSMT4">
                  <p:embed/>
                  <p:pic>
                    <p:nvPicPr>
                      <p:cNvPr id="7169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5819" y="5276161"/>
                        <a:ext cx="35687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D41E78D-49A5-41A6-AC3D-02ECDBB550EE}"/>
              </a:ext>
            </a:extLst>
          </p:cNvPr>
          <p:cNvSpPr txBox="1">
            <a:spLocks/>
          </p:cNvSpPr>
          <p:nvPr/>
        </p:nvSpPr>
        <p:spPr>
          <a:xfrm>
            <a:off x="7592060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8</a:t>
            </a:fld>
            <a:endParaRPr lang="en-GB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Solving first order DEs – integrating factor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Hence we have: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An example: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IF is</a:t>
            </a:r>
          </a:p>
          <a:p>
            <a:r>
              <a:rPr lang="en-GB" dirty="0"/>
              <a:t>Multiply through by IF: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The LHS is: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So we see that we can solve this equation using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Hence:</a:t>
            </a:r>
          </a:p>
        </p:txBody>
      </p:sp>
      <p:graphicFrame>
        <p:nvGraphicFramePr>
          <p:cNvPr id="727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485847"/>
              </p:ext>
            </p:extLst>
          </p:nvPr>
        </p:nvGraphicFramePr>
        <p:xfrm>
          <a:off x="951110" y="1920875"/>
          <a:ext cx="25400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2539800" imgH="1117440" progId="Equation.DSMT4">
                  <p:embed/>
                </p:oleObj>
              </mc:Choice>
              <mc:Fallback>
                <p:oleObj name="Equation" r:id="rId3" imgW="2539800" imgH="1117440" progId="Equation.DSMT4">
                  <p:embed/>
                  <p:pic>
                    <p:nvPicPr>
                      <p:cNvPr id="7270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1110" y="1920875"/>
                        <a:ext cx="25400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88560"/>
              </p:ext>
            </p:extLst>
          </p:nvPr>
        </p:nvGraphicFramePr>
        <p:xfrm>
          <a:off x="919327" y="3369426"/>
          <a:ext cx="13843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5" imgW="1384200" imgH="634680" progId="Equation.DSMT4">
                  <p:embed/>
                </p:oleObj>
              </mc:Choice>
              <mc:Fallback>
                <p:oleObj name="Equation" r:id="rId5" imgW="1384200" imgH="6346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327" y="3369426"/>
                        <a:ext cx="13843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496508" y="4013186"/>
          <a:ext cx="1143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7" imgW="1143000" imgH="406080" progId="Equation.DSMT4">
                  <p:embed/>
                </p:oleObj>
              </mc:Choice>
              <mc:Fallback>
                <p:oleObj name="Equation" r:id="rId7" imgW="1143000" imgH="4060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6508" y="4013186"/>
                        <a:ext cx="11430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9" name="Object 5"/>
          <p:cNvGraphicFramePr>
            <a:graphicFrameLocks noChangeAspect="1"/>
          </p:cNvGraphicFramePr>
          <p:nvPr/>
        </p:nvGraphicFramePr>
        <p:xfrm>
          <a:off x="928287" y="4871951"/>
          <a:ext cx="23241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9" imgW="2323800" imgH="634680" progId="Equation.DSMT4">
                  <p:embed/>
                </p:oleObj>
              </mc:Choice>
              <mc:Fallback>
                <p:oleObj name="Equation" r:id="rId9" imgW="2323800" imgH="634680" progId="Equation.DSMT4">
                  <p:embed/>
                  <p:pic>
                    <p:nvPicPr>
                      <p:cNvPr id="7270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287" y="4871951"/>
                        <a:ext cx="23241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907860"/>
              </p:ext>
            </p:extLst>
          </p:nvPr>
        </p:nvGraphicFramePr>
        <p:xfrm>
          <a:off x="5513058" y="1935163"/>
          <a:ext cx="2514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1" imgW="2514600" imgH="634680" progId="Equation.DSMT4">
                  <p:embed/>
                </p:oleObj>
              </mc:Choice>
              <mc:Fallback>
                <p:oleObj name="Equation" r:id="rId11" imgW="2514600" imgH="634680" progId="Equation.DSMT4">
                  <p:embed/>
                  <p:pic>
                    <p:nvPicPr>
                      <p:cNvPr id="727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3058" y="1935163"/>
                        <a:ext cx="2514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104383"/>
              </p:ext>
            </p:extLst>
          </p:nvPr>
        </p:nvGraphicFramePr>
        <p:xfrm>
          <a:off x="5487988" y="3353389"/>
          <a:ext cx="1803400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13" imgW="1803240" imgH="1841400" progId="Equation.DSMT4">
                  <p:embed/>
                </p:oleObj>
              </mc:Choice>
              <mc:Fallback>
                <p:oleObj name="Equation" r:id="rId13" imgW="1803240" imgH="1841400" progId="Equation.DSMT4">
                  <p:embed/>
                  <p:pic>
                    <p:nvPicPr>
                      <p:cNvPr id="7271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7988" y="3353389"/>
                        <a:ext cx="1803400" cy="184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6407777"/>
              </p:ext>
            </p:extLst>
          </p:nvPr>
        </p:nvGraphicFramePr>
        <p:xfrm>
          <a:off x="5485126" y="5509507"/>
          <a:ext cx="31369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15" imgW="3136680" imgH="660240" progId="Equation.DSMT4">
                  <p:embed/>
                </p:oleObj>
              </mc:Choice>
              <mc:Fallback>
                <p:oleObj name="Equation" r:id="rId15" imgW="3136680" imgH="660240" progId="Equation.DSMT4">
                  <p:embed/>
                  <p:pic>
                    <p:nvPicPr>
                      <p:cNvPr id="7271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5126" y="5509507"/>
                        <a:ext cx="31369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464729E-E3B2-4C79-B9E4-CC120C5B7E6A}"/>
              </a:ext>
            </a:extLst>
          </p:cNvPr>
          <p:cNvSpPr txBox="1">
            <a:spLocks/>
          </p:cNvSpPr>
          <p:nvPr/>
        </p:nvSpPr>
        <p:spPr>
          <a:xfrm>
            <a:off x="7592060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9</a:t>
            </a:fld>
            <a:endParaRPr lang="en-GB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3686</TotalTime>
  <Words>678</Words>
  <Application>Microsoft Office PowerPoint</Application>
  <PresentationFormat>A4 Paper (210x297 mm)</PresentationFormat>
  <Paragraphs>179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TimA4Landscape</vt:lpstr>
      <vt:lpstr>Equation</vt:lpstr>
      <vt:lpstr>Differential equations</vt:lpstr>
      <vt:lpstr>Differential equations</vt:lpstr>
      <vt:lpstr>Differential equations</vt:lpstr>
      <vt:lpstr>Solving first order differential equations</vt:lpstr>
      <vt:lpstr>Solving first order DEs</vt:lpstr>
      <vt:lpstr>Solving first order DEs – separating variables</vt:lpstr>
      <vt:lpstr>Solving first order DEs – substitution</vt:lpstr>
      <vt:lpstr>Solving first order DEs – integrating factor</vt:lpstr>
      <vt:lpstr>Solving first order DEs – integrating factor</vt:lpstr>
      <vt:lpstr>Integrating factors – alternative derivation</vt:lpstr>
      <vt:lpstr>Integrating factors – alternative derivation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calculus</dc:title>
  <dc:creator>Tim Greenshaw</dc:creator>
  <cp:lastModifiedBy>Tim Greenshaw</cp:lastModifiedBy>
  <cp:revision>127</cp:revision>
  <cp:lastPrinted>2018-02-19T07:21:16Z</cp:lastPrinted>
  <dcterms:created xsi:type="dcterms:W3CDTF">2012-02-06T13:56:19Z</dcterms:created>
  <dcterms:modified xsi:type="dcterms:W3CDTF">2019-02-08T12:55:21Z</dcterms:modified>
</cp:coreProperties>
</file>