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07" r:id="rId2"/>
    <p:sldId id="308" r:id="rId3"/>
    <p:sldId id="309" r:id="rId4"/>
    <p:sldId id="312" r:id="rId5"/>
    <p:sldId id="318" r:id="rId6"/>
    <p:sldId id="311" r:id="rId7"/>
    <p:sldId id="316" r:id="rId8"/>
    <p:sldId id="310" r:id="rId9"/>
    <p:sldId id="317" r:id="rId10"/>
    <p:sldId id="313" r:id="rId11"/>
    <p:sldId id="314" r:id="rId12"/>
    <p:sldId id="315" r:id="rId13"/>
  </p:sldIdLst>
  <p:sldSz cx="9906000" cy="6858000" type="A4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336699"/>
    <a:srgbClr val="33CCCC"/>
    <a:srgbClr val="00CC99"/>
    <a:srgbClr val="99FF99"/>
    <a:srgbClr val="FF7C80"/>
    <a:srgbClr val="FFCC99"/>
    <a:srgbClr val="00FF00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51B702-B79C-45DA-8D2A-8073F28B47C9}" v="20" dt="2019-02-11T13:25:36.7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91" d="100"/>
          <a:sy n="91" d="100"/>
        </p:scale>
        <p:origin x="994" y="5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Greenshaw" userId="7cff769c7af84488" providerId="LiveId" clId="{399B85E5-3851-44AE-B225-7CECADD411BA}"/>
  </pc:docChgLst>
  <pc:docChgLst>
    <pc:chgData name="Tim Greenshaw" userId="7cff769c7af84488" providerId="LiveId" clId="{8351B702-B79C-45DA-8D2A-8073F28B47C9}"/>
    <pc:docChg chg="undo modSld modNotesMaster modHandout">
      <pc:chgData name="Tim Greenshaw" userId="7cff769c7af84488" providerId="LiveId" clId="{8351B702-B79C-45DA-8D2A-8073F28B47C9}" dt="2019-02-11T13:25:39.787" v="99" actId="20577"/>
      <pc:docMkLst>
        <pc:docMk/>
      </pc:docMkLst>
      <pc:sldChg chg="modSp">
        <pc:chgData name="Tim Greenshaw" userId="7cff769c7af84488" providerId="LiveId" clId="{8351B702-B79C-45DA-8D2A-8073F28B47C9}" dt="2019-02-07T10:48:05.794" v="9" actId="20577"/>
        <pc:sldMkLst>
          <pc:docMk/>
          <pc:sldMk cId="0" sldId="309"/>
        </pc:sldMkLst>
        <pc:spChg chg="mod">
          <ac:chgData name="Tim Greenshaw" userId="7cff769c7af84488" providerId="LiveId" clId="{8351B702-B79C-45DA-8D2A-8073F28B47C9}" dt="2019-02-07T10:47:43.268" v="3" actId="20577"/>
          <ac:spMkLst>
            <pc:docMk/>
            <pc:sldMk cId="0" sldId="309"/>
            <ac:spMk id="3" creationId="{00000000-0000-0000-0000-000000000000}"/>
          </ac:spMkLst>
        </pc:spChg>
        <pc:spChg chg="mod">
          <ac:chgData name="Tim Greenshaw" userId="7cff769c7af84488" providerId="LiveId" clId="{8351B702-B79C-45DA-8D2A-8073F28B47C9}" dt="2019-02-07T10:48:05.794" v="9" actId="20577"/>
          <ac:spMkLst>
            <pc:docMk/>
            <pc:sldMk cId="0" sldId="309"/>
            <ac:spMk id="4" creationId="{00000000-0000-0000-0000-000000000000}"/>
          </ac:spMkLst>
        </pc:spChg>
        <pc:graphicFrameChg chg="mod">
          <ac:chgData name="Tim Greenshaw" userId="7cff769c7af84488" providerId="LiveId" clId="{8351B702-B79C-45DA-8D2A-8073F28B47C9}" dt="2019-02-07T10:47:50.095" v="7" actId="1036"/>
          <ac:graphicFrameMkLst>
            <pc:docMk/>
            <pc:sldMk cId="0" sldId="309"/>
            <ac:graphicFrameMk id="5" creationId="{00000000-0000-0000-0000-000000000000}"/>
          </ac:graphicFrameMkLst>
        </pc:graphicFrameChg>
      </pc:sldChg>
      <pc:sldChg chg="modSp">
        <pc:chgData name="Tim Greenshaw" userId="7cff769c7af84488" providerId="LiveId" clId="{8351B702-B79C-45DA-8D2A-8073F28B47C9}" dt="2019-02-07T10:48:56.204" v="12" actId="1035"/>
        <pc:sldMkLst>
          <pc:docMk/>
          <pc:sldMk cId="0" sldId="311"/>
        </pc:sldMkLst>
        <pc:graphicFrameChg chg="mod">
          <ac:chgData name="Tim Greenshaw" userId="7cff769c7af84488" providerId="LiveId" clId="{8351B702-B79C-45DA-8D2A-8073F28B47C9}" dt="2019-02-07T10:48:56.204" v="12" actId="1035"/>
          <ac:graphicFrameMkLst>
            <pc:docMk/>
            <pc:sldMk cId="0" sldId="311"/>
            <ac:graphicFrameMk id="5" creationId="{00000000-0000-0000-0000-000000000000}"/>
          </ac:graphicFrameMkLst>
        </pc:graphicFrameChg>
      </pc:sldChg>
      <pc:sldChg chg="modSp">
        <pc:chgData name="Tim Greenshaw" userId="7cff769c7af84488" providerId="LiveId" clId="{8351B702-B79C-45DA-8D2A-8073F28B47C9}" dt="2019-02-11T13:25:39.787" v="99" actId="20577"/>
        <pc:sldMkLst>
          <pc:docMk/>
          <pc:sldMk cId="0" sldId="312"/>
        </pc:sldMkLst>
        <pc:spChg chg="mod">
          <ac:chgData name="Tim Greenshaw" userId="7cff769c7af84488" providerId="LiveId" clId="{8351B702-B79C-45DA-8D2A-8073F28B47C9}" dt="2019-02-11T13:25:39.787" v="99" actId="20577"/>
          <ac:spMkLst>
            <pc:docMk/>
            <pc:sldMk cId="0" sldId="312"/>
            <ac:spMk id="3" creationId="{00000000-0000-0000-0000-000000000000}"/>
          </ac:spMkLst>
        </pc:spChg>
        <pc:graphicFrameChg chg="mod">
          <ac:chgData name="Tim Greenshaw" userId="7cff769c7af84488" providerId="LiveId" clId="{8351B702-B79C-45DA-8D2A-8073F28B47C9}" dt="2019-02-07T11:24:54.286" v="80" actId="1038"/>
          <ac:graphicFrameMkLst>
            <pc:docMk/>
            <pc:sldMk cId="0" sldId="312"/>
            <ac:graphicFrameMk id="8" creationId="{00000000-0000-0000-0000-000000000000}"/>
          </ac:graphicFrameMkLst>
        </pc:graphicFrameChg>
        <pc:graphicFrameChg chg="mod">
          <ac:chgData name="Tim Greenshaw" userId="7cff769c7af84488" providerId="LiveId" clId="{8351B702-B79C-45DA-8D2A-8073F28B47C9}" dt="2019-02-07T11:25:00.937" v="87" actId="1038"/>
          <ac:graphicFrameMkLst>
            <pc:docMk/>
            <pc:sldMk cId="0" sldId="312"/>
            <ac:graphicFrameMk id="5125" creationId="{00000000-0000-0000-0000-000000000000}"/>
          </ac:graphicFrameMkLst>
        </pc:graphicFrameChg>
      </pc:sldChg>
      <pc:sldChg chg="modSp">
        <pc:chgData name="Tim Greenshaw" userId="7cff769c7af84488" providerId="LiveId" clId="{8351B702-B79C-45DA-8D2A-8073F28B47C9}" dt="2019-02-07T10:50:18.888" v="23" actId="20577"/>
        <pc:sldMkLst>
          <pc:docMk/>
          <pc:sldMk cId="0" sldId="313"/>
        </pc:sldMkLst>
        <pc:spChg chg="mod">
          <ac:chgData name="Tim Greenshaw" userId="7cff769c7af84488" providerId="LiveId" clId="{8351B702-B79C-45DA-8D2A-8073F28B47C9}" dt="2019-02-07T10:50:01.220" v="20" actId="20577"/>
          <ac:spMkLst>
            <pc:docMk/>
            <pc:sldMk cId="0" sldId="313"/>
            <ac:spMk id="3" creationId="{00000000-0000-0000-0000-000000000000}"/>
          </ac:spMkLst>
        </pc:spChg>
        <pc:spChg chg="mod">
          <ac:chgData name="Tim Greenshaw" userId="7cff769c7af84488" providerId="LiveId" clId="{8351B702-B79C-45DA-8D2A-8073F28B47C9}" dt="2019-02-07T10:50:18.888" v="23" actId="20577"/>
          <ac:spMkLst>
            <pc:docMk/>
            <pc:sldMk cId="0" sldId="313"/>
            <ac:spMk id="4" creationId="{00000000-0000-0000-0000-000000000000}"/>
          </ac:spMkLst>
        </pc:spChg>
        <pc:graphicFrameChg chg="mod">
          <ac:chgData name="Tim Greenshaw" userId="7cff769c7af84488" providerId="LiveId" clId="{8351B702-B79C-45DA-8D2A-8073F28B47C9}" dt="2019-02-07T10:49:50.441" v="17" actId="1038"/>
          <ac:graphicFrameMkLst>
            <pc:docMk/>
            <pc:sldMk cId="0" sldId="313"/>
            <ac:graphicFrameMk id="9" creationId="{00000000-0000-0000-0000-000000000000}"/>
          </ac:graphicFrameMkLst>
        </pc:graphicFrameChg>
        <pc:graphicFrameChg chg="mod">
          <ac:chgData name="Tim Greenshaw" userId="7cff769c7af84488" providerId="LiveId" clId="{8351B702-B79C-45DA-8D2A-8073F28B47C9}" dt="2019-02-07T10:50:06.016" v="22"/>
          <ac:graphicFrameMkLst>
            <pc:docMk/>
            <pc:sldMk cId="0" sldId="313"/>
            <ac:graphicFrameMk id="6149" creationId="{00000000-0000-0000-0000-000000000000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1838" cy="339515"/>
          </a:xfrm>
          <a:prstGeom prst="rect">
            <a:avLst/>
          </a:prstGeom>
        </p:spPr>
        <p:txBody>
          <a:bodyPr vert="horz" lIns="88258" tIns="44129" rIns="88258" bIns="4412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581" y="2"/>
            <a:ext cx="4301838" cy="339515"/>
          </a:xfrm>
          <a:prstGeom prst="rect">
            <a:avLst/>
          </a:prstGeom>
        </p:spPr>
        <p:txBody>
          <a:bodyPr vert="horz" lIns="88258" tIns="44129" rIns="88258" bIns="44129" rtlCol="0"/>
          <a:lstStyle>
            <a:lvl1pPr algn="r">
              <a:defRPr sz="1200"/>
            </a:lvl1pPr>
          </a:lstStyle>
          <a:p>
            <a:fld id="{5103916A-3580-4841-8C88-03727557C2BD}" type="datetimeFigureOut">
              <a:rPr lang="en-GB" smtClean="0"/>
              <a:t>11/02/19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457107"/>
            <a:ext cx="4301838" cy="339515"/>
          </a:xfrm>
          <a:prstGeom prst="rect">
            <a:avLst/>
          </a:prstGeom>
        </p:spPr>
        <p:txBody>
          <a:bodyPr vert="horz" lIns="88258" tIns="44129" rIns="88258" bIns="4412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581" y="6457107"/>
            <a:ext cx="4301838" cy="339515"/>
          </a:xfrm>
          <a:prstGeom prst="rect">
            <a:avLst/>
          </a:prstGeom>
        </p:spPr>
        <p:txBody>
          <a:bodyPr vert="horz" lIns="88258" tIns="44129" rIns="88258" bIns="44129" rtlCol="0" anchor="b"/>
          <a:lstStyle>
            <a:lvl1pPr algn="r">
              <a:defRPr sz="1200"/>
            </a:lvl1pPr>
          </a:lstStyle>
          <a:p>
            <a:fld id="{3E9252E9-3938-42EB-9539-51152DDCB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166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299620" cy="33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581" y="2"/>
            <a:ext cx="4301838" cy="33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21025" y="508000"/>
            <a:ext cx="3684588" cy="2551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440" y="3228553"/>
            <a:ext cx="7937759" cy="305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107"/>
            <a:ext cx="4299620" cy="33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581" y="6457107"/>
            <a:ext cx="4301838" cy="33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FF1C52D4-C0F1-424B-BBAA-A110CCC3FC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183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420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25.gif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Vector calculus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In this lecture we will:</a:t>
            </a:r>
          </a:p>
          <a:p>
            <a:pPr lvl="1"/>
            <a:r>
              <a:rPr lang="en-GB" dirty="0"/>
              <a:t>Define the curl of a vector field.</a:t>
            </a:r>
          </a:p>
          <a:p>
            <a:pPr lvl="1"/>
            <a:r>
              <a:rPr lang="en-GB" dirty="0"/>
              <a:t>Look at some examples to try and gain some insight into what the curl represents.</a:t>
            </a:r>
          </a:p>
          <a:p>
            <a:pPr lvl="1"/>
            <a:r>
              <a:rPr lang="en-GB" dirty="0"/>
              <a:t>Discuss the curl of the electric and magnetic fields.</a:t>
            </a:r>
          </a:p>
          <a:p>
            <a:pPr lvl="1"/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Some comprehension questions for this lecture.</a:t>
            </a:r>
          </a:p>
          <a:p>
            <a:pPr lvl="1"/>
            <a:r>
              <a:rPr lang="en-GB" dirty="0"/>
              <a:t>Indicate where the curl will be positive below.</a:t>
            </a:r>
          </a:p>
          <a:p>
            <a:pPr lvl="1">
              <a:buNone/>
            </a:pPr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dirty="0"/>
              <a:t>Calculate the curl of the field:</a:t>
            </a:r>
          </a:p>
          <a:p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885112" y="6179470"/>
          <a:ext cx="2400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2400120" imgH="380880" progId="Equation.DSMT4">
                  <p:embed/>
                </p:oleObj>
              </mc:Choice>
              <mc:Fallback>
                <p:oleObj name="Equation" r:id="rId4" imgW="2400120" imgH="3808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5112" y="6179470"/>
                        <a:ext cx="24003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/>
          <a:srcRect l="9925" t="3011" r="6006" b="15479"/>
          <a:stretch/>
        </p:blipFill>
        <p:spPr>
          <a:xfrm>
            <a:off x="5923811" y="2947385"/>
            <a:ext cx="2979942" cy="2842037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</a:t>
            </a:fld>
            <a:endParaRPr lang="en-GB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HruleForWir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62565" y="2173193"/>
            <a:ext cx="4152900" cy="3257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Curl of electric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One of Maxwell’s equations (Faraday’s Law) involves the curl of the electric field: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implies that changing a magnetic field will cause an electric field to “swirl” around it.</a:t>
            </a:r>
          </a:p>
          <a:p>
            <a:r>
              <a:rPr lang="en-GB" dirty="0"/>
              <a:t>A further one of Maxwell’s equations (Ampere’s Law with Maxwell’s correction) involves the curl of the magnetic field: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Here,    is the current density.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 magnetic field can therefore be induced by an electric current...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...or by a changing electric field.</a:t>
            </a:r>
          </a:p>
          <a:p>
            <a:r>
              <a:rPr lang="en-GB" dirty="0"/>
              <a:t>Changing E fields causes B fields and vice versa, so get waves!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87384"/>
              </p:ext>
            </p:extLst>
          </p:nvPr>
        </p:nvGraphicFramePr>
        <p:xfrm>
          <a:off x="933902" y="2551113"/>
          <a:ext cx="13970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4" imgW="1396800" imgH="634680" progId="Equation.DSMT4">
                  <p:embed/>
                </p:oleObj>
              </mc:Choice>
              <mc:Fallback>
                <p:oleObj name="Equation" r:id="rId4" imgW="1396800" imgH="6346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902" y="2551113"/>
                        <a:ext cx="13970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488311"/>
              </p:ext>
            </p:extLst>
          </p:nvPr>
        </p:nvGraphicFramePr>
        <p:xfrm>
          <a:off x="935038" y="5534025"/>
          <a:ext cx="22860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6" imgW="2286000" imgH="634680" progId="Equation.DSMT4">
                  <p:embed/>
                </p:oleObj>
              </mc:Choice>
              <mc:Fallback>
                <p:oleObj name="Equation" r:id="rId6" imgW="2286000" imgH="634680" progId="Equation.DSMT4">
                  <p:embed/>
                  <p:pic>
                    <p:nvPicPr>
                      <p:cNvPr id="61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5534025"/>
                        <a:ext cx="22860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521368"/>
              </p:ext>
            </p:extLst>
          </p:nvPr>
        </p:nvGraphicFramePr>
        <p:xfrm>
          <a:off x="1537580" y="6269250"/>
          <a:ext cx="1651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8" imgW="164880" imgH="291960" progId="Equation.DSMT4">
                  <p:embed/>
                </p:oleObj>
              </mc:Choice>
              <mc:Fallback>
                <p:oleObj name="Equation" r:id="rId8" imgW="164880" imgH="29196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7580" y="6269250"/>
                        <a:ext cx="1651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91655FE-A4D9-4D80-B513-1055084A1906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10</a:t>
            </a:fld>
            <a:endParaRPr lang="en-GB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Vector and vector calculus identities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Some useful vector identities:</a:t>
            </a:r>
          </a:p>
          <a:p>
            <a:pPr lvl="1"/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Identities for vector calculus: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491163" y="1932986"/>
          <a:ext cx="39116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3911400" imgH="4800600" progId="Equation.DSMT4">
                  <p:embed/>
                </p:oleObj>
              </mc:Choice>
              <mc:Fallback>
                <p:oleObj name="Equation" r:id="rId3" imgW="3911400" imgH="48006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1163" y="1932986"/>
                        <a:ext cx="3911600" cy="480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7275955"/>
              </p:ext>
            </p:extLst>
          </p:nvPr>
        </p:nvGraphicFramePr>
        <p:xfrm>
          <a:off x="944533" y="1899345"/>
          <a:ext cx="3810000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5" imgW="3809880" imgH="4876560" progId="Equation.DSMT4">
                  <p:embed/>
                </p:oleObj>
              </mc:Choice>
              <mc:Fallback>
                <p:oleObj name="Equation" r:id="rId5" imgW="3809880" imgH="4876560" progId="Equation.DSMT4">
                  <p:embed/>
                  <p:pic>
                    <p:nvPicPr>
                      <p:cNvPr id="225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33" y="1899345"/>
                        <a:ext cx="3810000" cy="487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F609784-C5CC-443A-969B-CBFFAF1666C6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11</a:t>
            </a:fld>
            <a:endParaRPr lang="en-GB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of proof of vector calculus identity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74101"/>
              </p:ext>
            </p:extLst>
          </p:nvPr>
        </p:nvGraphicFramePr>
        <p:xfrm>
          <a:off x="911225" y="1946275"/>
          <a:ext cx="7175500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7175160" imgH="4267080" progId="Equation.DSMT4">
                  <p:embed/>
                </p:oleObj>
              </mc:Choice>
              <mc:Fallback>
                <p:oleObj name="Equation" r:id="rId3" imgW="7175160" imgH="4267080" progId="Equation.DSMT4">
                  <p:embed/>
                  <p:pic>
                    <p:nvPicPr>
                      <p:cNvPr id="235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225" y="1946275"/>
                        <a:ext cx="7175500" cy="426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753888"/>
              </p:ext>
            </p:extLst>
          </p:nvPr>
        </p:nvGraphicFramePr>
        <p:xfrm>
          <a:off x="890839" y="1615462"/>
          <a:ext cx="2425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5" imgW="2425680" imgH="304560" progId="Equation.DSMT4">
                  <p:embed/>
                </p:oleObj>
              </mc:Choice>
              <mc:Fallback>
                <p:oleObj name="Equation" r:id="rId5" imgW="2425680" imgH="304560" progId="Equation.DSMT4">
                  <p:embed/>
                  <p:pic>
                    <p:nvPicPr>
                      <p:cNvPr id="2355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839" y="1615462"/>
                        <a:ext cx="24257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2A2C9-F841-4BBE-A399-4825FA6CD42F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12</a:t>
            </a:fld>
            <a:endParaRPr lang="en-GB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Curl of a vector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The curl of a vector field is defined by the equation: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The curl of a vector field is a vector field.</a:t>
            </a:r>
          </a:p>
          <a:p>
            <a:r>
              <a:rPr lang="en-GB" dirty="0"/>
              <a:t>Can think of curl as cross product of</a:t>
            </a:r>
            <a:br>
              <a:rPr lang="en-GB" dirty="0"/>
            </a:br>
            <a:r>
              <a:rPr lang="en-GB" dirty="0"/>
              <a:t>                  and vector.</a:t>
            </a:r>
          </a:p>
          <a:p>
            <a:r>
              <a:rPr lang="en-GB" dirty="0"/>
              <a:t>Look at an example (with z component zero so we can plot it!).</a:t>
            </a:r>
          </a:p>
          <a:p>
            <a:endParaRPr lang="en-GB" dirty="0"/>
          </a:p>
          <a:p>
            <a:r>
              <a:rPr lang="en-GB" dirty="0"/>
              <a:t> 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21756" y="2275391"/>
          <a:ext cx="33020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3301920" imgH="3809880" progId="Equation.DSMT4">
                  <p:embed/>
                </p:oleObj>
              </mc:Choice>
              <mc:Fallback>
                <p:oleObj name="Equation" r:id="rId3" imgW="3301920" imgH="3809880" progId="Equation.DSMT4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1756" y="2275391"/>
                        <a:ext cx="3302000" cy="381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6287608"/>
              </p:ext>
            </p:extLst>
          </p:nvPr>
        </p:nvGraphicFramePr>
        <p:xfrm>
          <a:off x="5439716" y="2591447"/>
          <a:ext cx="11049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1104840" imgH="291960" progId="Equation.DSMT4">
                  <p:embed/>
                </p:oleObj>
              </mc:Choice>
              <mc:Fallback>
                <p:oleObj name="Equation" r:id="rId5" imgW="1104840" imgH="2919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9716" y="2591447"/>
                        <a:ext cx="11049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445964" y="3573284"/>
          <a:ext cx="17145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1714320" imgH="1117440" progId="Equation.DSMT4">
                  <p:embed/>
                </p:oleObj>
              </mc:Choice>
              <mc:Fallback>
                <p:oleObj name="Equation" r:id="rId7" imgW="1714320" imgH="11174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964" y="3573284"/>
                        <a:ext cx="17145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737675"/>
              </p:ext>
            </p:extLst>
          </p:nvPr>
        </p:nvGraphicFramePr>
        <p:xfrm>
          <a:off x="5449894" y="4627563"/>
          <a:ext cx="2705100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9" imgW="2705040" imgH="2158920" progId="Equation.DSMT4">
                  <p:embed/>
                </p:oleObj>
              </mc:Choice>
              <mc:Fallback>
                <p:oleObj name="Equation" r:id="rId9" imgW="2705040" imgH="2158920" progId="Equation.DSMT4">
                  <p:embed/>
                  <p:pic>
                    <p:nvPicPr>
                      <p:cNvPr id="1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9894" y="4627563"/>
                        <a:ext cx="2705100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4A1A60D-1A9A-49E7-ABF5-3AC5BBFDDD7A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2</a:t>
            </a:fld>
            <a:endParaRPr lang="en-GB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Curl of vector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Plot the x and y components of     as a vector field and the curl as a contour plot (shaded):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What does the curl tell us about the field?</a:t>
            </a:r>
          </a:p>
          <a:p>
            <a:r>
              <a:rPr lang="en-GB" dirty="0"/>
              <a:t>Again, the name gives as a hint! </a:t>
            </a:r>
          </a:p>
          <a:p>
            <a:r>
              <a:rPr lang="en-GB" dirty="0"/>
              <a:t>(A further hint is that the curl of a field is sometimes called the rotation.)</a:t>
            </a:r>
          </a:p>
          <a:p>
            <a:r>
              <a:rPr lang="en-GB" dirty="0"/>
              <a:t>See that the curl is positive where a small object “dropped into the field” would rotate in an anticlockwise direction and negative where it would rotate in a clockwise direction.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072870"/>
              </p:ext>
            </p:extLst>
          </p:nvPr>
        </p:nvGraphicFramePr>
        <p:xfrm>
          <a:off x="4165715" y="1563527"/>
          <a:ext cx="177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77480" imgH="279360" progId="Equation.DSMT4">
                  <p:embed/>
                </p:oleObj>
              </mc:Choice>
              <mc:Fallback>
                <p:oleObj name="Equation" r:id="rId3" imgW="177480" imgH="2793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5715" y="1563527"/>
                        <a:ext cx="1778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9B78A978-9B8E-446D-9F43-457007A1D26E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3</a:t>
            </a:fld>
            <a:endParaRPr lang="en-GB" sz="16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54AB3E7-F152-4C4B-B78E-35B129DD8A6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3" t="5719" r="12467" b="2634"/>
          <a:stretch/>
        </p:blipFill>
        <p:spPr>
          <a:xfrm>
            <a:off x="3167" y="2520606"/>
            <a:ext cx="5113921" cy="414848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7CF78013-B34B-464D-ADB2-FDE243D246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74" t="10455" r="7843" b="9843"/>
          <a:stretch/>
        </p:blipFill>
        <p:spPr>
          <a:xfrm>
            <a:off x="4407915" y="1908270"/>
            <a:ext cx="5486401" cy="4373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Curl of vector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/>
          <a:p>
            <a:r>
              <a:rPr lang="en-GB" dirty="0"/>
              <a:t>Now define field which has constant angular velocity and look at its curl.</a:t>
            </a:r>
          </a:p>
          <a:p>
            <a:r>
              <a:rPr lang="en-GB" dirty="0"/>
              <a:t>Use </a:t>
            </a:r>
            <a:r>
              <a:rPr lang="en-GB"/>
              <a:t>v = </a:t>
            </a:r>
            <a:r>
              <a:rPr lang="en-GB" dirty="0" err="1"/>
              <a:t>r</a:t>
            </a:r>
            <a:r>
              <a:rPr lang="en-GB" dirty="0" err="1">
                <a:latin typeface="Symbol" pitchFamily="18" charset="2"/>
              </a:rPr>
              <a:t>w</a:t>
            </a:r>
            <a:r>
              <a:rPr lang="en-GB" dirty="0"/>
              <a:t> and set </a:t>
            </a:r>
            <a:r>
              <a:rPr lang="en-GB" dirty="0">
                <a:latin typeface="Symbol" pitchFamily="18" charset="2"/>
              </a:rPr>
              <a:t>w</a:t>
            </a:r>
            <a:r>
              <a:rPr lang="en-GB" dirty="0"/>
              <a:t> = 1, implies: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 </a:t>
            </a:r>
          </a:p>
          <a:p>
            <a:pPr>
              <a:buNone/>
            </a:pPr>
            <a:endParaRPr lang="en-GB" dirty="0"/>
          </a:p>
          <a:p>
            <a:endParaRPr lang="en-GB" dirty="0"/>
          </a:p>
          <a:p>
            <a:r>
              <a:rPr lang="en-GB" dirty="0"/>
              <a:t>Hence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Magnitude of curl is twice the angular velocity.</a:t>
            </a:r>
          </a:p>
          <a:p>
            <a:r>
              <a:rPr lang="en-GB" dirty="0"/>
              <a:t>Direction of curl is that of axis</a:t>
            </a:r>
            <a:br>
              <a:rPr lang="en-GB" dirty="0"/>
            </a:br>
            <a:r>
              <a:rPr lang="en-GB" dirty="0"/>
              <a:t>about which rotation occurs.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Plot these quantities: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216405"/>
              </p:ext>
            </p:extLst>
          </p:nvPr>
        </p:nvGraphicFramePr>
        <p:xfrm>
          <a:off x="939334" y="2598738"/>
          <a:ext cx="17780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777680" imgH="1117440" progId="Equation.DSMT4">
                  <p:embed/>
                </p:oleObj>
              </mc:Choice>
              <mc:Fallback>
                <p:oleObj name="Equation" r:id="rId4" imgW="1777680" imgH="11174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334" y="2598738"/>
                        <a:ext cx="17780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921390"/>
              </p:ext>
            </p:extLst>
          </p:nvPr>
        </p:nvGraphicFramePr>
        <p:xfrm>
          <a:off x="1638519" y="3703638"/>
          <a:ext cx="20066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2006280" imgH="1117440" progId="Equation.DSMT4">
                  <p:embed/>
                </p:oleObj>
              </mc:Choice>
              <mc:Fallback>
                <p:oleObj name="Equation" r:id="rId6" imgW="2006280" imgH="1117440" progId="Equation.DSMT4">
                  <p:embed/>
                  <p:pic>
                    <p:nvPicPr>
                      <p:cNvPr id="512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519" y="3703638"/>
                        <a:ext cx="20066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24413F4-6FDB-4C43-A8BF-7B39DC0ADD57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4</a:t>
            </a:fld>
            <a:endParaRPr lang="en-GB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4C677-CC03-4BB8-9216-B8E252C60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Calculate a curl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8B6B8-151B-4018-AB2D-A5F18CF48A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Calculate the curl of the field: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Determine the value of 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E498B0E-6056-4A54-A95B-8B5DAC5082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165619"/>
              </p:ext>
            </p:extLst>
          </p:nvPr>
        </p:nvGraphicFramePr>
        <p:xfrm>
          <a:off x="893318" y="1935798"/>
          <a:ext cx="3644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3644640" imgH="431640" progId="Equation.DSMT4">
                  <p:embed/>
                </p:oleObj>
              </mc:Choice>
              <mc:Fallback>
                <p:oleObj name="Equation" r:id="rId3" imgW="3644640" imgH="4316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E498B0E-6056-4A54-A95B-8B5DAC5082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3318" y="1935798"/>
                        <a:ext cx="36449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01012-3B23-4C80-B057-2FA60ABCADE9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5</a:t>
            </a:fld>
            <a:endParaRPr lang="en-GB" sz="1600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0894E15-FEB3-43E9-B3A0-D1AF27A124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959599"/>
              </p:ext>
            </p:extLst>
          </p:nvPr>
        </p:nvGraphicFramePr>
        <p:xfrm>
          <a:off x="911606" y="4828159"/>
          <a:ext cx="1574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1574640" imgH="368280" progId="Equation.DSMT4">
                  <p:embed/>
                </p:oleObj>
              </mc:Choice>
              <mc:Fallback>
                <p:oleObj name="Equation" r:id="rId5" imgW="1574640" imgH="3682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0894E15-FEB3-43E9-B3A0-D1AF27A124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1606" y="4828159"/>
                        <a:ext cx="15748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0785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Curl of vector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Construct further examples: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Plotting these quantities: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817564"/>
              </p:ext>
            </p:extLst>
          </p:nvPr>
        </p:nvGraphicFramePr>
        <p:xfrm>
          <a:off x="938881" y="2072997"/>
          <a:ext cx="2476500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2476440" imgH="2311200" progId="Equation.DSMT4">
                  <p:embed/>
                </p:oleObj>
              </mc:Choice>
              <mc:Fallback>
                <p:oleObj name="Equation" r:id="rId3" imgW="2476440" imgH="2311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881" y="2072997"/>
                        <a:ext cx="2476500" cy="231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879475" y="4439727"/>
          <a:ext cx="28575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2857320" imgH="1981080" progId="Equation.DSMT4">
                  <p:embed/>
                </p:oleObj>
              </mc:Choice>
              <mc:Fallback>
                <p:oleObj name="Equation" r:id="rId5" imgW="2857320" imgH="1981080" progId="Equation.DSMT4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475" y="4439727"/>
                        <a:ext cx="2857500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3871408-25F7-49A3-8A80-314539459140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6</a:t>
            </a:fld>
            <a:endParaRPr lang="en-GB" sz="1600" dirty="0"/>
          </a:p>
        </p:txBody>
      </p:sp>
      <p:pic>
        <p:nvPicPr>
          <p:cNvPr id="12" name="Picture 11" descr="A close up of a logo&#10;&#10;Description generated with high confidence">
            <a:extLst>
              <a:ext uri="{FF2B5EF4-FFF2-40B4-BE49-F238E27FC236}">
                <a16:creationId xmlns:a16="http://schemas.microsoft.com/office/drawing/2014/main" id="{6B477543-0CE0-487A-B51C-53F55E4693C5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74" t="10455" r="8343" b="9509"/>
          <a:stretch/>
        </p:blipFill>
        <p:spPr>
          <a:xfrm>
            <a:off x="4121150" y="2098164"/>
            <a:ext cx="5596129" cy="439210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1EA29236-5641-43E7-871B-7A63EE8A2FB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7" t="6416" r="11592" b="3011"/>
          <a:stretch/>
        </p:blipFill>
        <p:spPr>
          <a:xfrm>
            <a:off x="3639820" y="1887336"/>
            <a:ext cx="6254496" cy="49703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Curl of vector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Now using a contour plot for the curl: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38881" y="2098164"/>
          <a:ext cx="2476500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2476440" imgH="2311200" progId="Equation.DSMT4">
                  <p:embed/>
                </p:oleObj>
              </mc:Choice>
              <mc:Fallback>
                <p:oleObj name="Equation" r:id="rId4" imgW="2476440" imgH="2311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881" y="2098164"/>
                        <a:ext cx="2476500" cy="231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879475" y="4439727"/>
          <a:ext cx="28575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2857320" imgH="1981080" progId="Equation.DSMT4">
                  <p:embed/>
                </p:oleObj>
              </mc:Choice>
              <mc:Fallback>
                <p:oleObj name="Equation" r:id="rId6" imgW="2857320" imgH="1981080" progId="Equation.DSMT4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475" y="4439727"/>
                        <a:ext cx="2857500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A4CA744-AE36-41A1-9DAD-003CB650CBA3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7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164976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Curl of vector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Now field with opposite curl: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Plotting these quantities: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62855" y="2086062"/>
          <a:ext cx="2451100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2450880" imgH="2311200" progId="Equation.DSMT4">
                  <p:embed/>
                </p:oleObj>
              </mc:Choice>
              <mc:Fallback>
                <p:oleObj name="Equation" r:id="rId3" imgW="2450880" imgH="2311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855" y="2086062"/>
                        <a:ext cx="2451100" cy="231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892427" y="4427200"/>
          <a:ext cx="28321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2831760" imgH="1981080" progId="Equation.DSMT4">
                  <p:embed/>
                </p:oleObj>
              </mc:Choice>
              <mc:Fallback>
                <p:oleObj name="Equation" r:id="rId5" imgW="2831760" imgH="1981080" progId="Equation.DSMT4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427" y="4427200"/>
                        <a:ext cx="2832100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B6CF9BD-B5E1-4B22-B04E-35A4580A5F6B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8</a:t>
            </a:fld>
            <a:endParaRPr lang="en-GB" sz="1600" dirty="0"/>
          </a:p>
        </p:txBody>
      </p:sp>
      <p:pic>
        <p:nvPicPr>
          <p:cNvPr id="14" name="Picture 13" descr="A close up of a logo&#10;&#10;Description generated with high confidence">
            <a:extLst>
              <a:ext uri="{FF2B5EF4-FFF2-40B4-BE49-F238E27FC236}">
                <a16:creationId xmlns:a16="http://schemas.microsoft.com/office/drawing/2014/main" id="{CD9DF5D7-5EA4-4C95-AF5C-5BBE19A62E80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20" t="10885" r="9011" b="9634"/>
          <a:stretch/>
        </p:blipFill>
        <p:spPr>
          <a:xfrm>
            <a:off x="4044567" y="1993550"/>
            <a:ext cx="5456049" cy="436168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close up of a logo&#10;&#10;Description generated with high confidence">
            <a:extLst>
              <a:ext uri="{FF2B5EF4-FFF2-40B4-BE49-F238E27FC236}">
                <a16:creationId xmlns:a16="http://schemas.microsoft.com/office/drawing/2014/main" id="{222CEEC8-FD79-480D-8488-DF27260884C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7" t="6416" r="14057" b="4010"/>
          <a:stretch/>
        </p:blipFill>
        <p:spPr>
          <a:xfrm>
            <a:off x="3724527" y="1826629"/>
            <a:ext cx="6092445" cy="49154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Curl of vector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And again as contour plot: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62855" y="2086062"/>
          <a:ext cx="2451100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2450880" imgH="2311200" progId="Equation.DSMT4">
                  <p:embed/>
                </p:oleObj>
              </mc:Choice>
              <mc:Fallback>
                <p:oleObj name="Equation" r:id="rId4" imgW="2450880" imgH="2311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855" y="2086062"/>
                        <a:ext cx="2451100" cy="231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892427" y="4427200"/>
          <a:ext cx="28321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6" imgW="2831760" imgH="1981080" progId="Equation.DSMT4">
                  <p:embed/>
                </p:oleObj>
              </mc:Choice>
              <mc:Fallback>
                <p:oleObj name="Equation" r:id="rId6" imgW="2831760" imgH="1981080" progId="Equation.DSMT4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427" y="4427200"/>
                        <a:ext cx="2832100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D9225D4-5E2E-40DF-8036-9811C39769AF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9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269237155"/>
      </p:ext>
    </p:extLst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2878</TotalTime>
  <Words>455</Words>
  <Application>Microsoft Office PowerPoint</Application>
  <PresentationFormat>A4 Paper (210x297 mm)</PresentationFormat>
  <Paragraphs>140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Symbol</vt:lpstr>
      <vt:lpstr>Times New Roman</vt:lpstr>
      <vt:lpstr>TimA4Landscape</vt:lpstr>
      <vt:lpstr>Equation</vt:lpstr>
      <vt:lpstr>Vector calculus</vt:lpstr>
      <vt:lpstr>Curl of a vector field</vt:lpstr>
      <vt:lpstr>Curl of vector field</vt:lpstr>
      <vt:lpstr>Curl of vector field</vt:lpstr>
      <vt:lpstr>Calculate a curl</vt:lpstr>
      <vt:lpstr>Curl of vector field</vt:lpstr>
      <vt:lpstr>Curl of vector field</vt:lpstr>
      <vt:lpstr>Curl of vector field</vt:lpstr>
      <vt:lpstr>Curl of vector field</vt:lpstr>
      <vt:lpstr>Curl of electric field</vt:lpstr>
      <vt:lpstr>Vector and vector calculus identities</vt:lpstr>
      <vt:lpstr>Example of proof of vector calculus identity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calculus</dc:title>
  <dc:creator>Tim Greenshaw</dc:creator>
  <cp:lastModifiedBy>Tim Greenshaw</cp:lastModifiedBy>
  <cp:revision>72</cp:revision>
  <cp:lastPrinted>2015-02-12T14:10:37Z</cp:lastPrinted>
  <dcterms:created xsi:type="dcterms:W3CDTF">2012-02-04T18:55:02Z</dcterms:created>
  <dcterms:modified xsi:type="dcterms:W3CDTF">2019-02-11T13:25:41Z</dcterms:modified>
</cp:coreProperties>
</file>