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7" r:id="rId2"/>
    <p:sldId id="308" r:id="rId3"/>
    <p:sldId id="309" r:id="rId4"/>
    <p:sldId id="310" r:id="rId5"/>
    <p:sldId id="314" r:id="rId6"/>
    <p:sldId id="316" r:id="rId7"/>
    <p:sldId id="312" r:id="rId8"/>
    <p:sldId id="315" r:id="rId9"/>
    <p:sldId id="311" r:id="rId10"/>
    <p:sldId id="313" r:id="rId11"/>
  </p:sldIdLst>
  <p:sldSz cx="9906000" cy="6858000" type="A4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61BC3A-1E03-45C0-A0E5-47595E5F6FD1}" v="4" dt="2019-02-07T08:12:06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AABA863D-3ED8-4FEF-B6B3-B8315DEA3080}"/>
  </pc:docChgLst>
  <pc:docChgLst>
    <pc:chgData name="Tim Greenshaw" userId="7cff769c7af84488" providerId="LiveId" clId="{EA61BC3A-1E03-45C0-A0E5-47595E5F6FD1}"/>
    <pc:docChg chg="custSel modSld modNotesMaster modHandout">
      <pc:chgData name="Tim Greenshaw" userId="7cff769c7af84488" providerId="LiveId" clId="{EA61BC3A-1E03-45C0-A0E5-47595E5F6FD1}" dt="2019-02-07T08:12:19.426" v="286" actId="20577"/>
      <pc:docMkLst>
        <pc:docMk/>
      </pc:docMkLst>
      <pc:sldChg chg="modSp">
        <pc:chgData name="Tim Greenshaw" userId="7cff769c7af84488" providerId="LiveId" clId="{EA61BC3A-1E03-45C0-A0E5-47595E5F6FD1}" dt="2019-02-07T08:12:19.426" v="286" actId="20577"/>
        <pc:sldMkLst>
          <pc:docMk/>
          <pc:sldMk cId="0" sldId="313"/>
        </pc:sldMkLst>
        <pc:spChg chg="mod">
          <ac:chgData name="Tim Greenshaw" userId="7cff769c7af84488" providerId="LiveId" clId="{EA61BC3A-1E03-45C0-A0E5-47595E5F6FD1}" dt="2019-02-07T08:12:19.426" v="286" actId="20577"/>
          <ac:spMkLst>
            <pc:docMk/>
            <pc:sldMk cId="0" sldId="313"/>
            <ac:spMk id="3" creationId="{00000000-0000-0000-0000-000000000000}"/>
          </ac:spMkLst>
        </pc:spChg>
        <pc:spChg chg="mod">
          <ac:chgData name="Tim Greenshaw" userId="7cff769c7af84488" providerId="LiveId" clId="{EA61BC3A-1E03-45C0-A0E5-47595E5F6FD1}" dt="2019-02-07T08:10:08.231" v="80" actId="20577"/>
          <ac:spMkLst>
            <pc:docMk/>
            <pc:sldMk cId="0" sldId="313"/>
            <ac:spMk id="4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838" cy="340570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83" y="0"/>
            <a:ext cx="4301838" cy="340570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146E9E48-12E3-4972-9E9F-DE28FE9614F3}" type="datetimeFigureOut">
              <a:rPr lang="en-GB" smtClean="0"/>
              <a:t>07/02/19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457107"/>
            <a:ext cx="4301838" cy="340570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83" y="6457107"/>
            <a:ext cx="4301838" cy="340570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0D032E2D-0271-4FEC-94D0-21AE8728C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866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9621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83" y="0"/>
            <a:ext cx="4301838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2613" y="509588"/>
            <a:ext cx="36814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440" y="3228554"/>
            <a:ext cx="7937760" cy="305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105"/>
            <a:ext cx="4299621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83" y="6457105"/>
            <a:ext cx="4301838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076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01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-X-a4sUURM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gif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3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13882" t="15493" r="17112" b="19676"/>
          <a:stretch>
            <a:fillRect/>
          </a:stretch>
        </p:blipFill>
        <p:spPr bwMode="auto">
          <a:xfrm>
            <a:off x="6087957" y="2707078"/>
            <a:ext cx="2759306" cy="289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 calculus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Define the divergence of a vector field.</a:t>
            </a:r>
          </a:p>
          <a:p>
            <a:pPr lvl="1"/>
            <a:r>
              <a:rPr lang="en-GB" dirty="0"/>
              <a:t>Look at some examples to try and gain some insight into what the divergence represents.</a:t>
            </a:r>
          </a:p>
          <a:p>
            <a:pPr lvl="1"/>
            <a:r>
              <a:rPr lang="en-GB" dirty="0"/>
              <a:t>Discuss the divergence of the electric and magnetic fields.</a:t>
            </a:r>
          </a:p>
          <a:p>
            <a:pPr lvl="1"/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comprehension questions for this lecture.</a:t>
            </a:r>
          </a:p>
          <a:p>
            <a:pPr lvl="1"/>
            <a:r>
              <a:rPr lang="en-GB" dirty="0"/>
              <a:t>Indicate where the divergence will be positive below.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Calculate the divergence of the field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944941"/>
              </p:ext>
            </p:extLst>
          </p:nvPr>
        </p:nvGraphicFramePr>
        <p:xfrm>
          <a:off x="6372225" y="5751513"/>
          <a:ext cx="2933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2933640" imgH="431640" progId="Equation.DSMT4">
                  <p:embed/>
                </p:oleObj>
              </mc:Choice>
              <mc:Fallback>
                <p:oleObj name="Equation" r:id="rId5" imgW="2933640" imgH="4316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5751513"/>
                        <a:ext cx="2933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E3BD63B-72E5-424F-BC34-CF0082C2B8DE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Divergence of electric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Another of Maxwell’s equations  (Gauss’ Law for magnetism) involves the divergence of the magnetic field:</a:t>
            </a:r>
          </a:p>
          <a:p>
            <a:endParaRPr lang="en-GB" dirty="0"/>
          </a:p>
          <a:p>
            <a:r>
              <a:rPr lang="en-GB" dirty="0"/>
              <a:t>What does this equation tell us about the sources and sinks of the magnetic field?</a:t>
            </a:r>
          </a:p>
          <a:p>
            <a:r>
              <a:rPr lang="en-GB" dirty="0"/>
              <a:t>And about magnetic </a:t>
            </a:r>
            <a:r>
              <a:rPr lang="en-GB"/>
              <a:t>monopoles?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Example of how magnetic field can be generated: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How is magnetism caused in materials, e.g. “magnets”?</a:t>
            </a:r>
          </a:p>
          <a:p>
            <a:r>
              <a:rPr lang="en-GB" dirty="0"/>
              <a:t>In the earth?</a:t>
            </a:r>
          </a:p>
          <a:p>
            <a:r>
              <a:rPr lang="en-GB" dirty="0">
                <a:hlinkClick r:id="rId3"/>
              </a:rPr>
              <a:t>Reversal of Earth’s magnetic field.</a:t>
            </a:r>
            <a:endParaRPr lang="en-GB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979654" y="2552784"/>
          <a:ext cx="901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901440" imgH="291960" progId="Equation.DSMT4">
                  <p:embed/>
                </p:oleObj>
              </mc:Choice>
              <mc:Fallback>
                <p:oleObj name="Equation" r:id="rId4" imgW="901440" imgH="291960" progId="Equation.DSMT4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654" y="2552784"/>
                        <a:ext cx="901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Solenoid.gif"/>
          <p:cNvPicPr>
            <a:picLocks noChangeAspect="1"/>
          </p:cNvPicPr>
          <p:nvPr/>
        </p:nvPicPr>
        <p:blipFill>
          <a:blip r:embed="rId6" cstate="print"/>
          <a:srcRect r="27400"/>
          <a:stretch>
            <a:fillRect/>
          </a:stretch>
        </p:blipFill>
        <p:spPr>
          <a:xfrm>
            <a:off x="5329978" y="2285863"/>
            <a:ext cx="3645573" cy="2762359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3F6A38-FA76-47BE-90D9-86111EEFA34B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10</a:t>
            </a:fld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E295F495-9D01-4104-973F-655B5A2AAF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" t="6416" r="5843" b="4177"/>
          <a:stretch/>
        </p:blipFill>
        <p:spPr>
          <a:xfrm>
            <a:off x="4545369" y="1911096"/>
            <a:ext cx="5220127" cy="3852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Divergence of a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divergence of a vector field is defined by the expression: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Note, the divergence of a vector field is a scalar field.</a:t>
            </a:r>
          </a:p>
          <a:p>
            <a:r>
              <a:rPr lang="en-GB" dirty="0"/>
              <a:t>Can think of the divergence as dot product of vector with the operator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Look at an example (in 2D so can visualise more easily):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Plot vector field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399887"/>
              </p:ext>
            </p:extLst>
          </p:nvPr>
        </p:nvGraphicFramePr>
        <p:xfrm>
          <a:off x="936537" y="2236788"/>
          <a:ext cx="3581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581280" imgH="685800" progId="Equation.DSMT4">
                  <p:embed/>
                </p:oleObj>
              </mc:Choice>
              <mc:Fallback>
                <p:oleObj name="Equation" r:id="rId4" imgW="3581280" imgH="685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537" y="2236788"/>
                        <a:ext cx="3581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42338" y="5708972"/>
          <a:ext cx="3429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429000" imgH="888840" progId="Equation.DSMT4">
                  <p:embed/>
                </p:oleObj>
              </mc:Choice>
              <mc:Fallback>
                <p:oleObj name="Equation" r:id="rId6" imgW="3429000" imgH="8888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338" y="5708972"/>
                        <a:ext cx="34290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154446" y="1555082"/>
          <a:ext cx="825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825480" imgH="342720" progId="Equation.DSMT4">
                  <p:embed/>
                </p:oleObj>
              </mc:Choice>
              <mc:Fallback>
                <p:oleObj name="Equation" r:id="rId8" imgW="825480" imgH="34272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4446" y="1555082"/>
                        <a:ext cx="8255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58851" y="4305217"/>
          <a:ext cx="2146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2145960" imgH="736560" progId="Equation.DSMT4">
                  <p:embed/>
                </p:oleObj>
              </mc:Choice>
              <mc:Fallback>
                <p:oleObj name="Equation" r:id="rId10" imgW="2145960" imgH="7365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1" y="4305217"/>
                        <a:ext cx="2146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3AC9909-87EE-42BB-BD35-A01D58113707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Divergence of a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Calculate divergence, x component...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...and y component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Putting these together: 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724537"/>
              </p:ext>
            </p:extLst>
          </p:nvPr>
        </p:nvGraphicFramePr>
        <p:xfrm>
          <a:off x="933450" y="2043113"/>
          <a:ext cx="3937000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936960" imgH="4444920" progId="Equation.DSMT4">
                  <p:embed/>
                </p:oleObj>
              </mc:Choice>
              <mc:Fallback>
                <p:oleObj name="Equation" r:id="rId3" imgW="3936960" imgH="444492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2043113"/>
                        <a:ext cx="3937000" cy="444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450775" y="2010946"/>
          <a:ext cx="21463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2145960" imgH="1752480" progId="Equation.DSMT4">
                  <p:embed/>
                </p:oleObj>
              </mc:Choice>
              <mc:Fallback>
                <p:oleObj name="Equation" r:id="rId5" imgW="2145960" imgH="1752480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0775" y="2010946"/>
                        <a:ext cx="214630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508625" y="4507345"/>
          <a:ext cx="32004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3200400" imgH="1752480" progId="Equation.DSMT4">
                  <p:embed/>
                </p:oleObj>
              </mc:Choice>
              <mc:Fallback>
                <p:oleObj name="Equation" r:id="rId7" imgW="3200400" imgH="1752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507345"/>
                        <a:ext cx="320040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BF2E49A-78DA-4931-8019-60F1147DD29A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Divergence of a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Plot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Plot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Divergence of field reveals “sources” (left) and “sinks” (right) of field.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57740" y="1566344"/>
          <a:ext cx="1244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244520" imgH="342720" progId="Equation.DSMT4">
                  <p:embed/>
                </p:oleObj>
              </mc:Choice>
              <mc:Fallback>
                <p:oleObj name="Equation" r:id="rId3" imgW="1244520" imgH="3427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740" y="1566344"/>
                        <a:ext cx="1244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000507" y="1552575"/>
          <a:ext cx="3009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3009600" imgH="342720" progId="Equation.DSMT4">
                  <p:embed/>
                </p:oleObj>
              </mc:Choice>
              <mc:Fallback>
                <p:oleObj name="Equation" r:id="rId5" imgW="3009600" imgH="342720" progId="Equation.DSMT4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507" y="1552575"/>
                        <a:ext cx="3009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A4E9494-12CA-4C0E-A1E6-B96E64139284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  <p:pic>
        <p:nvPicPr>
          <p:cNvPr id="9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C23D688D-5A6C-419B-B023-A27A57EC0A9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1" t="11681" r="8755" b="10219"/>
          <a:stretch/>
        </p:blipFill>
        <p:spPr>
          <a:xfrm>
            <a:off x="0" y="2077561"/>
            <a:ext cx="4924952" cy="39391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F50888-8619-4AA7-AD84-D87929500D8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4" t="12145" r="9468" b="11508"/>
          <a:stretch/>
        </p:blipFill>
        <p:spPr>
          <a:xfrm>
            <a:off x="4663440" y="1895475"/>
            <a:ext cx="5226026" cy="41212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Divergence of a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Plot                     using contours: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Plot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657542"/>
              </p:ext>
            </p:extLst>
          </p:nvPr>
        </p:nvGraphicFramePr>
        <p:xfrm>
          <a:off x="1450973" y="1575330"/>
          <a:ext cx="1155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155600" imgH="342720" progId="Equation.DSMT4">
                  <p:embed/>
                </p:oleObj>
              </mc:Choice>
              <mc:Fallback>
                <p:oleObj name="Equation" r:id="rId3" imgW="1155600" imgH="3427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73" y="1575330"/>
                        <a:ext cx="1155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617283"/>
              </p:ext>
            </p:extLst>
          </p:nvPr>
        </p:nvGraphicFramePr>
        <p:xfrm>
          <a:off x="5949705" y="1577976"/>
          <a:ext cx="3009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3009600" imgH="342720" progId="Equation.DSMT4">
                  <p:embed/>
                </p:oleObj>
              </mc:Choice>
              <mc:Fallback>
                <p:oleObj name="Equation" r:id="rId5" imgW="3009600" imgH="342720" progId="Equation.DSMT4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9705" y="1577976"/>
                        <a:ext cx="3009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08F9888-9007-4BA9-B11B-73D3F6417EE0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  <p:pic>
        <p:nvPicPr>
          <p:cNvPr id="7" name="Picture 6" descr="A picture containing device&#10;&#10;Description generated with high confidence">
            <a:extLst>
              <a:ext uri="{FF2B5EF4-FFF2-40B4-BE49-F238E27FC236}">
                <a16:creationId xmlns:a16="http://schemas.microsoft.com/office/drawing/2014/main" id="{6AC0C721-E044-4E34-A373-A95ED23C2C2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" t="6416" r="13920" b="3677"/>
          <a:stretch/>
        </p:blipFill>
        <p:spPr>
          <a:xfrm>
            <a:off x="9143" y="1947672"/>
            <a:ext cx="4810219" cy="3906582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A9614B87-489E-4C07-B734-911EB36394B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2" t="5805" r="12092" b="4177"/>
          <a:stretch/>
        </p:blipFill>
        <p:spPr>
          <a:xfrm>
            <a:off x="4864607" y="1914045"/>
            <a:ext cx="4937761" cy="394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4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79066-6BE5-4937-9E3C-AE7EA2E16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Divergence of a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22B4A-5FDA-44E3-9166-EB89D40375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 field is defined by the equation:</a:t>
            </a:r>
          </a:p>
          <a:p>
            <a:endParaRPr lang="en-GB" dirty="0"/>
          </a:p>
          <a:p>
            <a:r>
              <a:rPr lang="en-GB" dirty="0"/>
              <a:t>Determine the divergence of the field.</a:t>
            </a:r>
          </a:p>
          <a:p>
            <a:r>
              <a:rPr lang="en-GB" dirty="0"/>
              <a:t>What is the value of                        ?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E6DF2EE-7273-40C5-971A-25DE93ACCB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373485"/>
              </p:ext>
            </p:extLst>
          </p:nvPr>
        </p:nvGraphicFramePr>
        <p:xfrm>
          <a:off x="893318" y="1899222"/>
          <a:ext cx="3644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3644640" imgH="431640" progId="Equation.DSMT4">
                  <p:embed/>
                </p:oleObj>
              </mc:Choice>
              <mc:Fallback>
                <p:oleObj name="Equation" r:id="rId3" imgW="3644640" imgH="431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E6DF2EE-7273-40C5-971A-25DE93ACCB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318" y="1899222"/>
                        <a:ext cx="36449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231D961-CD3A-4D48-909A-24262A8A63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8512"/>
              </p:ext>
            </p:extLst>
          </p:nvPr>
        </p:nvGraphicFramePr>
        <p:xfrm>
          <a:off x="3056128" y="2990088"/>
          <a:ext cx="1422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422360" imgH="368280" progId="Equation.DSMT4">
                  <p:embed/>
                </p:oleObj>
              </mc:Choice>
              <mc:Fallback>
                <p:oleObj name="Equation" r:id="rId5" imgW="1422360" imgH="3682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231D961-CD3A-4D48-909A-24262A8A63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6128" y="2990088"/>
                        <a:ext cx="14224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278872F-E72D-41F7-9EA0-D5B75FCA5E32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94314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Divergence of a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Look for sources and sinks in another vector field: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Divergence of this field is: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Plot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960273" y="2439988"/>
          <a:ext cx="1879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879560" imgH="736560" progId="Equation.DSMT4">
                  <p:embed/>
                </p:oleObj>
              </mc:Choice>
              <mc:Fallback>
                <p:oleObj name="Equation" r:id="rId3" imgW="1879560" imgH="736560" progId="Equation.DSMT4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273" y="2439988"/>
                        <a:ext cx="1879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679334"/>
              </p:ext>
            </p:extLst>
          </p:nvPr>
        </p:nvGraphicFramePr>
        <p:xfrm>
          <a:off x="923083" y="3659188"/>
          <a:ext cx="33909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3390840" imgH="1041120" progId="Equation.DSMT4">
                  <p:embed/>
                </p:oleObj>
              </mc:Choice>
              <mc:Fallback>
                <p:oleObj name="Equation" r:id="rId5" imgW="3390840" imgH="1041120" progId="Equation.DSMT4">
                  <p:embed/>
                  <p:pic>
                    <p:nvPicPr>
                      <p:cNvPr id="2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083" y="3659188"/>
                        <a:ext cx="33909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681566"/>
              </p:ext>
            </p:extLst>
          </p:nvPr>
        </p:nvGraphicFramePr>
        <p:xfrm>
          <a:off x="5981174" y="1581593"/>
          <a:ext cx="1244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244520" imgH="342720" progId="Equation.DSMT4">
                  <p:embed/>
                </p:oleObj>
              </mc:Choice>
              <mc:Fallback>
                <p:oleObj name="Equation" r:id="rId7" imgW="1244520" imgH="342720" progId="Equation.DSMT4">
                  <p:embed/>
                  <p:pic>
                    <p:nvPicPr>
                      <p:cNvPr id="204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174" y="1581593"/>
                        <a:ext cx="1244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24341AC-1AA1-470D-B408-704395965E62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  <p:pic>
        <p:nvPicPr>
          <p:cNvPr id="6" name="Picture 5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76E04F13-1C18-47B7-BB1B-9553A1AE4B8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0" t="12145" r="9592" b="10509"/>
          <a:stretch/>
        </p:blipFill>
        <p:spPr>
          <a:xfrm>
            <a:off x="4511039" y="2059498"/>
            <a:ext cx="5367529" cy="42444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8E24178-455B-44BD-95D6-1F59C11DB02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7" t="6416" r="13921" b="3844"/>
          <a:stretch/>
        </p:blipFill>
        <p:spPr>
          <a:xfrm>
            <a:off x="4069080" y="1965958"/>
            <a:ext cx="5807800" cy="467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Divergence of a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Same as previous slide using contours to represent divergence.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Divergence is: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Plot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960273" y="2439988"/>
          <a:ext cx="1879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879560" imgH="736560" progId="Equation.DSMT4">
                  <p:embed/>
                </p:oleObj>
              </mc:Choice>
              <mc:Fallback>
                <p:oleObj name="Equation" r:id="rId4" imgW="1879560" imgH="736560" progId="Equation.DSMT4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273" y="2439988"/>
                        <a:ext cx="1879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74425"/>
              </p:ext>
            </p:extLst>
          </p:nvPr>
        </p:nvGraphicFramePr>
        <p:xfrm>
          <a:off x="925075" y="3659188"/>
          <a:ext cx="33909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3390840" imgH="1041120" progId="Equation.DSMT4">
                  <p:embed/>
                </p:oleObj>
              </mc:Choice>
              <mc:Fallback>
                <p:oleObj name="Equation" r:id="rId6" imgW="3390840" imgH="1041120" progId="Equation.DSMT4">
                  <p:embed/>
                  <p:pic>
                    <p:nvPicPr>
                      <p:cNvPr id="2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075" y="3659188"/>
                        <a:ext cx="33909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981174" y="1554161"/>
          <a:ext cx="1244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244520" imgH="342720" progId="Equation.DSMT4">
                  <p:embed/>
                </p:oleObj>
              </mc:Choice>
              <mc:Fallback>
                <p:oleObj name="Equation" r:id="rId8" imgW="1244520" imgH="342720" progId="Equation.DSMT4">
                  <p:embed/>
                  <p:pic>
                    <p:nvPicPr>
                      <p:cNvPr id="204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174" y="1554161"/>
                        <a:ext cx="1244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420DB68-AB0B-420D-BC83-01F1B686D6CC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7648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Divergence of electric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2789321" cy="5135563"/>
          </a:xfrm>
        </p:spPr>
        <p:txBody>
          <a:bodyPr/>
          <a:lstStyle/>
          <a:p>
            <a:r>
              <a:rPr lang="en-GB" dirty="0"/>
              <a:t>One of Maxwell’s equations (Gauss’ Law) involves divergence of E field: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quantity </a:t>
            </a:r>
            <a:r>
              <a:rPr lang="en-GB" dirty="0">
                <a:latin typeface="Symbol" pitchFamily="18" charset="2"/>
              </a:rPr>
              <a:t>r</a:t>
            </a:r>
            <a:r>
              <a:rPr lang="en-GB" dirty="0"/>
              <a:t> is the density of electric charge.</a:t>
            </a:r>
          </a:p>
          <a:p>
            <a:r>
              <a:rPr lang="en-GB" dirty="0"/>
              <a:t>This equation is telling as that electric charge is the source of the electric field.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88262" y="2820338"/>
          <a:ext cx="10287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028520" imgH="698400" progId="Equation.DSMT4">
                  <p:embed/>
                </p:oleObj>
              </mc:Choice>
              <mc:Fallback>
                <p:oleObj name="Equation" r:id="rId3" imgW="1028520" imgH="698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262" y="2820338"/>
                        <a:ext cx="10287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FBC224-96D3-410B-9B48-6C3C2A1FF71C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  <p:pic>
        <p:nvPicPr>
          <p:cNvPr id="5" name="Picture 4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52FA6000-270F-434C-A9FF-5D7BF0AF851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" t="6416" r="6342" b="3511"/>
          <a:stretch/>
        </p:blipFill>
        <p:spPr>
          <a:xfrm>
            <a:off x="3172967" y="1455763"/>
            <a:ext cx="6611113" cy="49429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1643</TotalTime>
  <Words>380</Words>
  <Application>Microsoft Office PowerPoint</Application>
  <PresentationFormat>A4 Paper (210x297 mm)</PresentationFormat>
  <Paragraphs>106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Symbol</vt:lpstr>
      <vt:lpstr>Times New Roman</vt:lpstr>
      <vt:lpstr>TimA4Landscape</vt:lpstr>
      <vt:lpstr>Equation</vt:lpstr>
      <vt:lpstr>Vector calculus</vt:lpstr>
      <vt:lpstr>Divergence of a vector field</vt:lpstr>
      <vt:lpstr>Divergence of a vector field</vt:lpstr>
      <vt:lpstr>Divergence of a vector field</vt:lpstr>
      <vt:lpstr>Divergence of a vector field</vt:lpstr>
      <vt:lpstr>Divergence of a field</vt:lpstr>
      <vt:lpstr>Divergence of a vector field</vt:lpstr>
      <vt:lpstr>Divergence of a vector field</vt:lpstr>
      <vt:lpstr>Divergence of electric field</vt:lpstr>
      <vt:lpstr>Divergence of electric field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61</cp:revision>
  <cp:lastPrinted>2015-02-09T08:39:18Z</cp:lastPrinted>
  <dcterms:created xsi:type="dcterms:W3CDTF">2012-02-04T13:49:48Z</dcterms:created>
  <dcterms:modified xsi:type="dcterms:W3CDTF">2019-02-07T08:12:23Z</dcterms:modified>
</cp:coreProperties>
</file>