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8" r:id="rId3"/>
    <p:sldId id="365" r:id="rId4"/>
    <p:sldId id="375" r:id="rId5"/>
    <p:sldId id="381" r:id="rId6"/>
    <p:sldId id="382" r:id="rId7"/>
    <p:sldId id="1480" r:id="rId8"/>
    <p:sldId id="1481" r:id="rId9"/>
    <p:sldId id="1482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FF00"/>
    <a:srgbClr val="FF8000"/>
    <a:srgbClr val="FFF50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8ED778-E130-42B8-9AA9-D30FD234A145}" v="218" dt="2022-01-12T11:24:38.2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985" autoAdjust="0"/>
    <p:restoredTop sz="50000" autoAdjust="0"/>
  </p:normalViewPr>
  <p:slideViewPr>
    <p:cSldViewPr snapToGrid="0" snapToObjects="1">
      <p:cViewPr varScale="1">
        <p:scale>
          <a:sx n="137" d="100"/>
          <a:sy n="137" d="100"/>
        </p:scale>
        <p:origin x="384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1/12/2022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1/12/2022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065086" y="0"/>
            <a:ext cx="259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K. Long, </a:t>
            </a: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pPr algn="ctr"/>
              <a:t>12 January, 2022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708" cy="35989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B2A4AF2-CD86-4D49-B14C-99B9E84EDE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170" y="0"/>
            <a:ext cx="1397829" cy="35989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939" y="2588912"/>
            <a:ext cx="8028122" cy="1365340"/>
          </a:xfrm>
        </p:spPr>
        <p:txBody>
          <a:bodyPr>
            <a:normAutofit/>
          </a:bodyPr>
          <a:lstStyle/>
          <a:p>
            <a:r>
              <a:rPr lang="en-US" sz="5400" dirty="0" err="1"/>
              <a:t>LhARA</a:t>
            </a:r>
            <a:br>
              <a:rPr lang="en-US" dirty="0"/>
            </a:br>
            <a:r>
              <a:rPr lang="en-US" sz="2400" dirty="0">
                <a:solidFill>
                  <a:srgbClr val="C00000"/>
                </a:solidFill>
              </a:rPr>
              <a:t>the Laser-hybrid Accelerator for Radiobiological Applications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53239"/>
            <a:ext cx="6400800" cy="13144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Serving the</a:t>
            </a:r>
            <a:br>
              <a:rPr lang="en-US" dirty="0"/>
            </a:br>
            <a:r>
              <a:rPr lang="en-US" i="1" dirty="0">
                <a:solidFill>
                  <a:schemeClr val="bg1"/>
                </a:solidFill>
              </a:rPr>
              <a:t>Ion Therapy Research Facility</a:t>
            </a:r>
            <a:br>
              <a:rPr lang="en-US" dirty="0"/>
            </a:br>
            <a:r>
              <a:rPr lang="en-US" dirty="0"/>
              <a:t>with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ED1CCA-2F38-3F44-B8E6-5C1A436F26AB}"/>
              </a:ext>
            </a:extLst>
          </p:cNvPr>
          <p:cNvSpPr txBox="1"/>
          <p:nvPr/>
        </p:nvSpPr>
        <p:spPr>
          <a:xfrm>
            <a:off x="3416000" y="340962"/>
            <a:ext cx="1961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FF8000"/>
                </a:solidFill>
              </a:rPr>
              <a:t>for the </a:t>
            </a:r>
            <a:r>
              <a:rPr lang="en-US" sz="1200" b="1" i="1" dirty="0" err="1">
                <a:solidFill>
                  <a:srgbClr val="FF8000"/>
                </a:solidFill>
              </a:rPr>
              <a:t>LhARA</a:t>
            </a:r>
            <a:r>
              <a:rPr lang="en-US" sz="1200" b="1" i="1" dirty="0">
                <a:solidFill>
                  <a:srgbClr val="FF8000"/>
                </a:solidFill>
              </a:rPr>
              <a:t> collaboration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42A035A-6C7B-B642-8391-3962B0BEA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" y="4412586"/>
            <a:ext cx="1534332" cy="730913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5C4C21-3A4F-C241-855D-3F0E39057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05" y="4511303"/>
            <a:ext cx="1875295" cy="63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74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8C4A5-9295-7345-8091-E6B6FBDF1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LhARA</a:t>
            </a:r>
            <a:r>
              <a:rPr lang="en-US" dirty="0"/>
              <a:t> collaboration’s mission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DB6F17-EA2E-744F-94D5-2502E1F35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BC8152-5FDE-D848-B404-31900E77C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0889"/>
            <a:ext cx="9144000" cy="4037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Create a uniquely-flexible, novel system that will:</a:t>
            </a:r>
          </a:p>
          <a:p>
            <a:pPr marL="536575" lvl="1" indent="-298450"/>
            <a:r>
              <a:rPr lang="en-US" sz="2000" dirty="0"/>
              <a:t>Deliver a systematic and definitive </a:t>
            </a:r>
            <a:br>
              <a:rPr lang="en-US" sz="2000" dirty="0"/>
            </a:br>
            <a:r>
              <a:rPr lang="en-US" sz="2000" dirty="0"/>
              <a:t>radiobiology </a:t>
            </a:r>
            <a:r>
              <a:rPr lang="en-US" sz="2000" dirty="0" err="1"/>
              <a:t>programme</a:t>
            </a:r>
            <a:endParaRPr lang="en-US" sz="2000" dirty="0"/>
          </a:p>
          <a:p>
            <a:pPr marL="536575" lvl="1" indent="-298450"/>
            <a:r>
              <a:rPr lang="en-US" sz="2000" dirty="0"/>
              <a:t>Prove the feasibility of the </a:t>
            </a:r>
            <a:br>
              <a:rPr lang="en-US" sz="2000" dirty="0"/>
            </a:br>
            <a:r>
              <a:rPr lang="en-US" sz="2000" dirty="0"/>
              <a:t>laser-hybrid approach</a:t>
            </a:r>
          </a:p>
          <a:p>
            <a:pPr marL="536575" lvl="1" indent="-298450"/>
            <a:r>
              <a:rPr lang="en-US" sz="2000" dirty="0"/>
              <a:t>Lay the foundations for </a:t>
            </a:r>
            <a:br>
              <a:rPr lang="en-US" sz="2000" dirty="0"/>
            </a:br>
            <a:r>
              <a:rPr lang="en-US" sz="2000" dirty="0"/>
              <a:t>transformative ion-beam therapy</a:t>
            </a:r>
          </a:p>
          <a:p>
            <a:pPr marL="801688" lvl="2" indent="-163513"/>
            <a:r>
              <a:rPr lang="en-US" sz="2000" dirty="0"/>
              <a:t>Highly automated, </a:t>
            </a:r>
            <a:br>
              <a:rPr lang="en-US" sz="2000" dirty="0"/>
            </a:br>
            <a:r>
              <a:rPr lang="en-US" sz="2000" dirty="0"/>
              <a:t>patient-specific</a:t>
            </a:r>
          </a:p>
          <a:p>
            <a:pPr marL="1333500" lvl="3" indent="-238125"/>
            <a:r>
              <a:rPr lang="en-US" sz="1600" dirty="0"/>
              <a:t>Implies triggerable source, </a:t>
            </a:r>
            <a:br>
              <a:rPr lang="en-US" sz="1600" dirty="0"/>
            </a:br>
            <a:r>
              <a:rPr lang="en-US" sz="1600" dirty="0"/>
              <a:t>online imaging, integrated </a:t>
            </a:r>
            <a:br>
              <a:rPr lang="en-US" sz="1600" dirty="0"/>
            </a:br>
            <a:r>
              <a:rPr lang="en-US" sz="1600" dirty="0"/>
              <a:t>fast feedback and control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9FB257C-2957-467D-96A9-F64803130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78" y="1135131"/>
            <a:ext cx="4086393" cy="385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53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E75E7-4BD4-DC44-A58D-B500137BB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case for fundamental radiobiology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C72E5-A593-DA46-A910-0B734A53D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43040"/>
            <a:ext cx="5975088" cy="450046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Relative biological effectiveness:</a:t>
            </a:r>
          </a:p>
          <a:p>
            <a:pPr lvl="1"/>
            <a:r>
              <a:rPr lang="en-US" dirty="0"/>
              <a:t>Defined relative to reference X-ray beam</a:t>
            </a:r>
          </a:p>
          <a:p>
            <a:pPr lvl="1"/>
            <a:r>
              <a:rPr lang="en-US" dirty="0"/>
              <a:t>Known to depend on:</a:t>
            </a:r>
          </a:p>
          <a:p>
            <a:pPr lvl="2"/>
            <a:r>
              <a:rPr lang="en-US" dirty="0"/>
              <a:t>Energy</a:t>
            </a:r>
          </a:p>
          <a:p>
            <a:pPr lvl="2"/>
            <a:r>
              <a:rPr lang="en-US" dirty="0"/>
              <a:t>Ion species</a:t>
            </a:r>
          </a:p>
          <a:p>
            <a:pPr lvl="2"/>
            <a:r>
              <a:rPr lang="en-US" dirty="0"/>
              <a:t>Dose</a:t>
            </a:r>
          </a:p>
          <a:p>
            <a:pPr lvl="2"/>
            <a:r>
              <a:rPr lang="en-US" dirty="0"/>
              <a:t>Dose spatial distribution</a:t>
            </a:r>
          </a:p>
          <a:p>
            <a:pPr lvl="2"/>
            <a:r>
              <a:rPr lang="en-US" dirty="0"/>
              <a:t>Dose rate</a:t>
            </a:r>
          </a:p>
          <a:p>
            <a:pPr lvl="2"/>
            <a:r>
              <a:rPr lang="en-US" dirty="0"/>
              <a:t>Tissue type</a:t>
            </a:r>
          </a:p>
          <a:p>
            <a:pPr lvl="2"/>
            <a:r>
              <a:rPr lang="en-US" dirty="0"/>
              <a:t>Biological endpoint</a:t>
            </a:r>
          </a:p>
          <a:p>
            <a:r>
              <a:rPr lang="en-US" dirty="0"/>
              <a:t>Yet:</a:t>
            </a:r>
          </a:p>
          <a:p>
            <a:pPr lvl="1"/>
            <a:r>
              <a:rPr lang="en-US" dirty="0"/>
              <a:t>All </a:t>
            </a:r>
            <a:r>
              <a:rPr lang="en-US" i="1" dirty="0"/>
              <a:t>p</a:t>
            </a:r>
            <a:r>
              <a:rPr lang="en-US" dirty="0"/>
              <a:t>-treatment planning uses RBE = 1.1</a:t>
            </a:r>
          </a:p>
          <a:p>
            <a:pPr lvl="1"/>
            <a:r>
              <a:rPr lang="en-US" dirty="0"/>
              <a:t>Effective values are used for C</a:t>
            </a:r>
            <a:r>
              <a:rPr lang="en-US" baseline="30000" dirty="0"/>
              <a:t>6+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Maximise</a:t>
            </a:r>
            <a:r>
              <a:rPr lang="en-US" dirty="0"/>
              <a:t> the efficacy of PBT now &amp; in future:</a:t>
            </a:r>
          </a:p>
          <a:p>
            <a:pPr lvl="1"/>
            <a:r>
              <a:rPr lang="en-US" dirty="0"/>
              <a:t>Systematic </a:t>
            </a:r>
            <a:r>
              <a:rPr lang="en-US" dirty="0" err="1"/>
              <a:t>programme</a:t>
            </a:r>
            <a:r>
              <a:rPr lang="en-US" dirty="0"/>
              <a:t> needed to develop </a:t>
            </a:r>
            <a:br>
              <a:rPr lang="en-US" dirty="0"/>
            </a:br>
            <a:r>
              <a:rPr lang="en-US" dirty="0"/>
              <a:t>full understanding of radiobiology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86764-E22B-3846-A379-B98B5855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95D8C-74D9-9941-9161-2EDD8BA872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1842" r="9960" b="3334"/>
          <a:stretch/>
        </p:blipFill>
        <p:spPr>
          <a:xfrm>
            <a:off x="3931299" y="1322483"/>
            <a:ext cx="2101706" cy="149084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024B62-F470-AD4A-B986-64572D5AB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969" y="2893270"/>
            <a:ext cx="3473693" cy="221269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220B3-6D0B-DA45-8B88-586A3EFD3A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20" y="633896"/>
            <a:ext cx="2969742" cy="21888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8AF6809-1D22-6F4B-87BE-DFDBDA2683F3}"/>
              </a:ext>
            </a:extLst>
          </p:cNvPr>
          <p:cNvSpPr/>
          <p:nvPr/>
        </p:nvSpPr>
        <p:spPr>
          <a:xfrm>
            <a:off x="6402562" y="614860"/>
            <a:ext cx="9957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i="1" dirty="0" err="1"/>
              <a:t>Paganetti</a:t>
            </a:r>
            <a:r>
              <a:rPr lang="en-GB" sz="1100" b="1" i="1" dirty="0"/>
              <a:t>, </a:t>
            </a:r>
            <a:br>
              <a:rPr lang="en-GB" sz="1100" b="1" i="1" dirty="0"/>
            </a:br>
            <a:r>
              <a:rPr lang="en-GB" sz="1100" b="1" i="1" dirty="0"/>
              <a:t>van </a:t>
            </a:r>
            <a:r>
              <a:rPr lang="en-GB" sz="1100" b="1" i="1" dirty="0" err="1"/>
              <a:t>Luijk</a:t>
            </a:r>
            <a:r>
              <a:rPr lang="en-GB" sz="1100" b="1" i="1" dirty="0"/>
              <a:t> </a:t>
            </a:r>
            <a:br>
              <a:rPr lang="en-GB" sz="1100" b="1" i="1" dirty="0"/>
            </a:br>
            <a:r>
              <a:rPr lang="en-GB" sz="1100" b="1" i="1" dirty="0"/>
              <a:t>(2013) </a:t>
            </a:r>
          </a:p>
          <a:p>
            <a:r>
              <a:rPr lang="en-GB" sz="1100" b="1" i="1" dirty="0" err="1"/>
              <a:t>SemRadOncol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60614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1D52EE59-AFA8-5C41-AE3C-48FF683703C2}"/>
              </a:ext>
            </a:extLst>
          </p:cNvPr>
          <p:cNvSpPr/>
          <p:nvPr/>
        </p:nvSpPr>
        <p:spPr>
          <a:xfrm>
            <a:off x="2876904" y="719250"/>
            <a:ext cx="3320386" cy="3276448"/>
          </a:xfrm>
          <a:prstGeom prst="ellipse">
            <a:avLst/>
          </a:prstGeom>
          <a:gradFill flip="none" rotWithShape="1">
            <a:gsLst>
              <a:gs pos="0">
                <a:srgbClr val="002060"/>
              </a:gs>
              <a:gs pos="35000">
                <a:srgbClr val="002060"/>
              </a:gs>
              <a:gs pos="100000">
                <a:srgbClr val="C0000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F9A4DE4-B614-1440-9FCB-2B5F09D97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Radiobiology in new regimens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8F02B-E14B-D644-B6F0-3E53C5557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B95CA-7AC6-F346-9335-CE4DF81E22C0}"/>
              </a:ext>
            </a:extLst>
          </p:cNvPr>
          <p:cNvSpPr txBox="1"/>
          <p:nvPr/>
        </p:nvSpPr>
        <p:spPr>
          <a:xfrm>
            <a:off x="3365462" y="974977"/>
            <a:ext cx="2343269" cy="247760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50A"/>
                </a:solidFill>
              </a:rPr>
              <a:t>The ideal </a:t>
            </a:r>
            <a:br>
              <a:rPr lang="en-US" sz="2400" b="1" dirty="0">
                <a:solidFill>
                  <a:srgbClr val="FFF50A"/>
                </a:solidFill>
              </a:rPr>
            </a:br>
            <a:r>
              <a:rPr lang="en-US" sz="2400" b="1" dirty="0">
                <a:solidFill>
                  <a:srgbClr val="FFF50A"/>
                </a:solidFill>
              </a:rPr>
              <a:t>beam facility</a:t>
            </a:r>
            <a:br>
              <a:rPr lang="en-US" sz="2400" b="1" dirty="0">
                <a:solidFill>
                  <a:srgbClr val="FFF50A"/>
                </a:solidFill>
              </a:rPr>
            </a:br>
            <a:r>
              <a:rPr lang="en-US" sz="2400" b="1" dirty="0">
                <a:solidFill>
                  <a:srgbClr val="FFF50A"/>
                </a:solidFill>
              </a:rPr>
              <a:t>can deliver it all</a:t>
            </a:r>
          </a:p>
          <a:p>
            <a:pPr algn="ctr"/>
            <a:br>
              <a:rPr lang="en-US" sz="1100" b="1" dirty="0">
                <a:solidFill>
                  <a:srgbClr val="FFF50A"/>
                </a:solidFill>
              </a:rPr>
            </a:br>
            <a:r>
              <a:rPr lang="en-US" sz="2400" b="1" dirty="0">
                <a:solidFill>
                  <a:srgbClr val="00FF00"/>
                </a:solidFill>
                <a:sym typeface="Symbol" panose="05050102010706020507" pitchFamily="18" charset="2"/>
              </a:rPr>
              <a:t> </a:t>
            </a:r>
            <a:r>
              <a:rPr lang="en-US" sz="2400" b="1" dirty="0">
                <a:solidFill>
                  <a:srgbClr val="00FF00"/>
                </a:solidFill>
              </a:rPr>
              <a:t>opportunity </a:t>
            </a:r>
          </a:p>
          <a:p>
            <a:pPr algn="ctr"/>
            <a:r>
              <a:rPr lang="en-US" sz="2400" b="1" dirty="0">
                <a:solidFill>
                  <a:srgbClr val="00FF00"/>
                </a:solidFill>
              </a:rPr>
              <a:t>for step-change </a:t>
            </a:r>
          </a:p>
          <a:p>
            <a:pPr algn="ctr"/>
            <a:r>
              <a:rPr lang="en-US" sz="2400" b="1" dirty="0">
                <a:solidFill>
                  <a:srgbClr val="00FF00"/>
                </a:solidFill>
              </a:rPr>
              <a:t>in understanding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3016C2-CE03-CB4B-B51C-8F27E61023FB}"/>
              </a:ext>
            </a:extLst>
          </p:cNvPr>
          <p:cNvSpPr/>
          <p:nvPr/>
        </p:nvSpPr>
        <p:spPr>
          <a:xfrm>
            <a:off x="2876904" y="719250"/>
            <a:ext cx="3320386" cy="3276449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4D7346-0E7C-5843-80F9-AA8A0A11D741}"/>
              </a:ext>
            </a:extLst>
          </p:cNvPr>
          <p:cNvSpPr txBox="1"/>
          <p:nvPr/>
        </p:nvSpPr>
        <p:spPr>
          <a:xfrm>
            <a:off x="2327618" y="788430"/>
            <a:ext cx="107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FFFF"/>
                </a:solidFill>
              </a:rPr>
              <a:t>Time</a:t>
            </a:r>
          </a:p>
          <a:p>
            <a:pPr algn="r"/>
            <a:r>
              <a:rPr lang="en-US" b="1" dirty="0">
                <a:solidFill>
                  <a:srgbClr val="00FFFF"/>
                </a:solidFill>
              </a:rPr>
              <a:t>domain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1A9AC-AA27-0E4F-9C40-16C1D0C85DCF}"/>
              </a:ext>
            </a:extLst>
          </p:cNvPr>
          <p:cNvSpPr txBox="1"/>
          <p:nvPr/>
        </p:nvSpPr>
        <p:spPr>
          <a:xfrm>
            <a:off x="5671998" y="750683"/>
            <a:ext cx="107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FFFF"/>
                </a:solidFill>
              </a:rPr>
              <a:t>Space</a:t>
            </a:r>
          </a:p>
          <a:p>
            <a:r>
              <a:rPr lang="en-US" b="1" dirty="0">
                <a:solidFill>
                  <a:srgbClr val="00FFFF"/>
                </a:solidFill>
              </a:rPr>
              <a:t>   domain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F6B55-5088-5348-919E-37C1444621D7}"/>
              </a:ext>
            </a:extLst>
          </p:cNvPr>
          <p:cNvSpPr txBox="1"/>
          <p:nvPr/>
        </p:nvSpPr>
        <p:spPr>
          <a:xfrm>
            <a:off x="2233795" y="3197708"/>
            <a:ext cx="8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FFFF"/>
                </a:solidFill>
              </a:rPr>
              <a:t>Energy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1E0E6A-13C3-BE4E-98FB-740FD010EA81}"/>
              </a:ext>
            </a:extLst>
          </p:cNvPr>
          <p:cNvSpPr txBox="1"/>
          <p:nvPr/>
        </p:nvSpPr>
        <p:spPr>
          <a:xfrm>
            <a:off x="5906494" y="3059879"/>
            <a:ext cx="873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FFFF"/>
                </a:solidFill>
              </a:rPr>
              <a:t>    Ion</a:t>
            </a:r>
          </a:p>
          <a:p>
            <a:r>
              <a:rPr lang="en-US" b="1" dirty="0">
                <a:solidFill>
                  <a:srgbClr val="00FFFF"/>
                </a:solidFill>
              </a:rPr>
              <a:t>species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9DF4EF-86FB-604E-A58F-371B17C64760}"/>
              </a:ext>
            </a:extLst>
          </p:cNvPr>
          <p:cNvSpPr txBox="1"/>
          <p:nvPr/>
        </p:nvSpPr>
        <p:spPr>
          <a:xfrm>
            <a:off x="3461557" y="4078089"/>
            <a:ext cx="21739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FFFF"/>
                </a:solidFill>
              </a:rPr>
              <a:t>In combination with:</a:t>
            </a:r>
            <a:br>
              <a:rPr lang="en-US" b="1" dirty="0">
                <a:solidFill>
                  <a:srgbClr val="00FFFF"/>
                </a:solidFill>
              </a:rPr>
            </a:b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Chemotheray</a:t>
            </a:r>
            <a:b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Immunotherapy</a:t>
            </a:r>
          </a:p>
        </p:txBody>
      </p:sp>
    </p:spTree>
    <p:extLst>
      <p:ext uri="{BB962C8B-B14F-4D97-AF65-F5344CB8AC3E}">
        <p14:creationId xmlns:p14="http://schemas.microsoft.com/office/powerpoint/2010/main" val="119005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  <p:bldP spid="4" grpId="0" animBg="1"/>
      <p:bldP spid="10" grpId="0"/>
      <p:bldP spid="11" grpId="0"/>
      <p:bldP spid="14" grpId="0"/>
      <p:bldP spid="1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BE675-1635-F349-8098-78A218DB9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case for transformative ion-beam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79AF6-63A7-5F45-875B-A35F077A3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21" y="647700"/>
            <a:ext cx="9095555" cy="44958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Cancer: second most common cause of death globally</a:t>
            </a:r>
          </a:p>
          <a:p>
            <a:pPr lvl="1"/>
            <a:r>
              <a:rPr lang="en-US" dirty="0"/>
              <a:t>Radiotherapy </a:t>
            </a:r>
            <a:r>
              <a:rPr lang="en-GB" dirty="0"/>
              <a:t>indicated in half of all cancer patients</a:t>
            </a:r>
          </a:p>
          <a:p>
            <a:pPr lvl="3"/>
            <a:endParaRPr lang="en-GB" dirty="0"/>
          </a:p>
          <a:p>
            <a:r>
              <a:rPr lang="en-GB" dirty="0"/>
              <a:t>Significant growth in global demand anticipated:</a:t>
            </a:r>
          </a:p>
          <a:p>
            <a:pPr lvl="1"/>
            <a:r>
              <a:rPr lang="en-GB" dirty="0"/>
              <a:t>14.1 million </a:t>
            </a:r>
            <a:r>
              <a:rPr lang="en-GB" dirty="0">
                <a:solidFill>
                  <a:srgbClr val="00FF00"/>
                </a:solidFill>
              </a:rPr>
              <a:t>new cases </a:t>
            </a:r>
            <a:r>
              <a:rPr lang="en-GB" dirty="0"/>
              <a:t>in 2012 ⇢ 24.6 million by 2030</a:t>
            </a:r>
          </a:p>
          <a:p>
            <a:pPr lvl="1"/>
            <a:r>
              <a:rPr lang="en-GB" dirty="0"/>
              <a:t>8.2 million </a:t>
            </a:r>
            <a:r>
              <a:rPr lang="en-GB" dirty="0">
                <a:solidFill>
                  <a:srgbClr val="00FF00"/>
                </a:solidFill>
              </a:rPr>
              <a:t>cancer deaths </a:t>
            </a:r>
            <a:r>
              <a:rPr lang="en-GB" dirty="0"/>
              <a:t>in 2012 ⇢ 13.0 million by 2030</a:t>
            </a:r>
          </a:p>
          <a:p>
            <a:pPr lvl="3"/>
            <a:endParaRPr lang="en-GB" dirty="0"/>
          </a:p>
          <a:p>
            <a:r>
              <a:rPr lang="en-GB" dirty="0"/>
              <a:t>Scale-up in provision essential:</a:t>
            </a:r>
          </a:p>
          <a:p>
            <a:pPr lvl="1"/>
            <a:r>
              <a:rPr lang="en-GB" dirty="0"/>
              <a:t>Projections above based on reported cases (i.e. high-income countries)</a:t>
            </a:r>
          </a:p>
          <a:p>
            <a:pPr lvl="1"/>
            <a:r>
              <a:rPr lang="en-GB" dirty="0"/>
              <a:t>Opportunity: </a:t>
            </a:r>
            <a:r>
              <a:rPr lang="en-GB" dirty="0">
                <a:solidFill>
                  <a:srgbClr val="00FF00"/>
                </a:solidFill>
              </a:rPr>
              <a:t>save</a:t>
            </a:r>
            <a:r>
              <a:rPr lang="en-GB" dirty="0"/>
              <a:t> 26.9 million </a:t>
            </a:r>
            <a:r>
              <a:rPr lang="en-GB" dirty="0">
                <a:solidFill>
                  <a:srgbClr val="00FF00"/>
                </a:solidFill>
              </a:rPr>
              <a:t>lives</a:t>
            </a:r>
            <a:r>
              <a:rPr lang="en-GB" dirty="0"/>
              <a:t> in low/middle income countries by 2035</a:t>
            </a:r>
          </a:p>
          <a:p>
            <a:pPr lvl="3"/>
            <a:endParaRPr lang="en-GB" dirty="0"/>
          </a:p>
          <a:p>
            <a:r>
              <a:rPr lang="en-GB" dirty="0"/>
              <a:t>Provision on this scale requires:</a:t>
            </a:r>
          </a:p>
          <a:p>
            <a:pPr lvl="1"/>
            <a:r>
              <a:rPr lang="en-GB" dirty="0"/>
              <a:t>Development of new and novel techniques…integrated in a </a:t>
            </a:r>
          </a:p>
          <a:p>
            <a:pPr lvl="1"/>
            <a:r>
              <a:rPr lang="en-GB" dirty="0"/>
              <a:t>Cost-effective </a:t>
            </a:r>
            <a:r>
              <a:rPr lang="en-GB" i="1" dirty="0"/>
              <a:t>system </a:t>
            </a:r>
            <a:r>
              <a:rPr lang="en-GB" dirty="0"/>
              <a:t>to allow a distributed network of </a:t>
            </a:r>
            <a:r>
              <a:rPr lang="en-US" dirty="0"/>
              <a:t>RT facilities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20282-39A1-9845-A57E-DABA3116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855D0-6A58-8948-885C-9B21479DE2D3}"/>
              </a:ext>
            </a:extLst>
          </p:cNvPr>
          <p:cNvSpPr txBox="1"/>
          <p:nvPr/>
        </p:nvSpPr>
        <p:spPr>
          <a:xfrm rot="16200000">
            <a:off x="7473735" y="2346385"/>
            <a:ext cx="3063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Atun</a:t>
            </a:r>
            <a:r>
              <a:rPr lang="en-US" sz="1200" b="1" dirty="0">
                <a:solidFill>
                  <a:schemeClr val="bg1"/>
                </a:solidFill>
              </a:rPr>
              <a:t>, Lancet Oncol. 2015 Sep;16(10):1153-86</a:t>
            </a:r>
          </a:p>
        </p:txBody>
      </p:sp>
    </p:spTree>
    <p:extLst>
      <p:ext uri="{BB962C8B-B14F-4D97-AF65-F5344CB8AC3E}">
        <p14:creationId xmlns:p14="http://schemas.microsoft.com/office/powerpoint/2010/main" val="317634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8BFF-4CF5-3448-B0D3-49573266D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</a:t>
            </a:r>
            <a:r>
              <a:rPr lang="en-US" sz="3600" dirty="0" err="1"/>
              <a:t>LhARA</a:t>
            </a:r>
            <a:r>
              <a:rPr lang="en-US" sz="3600" dirty="0"/>
              <a:t> laser-hybrid approach is disruptive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BBC45-B097-1542-A502-F1DA9D95D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925A02-1500-2542-AABE-ED83EF06C4C4}"/>
              </a:ext>
            </a:extLst>
          </p:cNvPr>
          <p:cNvSpPr txBox="1">
            <a:spLocks/>
          </p:cNvSpPr>
          <p:nvPr/>
        </p:nvSpPr>
        <p:spPr>
          <a:xfrm>
            <a:off x="29771" y="1186592"/>
            <a:ext cx="9144000" cy="333516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</a:t>
            </a:r>
            <a:r>
              <a:rPr lang="en-US" sz="2800" i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LhARA</a:t>
            </a:r>
            <a:r>
              <a:rPr lang="en-US" sz="28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initiative will:</a:t>
            </a:r>
          </a:p>
          <a:p>
            <a:pPr marL="0" indent="0">
              <a:buFont typeface="Arial"/>
              <a:buNone/>
            </a:pPr>
            <a:r>
              <a:rPr lang="en-US" sz="1800" dirty="0"/>
              <a:t>		</a:t>
            </a:r>
          </a:p>
          <a:p>
            <a:pPr marL="0" indent="0">
              <a:buNone/>
            </a:pPr>
            <a:r>
              <a:rPr lang="en-US" sz="2000" dirty="0"/>
              <a:t>Create the capability to deliver particle-beam therapy in completely new regimens</a:t>
            </a:r>
          </a:p>
          <a:p>
            <a:pPr lvl="1"/>
            <a:r>
              <a:rPr lang="en-US" sz="1800" dirty="0"/>
              <a:t>Flexibility!</a:t>
            </a:r>
          </a:p>
          <a:p>
            <a:pPr lvl="2"/>
            <a:r>
              <a:rPr lang="en-US" sz="1600" dirty="0"/>
              <a:t>Combine a variety of ion species in a single treatment facility, exploiting ultra-high dose rates in novel spatial- and spectral-fractionation schemes</a:t>
            </a:r>
          </a:p>
          <a:p>
            <a:pPr lvl="3"/>
            <a:endParaRPr lang="en-US" sz="1000" dirty="0"/>
          </a:p>
          <a:p>
            <a:pPr lvl="3"/>
            <a:endParaRPr lang="en-US" sz="600" dirty="0"/>
          </a:p>
          <a:p>
            <a:pPr marL="0" indent="0">
              <a:buNone/>
            </a:pPr>
            <a:r>
              <a:rPr lang="en-US" sz="2000" dirty="0"/>
              <a:t>Make "best in class" treatments available to the many</a:t>
            </a:r>
          </a:p>
          <a:p>
            <a:pPr lvl="1"/>
            <a:r>
              <a:rPr lang="en-US" sz="2000" dirty="0"/>
              <a:t>Automated, triggerable system → reduce requirement for large gantry: </a:t>
            </a:r>
          </a:p>
          <a:p>
            <a:pPr lvl="2"/>
            <a:r>
              <a:rPr lang="en-US" sz="1600" dirty="0"/>
              <a:t>Incorporate dose-deposition imaging in fast feedback-and-control system; track movement, deliver dose at optimum tissue alignment</a:t>
            </a:r>
          </a:p>
        </p:txBody>
      </p:sp>
    </p:spTree>
    <p:extLst>
      <p:ext uri="{BB962C8B-B14F-4D97-AF65-F5344CB8AC3E}">
        <p14:creationId xmlns:p14="http://schemas.microsoft.com/office/powerpoint/2010/main" val="2986091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FC272-BDAE-8040-B497-08C26B768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746" y="673240"/>
            <a:ext cx="5456254" cy="44702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i="1" u="sng" dirty="0">
                <a:solidFill>
                  <a:schemeClr val="bg1">
                    <a:lumMod val="75000"/>
                  </a:schemeClr>
                </a:solidFill>
              </a:rPr>
              <a:t>A novel, hybrid, approach:</a:t>
            </a:r>
          </a:p>
          <a:p>
            <a:pPr lvl="3"/>
            <a:endParaRPr lang="en-US" dirty="0"/>
          </a:p>
          <a:p>
            <a:pPr indent="-206375"/>
            <a:r>
              <a:rPr lang="en-US" dirty="0"/>
              <a:t>Laser-driven, high-flux proton/ion source</a:t>
            </a:r>
          </a:p>
          <a:p>
            <a:pPr lvl="1" indent="-206375"/>
            <a:r>
              <a:rPr lang="en-US" dirty="0"/>
              <a:t>Overcome instantaneous dose-rate limitation</a:t>
            </a:r>
          </a:p>
          <a:p>
            <a:pPr lvl="2" indent="-206375"/>
            <a:r>
              <a:rPr lang="en-US" dirty="0"/>
              <a:t>Capture at &gt;10 MeV</a:t>
            </a:r>
          </a:p>
          <a:p>
            <a:pPr lvl="1" indent="-206375"/>
            <a:r>
              <a:rPr lang="en-US" dirty="0"/>
              <a:t>Deliver protons or ions in very short pulses</a:t>
            </a:r>
          </a:p>
          <a:p>
            <a:pPr lvl="2" indent="-206375"/>
            <a:r>
              <a:rPr lang="en-US" dirty="0"/>
              <a:t>Bunches as short as 10—40 ns</a:t>
            </a:r>
          </a:p>
          <a:p>
            <a:pPr lvl="1" indent="-206375"/>
            <a:r>
              <a:rPr lang="en-US" dirty="0"/>
              <a:t>Triggerable; arbitrary pulse structure</a:t>
            </a:r>
          </a:p>
          <a:p>
            <a:pPr indent="-206375"/>
            <a:endParaRPr lang="en-US" dirty="0"/>
          </a:p>
          <a:p>
            <a:pPr indent="-206375"/>
            <a:r>
              <a:rPr lang="en-US" dirty="0"/>
              <a:t>Novel “electron-plasma-lens” capture &amp; focusing</a:t>
            </a:r>
          </a:p>
          <a:p>
            <a:pPr lvl="1" indent="-206375"/>
            <a:r>
              <a:rPr lang="en-US" dirty="0"/>
              <a:t>Strong focusing (short focal length) without use of high-field solenoid</a:t>
            </a:r>
          </a:p>
          <a:p>
            <a:pPr indent="-206375"/>
            <a:endParaRPr lang="en-US" dirty="0"/>
          </a:p>
          <a:p>
            <a:pPr indent="-206375"/>
            <a:r>
              <a:rPr lang="en-US" dirty="0"/>
              <a:t>Fast, flexible, fixed-field post acceleration</a:t>
            </a:r>
          </a:p>
          <a:p>
            <a:pPr lvl="1" indent="-206375"/>
            <a:r>
              <a:rPr lang="en-US" dirty="0"/>
              <a:t>Variable energy</a:t>
            </a:r>
          </a:p>
          <a:p>
            <a:pPr lvl="2" indent="-206375"/>
            <a:r>
              <a:rPr lang="en-US" dirty="0"/>
              <a:t>Protons: 	15—127 MeV</a:t>
            </a:r>
          </a:p>
          <a:p>
            <a:pPr lvl="2" indent="-206375"/>
            <a:r>
              <a:rPr lang="en-US" dirty="0"/>
              <a:t>Ions: 	5—34 MeV/u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50DE2-204A-FF44-9AF5-B87F147A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9F992F-1BE0-7C40-B7C2-84B8D8CCA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</p:spPr>
        <p:txBody>
          <a:bodyPr>
            <a:normAutofit/>
          </a:bodyPr>
          <a:lstStyle/>
          <a:p>
            <a:r>
              <a:rPr lang="en-US" sz="2800" dirty="0"/>
              <a:t>Laser-hybrid Accelerator for Radiobiological Applications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6799F4-CB55-D747-BEE3-4A6E534461B7}"/>
              </a:ext>
            </a:extLst>
          </p:cNvPr>
          <p:cNvSpPr txBox="1"/>
          <p:nvPr/>
        </p:nvSpPr>
        <p:spPr>
          <a:xfrm>
            <a:off x="4173887" y="4905991"/>
            <a:ext cx="40414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Front. Phys., 29 September 2020;  DOI: 10.3389/fphy.2020.567738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0A3683-6F9F-8648-96B2-EDDED8B7F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6" y="563098"/>
            <a:ext cx="3198235" cy="452590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15287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B8D80-D317-C341-BC46-1DC1004D9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62224"/>
          </a:xfrm>
        </p:spPr>
        <p:txBody>
          <a:bodyPr>
            <a:noAutofit/>
          </a:bodyPr>
          <a:lstStyle/>
          <a:p>
            <a:r>
              <a:rPr lang="en-US" sz="2000" dirty="0"/>
              <a:t>Collaboration and STFC labs now developing “Preliminary Phase” </a:t>
            </a:r>
            <a:r>
              <a:rPr lang="en-US" sz="2000" dirty="0" err="1"/>
              <a:t>programme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F3A7AE-CE57-2847-91F0-1E3235AC8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0C644E-D07E-C345-A9D5-574D0B1D5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" y="1423635"/>
            <a:ext cx="3216950" cy="180953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B179C-929C-0F43-9BE4-BB257096D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" y="3288333"/>
            <a:ext cx="3216950" cy="180953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DBFF37-4343-7246-91AA-CEEE659BB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78" y="460775"/>
            <a:ext cx="3280247" cy="180953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5E44A8-EFAE-4B47-827D-D2ACD966E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15" y="2301498"/>
            <a:ext cx="3288310" cy="2063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9D23E9-4DC5-2846-B234-8F7674E99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28" y="3314519"/>
            <a:ext cx="3214221" cy="180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091BA6-F07A-5C45-B041-7CC8F161F751}"/>
              </a:ext>
            </a:extLst>
          </p:cNvPr>
          <p:cNvSpPr txBox="1"/>
          <p:nvPr/>
        </p:nvSpPr>
        <p:spPr>
          <a:xfrm>
            <a:off x="6579537" y="1416798"/>
            <a:ext cx="26283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>
                <a:solidFill>
                  <a:srgbClr val="00FF00"/>
                </a:solidFill>
              </a:rPr>
              <a:t>LhARA</a:t>
            </a:r>
            <a:r>
              <a:rPr lang="en-US" sz="1600" b="1" i="1" dirty="0">
                <a:solidFill>
                  <a:srgbClr val="00FF00"/>
                </a:solidFill>
              </a:rPr>
              <a:t> collaboration open to</a:t>
            </a:r>
            <a:br>
              <a:rPr lang="en-US" sz="1600" b="1" i="1" dirty="0">
                <a:solidFill>
                  <a:srgbClr val="00FF00"/>
                </a:solidFill>
              </a:rPr>
            </a:br>
            <a:r>
              <a:rPr lang="en-US" sz="1600" b="1" i="1" dirty="0">
                <a:solidFill>
                  <a:srgbClr val="00FF00"/>
                </a:solidFill>
              </a:rPr>
              <a:t>new collaborators:</a:t>
            </a:r>
          </a:p>
          <a:p>
            <a:pPr marL="285750" indent="-1508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FFFF"/>
                </a:solidFill>
              </a:rPr>
              <a:t>Fantastic ambitions!</a:t>
            </a:r>
          </a:p>
          <a:p>
            <a:pPr marL="285750" indent="-1508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FFFF"/>
                </a:solidFill>
              </a:rPr>
              <a:t>Outstanding opportunities!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C3E25D-80CF-A94E-8F12-72C7AA61436F}"/>
              </a:ext>
            </a:extLst>
          </p:cNvPr>
          <p:cNvSpPr txBox="1"/>
          <p:nvPr/>
        </p:nvSpPr>
        <p:spPr>
          <a:xfrm>
            <a:off x="224058" y="437481"/>
            <a:ext cx="2774606" cy="8002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WP1: Project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Project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</a:rPr>
              <a:t>Stakeholder engagement &amp; PPI</a:t>
            </a:r>
          </a:p>
        </p:txBody>
      </p:sp>
    </p:spTree>
    <p:extLst>
      <p:ext uri="{BB962C8B-B14F-4D97-AF65-F5344CB8AC3E}">
        <p14:creationId xmlns:p14="http://schemas.microsoft.com/office/powerpoint/2010/main" val="256842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757588-BE47-E94A-B5B2-032643502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96" y="0"/>
            <a:ext cx="941197" cy="448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924755-33CF-8A42-81FD-F3A8A4155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B8705-D9ED-F94D-BF0C-4A698F51D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47952"/>
            <a:ext cx="9144000" cy="444094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Laser-driven source is a disruptive technology</a:t>
            </a:r>
          </a:p>
          <a:p>
            <a:pPr marL="625475" lvl="1" indent="-168275"/>
            <a:r>
              <a:rPr lang="en-US" dirty="0"/>
              <a:t>Has the potential to drive a step-change in clinical capability</a:t>
            </a:r>
          </a:p>
          <a:p>
            <a:pPr lvl="1"/>
            <a:endParaRPr lang="en-US" dirty="0"/>
          </a:p>
          <a:p>
            <a:r>
              <a:rPr lang="en-US" dirty="0"/>
              <a:t>Laser-hybrid approach can:</a:t>
            </a:r>
          </a:p>
          <a:p>
            <a:pPr marL="625475" lvl="1" indent="-168275"/>
            <a:r>
              <a:rPr lang="en-US" dirty="0"/>
              <a:t>Overcome dose-rate limitations of present proton and ion beam therapy sources</a:t>
            </a:r>
          </a:p>
          <a:p>
            <a:pPr marL="625475" lvl="1" indent="-168275"/>
            <a:r>
              <a:rPr lang="en-US" dirty="0"/>
              <a:t>Deliver a uniquely flexible facility:</a:t>
            </a:r>
          </a:p>
          <a:p>
            <a:pPr marL="846138" lvl="2" indent="-149225"/>
            <a:r>
              <a:rPr lang="en-US" dirty="0"/>
              <a:t>Range of ion species, energy, dose, dose-rate and time and spatial distribution</a:t>
            </a:r>
          </a:p>
          <a:p>
            <a:pPr marL="625475" lvl="1" indent="-168275"/>
            <a:r>
              <a:rPr lang="en-US" dirty="0"/>
              <a:t>Be used in automated, triggerable </a:t>
            </a:r>
            <a:r>
              <a:rPr lang="en-US" i="1" dirty="0"/>
              <a:t>system</a:t>
            </a:r>
            <a:r>
              <a:rPr lang="en-US" dirty="0"/>
              <a:t> → reduce requirement for large gantry</a:t>
            </a:r>
          </a:p>
          <a:p>
            <a:pPr marL="846138" lvl="2" indent="-149225"/>
            <a:r>
              <a:rPr lang="en-US" dirty="0"/>
              <a:t>Transformative approach to proton and ion-beam therapy for 2040</a:t>
            </a:r>
          </a:p>
          <a:p>
            <a:pPr lvl="2"/>
            <a:endParaRPr lang="en-US" dirty="0"/>
          </a:p>
          <a:p>
            <a:r>
              <a:rPr lang="en-US" dirty="0"/>
              <a:t>By serving the ITRF the </a:t>
            </a:r>
            <a:r>
              <a:rPr lang="en-US" dirty="0" err="1"/>
              <a:t>LhARA</a:t>
            </a:r>
            <a:r>
              <a:rPr lang="en-US" dirty="0"/>
              <a:t> collaboration now seeks to:</a:t>
            </a:r>
          </a:p>
          <a:p>
            <a:pPr marL="625475" lvl="1" indent="-168275"/>
            <a:r>
              <a:rPr lang="en-US" dirty="0"/>
              <a:t>Prove the novel laser-hybrid system in operation</a:t>
            </a:r>
          </a:p>
          <a:p>
            <a:pPr marL="625475" lvl="1" indent="-168275"/>
            <a:r>
              <a:rPr lang="en-US" dirty="0"/>
              <a:t>Provide facility capable of delivering broad &amp; definitive radiation biology </a:t>
            </a:r>
            <a:r>
              <a:rPr lang="en-US" dirty="0" err="1"/>
              <a:t>programme</a:t>
            </a:r>
            <a:endParaRPr lang="en-US" dirty="0"/>
          </a:p>
          <a:p>
            <a:pPr marL="625475" lvl="1" indent="-168275"/>
            <a:r>
              <a:rPr lang="en-US" dirty="0"/>
              <a:t>Create the novel capabilities required to transform proton and ion beam therapy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78D17-779E-884E-8904-9A73C537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85D437-1A8A-404B-AC76-BD8E3CA85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5109"/>
            <a:ext cx="1241520" cy="418391"/>
          </a:xfrm>
          <a:prstGeom prst="rect">
            <a:avLst/>
          </a:prstGeom>
        </p:spPr>
      </p:pic>
      <p:pic>
        <p:nvPicPr>
          <p:cNvPr id="8" name="Picture 7" descr="image001.png">
            <a:extLst>
              <a:ext uri="{FF2B5EF4-FFF2-40B4-BE49-F238E27FC236}">
                <a16:creationId xmlns:a16="http://schemas.microsoft.com/office/drawing/2014/main" id="{282306E9-281C-F440-9F84-9BCBE90AF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708" cy="35989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3AF4AE4-BEC3-B14F-873B-4810DA2A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76" y="4726502"/>
            <a:ext cx="1619624" cy="4169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2675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ndard black 16x9.potx" id="{B00691A5-6736-4A40-A506-BCCA88E10DDA}" vid="{EA44A36C-4EB7-2C4A-B9CA-1DB21219A9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</Template>
  <TotalTime>0</TotalTime>
  <Words>664</Words>
  <Application>Microsoft Office PowerPoint</Application>
  <PresentationFormat>On-screen Show (16:9)</PresentationFormat>
  <Paragraphs>118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KL-standard-black</vt:lpstr>
      <vt:lpstr>LhARA the Laser-hybrid Accelerator for Radiobiological Applications</vt:lpstr>
      <vt:lpstr>LhARA collaboration’s mission</vt:lpstr>
      <vt:lpstr>The case for fundamental radiobiology</vt:lpstr>
      <vt:lpstr>Radiobiology in new regimens</vt:lpstr>
      <vt:lpstr>The case for transformative ion-beam therapy</vt:lpstr>
      <vt:lpstr>The LhARA laser-hybrid approach is disruptive</vt:lpstr>
      <vt:lpstr>Laser-hybrid Accelerator for Radiobiological Applications</vt:lpstr>
      <vt:lpstr>Collaboration and STFC labs now developing “Preliminary Phase” programme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LhARA the Laser-hybrid Accelerator for Radiobiological Applications</dc:title>
  <dc:creator>Long, Kenneth R</dc:creator>
  <cp:lastModifiedBy>Tim Greenshaw</cp:lastModifiedBy>
  <cp:revision>6</cp:revision>
  <dcterms:created xsi:type="dcterms:W3CDTF">2022-01-10T17:00:59Z</dcterms:created>
  <dcterms:modified xsi:type="dcterms:W3CDTF">2022-01-12T11:25:36Z</dcterms:modified>
</cp:coreProperties>
</file>