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307" r:id="rId2"/>
    <p:sldId id="381" r:id="rId3"/>
    <p:sldId id="382" r:id="rId4"/>
    <p:sldId id="374" r:id="rId5"/>
    <p:sldId id="383" r:id="rId6"/>
    <p:sldId id="384" r:id="rId7"/>
    <p:sldId id="376" r:id="rId8"/>
    <p:sldId id="386" r:id="rId9"/>
    <p:sldId id="385" r:id="rId10"/>
    <p:sldId id="359" r:id="rId11"/>
    <p:sldId id="387" r:id="rId12"/>
    <p:sldId id="390" r:id="rId13"/>
    <p:sldId id="388" r:id="rId14"/>
    <p:sldId id="389" r:id="rId15"/>
    <p:sldId id="391" r:id="rId16"/>
    <p:sldId id="392" r:id="rId17"/>
    <p:sldId id="393" r:id="rId18"/>
    <p:sldId id="394" r:id="rId19"/>
    <p:sldId id="397" r:id="rId20"/>
    <p:sldId id="398" r:id="rId21"/>
    <p:sldId id="395" r:id="rId22"/>
    <p:sldId id="399" r:id="rId23"/>
    <p:sldId id="400" r:id="rId24"/>
    <p:sldId id="401" r:id="rId25"/>
    <p:sldId id="402" r:id="rId26"/>
    <p:sldId id="403" r:id="rId27"/>
    <p:sldId id="352" r:id="rId28"/>
  </p:sldIdLst>
  <p:sldSz cx="9906000" cy="6858000" type="A4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8493" autoAdjust="0"/>
  </p:normalViewPr>
  <p:slideViewPr>
    <p:cSldViewPr snapToGrid="0">
      <p:cViewPr varScale="1">
        <p:scale>
          <a:sx n="73" d="100"/>
          <a:sy n="73" d="100"/>
        </p:scale>
        <p:origin x="904" y="4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-3110" y="-8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75" y="766763"/>
            <a:ext cx="55435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95" tIns="48148" rIns="96295" bIns="4814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FF1C52D4-C0F1-424B-BBAA-A110CCC3FC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882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Cherenkov Telescope Array (CTA) is the next generation observatory for ground-based gamma-ray astronomy. Current instruments (HESS, MAGIC and VERITAS) have made huge progress in the observation of cosmic sources of photons in the ~ 50 GeV to ~ 50 TeV energy range using Imaging Atmospheric Cherenkov Telescopes (IACTs). CTA will extend the range of these observations at both low and high energies, will improve their sensitivity by a factor of about 10 and will increase the precision of photon energy and direction measurements. This talk presents briefly the designs of the 23 m, 12 m and 4 m diameter IACTs that CTA will use to achieve this performance, before discussing the impact the array will have on studies of Fundamental and Astroparticle Physics. Topics covered include: searches for Dark Matter (DM) and axion-like particles (ALPs); studies of possible violation of Lorentz invariance; and studies of the sources and acceleration mechanisms of high energy cosmic rays.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Remember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the Ellis/White paper.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Include EBL studies.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1C52D4-C0F1-424B-BBAA-A110CCC3FCDC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15888"/>
            <a:ext cx="222885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15888"/>
            <a:ext cx="653415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4381500" cy="5135563"/>
          </a:xfrm>
        </p:spPr>
        <p:txBody>
          <a:bodyPr/>
          <a:lstStyle>
            <a:lvl1pPr>
              <a:buClr>
                <a:schemeClr val="accent6"/>
              </a:buClr>
              <a:defRPr sz="2000"/>
            </a:lvl1pPr>
            <a:lvl2pPr>
              <a:buClr>
                <a:schemeClr val="accent6"/>
              </a:buClr>
              <a:defRPr sz="2000"/>
            </a:lvl2pPr>
            <a:lvl3pPr>
              <a:buClr>
                <a:schemeClr val="accent6"/>
              </a:buClr>
              <a:defRPr sz="2000"/>
            </a:lvl3pPr>
            <a:lvl4pPr>
              <a:buClr>
                <a:schemeClr val="accent6"/>
              </a:buClr>
              <a:defRPr sz="1800"/>
            </a:lvl4pPr>
            <a:lvl5pPr>
              <a:buClr>
                <a:schemeClr val="accent6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879" y="136728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11588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33525"/>
            <a:ext cx="8915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1384300"/>
            <a:ext cx="94249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155" y="74334"/>
            <a:ext cx="1826121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Arial" charset="0"/>
        <a:buChar char="■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Font typeface="Times New Roman" pitchFamily="18" charset="0"/>
        <a:buChar char="♦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6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3333FF"/>
        </a:buClr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emf"/><Relationship Id="rId4" Type="http://schemas.openxmlformats.org/officeDocument/2006/relationships/image" Target="../media/image5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GCT: progress since Liverpool meeting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3602573" cy="5135563"/>
          </a:xfrm>
        </p:spPr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/>
              <a:t>Installation of CHEC-M on prototype telescope</a:t>
            </a:r>
          </a:p>
          <a:p>
            <a:r>
              <a:rPr lang="en-GB" dirty="0"/>
              <a:t>GCT First Light</a:t>
            </a:r>
          </a:p>
          <a:p>
            <a:r>
              <a:rPr lang="en-GB" dirty="0"/>
              <a:t>Inauguration of GCT</a:t>
            </a:r>
          </a:p>
          <a:p>
            <a:r>
              <a:rPr lang="en-GB" dirty="0"/>
              <a:t>Progress with structure</a:t>
            </a:r>
          </a:p>
          <a:p>
            <a:r>
              <a:rPr lang="en-GB" dirty="0"/>
              <a:t>CHEC-M studies</a:t>
            </a:r>
          </a:p>
          <a:p>
            <a:r>
              <a:rPr lang="en-GB" dirty="0"/>
              <a:t>CHEC-S mechanical design</a:t>
            </a:r>
          </a:p>
          <a:p>
            <a:r>
              <a:rPr lang="en-GB" dirty="0"/>
              <a:t>Electronics for CHEC-S</a:t>
            </a:r>
          </a:p>
          <a:p>
            <a:r>
              <a:rPr lang="en-GB" dirty="0"/>
              <a:t>Pre-production GCTs</a:t>
            </a:r>
          </a:p>
          <a:p>
            <a:r>
              <a:rPr lang="en-GB" dirty="0"/>
              <a:t>Summary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 descr="CTA_Uebersichtsgrafik_1_201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872" y="1524561"/>
            <a:ext cx="5664201" cy="4852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7098" y="6434424"/>
            <a:ext cx="4672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Tim Greenshaw, Liverpool University, for GCT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894227" y="801188"/>
            <a:ext cx="548640" cy="8708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CTA science meeting and</a:t>
            </a:r>
            <a:br>
              <a:rPr lang="en-GB" dirty="0"/>
            </a:br>
            <a:r>
              <a:rPr lang="en-GB" dirty="0"/>
              <a:t>inauguration of GCT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82" y="115887"/>
            <a:ext cx="4705207" cy="663419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945" y="1515903"/>
            <a:ext cx="4938252" cy="5285123"/>
            <a:chOff x="60945" y="1507194"/>
            <a:chExt cx="4938252" cy="52851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9" r="18403"/>
            <a:stretch/>
          </p:blipFill>
          <p:spPr>
            <a:xfrm>
              <a:off x="121911" y="1507194"/>
              <a:ext cx="4851159" cy="2079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3" r="24924"/>
            <a:stretch/>
          </p:blipFill>
          <p:spPr>
            <a:xfrm>
              <a:off x="60945" y="5164317"/>
              <a:ext cx="4938252" cy="162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r="37918"/>
            <a:stretch/>
          </p:blipFill>
          <p:spPr>
            <a:xfrm>
              <a:off x="130619" y="3194351"/>
              <a:ext cx="3954670" cy="212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5100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Inauguration of the telescope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1394460" cy="5135563"/>
          </a:xfrm>
        </p:spPr>
        <p:txBody>
          <a:bodyPr/>
          <a:lstStyle/>
          <a:p>
            <a:r>
              <a:rPr lang="en-GB" dirty="0"/>
              <a:t>Party on 1</a:t>
            </a:r>
            <a:r>
              <a:rPr lang="en-GB" baseline="30000" dirty="0"/>
              <a:t>st</a:t>
            </a:r>
            <a:r>
              <a:rPr lang="en-GB" dirty="0"/>
              <a:t> Dec. 2015.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34" y="1437689"/>
            <a:ext cx="8130466" cy="5420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5123" y="6423075"/>
            <a:ext cx="1999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Photo Akira Okumura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3316" y="1015052"/>
            <a:ext cx="109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Helene Sol</a:t>
            </a:r>
          </a:p>
        </p:txBody>
      </p:sp>
    </p:spTree>
    <p:extLst>
      <p:ext uri="{BB962C8B-B14F-4D97-AF65-F5344CB8AC3E}">
        <p14:creationId xmlns:p14="http://schemas.microsoft.com/office/powerpoint/2010/main" val="175365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0" y="4490736"/>
            <a:ext cx="3666309" cy="2269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First light and inauguration were the subject of CTA, Observatoire de Paris and STFC press releases.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And the inauguration was reported in at least one newspaper…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…who liked the colour we’ve chosen for the GCT:</a:t>
            </a:r>
          </a:p>
          <a:p>
            <a:r>
              <a:rPr lang="fr-FR" dirty="0"/>
              <a:t>« Un nouveau télescope flambant rouge a été inauguré ce mardi sur le site de l'observatoire de Paris à Meudon. »</a:t>
            </a:r>
          </a:p>
          <a:p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87" y="2708027"/>
            <a:ext cx="2520950" cy="297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23" y="2256016"/>
            <a:ext cx="3291842" cy="25048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1" t="22050" r="26173" b="4451"/>
          <a:stretch>
            <a:fillRect/>
          </a:stretch>
        </p:blipFill>
        <p:spPr bwMode="auto">
          <a:xfrm>
            <a:off x="2237921" y="2521800"/>
            <a:ext cx="2941411" cy="19904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27028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with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At inauguration, telescope was moved by hand.</a:t>
            </a:r>
          </a:p>
          <a:p>
            <a:r>
              <a:rPr lang="en-GB" dirty="0"/>
              <a:t>Damaged encoder caused control software to believe telescope was always “out of range”.</a:t>
            </a:r>
          </a:p>
          <a:p>
            <a:r>
              <a:rPr lang="en-GB" dirty="0"/>
              <a:t>Hence drives locked by safety system.</a:t>
            </a:r>
          </a:p>
          <a:p>
            <a:r>
              <a:rPr lang="en-GB" dirty="0"/>
              <a:t>Encoder now fixed.</a:t>
            </a:r>
          </a:p>
          <a:p>
            <a:r>
              <a:rPr lang="en-GB" dirty="0"/>
              <a:t>Drive systems operating. </a:t>
            </a:r>
          </a:p>
          <a:p>
            <a:r>
              <a:rPr lang="en-GB" dirty="0"/>
              <a:t>Can be controlled either remotely, or using switch box on telescope foundation.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Moving the GCT:</a:t>
            </a:r>
          </a:p>
        </p:txBody>
      </p:sp>
      <p:pic>
        <p:nvPicPr>
          <p:cNvPr id="5" name="telescope_10mai_vites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7949" y="2079171"/>
            <a:ext cx="4601029" cy="3450772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13</a:t>
            </a:fld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365967" y="1015052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Jean-Laurent Dournaux</a:t>
            </a:r>
          </a:p>
        </p:txBody>
      </p:sp>
    </p:spTree>
    <p:extLst>
      <p:ext uri="{BB962C8B-B14F-4D97-AF65-F5344CB8AC3E}">
        <p14:creationId xmlns:p14="http://schemas.microsoft.com/office/powerpoint/2010/main" val="32167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with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 programme of 330 tests has been devised to check the structure meets all specifications and requirements.</a:t>
            </a:r>
          </a:p>
          <a:p>
            <a:r>
              <a:rPr lang="en-GB" dirty="0"/>
              <a:t>About 25% of tests started, some finished; goal is completion by end of summer.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Torque required for motion: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Telescope easily achieves required angular speeds.</a:t>
            </a:r>
          </a:p>
          <a:p>
            <a:r>
              <a:rPr lang="en-GB" dirty="0"/>
              <a:t>Maximum power needed ~100 W per axis.</a:t>
            </a:r>
          </a:p>
        </p:txBody>
      </p:sp>
      <p:pic>
        <p:nvPicPr>
          <p:cNvPr id="5" name="Picture 4" descr="image_matr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47"/>
          <a:stretch>
            <a:fillRect/>
          </a:stretch>
        </p:blipFill>
        <p:spPr bwMode="auto">
          <a:xfrm>
            <a:off x="130471" y="3544393"/>
            <a:ext cx="4874783" cy="316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921917"/>
            <a:ext cx="4319587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14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03936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ag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97" y="4044579"/>
            <a:ext cx="5932362" cy="2816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with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4381500" cy="2420166"/>
          </a:xfrm>
        </p:spPr>
        <p:txBody>
          <a:bodyPr/>
          <a:lstStyle/>
          <a:p>
            <a:r>
              <a:rPr lang="en-GB" dirty="0"/>
              <a:t>Check of optical/mechanical axis and mirror alignment.</a:t>
            </a:r>
          </a:p>
          <a:p>
            <a:r>
              <a:rPr lang="en-GB" dirty="0"/>
              <a:t>Illuminate primary with green laser at 75 m distance.</a:t>
            </a:r>
          </a:p>
          <a:p>
            <a:r>
              <a:rPr lang="en-GB" dirty="0"/>
              <a:t>Record image with CCD, with green filter to attenuate laser and reduce background due to stray light.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533525"/>
            <a:ext cx="2407920" cy="2690132"/>
          </a:xfrm>
        </p:spPr>
        <p:txBody>
          <a:bodyPr/>
          <a:lstStyle/>
          <a:p>
            <a:r>
              <a:rPr lang="en-GB" dirty="0"/>
              <a:t>Red laser along mechanical axis.</a:t>
            </a:r>
          </a:p>
          <a:p>
            <a:r>
              <a:rPr lang="en-GB" dirty="0"/>
              <a:t>Axes coincident and mirrors aligned within tolerances, without adjustment.</a:t>
            </a:r>
          </a:p>
        </p:txBody>
      </p:sp>
      <p:pic>
        <p:nvPicPr>
          <p:cNvPr id="6" name="Image 6" descr="telescope_and_optical_ax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568" y="1577070"/>
            <a:ext cx="2449513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15</a:t>
            </a:fld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975491" y="4937762"/>
            <a:ext cx="1273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Squares of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side 5 mm</a:t>
            </a:r>
          </a:p>
        </p:txBody>
      </p:sp>
    </p:spTree>
    <p:extLst>
      <p:ext uri="{BB962C8B-B14F-4D97-AF65-F5344CB8AC3E}">
        <p14:creationId xmlns:p14="http://schemas.microsoft.com/office/powerpoint/2010/main" val="339434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CHEC-M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Analysis of Paris data ongoing.</a:t>
            </a:r>
          </a:p>
          <a:p>
            <a:r>
              <a:rPr lang="en-GB" dirty="0"/>
              <a:t>Here, graphical display of signal amplitude, with pulse traces in zoomed module view (MESS):			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Times of pulse maxima.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BG signal maxima at varying times, peak signal for Cherenkov photons  strongly correlated in time.</a:t>
            </a:r>
          </a:p>
          <a:p>
            <a:endParaRPr lang="en-GB" dirty="0"/>
          </a:p>
        </p:txBody>
      </p:sp>
      <p:pic>
        <p:nvPicPr>
          <p:cNvPr id="22" name="Picture 21" descr="Screen Shot 2016-05-14 at 18.36.3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739" y="1987383"/>
            <a:ext cx="2829999" cy="27646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346663" y="2985610"/>
            <a:ext cx="5715420" cy="3176793"/>
            <a:chOff x="124617" y="3290413"/>
            <a:chExt cx="5715420" cy="3176793"/>
          </a:xfrm>
        </p:grpSpPr>
        <p:pic>
          <p:nvPicPr>
            <p:cNvPr id="21" name="Picture 20" descr="chec_mess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17" y="3290413"/>
              <a:ext cx="5715420" cy="3176793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2687023" y="3318104"/>
              <a:ext cx="999404" cy="964044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682220" y="5258696"/>
              <a:ext cx="1004207" cy="1208510"/>
            </a:xfrm>
            <a:prstGeom prst="line">
              <a:avLst/>
            </a:prstGeom>
            <a:ln w="635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16</a:t>
            </a:fld>
            <a:endParaRPr lang="en-GB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6923316" y="1015052"/>
            <a:ext cx="1386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Richard White</a:t>
            </a:r>
          </a:p>
        </p:txBody>
      </p:sp>
    </p:spTree>
    <p:extLst>
      <p:ext uri="{BB962C8B-B14F-4D97-AF65-F5344CB8AC3E}">
        <p14:creationId xmlns:p14="http://schemas.microsoft.com/office/powerpoint/2010/main" val="110020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CHEC-M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CHEC-M now in MPI-K dark room.</a:t>
            </a:r>
          </a:p>
          <a:p>
            <a:r>
              <a:rPr lang="en-GB" dirty="0"/>
              <a:t>Current tests focussed on data rate and integrity.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Less than 1 corrupt packet in 100M.</a:t>
            </a:r>
          </a:p>
          <a:p>
            <a:r>
              <a:rPr lang="en-GB" dirty="0"/>
              <a:t>Occasional event building problems (0.1% of events) under investigation.</a:t>
            </a:r>
          </a:p>
          <a:p>
            <a:r>
              <a:rPr lang="en-GB" dirty="0"/>
              <a:t>No packet loss with “CW” load at 85% of maximum link bandwidth.</a:t>
            </a:r>
          </a:p>
        </p:txBody>
      </p:sp>
      <p:pic>
        <p:nvPicPr>
          <p:cNvPr id="5" name="Picture 4" descr="Screen Shot 2016-05-15 at 00.54.3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1" y="2800272"/>
            <a:ext cx="4118557" cy="31825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59471" y="3335285"/>
            <a:ext cx="4320957" cy="3412184"/>
            <a:chOff x="4464707" y="1226337"/>
            <a:chExt cx="4320957" cy="3412184"/>
          </a:xfrm>
        </p:grpSpPr>
        <p:grpSp>
          <p:nvGrpSpPr>
            <p:cNvPr id="7" name="Group 6"/>
            <p:cNvGrpSpPr/>
            <p:nvPr/>
          </p:nvGrpSpPr>
          <p:grpSpPr>
            <a:xfrm>
              <a:off x="4464707" y="1226337"/>
              <a:ext cx="4320957" cy="3412184"/>
              <a:chOff x="4464707" y="1226337"/>
              <a:chExt cx="4320957" cy="3412184"/>
            </a:xfrm>
          </p:grpSpPr>
          <p:pic>
            <p:nvPicPr>
              <p:cNvPr id="9" name="Picture 8" descr="packets_vs_rate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4707" y="1226337"/>
                <a:ext cx="4320957" cy="3412184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243910" y="2474574"/>
                <a:ext cx="1784462" cy="1434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6667101" y="1378740"/>
              <a:ext cx="2013498" cy="4498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7449632" y="3462975"/>
            <a:ext cx="0" cy="2956349"/>
          </a:xfrm>
          <a:prstGeom prst="straightConnector1">
            <a:avLst/>
          </a:prstGeom>
          <a:ln w="9525" cmpd="sng">
            <a:solidFill>
              <a:srgbClr val="40404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59279" y="3216771"/>
            <a:ext cx="30872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800" dirty="0">
                <a:latin typeface="Avenir Book"/>
                <a:cs typeface="Avenir Book"/>
              </a:rPr>
              <a:t>Data through 1 DACQ board (15 TMs </a:t>
            </a:r>
            <a:r>
              <a:rPr lang="is-IS" sz="800" dirty="0">
                <a:latin typeface="Avenir Book"/>
                <a:cs typeface="Avenir Book"/>
                <a:sym typeface="Wingdings"/>
              </a:rPr>
              <a:t> 120 packets per event) 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4023" y="4563553"/>
            <a:ext cx="941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800" dirty="0">
                <a:latin typeface="Avenir Book"/>
                <a:cs typeface="Avenir Book"/>
              </a:rPr>
              <a:t>Approximate limit for 15 TMs assuming 100% use of 2 x 1 Gbps on the DACQ (1050 Hz)</a:t>
            </a:r>
            <a:endParaRPr lang="en-US" sz="800" dirty="0">
              <a:latin typeface="Avenir Book"/>
              <a:cs typeface="Avenir Book"/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17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5865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CHEC-M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Increase DAQ speed; read out all TARGET modules through one DAQ board with a 10 Gb/s link.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Allows CHEC to cope with goal data rates, with random spacing.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Shift to improved safety and control system (some safety critical boards not directly steerable, power to some boards not individually switchable).</a:t>
            </a:r>
          </a:p>
          <a:p>
            <a:r>
              <a:rPr lang="en-GB" dirty="0"/>
              <a:t>Shift to new software release.</a:t>
            </a:r>
          </a:p>
          <a:p>
            <a:r>
              <a:rPr lang="en-GB" dirty="0"/>
              <a:t>(Initiative to cooperate on camera software launched – Akira Okumura.)</a:t>
            </a:r>
          </a:p>
          <a:p>
            <a:r>
              <a:rPr lang="en-GB" dirty="0"/>
              <a:t>Tests on telescope in September.</a:t>
            </a:r>
          </a:p>
          <a:p>
            <a:r>
              <a:rPr lang="en-GB" dirty="0"/>
              <a:t>Planning CHEC-M tests on ASTRI.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"/>
          <a:stretch/>
        </p:blipFill>
        <p:spPr>
          <a:xfrm>
            <a:off x="402842" y="2577736"/>
            <a:ext cx="4276304" cy="3187340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18</a:t>
            </a:fld>
            <a:endParaRPr lang="en-GB" sz="1600" dirty="0"/>
          </a:p>
        </p:txBody>
      </p:sp>
      <p:pic>
        <p:nvPicPr>
          <p:cNvPr id="54" name="Picture 53" descr="003609-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123" r="94535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8211"/>
          <a:stretch/>
        </p:blipFill>
        <p:spPr>
          <a:xfrm>
            <a:off x="6213250" y="4709643"/>
            <a:ext cx="2138271" cy="17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11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CHEC-S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2816" y="2092751"/>
            <a:ext cx="4045656" cy="472153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430" y="2092751"/>
            <a:ext cx="4397528" cy="44108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23239" y="1942210"/>
            <a:ext cx="1459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SiPM</a:t>
            </a:r>
            <a:r>
              <a:rPr lang="en-GB" dirty="0"/>
              <a:t> window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4663" y="1984773"/>
            <a:ext cx="154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Thermal break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4779" y="5329255"/>
            <a:ext cx="1875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Quickfit</a:t>
            </a:r>
            <a:r>
              <a:rPr lang="en-GB" dirty="0"/>
              <a:t> cooling</a:t>
            </a:r>
            <a:br>
              <a:rPr lang="en-GB" dirty="0"/>
            </a:br>
            <a:r>
              <a:rPr lang="en-GB" dirty="0"/>
              <a:t>connections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13926" y="6069217"/>
            <a:ext cx="21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New heat exchanger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7032" y="1556871"/>
            <a:ext cx="230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 motors for dual door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08401" y="5789049"/>
            <a:ext cx="128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Power relay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3635" y="4021159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O-ring seals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746" y="1567443"/>
            <a:ext cx="191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Cooled focal plane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6208" y="1499135"/>
            <a:ext cx="2005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Improved door seal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576800" y="1778236"/>
            <a:ext cx="654088" cy="696809"/>
          </a:xfrm>
          <a:prstGeom prst="straightConnector1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7" idx="2"/>
          </p:cNvCxnSpPr>
          <p:nvPr/>
        </p:nvCxnSpPr>
        <p:spPr>
          <a:xfrm flipH="1">
            <a:off x="3748143" y="1868467"/>
            <a:ext cx="150616" cy="1025770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25012" y="1900076"/>
            <a:ext cx="1449302" cy="1122530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099408" y="1900076"/>
            <a:ext cx="174906" cy="372251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237729" y="2362814"/>
            <a:ext cx="846177" cy="697493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8" idx="3"/>
          </p:cNvCxnSpPr>
          <p:nvPr/>
        </p:nvCxnSpPr>
        <p:spPr>
          <a:xfrm>
            <a:off x="5982998" y="2126876"/>
            <a:ext cx="768169" cy="315979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4" idx="0"/>
          </p:cNvCxnSpPr>
          <p:nvPr/>
        </p:nvCxnSpPr>
        <p:spPr>
          <a:xfrm flipV="1">
            <a:off x="5334997" y="3108883"/>
            <a:ext cx="750047" cy="91227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1608636" y="3198799"/>
            <a:ext cx="1282864" cy="2140946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523691" y="3571855"/>
            <a:ext cx="367809" cy="1732775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2046276" y="4393458"/>
            <a:ext cx="206880" cy="1658341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710020" y="4021159"/>
            <a:ext cx="1474065" cy="1767890"/>
          </a:xfrm>
          <a:prstGeom prst="line">
            <a:avLst/>
          </a:prstGeom>
          <a:ln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19</a:t>
            </a:fld>
            <a:endParaRPr lang="en-GB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6923316" y="1015052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Jon Lapington</a:t>
            </a:r>
          </a:p>
        </p:txBody>
      </p:sp>
    </p:spTree>
    <p:extLst>
      <p:ext uri="{BB962C8B-B14F-4D97-AF65-F5344CB8AC3E}">
        <p14:creationId xmlns:p14="http://schemas.microsoft.com/office/powerpoint/2010/main" val="326821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– recent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8700951" cy="730805"/>
          </a:xfrm>
        </p:spPr>
        <p:txBody>
          <a:bodyPr/>
          <a:lstStyle/>
          <a:p>
            <a:r>
              <a:rPr lang="en-GB" dirty="0"/>
              <a:t>Eight months ago, we had a nearly complete telescope structure in Meudon (here on the occasion of the ESO visit)…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902" y="2264331"/>
            <a:ext cx="7709262" cy="4430954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38099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11697" r="12500" b="7490"/>
          <a:stretch/>
        </p:blipFill>
        <p:spPr bwMode="auto">
          <a:xfrm>
            <a:off x="893279" y="4353858"/>
            <a:ext cx="3530432" cy="23152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design of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Larger enclosure (+3 cm/side), improved airflow.</a:t>
            </a:r>
          </a:p>
          <a:p>
            <a:r>
              <a:rPr lang="en-GB" dirty="0"/>
              <a:t>Changes to body to simplify rack insertion.</a:t>
            </a:r>
          </a:p>
          <a:p>
            <a:r>
              <a:rPr lang="en-GB" dirty="0"/>
              <a:t>O-rings for sealing, no flat gaskets.</a:t>
            </a:r>
          </a:p>
          <a:p>
            <a:r>
              <a:rPr lang="en-GB" dirty="0"/>
              <a:t>Reposition DAQ boards.</a:t>
            </a:r>
          </a:p>
          <a:p>
            <a:r>
              <a:rPr lang="en-GB" dirty="0"/>
              <a:t>Add further internal desiccator unit.</a:t>
            </a:r>
          </a:p>
          <a:p>
            <a:r>
              <a:rPr lang="en-GB" dirty="0"/>
              <a:t>Improve heat exchanger.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Dual-panel</a:t>
            </a:r>
            <a:br>
              <a:rPr lang="en-GB" dirty="0"/>
            </a:br>
            <a:r>
              <a:rPr lang="en-GB" dirty="0"/>
              <a:t>door.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Further options under consideration:</a:t>
            </a:r>
          </a:p>
          <a:p>
            <a:pPr lvl="1"/>
            <a:r>
              <a:rPr lang="en-GB" dirty="0"/>
              <a:t>Revise telescope interface plate – thicker, more mounting holes.</a:t>
            </a:r>
          </a:p>
          <a:p>
            <a:pPr lvl="1"/>
            <a:r>
              <a:rPr lang="en-GB" dirty="0"/>
              <a:t>Add removable handles for lifting.</a:t>
            </a:r>
          </a:p>
          <a:p>
            <a:pPr lvl="1"/>
            <a:r>
              <a:rPr lang="en-GB" dirty="0"/>
              <a:t>Add a dry-nitrogen purging system.</a:t>
            </a:r>
          </a:p>
          <a:p>
            <a:r>
              <a:rPr lang="en-GB" dirty="0"/>
              <a:t>Powder coat enclosure, passivate unpainted external areas.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5863" r="18604" b="12105"/>
          <a:stretch/>
        </p:blipFill>
        <p:spPr bwMode="auto">
          <a:xfrm>
            <a:off x="6564577" y="1475181"/>
            <a:ext cx="2884178" cy="192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20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191638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design of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533525"/>
            <a:ext cx="2957658" cy="5135563"/>
          </a:xfrm>
        </p:spPr>
        <p:txBody>
          <a:bodyPr/>
          <a:lstStyle/>
          <a:p>
            <a:r>
              <a:rPr lang="en-GB" dirty="0"/>
              <a:t>Major change in mechanical design: cooling of focal plane plate.</a:t>
            </a:r>
          </a:p>
          <a:p>
            <a:r>
              <a:rPr lang="en-GB" dirty="0"/>
              <a:t>Thermal model showed SiPMs reach &gt; 32 C in centre of camera.</a:t>
            </a:r>
          </a:p>
          <a:p>
            <a:r>
              <a:rPr lang="en-GB" dirty="0"/>
              <a:t>Channel added around edge of plate.</a:t>
            </a:r>
          </a:p>
          <a:p>
            <a:r>
              <a:rPr lang="en-GB" dirty="0"/>
              <a:t>“Gun drilling” provides path for cooling water through ribs.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3620505" y="1737999"/>
            <a:ext cx="5868988" cy="4620518"/>
            <a:chOff x="3646629" y="1677036"/>
            <a:chExt cx="5868988" cy="462051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6629" y="2502536"/>
              <a:ext cx="5868988" cy="995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879" y="3893186"/>
              <a:ext cx="5680075" cy="93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6" name="Straight Arrow Connector 45"/>
            <p:cNvCxnSpPr>
              <a:stCxn id="47" idx="2"/>
            </p:cNvCxnSpPr>
            <p:nvPr/>
          </p:nvCxnSpPr>
          <p:spPr>
            <a:xfrm>
              <a:off x="6245560" y="2261811"/>
              <a:ext cx="1055494" cy="5518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19"/>
            <p:cNvSpPr txBox="1">
              <a:spLocks noChangeArrowheads="1"/>
            </p:cNvSpPr>
            <p:nvPr/>
          </p:nvSpPr>
          <p:spPr bwMode="auto">
            <a:xfrm>
              <a:off x="5429392" y="1677036"/>
              <a:ext cx="1632335" cy="58477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0098C3"/>
                  </a:solidFill>
                  <a:latin typeface="Fira Sans"/>
                  <a:ea typeface="Fira Sans"/>
                  <a:cs typeface="Fira Sans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Calibri" panose="020F0502020204030204" pitchFamily="34" charset="0"/>
                </a:rPr>
                <a:t>Drilled channels for water cooling</a:t>
              </a:r>
            </a:p>
          </p:txBody>
        </p:sp>
        <p:cxnSp>
          <p:nvCxnSpPr>
            <p:cNvPr id="48" name="Straight Arrow Connector 47"/>
            <p:cNvCxnSpPr>
              <a:stCxn id="47" idx="2"/>
            </p:cNvCxnSpPr>
            <p:nvPr/>
          </p:nvCxnSpPr>
          <p:spPr>
            <a:xfrm>
              <a:off x="6245560" y="2261811"/>
              <a:ext cx="95057" cy="19536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 flipV="1">
              <a:off x="6644476" y="4215449"/>
              <a:ext cx="801044" cy="10112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16"/>
            <p:cNvSpPr txBox="1">
              <a:spLocks noChangeArrowheads="1"/>
            </p:cNvSpPr>
            <p:nvPr/>
          </p:nvSpPr>
          <p:spPr bwMode="auto">
            <a:xfrm>
              <a:off x="6077092" y="5220336"/>
              <a:ext cx="2938484" cy="107721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rgbClr val="0098C3"/>
                  </a:solidFill>
                  <a:latin typeface="Fira Sans"/>
                  <a:ea typeface="Fira Sans"/>
                  <a:cs typeface="Fira Sans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Fira Sans"/>
                  <a:ea typeface="Fira Sans"/>
                  <a:cs typeface="Fira Sans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latin typeface="Calibri" panose="020F0502020204030204" pitchFamily="34" charset="0"/>
                </a:rPr>
                <a:t>Axial misalignment on 2 holes drilled for opposing </a:t>
              </a:r>
              <a:br>
                <a:rPr lang="en-GB" altLang="en-US" sz="1600" dirty="0">
                  <a:latin typeface="Calibri" panose="020F0502020204030204" pitchFamily="34" charset="0"/>
                </a:rPr>
              </a:br>
              <a:r>
                <a:rPr lang="en-GB" altLang="en-US" sz="1600" dirty="0">
                  <a:latin typeface="Calibri" panose="020F0502020204030204" pitchFamily="34" charset="0"/>
                </a:rPr>
                <a:t>directions = +/- 0.5mm (acceptable error/restriction)</a:t>
              </a:r>
            </a:p>
          </p:txBody>
        </p:sp>
      </p:grpSp>
      <p:sp>
        <p:nvSpPr>
          <p:cNvPr id="5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21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5525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design of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3110049" cy="5135563"/>
          </a:xfrm>
        </p:spPr>
        <p:txBody>
          <a:bodyPr/>
          <a:lstStyle/>
          <a:p>
            <a:r>
              <a:rPr lang="en-GB" dirty="0"/>
              <a:t>Studying window manufacture using hot slumping of ~ 2 mm thick glass.</a:t>
            </a:r>
          </a:p>
          <a:p>
            <a:r>
              <a:rPr lang="en-GB" dirty="0"/>
              <a:t>Coat to improve UV transmittance and cut out NSB</a:t>
            </a:r>
          </a:p>
          <a:p>
            <a:r>
              <a:rPr lang="en-GB" dirty="0"/>
              <a:t>Difficult, due to large range of angles of incidence on window (20° &lt; </a:t>
            </a:r>
            <a:r>
              <a:rPr lang="en-GB" dirty="0">
                <a:latin typeface="Symbol" panose="05050102010706020507" pitchFamily="18" charset="2"/>
              </a:rPr>
              <a:t>q</a:t>
            </a:r>
            <a:r>
              <a:rPr lang="en-GB" dirty="0"/>
              <a:t> &lt; 60°).</a:t>
            </a:r>
          </a:p>
          <a:p>
            <a:r>
              <a:rPr lang="en-GB" dirty="0"/>
              <a:t>Alternatives, micro-lenses or </a:t>
            </a:r>
            <a:r>
              <a:rPr lang="en-GB" dirty="0" err="1"/>
              <a:t>Polycasa</a:t>
            </a:r>
            <a:r>
              <a:rPr lang="en-GB" dirty="0"/>
              <a:t> XT UV window.</a:t>
            </a:r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3712485" y="1533525"/>
            <a:ext cx="5698215" cy="5135563"/>
          </a:xfrm>
        </p:spPr>
        <p:txBody>
          <a:bodyPr/>
          <a:lstStyle/>
          <a:p>
            <a:r>
              <a:rPr lang="en-GB" dirty="0"/>
              <a:t>Transmittance of coated window as function of wavelength and angle of incidence: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655363"/>
              </p:ext>
            </p:extLst>
          </p:nvPr>
        </p:nvGraphicFramePr>
        <p:xfrm>
          <a:off x="1464581" y="3481573"/>
          <a:ext cx="14605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3" imgW="1460160" imgH="304560" progId="Equation.DSMT4">
                  <p:embed/>
                </p:oleObj>
              </mc:Choice>
              <mc:Fallback>
                <p:oleObj name="Equation" r:id="rId3" imgW="14601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4581" y="3481573"/>
                        <a:ext cx="14605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38" y="2290356"/>
            <a:ext cx="5914145" cy="3917179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22</a:t>
            </a:fld>
            <a:endParaRPr lang="en-GB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923316" y="1015052"/>
            <a:ext cx="1524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Paula Chadwick</a:t>
            </a:r>
          </a:p>
        </p:txBody>
      </p:sp>
    </p:spTree>
    <p:extLst>
      <p:ext uri="{BB962C8B-B14F-4D97-AF65-F5344CB8AC3E}">
        <p14:creationId xmlns:p14="http://schemas.microsoft.com/office/powerpoint/2010/main" val="2756667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75" y="1701523"/>
            <a:ext cx="3153150" cy="228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Front end electronics for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Recall T5 had low trigger threshold when no digitisation running, but poor dynamic range.</a:t>
            </a:r>
          </a:p>
          <a:p>
            <a:r>
              <a:rPr lang="en-GB" dirty="0"/>
              <a:t>T7 improved dynamic range, but trigger problems worsened.</a:t>
            </a:r>
          </a:p>
          <a:p>
            <a:r>
              <a:rPr lang="en-GB" dirty="0"/>
              <a:t>Noise in trigger caused by “substrate bounce”: digitisation influences analogue section of chip.</a:t>
            </a:r>
          </a:p>
          <a:p>
            <a:r>
              <a:rPr lang="en-GB" dirty="0"/>
              <a:t>Split TARGET ASIC into two parts:</a:t>
            </a:r>
          </a:p>
          <a:p>
            <a:pPr lvl="1"/>
            <a:r>
              <a:rPr lang="en-GB" dirty="0"/>
              <a:t>Trigger (T5TEA) based on T5.</a:t>
            </a:r>
          </a:p>
          <a:p>
            <a:pPr lvl="1"/>
            <a:r>
              <a:rPr lang="en-GB" dirty="0"/>
              <a:t>Digitisation (TC) based on T7.</a:t>
            </a:r>
          </a:p>
          <a:p>
            <a:r>
              <a:rPr lang="en-GB" dirty="0"/>
              <a:t>First studies show this combination satisfies our requirements.</a:t>
            </a:r>
          </a:p>
          <a:p>
            <a:r>
              <a:rPr lang="en-GB" dirty="0"/>
              <a:t>Decide to use T5TEA and TC for CHEC-S, not T7.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T5TEA: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C.f. T5 with digitisation running: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"/>
          <a:stretch/>
        </p:blipFill>
        <p:spPr>
          <a:xfrm>
            <a:off x="5723397" y="4502331"/>
            <a:ext cx="2976466" cy="2312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1927" y="5731250"/>
            <a:ext cx="163378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Threshold 25 mV</a:t>
            </a:r>
          </a:p>
          <a:p>
            <a:r>
              <a:rPr lang="en-GB" sz="1600" dirty="0"/>
              <a:t>Noise 5 mV</a:t>
            </a: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23</a:t>
            </a:fld>
            <a:endParaRPr lang="en-GB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923316" y="1015052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Stefan Funk</a:t>
            </a:r>
          </a:p>
        </p:txBody>
      </p:sp>
    </p:spTree>
    <p:extLst>
      <p:ext uri="{BB962C8B-B14F-4D97-AF65-F5344CB8AC3E}">
        <p14:creationId xmlns:p14="http://schemas.microsoft.com/office/powerpoint/2010/main" val="247450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Front end electronics for CHEC-S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Improve design of TARGET modules to further reduce noise.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Previous two boards become:</a:t>
            </a:r>
          </a:p>
          <a:p>
            <a:pPr lvl="1"/>
            <a:r>
              <a:rPr lang="en-GB" dirty="0"/>
              <a:t>Top Power Board.</a:t>
            </a:r>
          </a:p>
          <a:p>
            <a:pPr lvl="1"/>
            <a:r>
              <a:rPr lang="en-GB" dirty="0"/>
              <a:t>Central Auxiliary Board – shapers and trigger.</a:t>
            </a:r>
          </a:p>
          <a:p>
            <a:pPr lvl="1"/>
            <a:r>
              <a:rPr lang="en-GB" dirty="0"/>
              <a:t>Bottom Primary Board – digitisation.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Power Board under test.</a:t>
            </a:r>
          </a:p>
          <a:p>
            <a:r>
              <a:rPr lang="en-GB" dirty="0"/>
              <a:t>Auxiliary Board schematics nearly ready.</a:t>
            </a:r>
          </a:p>
          <a:p>
            <a:r>
              <a:rPr lang="en-GB" dirty="0"/>
              <a:t>Primary Board, layout ongoing.</a:t>
            </a:r>
          </a:p>
          <a:p>
            <a:r>
              <a:rPr lang="en-GB" dirty="0"/>
              <a:t>Further mechanical and electronic improvement through using micro-coax cables to connect SiPMs + pre-amps to TARGET modules.</a:t>
            </a:r>
          </a:p>
          <a:p>
            <a:r>
              <a:rPr lang="en-GB" dirty="0"/>
              <a:t>Ensure that module length allows CHEC-S to be compatible with ASTRI – drawings being re-checked.</a:t>
            </a:r>
          </a:p>
        </p:txBody>
      </p:sp>
      <p:pic>
        <p:nvPicPr>
          <p:cNvPr id="5" name="Picture 4" descr="IMG_011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10744" r="6212" b="10286"/>
          <a:stretch/>
        </p:blipFill>
        <p:spPr>
          <a:xfrm>
            <a:off x="714093" y="2177141"/>
            <a:ext cx="3971119" cy="2266913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24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932502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1" b="20458"/>
          <a:stretch/>
        </p:blipFill>
        <p:spPr>
          <a:xfrm>
            <a:off x="162831" y="1859333"/>
            <a:ext cx="4533901" cy="3701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 end electronics developments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Backplane firmware re-written: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Preparing for shift of Backplane construction to Amsterdam.</a:t>
            </a:r>
          </a:p>
          <a:p>
            <a:r>
              <a:rPr lang="en-GB" dirty="0"/>
              <a:t>The prototype GCT camera timing board (shrunk version of the ZEN board from Seven Solutions)…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…will serve as a test-bed for the CTA universal timing card reference design.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b="25132"/>
          <a:stretch/>
        </p:blipFill>
        <p:spPr>
          <a:xfrm>
            <a:off x="305277" y="3266792"/>
            <a:ext cx="4610744" cy="34836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6824" y="6060138"/>
            <a:ext cx="316464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code at lowest levels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405" y="3321819"/>
            <a:ext cx="4782578" cy="23571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3316" y="1015052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Arnim Balzer</a:t>
            </a: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25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75683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Pre-production GCT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Downside of improvements to CHEC-S is that production is delayed – CHEC-S ready early 2017.</a:t>
            </a:r>
          </a:p>
          <a:p>
            <a:r>
              <a:rPr lang="en-GB" dirty="0"/>
              <a:t>Upside is that expect only minor tweaks to CHEC-S to produce pre-production camera designs.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Some modifications to structure for pre-production:</a:t>
            </a:r>
          </a:p>
          <a:p>
            <a:pPr lvl="1"/>
            <a:r>
              <a:rPr lang="en-GB" dirty="0"/>
              <a:t>Accommodate common SST foundation.</a:t>
            </a:r>
          </a:p>
          <a:p>
            <a:pPr lvl="1"/>
            <a:r>
              <a:rPr lang="en-GB" dirty="0"/>
              <a:t>Cast some elements of structure.</a:t>
            </a:r>
          </a:p>
          <a:p>
            <a:pPr lvl="1"/>
            <a:r>
              <a:rPr lang="en-GB" dirty="0"/>
              <a:t>Cable housings will be plastic.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0172" y="3740941"/>
            <a:ext cx="8860786" cy="2875003"/>
            <a:chOff x="21160" y="2112439"/>
            <a:chExt cx="8860786" cy="2875003"/>
          </a:xfrm>
        </p:grpSpPr>
        <p:sp>
          <p:nvSpPr>
            <p:cNvPr id="6" name="Rectangle 5"/>
            <p:cNvSpPr/>
            <p:nvPr/>
          </p:nvSpPr>
          <p:spPr bwMode="auto">
            <a:xfrm>
              <a:off x="2511925" y="2468137"/>
              <a:ext cx="763988" cy="1826287"/>
            </a:xfrm>
            <a:prstGeom prst="rect">
              <a:avLst/>
            </a:prstGeom>
            <a:solidFill>
              <a:srgbClr val="808080">
                <a:lumMod val="75000"/>
                <a:alpha val="5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 flipH="1">
              <a:off x="588239" y="2468137"/>
              <a:ext cx="62498" cy="566635"/>
            </a:xfrm>
            <a:prstGeom prst="rect">
              <a:avLst/>
            </a:prstGeom>
            <a:solidFill>
              <a:srgbClr val="808080">
                <a:lumMod val="75000"/>
                <a:alpha val="5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308593" y="2468137"/>
              <a:ext cx="519156" cy="2519304"/>
            </a:xfrm>
            <a:prstGeom prst="rect">
              <a:avLst/>
            </a:prstGeom>
            <a:solidFill>
              <a:srgbClr val="808080">
                <a:lumMod val="75000"/>
                <a:alpha val="5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3046842" y="2468137"/>
              <a:ext cx="1369" cy="882461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H="1">
              <a:off x="1464202" y="2504767"/>
              <a:ext cx="3114" cy="801627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88155" y="2782906"/>
              <a:ext cx="2688713" cy="251989"/>
            </a:xfrm>
            <a:prstGeom prst="rect">
              <a:avLst/>
            </a:prstGeom>
            <a:solidFill>
              <a:srgbClr val="333399">
                <a:alpha val="70979"/>
              </a:srgbClr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 bwMode="auto">
            <a:xfrm>
              <a:off x="502145" y="2125101"/>
              <a:ext cx="1152059" cy="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2015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13" name="Straight Connector 12"/>
            <p:cNvCxnSpPr>
              <a:endCxn id="51" idx="3"/>
            </p:cNvCxnSpPr>
            <p:nvPr/>
          </p:nvCxnSpPr>
          <p:spPr bwMode="auto">
            <a:xfrm>
              <a:off x="588239" y="2468138"/>
              <a:ext cx="8027999" cy="0"/>
            </a:xfrm>
            <a:prstGeom prst="line">
              <a:avLst/>
            </a:prstGeom>
            <a:noFill/>
            <a:ln w="25400" cap="flat" cmpd="sng" algn="ctr">
              <a:solidFill>
                <a:srgbClr val="0000C2"/>
              </a:solidFill>
              <a:prstDash val="solid"/>
              <a:headEnd type="none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88156" y="2782906"/>
              <a:ext cx="144911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i="1" kern="0">
                  <a:solidFill>
                    <a:srgbClr val="FFFFFF"/>
                  </a:solidFill>
                  <a:latin typeface="Avenir Book"/>
                  <a:cs typeface="Avenir Book"/>
                </a:rPr>
                <a:t>Prototyping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516725" y="4043050"/>
              <a:ext cx="2299084" cy="251374"/>
            </a:xfrm>
            <a:prstGeom prst="rect">
              <a:avLst/>
            </a:prstGeom>
            <a:solidFill>
              <a:srgbClr val="BBE0E3">
                <a:lumMod val="50000"/>
                <a:alpha val="59000"/>
              </a:srgbClr>
            </a:solidFill>
            <a:ln w="9525" cap="flat" cmpd="sng" algn="ctr">
              <a:solidFill>
                <a:srgbClr val="2D2D8A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2553312" y="4013369"/>
              <a:ext cx="182717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i="1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Pre-Production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315767" y="4752732"/>
              <a:ext cx="3995358" cy="234710"/>
            </a:xfrm>
            <a:prstGeom prst="rect">
              <a:avLst/>
            </a:prstGeom>
            <a:solidFill>
              <a:srgbClr val="2D2D8A">
                <a:lumMod val="50000"/>
              </a:srgbClr>
            </a:solidFill>
            <a:ln w="9525" cap="flat" cmpd="sng" algn="ctr">
              <a:solidFill>
                <a:srgbClr val="333399">
                  <a:lumMod val="60000"/>
                  <a:lumOff val="4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4445974" y="4718039"/>
              <a:ext cx="2205171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0" i="1" kern="0" dirty="0">
                  <a:solidFill>
                    <a:srgbClr val="FFFFFF"/>
                  </a:solidFill>
                  <a:latin typeface="Avenir Book"/>
                  <a:cs typeface="Avenir Book"/>
                </a:rPr>
                <a:t>Production</a:t>
              </a:r>
            </a:p>
          </p:txBody>
        </p:sp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1639227" y="2125101"/>
              <a:ext cx="1152059" cy="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2016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0" name="Content Placeholder 2"/>
            <p:cNvSpPr txBox="1">
              <a:spLocks/>
            </p:cNvSpPr>
            <p:nvPr/>
          </p:nvSpPr>
          <p:spPr bwMode="auto">
            <a:xfrm>
              <a:off x="2776310" y="2125101"/>
              <a:ext cx="1152059" cy="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2017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 bwMode="auto">
            <a:xfrm>
              <a:off x="5050476" y="2125101"/>
              <a:ext cx="1152059" cy="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2019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 bwMode="auto">
            <a:xfrm>
              <a:off x="3913393" y="2125101"/>
              <a:ext cx="1152059" cy="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2018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 bwMode="auto">
            <a:xfrm>
              <a:off x="6187560" y="2125101"/>
              <a:ext cx="1152059" cy="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2020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88155" y="2404921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732743" y="2404921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877332" y="2404921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021920" y="2404921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166509" y="2404921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6311096" y="2404921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7455687" y="2404921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1" name="Content Placeholder 2"/>
            <p:cNvSpPr txBox="1">
              <a:spLocks/>
            </p:cNvSpPr>
            <p:nvPr/>
          </p:nvSpPr>
          <p:spPr bwMode="auto">
            <a:xfrm>
              <a:off x="21160" y="3327905"/>
              <a:ext cx="1775043" cy="50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CHEC-M</a:t>
              </a:r>
            </a:p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On telescope </a:t>
              </a:r>
              <a:r>
                <a:rPr lang="en-US" sz="1050" i="1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(Nov 2015)</a:t>
              </a:r>
            </a:p>
            <a:p>
              <a:pPr marL="456915" lvl="1"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 bwMode="auto">
            <a:xfrm>
              <a:off x="2145278" y="3289583"/>
              <a:ext cx="1021904" cy="21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CHEC-S built</a:t>
              </a:r>
            </a:p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i="1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(Jan 17)</a:t>
              </a:r>
            </a:p>
            <a:p>
              <a:pPr marL="456915" lvl="1"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2397207" y="4294550"/>
              <a:ext cx="1636450" cy="689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Prod </a:t>
              </a:r>
              <a:r>
                <a:rPr lang="en-US" sz="1050" dirty="0" err="1">
                  <a:solidFill>
                    <a:srgbClr val="000000"/>
                  </a:solidFill>
                  <a:latin typeface="Avenir Book"/>
                  <a:cs typeface="Avenir Book"/>
                </a:rPr>
                <a:t>Photosensor</a:t>
              </a:r>
              <a:r>
                <a:rPr lang="en-US" sz="1050" dirty="0">
                  <a:solidFill>
                    <a:srgbClr val="000000"/>
                  </a:solidFill>
                  <a:latin typeface="Avenir Book"/>
                  <a:cs typeface="Avenir Book"/>
                </a:rPr>
                <a:t> choice (March 2018)</a:t>
              </a:r>
            </a:p>
            <a:p>
              <a:pPr marL="456915" lvl="1" algn="r" eaLnBrk="1" hangingPunct="1">
                <a:spcBef>
                  <a:spcPct val="20000"/>
                </a:spcBef>
                <a:buFont typeface="Arial" charset="0"/>
                <a:buNone/>
              </a:pPr>
              <a:endParaRPr lang="en-US" sz="105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algn="r" eaLnBrk="1" hangingPunct="1">
                <a:spcBef>
                  <a:spcPct val="20000"/>
                </a:spcBef>
                <a:buFont typeface="Arial" charset="0"/>
                <a:buNone/>
              </a:pPr>
              <a:endParaRPr lang="en-US" sz="105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H="1" flipV="1">
              <a:off x="3985079" y="4530418"/>
              <a:ext cx="326168" cy="55522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5" name="Content Placeholder 2"/>
            <p:cNvSpPr txBox="1">
              <a:spLocks/>
            </p:cNvSpPr>
            <p:nvPr/>
          </p:nvSpPr>
          <p:spPr bwMode="auto">
            <a:xfrm>
              <a:off x="7346393" y="2124119"/>
              <a:ext cx="549818" cy="440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2021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>
              <a:off x="3277708" y="2479362"/>
              <a:ext cx="0" cy="1039191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7" name="Content Placeholder 2"/>
            <p:cNvSpPr txBox="1">
              <a:spLocks/>
            </p:cNvSpPr>
            <p:nvPr/>
          </p:nvSpPr>
          <p:spPr bwMode="auto">
            <a:xfrm>
              <a:off x="3189733" y="3466198"/>
              <a:ext cx="1440746" cy="182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CHEC-S lab evaluation</a:t>
              </a:r>
            </a:p>
            <a:p>
              <a:pPr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i="1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(March 2017)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8" name="Content Placeholder 2"/>
            <p:cNvSpPr txBox="1">
              <a:spLocks/>
            </p:cNvSpPr>
            <p:nvPr/>
          </p:nvSpPr>
          <p:spPr bwMode="auto">
            <a:xfrm>
              <a:off x="657258" y="4089628"/>
              <a:ext cx="1440205" cy="55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Pre-Prod </a:t>
              </a:r>
              <a:r>
                <a:rPr lang="en-US" sz="1050" kern="0" dirty="0" err="1">
                  <a:solidFill>
                    <a:srgbClr val="000000"/>
                  </a:solidFill>
                  <a:latin typeface="Avenir Book"/>
                  <a:cs typeface="Avenir Book"/>
                </a:rPr>
                <a:t>Photosensor</a:t>
              </a: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 Choice (Oct 2016)</a:t>
              </a:r>
            </a:p>
            <a:p>
              <a:pPr marL="456915" lvl="1"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flipH="1">
              <a:off x="2026156" y="3870782"/>
              <a:ext cx="497437" cy="301359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0" name="Content Placeholder 2"/>
            <p:cNvSpPr txBox="1">
              <a:spLocks/>
            </p:cNvSpPr>
            <p:nvPr/>
          </p:nvSpPr>
          <p:spPr bwMode="auto">
            <a:xfrm>
              <a:off x="4949826" y="4303971"/>
              <a:ext cx="1528764" cy="55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Overlap where procurement begins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flipH="1" flipV="1">
              <a:off x="4688135" y="4363019"/>
              <a:ext cx="323028" cy="77178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H="1">
              <a:off x="4596133" y="2457671"/>
              <a:ext cx="2911" cy="1024282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3" name="Content Placeholder 2"/>
            <p:cNvSpPr txBox="1">
              <a:spLocks/>
            </p:cNvSpPr>
            <p:nvPr/>
          </p:nvSpPr>
          <p:spPr bwMode="auto">
            <a:xfrm>
              <a:off x="4493859" y="3470278"/>
              <a:ext cx="1489596" cy="53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Pre-Prod cameras on telescopes </a:t>
              </a:r>
              <a:r>
                <a:rPr lang="en-US" sz="1050" i="1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(July 2018)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 flipH="1">
              <a:off x="5601569" y="2457671"/>
              <a:ext cx="1470" cy="530539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5483639" y="2950709"/>
              <a:ext cx="1832524" cy="9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1</a:t>
              </a:r>
              <a:r>
                <a:rPr lang="en-US" sz="1050" kern="0" baseline="30000" dirty="0">
                  <a:solidFill>
                    <a:srgbClr val="000000"/>
                  </a:solidFill>
                  <a:latin typeface="Avenir Book"/>
                  <a:cs typeface="Avenir Book"/>
                </a:rPr>
                <a:t>st</a:t>
              </a: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 Prod camera on-telescope and verified (March 2019)</a:t>
              </a:r>
              <a:endParaRPr lang="en-US" sz="1050" i="1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 bwMode="auto">
            <a:xfrm>
              <a:off x="8304310" y="2457523"/>
              <a:ext cx="0" cy="1039191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7" name="Content Placeholder 2"/>
            <p:cNvSpPr txBox="1">
              <a:spLocks/>
            </p:cNvSpPr>
            <p:nvPr/>
          </p:nvSpPr>
          <p:spPr bwMode="auto">
            <a:xfrm>
              <a:off x="7083870" y="3420498"/>
              <a:ext cx="1328775" cy="696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Last Prod camera on-telescope and verified (Nov 2021)</a:t>
              </a:r>
              <a:endParaRPr lang="en-US" sz="1050" i="1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algn="r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05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 flipH="1">
              <a:off x="3450717" y="2474633"/>
              <a:ext cx="26" cy="410976"/>
            </a:xfrm>
            <a:prstGeom prst="line">
              <a:avLst/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9" name="Content Placeholder 2"/>
            <p:cNvSpPr txBox="1">
              <a:spLocks/>
            </p:cNvSpPr>
            <p:nvPr/>
          </p:nvSpPr>
          <p:spPr bwMode="auto">
            <a:xfrm>
              <a:off x="3334743" y="2833182"/>
              <a:ext cx="1205516" cy="313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Pre-Prod design complete </a:t>
              </a:r>
            </a:p>
            <a:p>
              <a:pPr eaLnBrk="1" fontAlgn="auto" hangingPunct="1">
                <a:lnSpc>
                  <a:spcPct val="8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50" i="1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(June 2017)</a:t>
              </a:r>
            </a:p>
          </p:txBody>
        </p:sp>
        <p:sp>
          <p:nvSpPr>
            <p:cNvPr id="50" name="Content Placeholder 2"/>
            <p:cNvSpPr txBox="1">
              <a:spLocks/>
            </p:cNvSpPr>
            <p:nvPr/>
          </p:nvSpPr>
          <p:spPr bwMode="auto">
            <a:xfrm>
              <a:off x="8332128" y="2112439"/>
              <a:ext cx="549818" cy="256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457200" eaLnBrk="0" hangingPunct="0"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Avenir Book"/>
                  <a:cs typeface="Avenir Book"/>
                </a:rPr>
                <a:t>2022</a:t>
              </a:r>
            </a:p>
            <a:p>
              <a:pPr marL="456915" lvl="1"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  <a:p>
              <a:pPr eaLnBrk="1" fontAlgn="auto" hangingPunct="1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endParaRPr lang="en-US" sz="1200" kern="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8605719" y="2406367"/>
              <a:ext cx="63005" cy="18899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rgbClr val="00009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077097" y="1015052"/>
            <a:ext cx="3390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Richard White/Jean-Laurent Dournaux</a:t>
            </a:r>
          </a:p>
        </p:txBody>
      </p:sp>
      <p:sp>
        <p:nvSpPr>
          <p:cNvPr id="53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140256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99" y="1533525"/>
            <a:ext cx="4111535" cy="5135563"/>
          </a:xfrm>
        </p:spPr>
        <p:txBody>
          <a:bodyPr/>
          <a:lstStyle/>
          <a:p>
            <a:r>
              <a:rPr lang="en-GB" dirty="0"/>
              <a:t>Tests of CHEC-M on the GCT prototype in Meudon have proven the GCT concept.</a:t>
            </a:r>
          </a:p>
          <a:p>
            <a:r>
              <a:rPr lang="en-GB" dirty="0"/>
              <a:t>Good progress made with completion/testing of structure.</a:t>
            </a:r>
          </a:p>
          <a:p>
            <a:r>
              <a:rPr lang="en-GB" dirty="0"/>
              <a:t>Noise problems in TARGET-based readout of camera solved.</a:t>
            </a:r>
          </a:p>
          <a:p>
            <a:r>
              <a:rPr lang="en-GB" dirty="0"/>
              <a:t>CHEC-S design nearing completion: CHEC-S will be late, but will essentially be GCT pre-production camera.</a:t>
            </a:r>
          </a:p>
          <a:p>
            <a:r>
              <a:rPr lang="en-GB" dirty="0"/>
              <a:t>Ambitious schedule sees 1</a:t>
            </a:r>
            <a:r>
              <a:rPr lang="en-GB" baseline="30000" dirty="0"/>
              <a:t>st</a:t>
            </a:r>
            <a:r>
              <a:rPr lang="en-GB" dirty="0"/>
              <a:t> GCT on site in 2017, pre-prod (3 GCTs) completed mid-2018, prod (+ 32 = 35 GCTs) completed late 2021.</a:t>
            </a:r>
          </a:p>
          <a:p>
            <a:endParaRPr lang="en-GB" dirty="0"/>
          </a:p>
        </p:txBody>
      </p:sp>
      <p:pic>
        <p:nvPicPr>
          <p:cNvPr id="6" name="Picture 2" descr="http://starcraftscience.com/wp-content/uploads/2010/09/supernova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78" y="1619594"/>
            <a:ext cx="5213800" cy="39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27</a:t>
            </a:fld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825816" y="5535938"/>
            <a:ext cx="460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Cyril Trichard – can the GCT prototype see the Crab?</a:t>
            </a:r>
          </a:p>
        </p:txBody>
      </p:sp>
    </p:spTree>
    <p:extLst>
      <p:ext uri="{BB962C8B-B14F-4D97-AF65-F5344CB8AC3E}">
        <p14:creationId xmlns:p14="http://schemas.microsoft.com/office/powerpoint/2010/main" val="225918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Recent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6"/>
            <a:ext cx="8744494" cy="669744"/>
          </a:xfrm>
        </p:spPr>
        <p:txBody>
          <a:bodyPr/>
          <a:lstStyle/>
          <a:p>
            <a:r>
              <a:rPr lang="en-GB" dirty="0"/>
              <a:t>…and a multi-anode photomultiplier based camera, CHEC-M, in Leicester (here after installation of the Backplane, allowing self triggered operation).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/>
          <a:stretch/>
        </p:blipFill>
        <p:spPr>
          <a:xfrm>
            <a:off x="719268" y="2427482"/>
            <a:ext cx="4388261" cy="3805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075" y="2427482"/>
            <a:ext cx="4462921" cy="350680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3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36770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the GCT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These were put together in two and a half weeks of intensive work in November by a team of 17 people from the GCT camera and telescope groups.</a:t>
            </a:r>
          </a:p>
          <a:p>
            <a:r>
              <a:rPr lang="en-GB" dirty="0"/>
              <a:t>Telescope structure:</a:t>
            </a:r>
          </a:p>
          <a:p>
            <a:pPr lvl="1"/>
            <a:r>
              <a:rPr lang="en-GB" dirty="0"/>
              <a:t>Cabling completed.</a:t>
            </a:r>
          </a:p>
          <a:p>
            <a:pPr lvl="1"/>
            <a:r>
              <a:rPr lang="en-GB" dirty="0"/>
              <a:t>Camera power supply installed.</a:t>
            </a:r>
          </a:p>
          <a:p>
            <a:pPr lvl="1"/>
            <a:r>
              <a:rPr lang="en-GB" dirty="0"/>
              <a:t>Camera cooling system added.</a:t>
            </a:r>
          </a:p>
          <a:p>
            <a:pPr lvl="1"/>
            <a:r>
              <a:rPr lang="en-GB" dirty="0"/>
              <a:t>Fibre for camera readout installed.</a:t>
            </a:r>
          </a:p>
          <a:p>
            <a:r>
              <a:rPr lang="en-GB" dirty="0"/>
              <a:t>Camera:</a:t>
            </a:r>
          </a:p>
          <a:p>
            <a:pPr lvl="1"/>
            <a:r>
              <a:rPr lang="en-GB" dirty="0"/>
              <a:t>Function checked following transport.</a:t>
            </a:r>
          </a:p>
          <a:p>
            <a:pPr lvl="1"/>
            <a:r>
              <a:rPr lang="en-GB" dirty="0"/>
              <a:t>Installed on telescope.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63F00987-BB41-40D7-B40F-83A23BC78BE3" descr="F7965430-72EF-48E9-8348-E398B05DB4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589" y="8878"/>
            <a:ext cx="4551813" cy="684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2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of CHEC-M on telescope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Camera was mounted on telescope on 20</a:t>
            </a:r>
            <a:r>
              <a:rPr lang="en-GB" baseline="30000" dirty="0"/>
              <a:t>th</a:t>
            </a:r>
            <a:r>
              <a:rPr lang="en-GB" dirty="0"/>
              <a:t> November. 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Can now be done by 3 people in 15 mins (though it took a little longer the first time).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77829" y="2570448"/>
            <a:ext cx="8504778" cy="4023189"/>
            <a:chOff x="198853" y="811303"/>
            <a:chExt cx="8504778" cy="4023189"/>
          </a:xfrm>
        </p:grpSpPr>
        <p:pic>
          <p:nvPicPr>
            <p:cNvPr id="12" name="Picture 11" descr="Screen Shot 2015-12-01 at 08.10.43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0725" y="811813"/>
              <a:ext cx="2596076" cy="1947058"/>
            </a:xfrm>
            <a:prstGeom prst="rect">
              <a:avLst/>
            </a:prstGeom>
          </p:spPr>
        </p:pic>
        <p:pic>
          <p:nvPicPr>
            <p:cNvPr id="13" name="Picture 12" descr="Screen Shot 2015-12-01 at 08.09.4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462" y="812519"/>
              <a:ext cx="2626166" cy="1958106"/>
            </a:xfrm>
            <a:prstGeom prst="rect">
              <a:avLst/>
            </a:prstGeom>
          </p:spPr>
        </p:pic>
        <p:pic>
          <p:nvPicPr>
            <p:cNvPr id="14" name="Picture 13" descr="Screen Shot 2015-12-01 at 08.07.53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699" y="2839162"/>
              <a:ext cx="2684932" cy="1990147"/>
            </a:xfrm>
            <a:prstGeom prst="rect">
              <a:avLst/>
            </a:prstGeom>
          </p:spPr>
        </p:pic>
        <p:pic>
          <p:nvPicPr>
            <p:cNvPr id="15" name="Picture 14" descr="Screen Shot 2015-12-01 at 08.10.54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146" y="2834604"/>
              <a:ext cx="2660482" cy="1999888"/>
            </a:xfrm>
            <a:prstGeom prst="rect">
              <a:avLst/>
            </a:prstGeom>
          </p:spPr>
        </p:pic>
        <p:pic>
          <p:nvPicPr>
            <p:cNvPr id="16" name="Picture 15" descr="Screen Shot 2015-12-01 at 08.09.54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513" y="811303"/>
              <a:ext cx="2621574" cy="1939072"/>
            </a:xfrm>
            <a:prstGeom prst="rect">
              <a:avLst/>
            </a:prstGeom>
          </p:spPr>
        </p:pic>
        <p:pic>
          <p:nvPicPr>
            <p:cNvPr id="17" name="Picture 16" descr="Screen Shot 2015-12-01 at 08.10.54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7643" y="2834602"/>
              <a:ext cx="2735282" cy="1999889"/>
            </a:xfrm>
            <a:prstGeom prst="rect">
              <a:avLst/>
            </a:prstGeom>
          </p:spPr>
        </p:pic>
        <p:sp>
          <p:nvSpPr>
            <p:cNvPr id="18" name="TextBox 17"/>
            <p:cNvSpPr txBox="1">
              <a:spLocks noChangeAspect="1"/>
            </p:cNvSpPr>
            <p:nvPr/>
          </p:nvSpPr>
          <p:spPr>
            <a:xfrm>
              <a:off x="234462" y="2423339"/>
              <a:ext cx="2626165" cy="276999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Book"/>
                  <a:cs typeface="Avenir Book"/>
                </a:rPr>
                <a:t>Arm lowered</a:t>
              </a:r>
            </a:p>
          </p:txBody>
        </p:sp>
        <p:sp>
          <p:nvSpPr>
            <p:cNvPr id="19" name="TextBox 18"/>
            <p:cNvSpPr txBox="1">
              <a:spLocks noChangeAspect="1"/>
            </p:cNvSpPr>
            <p:nvPr/>
          </p:nvSpPr>
          <p:spPr>
            <a:xfrm>
              <a:off x="3144408" y="2423339"/>
              <a:ext cx="2642203" cy="276999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Book"/>
                  <a:cs typeface="Avenir Book"/>
                </a:rPr>
                <a:t>Camera moved into position</a:t>
              </a:r>
            </a:p>
          </p:txBody>
        </p:sp>
        <p:sp>
          <p:nvSpPr>
            <p:cNvPr id="20" name="TextBox 19"/>
            <p:cNvSpPr txBox="1">
              <a:spLocks noChangeAspect="1"/>
            </p:cNvSpPr>
            <p:nvPr/>
          </p:nvSpPr>
          <p:spPr>
            <a:xfrm>
              <a:off x="6090863" y="2423339"/>
              <a:ext cx="2584357" cy="276999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Book"/>
                  <a:cs typeface="Avenir Book"/>
                </a:rPr>
                <a:t>Camera secured</a:t>
              </a:r>
            </a:p>
          </p:txBody>
        </p:sp>
        <p:sp>
          <p:nvSpPr>
            <p:cNvPr id="21" name="TextBox 20"/>
            <p:cNvSpPr txBox="1">
              <a:spLocks noChangeAspect="1"/>
            </p:cNvSpPr>
            <p:nvPr/>
          </p:nvSpPr>
          <p:spPr>
            <a:xfrm>
              <a:off x="6018699" y="4492399"/>
              <a:ext cx="2656521" cy="276999"/>
            </a:xfrm>
            <a:prstGeom prst="rect">
              <a:avLst/>
            </a:prstGeom>
            <a:solidFill>
              <a:srgbClr val="FFFFFF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Book"/>
                  <a:cs typeface="Avenir Book"/>
                </a:rPr>
                <a:t>Horizontal rods and cables attached</a:t>
              </a:r>
            </a:p>
          </p:txBody>
        </p:sp>
        <p:sp>
          <p:nvSpPr>
            <p:cNvPr id="22" name="TextBox 21"/>
            <p:cNvSpPr txBox="1">
              <a:spLocks noChangeAspect="1"/>
            </p:cNvSpPr>
            <p:nvPr/>
          </p:nvSpPr>
          <p:spPr>
            <a:xfrm>
              <a:off x="198853" y="4492399"/>
              <a:ext cx="5587758" cy="276999"/>
            </a:xfrm>
            <a:prstGeom prst="rect">
              <a:avLst/>
            </a:prstGeom>
            <a:solidFill>
              <a:srgbClr val="FFFFFF">
                <a:alpha val="8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venir Book"/>
                  <a:cs typeface="Avenir Book"/>
                </a:rPr>
                <a:t>Camera raised</a:t>
              </a:r>
            </a:p>
          </p:txBody>
        </p:sp>
      </p:grpSp>
      <p:sp>
        <p:nvSpPr>
          <p:cNvPr id="23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5</a:t>
            </a:fld>
            <a:endParaRPr lang="en-GB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6923316" y="1015052"/>
            <a:ext cx="1386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Richard White</a:t>
            </a:r>
          </a:p>
        </p:txBody>
      </p:sp>
    </p:spTree>
    <p:extLst>
      <p:ext uri="{BB962C8B-B14F-4D97-AF65-F5344CB8AC3E}">
        <p14:creationId xmlns:p14="http://schemas.microsoft.com/office/powerpoint/2010/main" val="257720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function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■"/>
            </a:pPr>
            <a:r>
              <a:rPr lang="en-GB" dirty="0"/>
              <a:t>Camera tested</a:t>
            </a:r>
            <a:br>
              <a:rPr lang="en-GB" dirty="0"/>
            </a:br>
            <a:r>
              <a:rPr lang="en-GB" dirty="0"/>
              <a:t>on telescope</a:t>
            </a:r>
            <a:br>
              <a:rPr lang="en-GB" dirty="0"/>
            </a:br>
            <a:r>
              <a:rPr lang="en-GB" dirty="0"/>
              <a:t>(under shelter). </a:t>
            </a:r>
          </a:p>
          <a:p>
            <a:r>
              <a:rPr lang="en-GB" dirty="0"/>
              <a:t>E.g. real time</a:t>
            </a:r>
            <a:br>
              <a:rPr lang="en-GB" dirty="0"/>
            </a:br>
            <a:r>
              <a:rPr lang="en-GB" dirty="0"/>
              <a:t>monitoring</a:t>
            </a:r>
            <a:br>
              <a:rPr lang="en-GB" dirty="0"/>
            </a:br>
            <a:r>
              <a:rPr lang="en-GB" dirty="0"/>
              <a:t>of TARGET </a:t>
            </a:r>
            <a:br>
              <a:rPr lang="en-GB" dirty="0"/>
            </a:br>
            <a:r>
              <a:rPr lang="en-GB" dirty="0"/>
              <a:t>module…</a:t>
            </a:r>
          </a:p>
          <a:p>
            <a:r>
              <a:rPr lang="en-GB" dirty="0"/>
              <a:t>…and DACQ board temperatures.</a:t>
            </a:r>
            <a:br>
              <a:rPr lang="en-GB" dirty="0"/>
            </a:b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LED flasher tests:</a:t>
            </a:r>
          </a:p>
        </p:txBody>
      </p:sp>
      <p:pic>
        <p:nvPicPr>
          <p:cNvPr id="5" name="Picture 4" descr="Screen Shot 2015-12-01 at 09.56.47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02" y="4258490"/>
            <a:ext cx="2272907" cy="2320834"/>
          </a:xfrm>
          <a:prstGeom prst="rect">
            <a:avLst/>
          </a:prstGeom>
        </p:spPr>
      </p:pic>
      <p:pic>
        <p:nvPicPr>
          <p:cNvPr id="6" name="Picture 5" descr="Screen Shot 2015-12-01 at 09.56.4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102" b="49569"/>
          <a:stretch/>
        </p:blipFill>
        <p:spPr>
          <a:xfrm>
            <a:off x="2460107" y="1462914"/>
            <a:ext cx="2379234" cy="2429403"/>
          </a:xfrm>
          <a:prstGeom prst="rect">
            <a:avLst/>
          </a:prstGeom>
        </p:spPr>
      </p:pic>
      <p:pic>
        <p:nvPicPr>
          <p:cNvPr id="7" name="Picture 6" descr="Screen Shot 2015-12-01 at 09.57.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78" y="4258490"/>
            <a:ext cx="2164956" cy="2320834"/>
          </a:xfrm>
          <a:prstGeom prst="rect">
            <a:avLst/>
          </a:prstGeom>
          <a:ln>
            <a:noFill/>
          </a:ln>
        </p:spPr>
      </p:pic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5188680" y="1985546"/>
            <a:ext cx="4582176" cy="3865376"/>
            <a:chOff x="5859473" y="818978"/>
            <a:chExt cx="3089275" cy="2606011"/>
          </a:xfrm>
        </p:grpSpPr>
        <p:grpSp>
          <p:nvGrpSpPr>
            <p:cNvPr id="20" name="Group 19"/>
            <p:cNvGrpSpPr/>
            <p:nvPr/>
          </p:nvGrpSpPr>
          <p:grpSpPr>
            <a:xfrm>
              <a:off x="5859473" y="818978"/>
              <a:ext cx="3089275" cy="2606011"/>
              <a:chOff x="0" y="876703"/>
              <a:chExt cx="3089275" cy="2606011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0" y="894732"/>
                <a:ext cx="3089275" cy="2587982"/>
                <a:chOff x="0" y="894732"/>
                <a:chExt cx="3089275" cy="2587982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29" y="894732"/>
                  <a:ext cx="2972230" cy="2587982"/>
                </a:xfrm>
                <a:prstGeom prst="rect">
                  <a:avLst/>
                </a:prstGeom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0" y="2227576"/>
                  <a:ext cx="3089275" cy="4571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/>
              <p:nvPr/>
            </p:nvSpPr>
            <p:spPr>
              <a:xfrm>
                <a:off x="1400175" y="876703"/>
                <a:ext cx="1670050" cy="345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5926148" y="1878787"/>
              <a:ext cx="174625" cy="174625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8497898" y="1872437"/>
              <a:ext cx="174625" cy="174625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8494723" y="2208987"/>
              <a:ext cx="174625" cy="174625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5919798" y="2199460"/>
              <a:ext cx="174625" cy="174625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6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1068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6"/>
            <a:ext cx="9252382" cy="482678"/>
          </a:xfrm>
        </p:spPr>
        <p:txBody>
          <a:bodyPr/>
          <a:lstStyle/>
          <a:p>
            <a:r>
              <a:rPr lang="en-GB" dirty="0"/>
              <a:t>Thursday 26</a:t>
            </a:r>
            <a:r>
              <a:rPr lang="en-GB" baseline="30000" dirty="0"/>
              <a:t>th</a:t>
            </a:r>
            <a:r>
              <a:rPr lang="en-GB" dirty="0"/>
              <a:t> Nov, night sky background 20 to 100 times higher than CTA site…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707" y="2016203"/>
            <a:ext cx="8922054" cy="47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63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33525"/>
            <a:ext cx="8817376" cy="5135563"/>
          </a:xfrm>
        </p:spPr>
        <p:txBody>
          <a:bodyPr/>
          <a:lstStyle/>
          <a:p>
            <a:r>
              <a:rPr lang="en-GB" dirty="0"/>
              <a:t>…but despite this successfully observed Cherenkov light from ~ 50 TeV showers, including this first event: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Note, high NSB required that MAPMs be operated ~ 200 V below voltage at which laboratory tests carried out – low gain, high threshold, no gain equalisation.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1" y="2323174"/>
            <a:ext cx="9615174" cy="2948140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8</a:t>
            </a:fld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1205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First tests of the GCT prototype on sky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More events: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The cleanest event:</a:t>
            </a:r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592912" y="6485825"/>
            <a:ext cx="23114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fld id="{7621FCE2-413B-48CC-B7EE-934290784A8D}" type="slidenum">
              <a:rPr lang="en-GB" sz="1600" smtClean="0"/>
              <a:pPr algn="r"/>
              <a:t>9</a:t>
            </a:fld>
            <a:endParaRPr lang="en-GB" sz="16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86338" y="2127852"/>
            <a:ext cx="4001635" cy="4525158"/>
            <a:chOff x="286338" y="1831756"/>
            <a:chExt cx="4001635" cy="4525158"/>
          </a:xfrm>
        </p:grpSpPr>
        <p:pic>
          <p:nvPicPr>
            <p:cNvPr id="7" name="Picture 6" descr="r1598e2_CameraImage_peakHeight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53" b="5619"/>
            <a:stretch/>
          </p:blipFill>
          <p:spPr>
            <a:xfrm>
              <a:off x="295516" y="1831756"/>
              <a:ext cx="1895393" cy="1403735"/>
            </a:xfrm>
            <a:prstGeom prst="rect">
              <a:avLst/>
            </a:prstGeom>
          </p:spPr>
        </p:pic>
        <p:pic>
          <p:nvPicPr>
            <p:cNvPr id="8" name="Picture 7" descr="r1594e2_t40-60_CameraImage_peakHeight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5" b="7116"/>
            <a:stretch/>
          </p:blipFill>
          <p:spPr>
            <a:xfrm>
              <a:off x="286338" y="3392069"/>
              <a:ext cx="1915345" cy="1404515"/>
            </a:xfrm>
            <a:prstGeom prst="rect">
              <a:avLst/>
            </a:prstGeom>
          </p:spPr>
        </p:pic>
        <p:pic>
          <p:nvPicPr>
            <p:cNvPr id="9" name="Picture 8" descr="r1596e10_t35-55_CameraImage_peakHeight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53" b="6118"/>
            <a:stretch/>
          </p:blipFill>
          <p:spPr>
            <a:xfrm>
              <a:off x="2372628" y="3392069"/>
              <a:ext cx="1905368" cy="1404182"/>
            </a:xfrm>
            <a:prstGeom prst="rect">
              <a:avLst/>
            </a:prstGeom>
          </p:spPr>
        </p:pic>
        <p:pic>
          <p:nvPicPr>
            <p:cNvPr id="10" name="Picture 9" descr="r1594e11_t36-48_CameraImage_peakHeight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4" b="6876"/>
            <a:stretch/>
          </p:blipFill>
          <p:spPr>
            <a:xfrm>
              <a:off x="2372628" y="4952382"/>
              <a:ext cx="1915345" cy="1404532"/>
            </a:xfrm>
            <a:prstGeom prst="rect">
              <a:avLst/>
            </a:prstGeom>
          </p:spPr>
        </p:pic>
        <p:pic>
          <p:nvPicPr>
            <p:cNvPr id="11" name="Picture 10" descr="r1594e9_t33-54_CameraImage_peakHeight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7" b="6875"/>
            <a:stretch/>
          </p:blipFill>
          <p:spPr>
            <a:xfrm>
              <a:off x="286338" y="4952382"/>
              <a:ext cx="1905368" cy="1404167"/>
            </a:xfrm>
            <a:prstGeom prst="rect">
              <a:avLst/>
            </a:prstGeom>
          </p:spPr>
        </p:pic>
        <p:pic>
          <p:nvPicPr>
            <p:cNvPr id="12" name="Picture 11" descr="r1594e7_t40-60_CameraImage_peakHeight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1" t="7297" b="7373"/>
            <a:stretch/>
          </p:blipFill>
          <p:spPr>
            <a:xfrm>
              <a:off x="2493215" y="1831756"/>
              <a:ext cx="1770718" cy="1404532"/>
            </a:xfrm>
            <a:prstGeom prst="rect">
              <a:avLst/>
            </a:prstGeom>
          </p:spPr>
        </p:pic>
      </p:grpSp>
      <p:pic>
        <p:nvPicPr>
          <p:cNvPr id="13" name="Picture 12" descr="r1594_e9_EventMovie_t42-60_correcteddelay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24" y="2355525"/>
            <a:ext cx="5207465" cy="33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65886"/>
      </p:ext>
    </p:extLst>
  </p:cSld>
  <p:clrMapOvr>
    <a:masterClrMapping/>
  </p:clrMapOvr>
</p:sld>
</file>

<file path=ppt/theme/theme1.xml><?xml version="1.0" encoding="utf-8"?>
<a:theme xmlns:a="http://schemas.openxmlformats.org/drawingml/2006/main" name="CTAnumA4">
  <a:themeElements>
    <a:clrScheme name="TimA4Landscap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mA4Landscap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mA4Landscap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mA4Landscap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mA4Landscap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CTAnumA4</Template>
  <TotalTime>5574</TotalTime>
  <Words>1689</Words>
  <Application>Microsoft Office PowerPoint</Application>
  <PresentationFormat>A4 Paper (210x297 mm)</PresentationFormat>
  <Paragraphs>308</Paragraphs>
  <Slides>27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Arial</vt:lpstr>
      <vt:lpstr>Avenir Book</vt:lpstr>
      <vt:lpstr>Calibri</vt:lpstr>
      <vt:lpstr>Fira Sans</vt:lpstr>
      <vt:lpstr>Symbol</vt:lpstr>
      <vt:lpstr>Times New Roman</vt:lpstr>
      <vt:lpstr>Wingdings</vt:lpstr>
      <vt:lpstr>CTAnumA4</vt:lpstr>
      <vt:lpstr>MathType 6.0 Equation</vt:lpstr>
      <vt:lpstr>GCT: progress since Liverpool meeting</vt:lpstr>
      <vt:lpstr>Introduction – recent history</vt:lpstr>
      <vt:lpstr>Recent history</vt:lpstr>
      <vt:lpstr>Building the GCT</vt:lpstr>
      <vt:lpstr>Installation of CHEC-M on telescope</vt:lpstr>
      <vt:lpstr>Camera function tests</vt:lpstr>
      <vt:lpstr>First tests of the GCT prototype on sky</vt:lpstr>
      <vt:lpstr>First tests of the GCT prototype on sky</vt:lpstr>
      <vt:lpstr>First tests of the GCT prototype on sky</vt:lpstr>
      <vt:lpstr>CTA science meeting and inauguration of GCT </vt:lpstr>
      <vt:lpstr>Inauguration of the telescope</vt:lpstr>
      <vt:lpstr>Outreach</vt:lpstr>
      <vt:lpstr>Progress with structure</vt:lpstr>
      <vt:lpstr>Progress with structure</vt:lpstr>
      <vt:lpstr>Progress with structure</vt:lpstr>
      <vt:lpstr>CHEC-M studies</vt:lpstr>
      <vt:lpstr>CHEC-M studies</vt:lpstr>
      <vt:lpstr>CHEC-M next steps</vt:lpstr>
      <vt:lpstr>CHEC-S</vt:lpstr>
      <vt:lpstr>Mechanical design of CHEC-S</vt:lpstr>
      <vt:lpstr>Mechanical design of CHEC-S</vt:lpstr>
      <vt:lpstr>Mechanical design of CHEC-S</vt:lpstr>
      <vt:lpstr>Front end electronics for CHEC-S</vt:lpstr>
      <vt:lpstr>Front end electronics for CHEC-S</vt:lpstr>
      <vt:lpstr>Back end electronics developments</vt:lpstr>
      <vt:lpstr>Pre-production GCT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SST</dc:title>
  <dc:creator>green</dc:creator>
  <cp:lastModifiedBy>Tim Greenshaw</cp:lastModifiedBy>
  <cp:revision>248</cp:revision>
  <dcterms:created xsi:type="dcterms:W3CDTF">2014-06-27T08:24:21Z</dcterms:created>
  <dcterms:modified xsi:type="dcterms:W3CDTF">2016-05-18T07:38:58Z</dcterms:modified>
</cp:coreProperties>
</file>