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handoutMasterIdLst>
    <p:handoutMasterId r:id="rId20"/>
  </p:handoutMasterIdLst>
  <p:sldIdLst>
    <p:sldId id="257" r:id="rId2"/>
    <p:sldId id="281" r:id="rId3"/>
    <p:sldId id="297" r:id="rId4"/>
    <p:sldId id="299" r:id="rId5"/>
    <p:sldId id="298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10" r:id="rId14"/>
    <p:sldId id="311" r:id="rId15"/>
    <p:sldId id="296" r:id="rId16"/>
    <p:sldId id="307" r:id="rId17"/>
    <p:sldId id="308" r:id="rId18"/>
    <p:sldId id="30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81" d="100"/>
          <a:sy n="81" d="100"/>
        </p:scale>
        <p:origin x="5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3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CD230-0531-45CF-AA23-47F2685F2B10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2220-AAFB-4794-8C97-DAC4D551C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027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06800"/>
            <a:ext cx="8208912" cy="1654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4412704"/>
            <a:ext cx="734481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1C8B06-7166-4829-8EA4-61EA4AB9ED9A}" type="datetime1">
              <a:rPr lang="en-GB" smtClean="0"/>
              <a:pPr/>
              <a:t>15/09/2017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6789" y="6436091"/>
            <a:ext cx="4110421" cy="365125"/>
          </a:xfrm>
        </p:spPr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00000" y="1124744"/>
            <a:ext cx="7344000" cy="72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710A"/>
                </a:solidFill>
              </a:defRPr>
            </a:lvl1pPr>
          </a:lstStyle>
          <a:p>
            <a:pPr lvl="0"/>
            <a:r>
              <a:rPr lang="en-US" dirty="0" smtClean="0"/>
              <a:t>Conference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26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09/11/2016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80277" y="6461999"/>
            <a:ext cx="4110421" cy="365125"/>
          </a:xfrm>
        </p:spPr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5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09/11/2016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WP3 Face-to-Face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6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09/11/2016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WP3 Face-to-Face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0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09/11/2016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95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79E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09/11/2016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WP3 Face-to-Face meeting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720857"/>
            <a:ext cx="8128000" cy="57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8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>
            <a:lvl1pPr>
              <a:defRPr>
                <a:solidFill>
                  <a:srgbClr val="8F640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BDF974-3162-4E08-8C45-AA16C41729BE}" type="datetime1">
              <a:rPr lang="en-GB" smtClean="0"/>
              <a:pPr/>
              <a:t>15/09/2017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6789" y="6436091"/>
            <a:ext cx="4110421" cy="365125"/>
          </a:xfrm>
        </p:spPr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04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000"/>
            <a:ext cx="8229600" cy="504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0585" y="6455723"/>
            <a:ext cx="1141891" cy="363600"/>
          </a:xfrm>
        </p:spPr>
        <p:txBody>
          <a:bodyPr/>
          <a:lstStyle/>
          <a:p>
            <a:r>
              <a:rPr lang="en-GB" dirty="0" smtClean="0"/>
              <a:t>27/01/2017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48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2E36F-62C3-4731-B551-47CBD8928498}" type="datetime1">
              <a:rPr lang="en-GB" smtClean="0"/>
              <a:pPr/>
              <a:t>15/09/2017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3302" y="6428662"/>
            <a:ext cx="4110421" cy="365125"/>
          </a:xfrm>
        </p:spPr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50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50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97B69-57C0-4CE5-BF04-38380173DDB1}" type="datetime1">
              <a:rPr lang="en-GB" smtClean="0"/>
              <a:pPr/>
              <a:t>15/09/2017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57079" y="6428662"/>
            <a:ext cx="4110421" cy="365125"/>
          </a:xfrm>
        </p:spPr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0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213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213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ECFE22-D53D-4264-A527-0C8F20777539}" type="datetime1">
              <a:rPr lang="en-GB" smtClean="0"/>
              <a:pPr/>
              <a:t>15/09/2017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2389" y="6436091"/>
            <a:ext cx="4110421" cy="365125"/>
          </a:xfrm>
        </p:spPr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3644899"/>
            <a:ext cx="4039200" cy="213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7600" y="3644899"/>
            <a:ext cx="4039200" cy="213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16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080000"/>
            <a:ext cx="828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3717032"/>
            <a:ext cx="828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E02B68-4DD2-423E-BCAA-402E28C02BFB}" type="datetime1">
              <a:rPr lang="en-GB" smtClean="0"/>
              <a:pPr/>
              <a:t>15/09/2017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6789" y="6463647"/>
            <a:ext cx="4110421" cy="365125"/>
          </a:xfrm>
        </p:spPr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3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F487B-AA7C-454F-8148-D707A5446A76}" type="datetime1">
              <a:rPr lang="en-GB" smtClean="0"/>
              <a:pPr/>
              <a:t>15/09/2017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42177" y="6436091"/>
            <a:ext cx="4110421" cy="365125"/>
          </a:xfrm>
        </p:spPr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5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09/11/2016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4538" y="6428662"/>
            <a:ext cx="4110421" cy="365125"/>
          </a:xfrm>
        </p:spPr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48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000" y="6462000"/>
            <a:ext cx="9072000" cy="363600"/>
          </a:xfrm>
          <a:prstGeom prst="rect">
            <a:avLst/>
          </a:prstGeom>
          <a:solidFill>
            <a:srgbClr val="1F2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160799" y="36000"/>
            <a:ext cx="5947200" cy="720000"/>
          </a:xfrm>
          <a:prstGeom prst="rect">
            <a:avLst/>
          </a:prstGeom>
          <a:solidFill>
            <a:srgbClr val="1F2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8F640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" y="36000"/>
            <a:ext cx="3126176" cy="72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7919" y="6437616"/>
            <a:ext cx="1141891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79E60"/>
                </a:solidFill>
              </a:defRPr>
            </a:lvl1pPr>
          </a:lstStyle>
          <a:p>
            <a:fld id="{9E49F0F9-7D64-4ECE-9AA0-65A23364EBCA}" type="datetime1">
              <a:rPr lang="en-GB" smtClean="0"/>
              <a:pPr/>
              <a:t>15/09/2017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1769" y="6436091"/>
            <a:ext cx="4110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79E60"/>
                </a:solidFill>
              </a:defRPr>
            </a:lvl1pPr>
          </a:lstStyle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5600" y="6462000"/>
            <a:ext cx="114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79E60"/>
                </a:solidFill>
              </a:defRPr>
            </a:lvl1pPr>
          </a:lstStyle>
          <a:p>
            <a:fld id="{3681C50D-2960-4127-90EB-385DB60A0AF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72" b="89577" l="4803" r="93482">
                        <a14:foregroundMark x1="31218" y1="56352" x2="31218" y2="56352"/>
                        <a14:foregroundMark x1="46484" y1="46906" x2="46484" y2="46906"/>
                        <a14:foregroundMark x1="55403" y1="47557" x2="55403" y2="47557"/>
                        <a14:foregroundMark x1="67925" y1="50163" x2="67925" y2="50163"/>
                        <a14:foregroundMark x1="82676" y1="48208" x2="82676" y2="48208"/>
                        <a14:foregroundMark x1="28816" y1="74919" x2="28816" y2="74919"/>
                        <a14:foregroundMark x1="35506" y1="74267" x2="35506" y2="74267"/>
                        <a14:foregroundMark x1="41509" y1="75570" x2="41509" y2="75570"/>
                        <a14:foregroundMark x1="47513" y1="74267" x2="47513" y2="74267"/>
                        <a14:foregroundMark x1="53859" y1="74593" x2="53859" y2="74593"/>
                        <a14:foregroundMark x1="59691" y1="73290" x2="59691" y2="73290"/>
                        <a14:foregroundMark x1="64837" y1="74919" x2="64837" y2="74919"/>
                        <a14:foregroundMark x1="72556" y1="74593" x2="72556" y2="74593"/>
                        <a14:foregroundMark x1="79760" y1="73941" x2="79760" y2="73941"/>
                        <a14:foregroundMark x1="86621" y1="73941" x2="86621" y2="73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5" y="6436091"/>
            <a:ext cx="656510" cy="3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C79E6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2228" y="1670195"/>
            <a:ext cx="5483372" cy="91842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Flexible Printed Circuit</a:t>
            </a:r>
            <a:b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rototype towards RD53 IC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962" y="3316236"/>
            <a:ext cx="6212638" cy="979993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Ilya </a:t>
            </a:r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Tsurin</a:t>
            </a:r>
            <a:endParaRPr lang="en-GB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Liverpool University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18/09/2017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779219" y="4385062"/>
            <a:ext cx="3495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ATLAS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 WP1/WP2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60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829" y="811698"/>
            <a:ext cx="3506703" cy="555967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18/09/2017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10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V3  Backside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772334" y="3013014"/>
            <a:ext cx="1379043" cy="380256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583180" y="5160159"/>
            <a:ext cx="2252000" cy="104633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5847754" y="2291158"/>
            <a:ext cx="949832" cy="61786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7342" y="4415751"/>
            <a:ext cx="2754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 plane (at Low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Voltage) for impedance control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759241" y="5431414"/>
            <a:ext cx="1038345" cy="9532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38779" y="2291158"/>
            <a:ext cx="2754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 plane (at High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Voltage) for impedance control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94427" y="1320704"/>
            <a:ext cx="22099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 mesh:</a:t>
            </a:r>
          </a:p>
          <a:p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125um track,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400um step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(47% transparent)</a:t>
            </a:r>
          </a:p>
          <a:p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Mesh improves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peel strength of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FPC glued to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 sensor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98026" y="4881633"/>
            <a:ext cx="2209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 area is free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solder resist for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adhesion</a:t>
            </a:r>
          </a:p>
        </p:txBody>
      </p:sp>
    </p:spTree>
    <p:extLst>
      <p:ext uri="{BB962C8B-B14F-4D97-AF65-F5344CB8AC3E}">
        <p14:creationId xmlns:p14="http://schemas.microsoft.com/office/powerpoint/2010/main" val="179115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96" y="3176579"/>
            <a:ext cx="8142384" cy="26849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18/09/2017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11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V3  Ground Scheme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708201" y="3005675"/>
            <a:ext cx="452599" cy="638909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062228" y="4731410"/>
            <a:ext cx="782594" cy="1130113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76393" y="2565070"/>
            <a:ext cx="3537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 ground rail (top copper)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5979158" y="4473416"/>
            <a:ext cx="709125" cy="96665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42358" y="979805"/>
            <a:ext cx="80271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 V1 and V2: aluminium-coated sensor’s backplane (under HV)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serves as a reference plane for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microstrip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transmission lines – poor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 control due to thickness and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variations of the laminate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88283" y="5222532"/>
            <a:ext cx="23185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reference plane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(bottom copper)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42358" y="2074024"/>
            <a:ext cx="7238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 V3: bottom copper (fine mesh) as RF reference plane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05220" y="5867771"/>
            <a:ext cx="4121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reference plane (bottom copper)</a:t>
            </a:r>
          </a:p>
        </p:txBody>
      </p:sp>
    </p:spTree>
    <p:extLst>
      <p:ext uri="{BB962C8B-B14F-4D97-AF65-F5344CB8AC3E}">
        <p14:creationId xmlns:p14="http://schemas.microsoft.com/office/powerpoint/2010/main" val="1232959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18/09/2017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12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V3  Laminate Selection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8" y="1529812"/>
            <a:ext cx="4049517" cy="41583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44851" y="1729356"/>
            <a:ext cx="4762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Dupont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Pyralux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AP:   all polyimide (no adhesive)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plate through hole reliability (good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to thermal stresses)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7010" y="981068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Material: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5261" y="3231882"/>
            <a:ext cx="4422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Laminate thickness    4 mil (~100 um)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 clad                 0.5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(~18um) Trace width                 6 mil (~150 um)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race separation         6 mil (~150 um)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dielectric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Pyralux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            3.4</a:t>
            </a:r>
          </a:p>
          <a:p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  = 32 Ohm,    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103 Ohm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5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18/09/2017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13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V3  Impedance Estimate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7" y="879338"/>
            <a:ext cx="7105962" cy="54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1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18/09/2017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14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Murata RF ID devices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38" y="1433074"/>
            <a:ext cx="1620364" cy="1323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4703" y="1433073"/>
            <a:ext cx="2153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LXMS33HCNG-134</a:t>
            </a:r>
          </a:p>
          <a:p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 band, 15mm range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PCB layout needed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3.2x3.2mm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84" y="3848417"/>
            <a:ext cx="1547810" cy="11263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0994" y="3848417"/>
            <a:ext cx="2106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LXMS21NCNH-147</a:t>
            </a:r>
          </a:p>
          <a:p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UHF band, 7mm range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PCB layout needed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2x1.2mm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696" y="3445877"/>
            <a:ext cx="2504643" cy="22273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6298" y="3749885"/>
            <a:ext cx="1908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UHF RFID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Write-Read Kit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Supplied by Beta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EUR 280  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4394" y="5440374"/>
            <a:ext cx="247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ICs are Available</a:t>
            </a:r>
          </a:p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multiple vendors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824" y="770431"/>
            <a:ext cx="852983" cy="14296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63336" y="1485254"/>
            <a:ext cx="2114919" cy="131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 RFID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Write-Read Kit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from Mouser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approx. GBP 200  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66" y="1625979"/>
            <a:ext cx="1937520" cy="13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2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15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Summary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4848" y="1246744"/>
            <a:ext cx="7915053" cy="4422536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hybrids submitted with ZOT</a:t>
            </a:r>
            <a:b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Plans to submit 10 hybrids with Stevenage</a:t>
            </a:r>
            <a:b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compare vendors for Pixel TDR</a:t>
            </a:r>
            <a:b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 silicon packages (4xFE-I4B bump-bonded to</a:t>
            </a:r>
            <a:b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“n-in-p” sensors ) are coming soon</a:t>
            </a:r>
            <a:b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Reminder to organise UK/international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Face-to-Face</a:t>
            </a:r>
            <a:b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for the module assembly (gluing FPC on silicon)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64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16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Backup Slide 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20337" y="1202963"/>
            <a:ext cx="3880264" cy="442957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FPC specs: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62111" y="3209039"/>
            <a:ext cx="3880264" cy="4429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to FPC suppliers: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7236" y="1669522"/>
            <a:ext cx="8126730" cy="133731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clad DuPont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Pyralux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AP8545 (18u copper, 100u laminate),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150u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and gap, 0.3mm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drill diameter,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ENIG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and bottom HXC1215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coverlay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(12u polyimide film, 15u epoxy adhesive)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silkscreen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print,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individually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cut, cleaned and packaged.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936" y="3920354"/>
            <a:ext cx="7257644" cy="189648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Stock availability / lead time of AP8545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HXC1215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ENIG finish: total copper coverage / exposed contacts only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(influence of ferromagnetic Nickel on properties of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microstrips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elective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plating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Impedance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capabilities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Etch control: dummy pattern in copper-free areas (radiation length)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67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17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Backup Slide 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20337" y="993703"/>
            <a:ext cx="2325783" cy="409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FPC population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496" y="1468359"/>
            <a:ext cx="7417664" cy="164790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Compensating solder paste mask (provided) for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kapton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stretching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Ensure the right component grade (sulphur-free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resistors, tolerance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etc.)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Leaded solder assembly (to avoid tin whiskers and tin pest)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ositioning accuracy of in-line connectors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Making use of RF ID chip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20337" y="3181832"/>
            <a:ext cx="2325783" cy="51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control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496" y="3700133"/>
            <a:ext cx="8137754" cy="228503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Visual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inspection: solder escape to wire bond pads and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misalignment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of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coverlay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unacceptable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Electrical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(flying leads): integrity of traces - discontinuities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shorts are unacceptable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Optical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tactile (CMM) inspection of ENIG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 for wire bonding,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too rough (grainy) is unacceptable (probably an artefact of copper thinning)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Impedance measurements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microstrip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transmission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(PCB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itself or test coupons).</a:t>
            </a:r>
          </a:p>
        </p:txBody>
      </p:sp>
    </p:spTree>
    <p:extLst>
      <p:ext uri="{BB962C8B-B14F-4D97-AF65-F5344CB8AC3E}">
        <p14:creationId xmlns:p14="http://schemas.microsoft.com/office/powerpoint/2010/main" val="2332422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18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Backup Slide 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20337" y="993703"/>
            <a:ext cx="2325783" cy="409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FPC cleaning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496" y="1468359"/>
            <a:ext cx="7966304" cy="106668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evaluations should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performed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chosen solder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paste to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any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 residue still needs to be removed from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final production. Plasma cleaning is recommended as a final step.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496" y="3276699"/>
            <a:ext cx="7966304" cy="160405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Cleanroom materials should be used for packaging individual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circuits.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foil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laminated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mylar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bags sealed in inert environment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Measures should be taken to prevent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ending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shipment.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35017" y="2725190"/>
            <a:ext cx="2644453" cy="718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Packaging, shipping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5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18/09/2017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2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Design Objectives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72782" y="1031791"/>
            <a:ext cx="7739186" cy="1004769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Re-design of the FE-I4B Quad hybrid (with the RD53 chip</a:t>
            </a:r>
          </a:p>
          <a:p>
            <a:pPr algn="just"/>
            <a:r>
              <a:rPr lang="en-GB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mind) for the new version of the Pixel </a:t>
            </a:r>
            <a:r>
              <a:rPr lang="en-GB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EndCap</a:t>
            </a:r>
            <a:r>
              <a:rPr lang="en-GB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 tape</a:t>
            </a:r>
            <a:endParaRPr lang="en-GB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872782" y="1966834"/>
            <a:ext cx="4969346" cy="444024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System Test for Pixel TDR:</a:t>
            </a:r>
            <a:endParaRPr lang="en-GB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045474" y="2480584"/>
            <a:ext cx="7359998" cy="1220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concepts, connectivity,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distribution,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cooling, readout, sensor performance, characterization of stresses and lifetime etc. 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45474" y="3723111"/>
            <a:ext cx="6625506" cy="599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Drafting solutions for the RD53 IC Quad hybrid</a:t>
            </a:r>
            <a:endParaRPr lang="en-GB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045474" y="4322555"/>
            <a:ext cx="6645422" cy="949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density, readout speed, material budget, radiation tolerance etc.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045474" y="5212930"/>
            <a:ext cx="5752112" cy="599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Elaborating Module Production Schedule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045474" y="5812402"/>
            <a:ext cx="7359998" cy="496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QC/QA procedures, infrastructure development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5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18/09/2017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3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Revisions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268" y="1497330"/>
            <a:ext cx="2488635" cy="2599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48" y="1497330"/>
            <a:ext cx="2127206" cy="2825449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727886" y="940108"/>
            <a:ext cx="2668684" cy="557222"/>
          </a:xfrm>
        </p:spPr>
        <p:txBody>
          <a:bodyPr>
            <a:normAutofit fontScale="92500"/>
          </a:bodyPr>
          <a:lstStyle/>
          <a:p>
            <a:pPr algn="just"/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 (Working Horse)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992125" y="988417"/>
            <a:ext cx="3991855" cy="5089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 </a:t>
            </a:r>
            <a:r>
              <a:rPr lang="en-GB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(First experience with ZOT)</a:t>
            </a:r>
            <a:endParaRPr lang="en-GB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869748" y="4472037"/>
            <a:ext cx="2959302" cy="1745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100um FR4</a:t>
            </a: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18um copper clad</a:t>
            </a: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Individually cut PCB</a:t>
            </a: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Unpopulated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4992125" y="4472037"/>
            <a:ext cx="4115875" cy="1745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50um DuPont </a:t>
            </a:r>
            <a:r>
              <a:rPr lang="en-GB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Pyralux</a:t>
            </a:r>
            <a:endParaRPr lang="en-GB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18um copper thinned to 9um :-(</a:t>
            </a: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Supplied on a frame for gluing</a:t>
            </a: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Fully assembled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244509" y="2063497"/>
            <a:ext cx="2685128" cy="1182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Single-sided</a:t>
            </a:r>
          </a:p>
          <a:p>
            <a:pPr algn="just"/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150um track/gap</a:t>
            </a:r>
            <a:endParaRPr lang="en-GB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5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9" y="1139446"/>
            <a:ext cx="3897300" cy="48215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18/09/2017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4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Quad Hybrid V3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71458" y="1345711"/>
            <a:ext cx="43365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 size is different from V1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hybrids should fit on the standard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8inch x 12inch panel)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Dowel pins for module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assembly are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10mm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apart compared to V2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262334" y="1394460"/>
            <a:ext cx="1431133" cy="30351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262334" y="2827240"/>
            <a:ext cx="1470129" cy="34767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5882816" y="860063"/>
            <a:ext cx="1409524" cy="534397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39" y="3358816"/>
            <a:ext cx="3510866" cy="2561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14290" y="5994180"/>
            <a:ext cx="2752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tabs:  LV, HV, Clock/Data</a:t>
            </a:r>
          </a:p>
        </p:txBody>
      </p:sp>
    </p:spTree>
    <p:extLst>
      <p:ext uri="{BB962C8B-B14F-4D97-AF65-F5344CB8AC3E}">
        <p14:creationId xmlns:p14="http://schemas.microsoft.com/office/powerpoint/2010/main" val="368480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18/09/2017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5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V3  Tab Features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9277" y="5560134"/>
            <a:ext cx="3150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onnector footprint</a:t>
            </a: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backside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189" y="1625049"/>
            <a:ext cx="5918811" cy="3977825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2687165" y="4595865"/>
            <a:ext cx="1278145" cy="1007009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493818" y="4428227"/>
            <a:ext cx="953559" cy="18460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89466" y="4056774"/>
            <a:ext cx="2622885" cy="114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hole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vias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stronger bond with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onnector stiffener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5482" y="2371939"/>
            <a:ext cx="25663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Openings in solder</a:t>
            </a: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 mask for hot bar soldering and gluing</a:t>
            </a: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rigid plates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694383" y="3412203"/>
            <a:ext cx="834946" cy="38932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779743" y="2621821"/>
            <a:ext cx="749586" cy="303608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5482" y="1166100"/>
            <a:ext cx="271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 bar solder pads</a:t>
            </a: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optional through</a:t>
            </a: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hole plated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vias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196935" y="1945809"/>
            <a:ext cx="1298995" cy="14315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title 2"/>
          <p:cNvSpPr>
            <a:spLocks noGrp="1"/>
          </p:cNvSpPr>
          <p:nvPr>
            <p:ph type="subTitle" idx="1"/>
          </p:nvPr>
        </p:nvSpPr>
        <p:spPr>
          <a:xfrm>
            <a:off x="5301701" y="931316"/>
            <a:ext cx="1775992" cy="469568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Tabs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2846432" y="5889842"/>
            <a:ext cx="6189531" cy="46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  BM25-4P-V51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connectors with 10A current rating</a:t>
            </a:r>
            <a:endParaRPr lang="en-GB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711302" y="4604346"/>
            <a:ext cx="3204280" cy="1183129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76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18/09/2017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6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V3  Power Connector Pinout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99414" y="957613"/>
            <a:ext cx="1004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Shield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6155" y="958690"/>
            <a:ext cx="1861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 return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18926" y="958690"/>
            <a:ext cx="1004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NTC+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96910" y="958690"/>
            <a:ext cx="1430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NTC-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563" y="1951264"/>
            <a:ext cx="5781645" cy="3673754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2263822" y="1769522"/>
            <a:ext cx="559659" cy="883387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474752" y="1848009"/>
            <a:ext cx="282947" cy="804900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28507" y="1358709"/>
            <a:ext cx="929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GND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96192" y="1403652"/>
            <a:ext cx="83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6237788" y="1786044"/>
            <a:ext cx="235285" cy="854074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414772" y="1803918"/>
            <a:ext cx="173003" cy="848991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88963" y="1388615"/>
            <a:ext cx="83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01104" y="1365619"/>
            <a:ext cx="124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GND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536386" y="1854573"/>
            <a:ext cx="654" cy="834493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244792" y="1344251"/>
            <a:ext cx="70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863478" y="1344250"/>
            <a:ext cx="197737" cy="1308659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244246" y="1316790"/>
            <a:ext cx="146123" cy="1336119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700856" y="1395122"/>
            <a:ext cx="138632" cy="1259792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997409" y="1403652"/>
            <a:ext cx="163615" cy="1249257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ubtitle 2"/>
          <p:cNvSpPr txBox="1">
            <a:spLocks/>
          </p:cNvSpPr>
          <p:nvPr/>
        </p:nvSpPr>
        <p:spPr>
          <a:xfrm>
            <a:off x="1885260" y="5683309"/>
            <a:ext cx="6007406" cy="701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“HV return” referred to GND via RC high pass filter</a:t>
            </a:r>
          </a:p>
          <a:p>
            <a:pPr algn="just"/>
            <a:r>
              <a:rPr lang="en-GB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“Shield” referred to GND via capacitor</a:t>
            </a:r>
            <a:endParaRPr lang="en-GB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3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12" y="1425854"/>
            <a:ext cx="4510411" cy="437752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18/09/2017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7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V3  Components (1 ASIC)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7107" y="1116027"/>
            <a:ext cx="1885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Canopy for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creepage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10940" y="5792861"/>
            <a:ext cx="1635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 (0,0)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803999" y="1617365"/>
            <a:ext cx="658383" cy="229719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19717" y="3407756"/>
            <a:ext cx="18851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D=8mm pad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pick and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lace tool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803999" y="3719599"/>
            <a:ext cx="1729893" cy="8427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19717" y="5042970"/>
            <a:ext cx="1842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 and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rails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1737715" y="5139522"/>
            <a:ext cx="962079" cy="34442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5965006" y="4756172"/>
            <a:ext cx="664184" cy="653339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629190" y="5139522"/>
            <a:ext cx="2703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for RF ID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(up to 18mm range)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 code 5x5mm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899499" y="3508167"/>
            <a:ext cx="2162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Hole to access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 backplane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6150762" y="2478209"/>
            <a:ext cx="991443" cy="1029958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016812" y="1487321"/>
            <a:ext cx="1683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 filter for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 bias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6192105" y="1770323"/>
            <a:ext cx="707394" cy="8388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37715" y="2705163"/>
            <a:ext cx="1335934" cy="20539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9717" y="2094808"/>
            <a:ext cx="18851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D=5mm pad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pick and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lace tool</a:t>
            </a:r>
          </a:p>
        </p:txBody>
      </p:sp>
    </p:spTree>
    <p:extLst>
      <p:ext uri="{BB962C8B-B14F-4D97-AF65-F5344CB8AC3E}">
        <p14:creationId xmlns:p14="http://schemas.microsoft.com/office/powerpoint/2010/main" val="254662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12" y="1425854"/>
            <a:ext cx="4510411" cy="437752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18/09/2017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8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V3  Components (1 ASIC)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7108" y="1116026"/>
            <a:ext cx="2225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“Beefy” Serial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Power IN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(selectively plated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ogether with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vias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62043" y="5841884"/>
            <a:ext cx="1635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 (0,0)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729085" y="1592932"/>
            <a:ext cx="2174877" cy="480143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77108" y="3075138"/>
            <a:ext cx="1885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 jumpers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729085" y="3275193"/>
            <a:ext cx="1277005" cy="42319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88874" y="4279754"/>
            <a:ext cx="211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 mark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bond-off pad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729085" y="5025599"/>
            <a:ext cx="1018030" cy="63189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4856205" y="5294693"/>
            <a:ext cx="2147666" cy="10222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139076" y="5042970"/>
            <a:ext cx="1822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Out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(AC-coupled)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360188" y="2657928"/>
            <a:ext cx="1512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Clock and command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259277" y="3075138"/>
            <a:ext cx="994729" cy="48421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003871" y="3723015"/>
            <a:ext cx="21041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Opening for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silicon sensor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4615005" y="4161403"/>
            <a:ext cx="2311281" cy="11835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926286" y="1389622"/>
            <a:ext cx="2150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Wire bond pads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connector-less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4939204" y="1505663"/>
            <a:ext cx="1925904" cy="351773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206640" y="1520299"/>
            <a:ext cx="632892" cy="16125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85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683" y="1045302"/>
            <a:ext cx="5497076" cy="505462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18/09/2017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9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V3  Components (common)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2402" y="2637493"/>
            <a:ext cx="26988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Clock and command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terminating resistors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178680" y="1771114"/>
            <a:ext cx="1806298" cy="885159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02913" y="3587657"/>
            <a:ext cx="2754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AC-coupling of copper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(at Low Voltage)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nder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microstrips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2809776" y="2038691"/>
            <a:ext cx="1289347" cy="166482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154934" y="1766925"/>
            <a:ext cx="1587441" cy="3232463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4725706" y="5300806"/>
            <a:ext cx="1309334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186346" y="4864719"/>
            <a:ext cx="27747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BM14 Hirose 24+4 way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connector 0.4mm pitch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10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Gbps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rate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186346" y="2593782"/>
            <a:ext cx="2774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AC-coupling of clock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command 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5440749" y="1674890"/>
            <a:ext cx="745597" cy="127283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214869" y="3463682"/>
            <a:ext cx="2551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Clock and command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4946216" y="3703511"/>
            <a:ext cx="1188185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11448" y="4942672"/>
            <a:ext cx="2754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AC-coupling of copper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(at High Voltage)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nder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microstrips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14869" y="4067658"/>
            <a:ext cx="1454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out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615003" y="4263619"/>
            <a:ext cx="1522313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91509"/>
      </p:ext>
    </p:extLst>
  </p:cSld>
  <p:clrMapOvr>
    <a:masterClrMapping/>
  </p:clrMapOvr>
</p:sld>
</file>

<file path=ppt/theme/theme1.xml><?xml version="1.0" encoding="utf-8"?>
<a:theme xmlns:a="http://schemas.openxmlformats.org/drawingml/2006/main" name="liverpool-atlas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 smtClean="0">
            <a:solidFill>
              <a:srgbClr val="A2710A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liverpool-atlaslogo</Template>
  <TotalTime>6963</TotalTime>
  <Words>1140</Words>
  <Application>Microsoft Office PowerPoint</Application>
  <PresentationFormat>On-screen Show (4:3)</PresentationFormat>
  <Paragraphs>273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liverpool-atlaslogo</vt:lpstr>
      <vt:lpstr>Design of Flexible Printed Circuit Prototype towards RD53 IC</vt:lpstr>
      <vt:lpstr>Full System Test for Pixel TDR: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80 hybrids submitted with ZOT  Plans to submit 10 hybrids with Stevenage to compare vendors for Pixel TDR  Quad silicon packages (4xFE-I4B bump-bonded to “n-in-p” sensors ) are coming soon  Reminder to organise UK/international Face-to-Face meeting for the module assembly (gluing FPC on silicon)</vt:lpstr>
      <vt:lpstr>PowerPoint Presentation</vt:lpstr>
      <vt:lpstr>PowerPoint Presentation</vt:lpstr>
      <vt:lpstr>PowerPoint Presentation</vt:lpstr>
    </vt:vector>
  </TitlesOfParts>
  <Company>The University of Liverpool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CERN Pixel 7 Design</dc:title>
  <dc:creator>Jones, Tim [timjones]</dc:creator>
  <cp:lastModifiedBy>Tsurin, Ilya</cp:lastModifiedBy>
  <cp:revision>368</cp:revision>
  <dcterms:created xsi:type="dcterms:W3CDTF">2017-01-27T15:43:22Z</dcterms:created>
  <dcterms:modified xsi:type="dcterms:W3CDTF">2017-09-15T14:33:32Z</dcterms:modified>
</cp:coreProperties>
</file>