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60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61" r:id="rId14"/>
    <p:sldId id="262" r:id="rId15"/>
    <p:sldId id="258" r:id="rId16"/>
    <p:sldId id="274" r:id="rId17"/>
    <p:sldId id="275" r:id="rId18"/>
    <p:sldId id="257" r:id="rId19"/>
    <p:sldId id="278" r:id="rId20"/>
    <p:sldId id="280" r:id="rId21"/>
    <p:sldId id="279" r:id="rId22"/>
    <p:sldId id="276" r:id="rId23"/>
    <p:sldId id="277" r:id="rId24"/>
    <p:sldId id="26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3E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0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99020-2B2A-2544-84DB-1AE52BEEB7B5}" type="datetimeFigureOut">
              <a:rPr lang="en-US" smtClean="0"/>
              <a:t>1/19/14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12818-0986-3546-B15A-37A87C742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1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5FC8AC-1F97-C741-ABB4-6E6309EF49B7}" type="slidenum">
              <a:rPr lang="en-US"/>
              <a:pPr/>
              <a:t>20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7A41-0567-E84C-BAB1-171DAF3CCCA3}" type="datetimeFigureOut">
              <a:rPr lang="en-US" smtClean="0"/>
              <a:t>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C594-78AC-5045-B5B3-C9230D64E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8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7A41-0567-E84C-BAB1-171DAF3CCCA3}" type="datetimeFigureOut">
              <a:rPr lang="en-US" smtClean="0"/>
              <a:t>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C594-78AC-5045-B5B3-C9230D64E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26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7A41-0567-E84C-BAB1-171DAF3CCCA3}" type="datetimeFigureOut">
              <a:rPr lang="en-US" smtClean="0"/>
              <a:t>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C594-78AC-5045-B5B3-C9230D64E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3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7A41-0567-E84C-BAB1-171DAF3CCCA3}" type="datetimeFigureOut">
              <a:rPr lang="en-US" smtClean="0"/>
              <a:t>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C594-78AC-5045-B5B3-C9230D64E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12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7A41-0567-E84C-BAB1-171DAF3CCCA3}" type="datetimeFigureOut">
              <a:rPr lang="en-US" smtClean="0"/>
              <a:t>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C594-78AC-5045-B5B3-C9230D64E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7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7A41-0567-E84C-BAB1-171DAF3CCCA3}" type="datetimeFigureOut">
              <a:rPr lang="en-US" smtClean="0"/>
              <a:t>1/19/14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C594-78AC-5045-B5B3-C9230D64E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2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7A41-0567-E84C-BAB1-171DAF3CCCA3}" type="datetimeFigureOut">
              <a:rPr lang="en-US" smtClean="0"/>
              <a:t>1/19/14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C594-78AC-5045-B5B3-C9230D64E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37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7A41-0567-E84C-BAB1-171DAF3CCCA3}" type="datetimeFigureOut">
              <a:rPr lang="en-US" smtClean="0"/>
              <a:t>1/19/14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C594-78AC-5045-B5B3-C9230D64E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1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7A41-0567-E84C-BAB1-171DAF3CCCA3}" type="datetimeFigureOut">
              <a:rPr lang="en-US" smtClean="0"/>
              <a:t>1/19/14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C594-78AC-5045-B5B3-C9230D64E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4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7A41-0567-E84C-BAB1-171DAF3CCCA3}" type="datetimeFigureOut">
              <a:rPr lang="en-US" smtClean="0"/>
              <a:t>1/19/14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C594-78AC-5045-B5B3-C9230D64E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1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7A41-0567-E84C-BAB1-171DAF3CCCA3}" type="datetimeFigureOut">
              <a:rPr lang="en-US" smtClean="0"/>
              <a:t>1/19/14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C594-78AC-5045-B5B3-C9230D64E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7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27A41-0567-E84C-BAB1-171DAF3CCCA3}" type="datetimeFigureOut">
              <a:rPr lang="en-US" smtClean="0"/>
              <a:t>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9C594-78AC-5045-B5B3-C9230D64E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3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8.png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37.emf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00" y="665656"/>
            <a:ext cx="6268311" cy="473435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42103" y="5434648"/>
            <a:ext cx="5861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 and Updates (work in progress)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8384" y="6164580"/>
            <a:ext cx="551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LHeC</a:t>
            </a:r>
            <a:r>
              <a:rPr lang="en-US" dirty="0" smtClean="0"/>
              <a:t> Workshop, Chavannes-de-</a:t>
            </a:r>
            <a:r>
              <a:rPr lang="en-US" dirty="0" err="1" smtClean="0"/>
              <a:t>Bogis</a:t>
            </a:r>
            <a:r>
              <a:rPr lang="en-US" dirty="0" smtClean="0"/>
              <a:t>, January 20</a:t>
            </a:r>
            <a:r>
              <a:rPr lang="en-US" baseline="30000" dirty="0" smtClean="0"/>
              <a:t>th</a:t>
            </a:r>
            <a:r>
              <a:rPr lang="en-US" dirty="0" smtClean="0"/>
              <a:t>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Voica Radescu</a:t>
            </a:r>
            <a:r>
              <a:rPr lang="en-US">
                <a:solidFill>
                  <a:srgbClr val="B11629"/>
                </a:solidFill>
              </a:rPr>
              <a:t>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301A-7B04-1647-8230-8C427A8A9F4B}" type="slidenum">
              <a:rPr lang="en-US"/>
              <a:pPr/>
              <a:t>10</a:t>
            </a:fld>
            <a:endParaRPr lang="en-US">
              <a:solidFill>
                <a:srgbClr val="B11629"/>
              </a:solidFill>
            </a:endParaRPr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1" y="86971"/>
            <a:ext cx="8229600" cy="669609"/>
          </a:xfrm>
        </p:spPr>
        <p:txBody>
          <a:bodyPr/>
          <a:lstStyle/>
          <a:p>
            <a:r>
              <a:rPr lang="en-US" sz="3200" dirty="0">
                <a:solidFill>
                  <a:srgbClr val="26A9FB"/>
                </a:solidFill>
              </a:rPr>
              <a:t>Impact on d/u ratios</a:t>
            </a:r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3771900" cy="262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39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2"/>
            <a:ext cx="3733800" cy="25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39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4014788"/>
            <a:ext cx="3759200" cy="25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39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75100"/>
            <a:ext cx="381000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09864"/>
            <a:ext cx="9144000" cy="5638800"/>
          </a:xfrm>
        </p:spPr>
        <p:txBody>
          <a:bodyPr/>
          <a:lstStyle/>
          <a:p>
            <a:r>
              <a:rPr lang="en-US" sz="1800" dirty="0" smtClean="0"/>
              <a:t>Constrained  decomposition</a:t>
            </a:r>
            <a:r>
              <a:rPr lang="en-US" sz="1800" dirty="0"/>
              <a:t>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1800" dirty="0"/>
              <a:t>Unconstrained sea decomposition: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959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26A9FB"/>
                </a:solidFill>
              </a:rPr>
              <a:t>Releasing further PDF constraints</a:t>
            </a:r>
            <a:endParaRPr lang="en-US" sz="3200" dirty="0">
              <a:solidFill>
                <a:srgbClr val="26A9F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3646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Releasing further the assumptions: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Removing the correlation that </a:t>
            </a:r>
            <a:r>
              <a:rPr lang="en-US" dirty="0" err="1" smtClean="0"/>
              <a:t>ubar</a:t>
            </a:r>
            <a:r>
              <a:rPr lang="en-US" dirty="0" smtClean="0"/>
              <a:t>=</a:t>
            </a:r>
            <a:r>
              <a:rPr lang="en-US" dirty="0" err="1" smtClean="0"/>
              <a:t>dbar</a:t>
            </a:r>
            <a:r>
              <a:rPr lang="en-US" dirty="0" smtClean="0"/>
              <a:t> at low x</a:t>
            </a:r>
          </a:p>
          <a:p>
            <a:pPr lvl="1"/>
            <a:r>
              <a:rPr lang="en-US" dirty="0" smtClean="0"/>
              <a:t>Free parameters for the strange quark are introduced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This study was driven by the recent ATLAS results on strange determination, hence we have repeated the impact of </a:t>
            </a:r>
            <a:r>
              <a:rPr lang="en-US" dirty="0" err="1" smtClean="0"/>
              <a:t>LHeC</a:t>
            </a:r>
            <a:r>
              <a:rPr lang="en-US" dirty="0" smtClean="0"/>
              <a:t> study under the new conditions.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Voica</a:t>
            </a:r>
            <a:r>
              <a:rPr lang="en-US" dirty="0" smtClean="0"/>
              <a:t> </a:t>
            </a:r>
            <a:r>
              <a:rPr lang="en-US" dirty="0" err="1" smtClean="0"/>
              <a:t>Radescu</a:t>
            </a:r>
            <a:r>
              <a:rPr lang="en-US" dirty="0" smtClean="0">
                <a:solidFill>
                  <a:srgbClr val="B11629"/>
                </a:solidFill>
              </a:rPr>
              <a:t> </a:t>
            </a:r>
            <a:endParaRPr lang="en-US" dirty="0">
              <a:solidFill>
                <a:srgbClr val="B1162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E691-4B60-324C-A095-FE6300F3B438}" type="slidenum">
              <a:rPr lang="en-US" smtClean="0"/>
              <a:pPr/>
              <a:t>11</a:t>
            </a:fld>
            <a:endParaRPr lang="en-US">
              <a:solidFill>
                <a:srgbClr val="B11629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404" y="1735774"/>
            <a:ext cx="4119596" cy="193085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>
            <a:off x="3923928" y="2060848"/>
            <a:ext cx="100811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73" y="1926852"/>
            <a:ext cx="4123495" cy="173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61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76200"/>
            <a:ext cx="9649072" cy="5334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26A9FB"/>
                </a:solidFill>
              </a:rPr>
              <a:t>Releasing assumptions</a:t>
            </a:r>
            <a:endParaRPr lang="en-US" sz="3200" dirty="0">
              <a:solidFill>
                <a:srgbClr val="26A9FB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Voica Radescu</a:t>
            </a:r>
            <a:r>
              <a:rPr lang="en-US" smtClean="0">
                <a:solidFill>
                  <a:srgbClr val="B11629"/>
                </a:solidFill>
              </a:rPr>
              <a:t> </a:t>
            </a:r>
            <a:endParaRPr lang="en-US">
              <a:solidFill>
                <a:srgbClr val="B1162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E691-4B60-324C-A095-FE6300F3B438}" type="slidenum">
              <a:rPr lang="en-US" smtClean="0"/>
              <a:pPr/>
              <a:t>12</a:t>
            </a:fld>
            <a:endParaRPr lang="en-US">
              <a:solidFill>
                <a:srgbClr val="B1162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692696"/>
            <a:ext cx="7488832" cy="49766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00721" y="2306491"/>
            <a:ext cx="63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Dbar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00721" y="4869162"/>
            <a:ext cx="573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dval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60233" y="4839545"/>
            <a:ext cx="888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strange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61161" y="227687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Ubar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48064" y="829163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QCD fit with free</a:t>
            </a:r>
          </a:p>
          <a:p>
            <a:r>
              <a:rPr lang="en-US" sz="1200" dirty="0" err="1"/>
              <a:t>u</a:t>
            </a:r>
            <a:r>
              <a:rPr lang="en-US" sz="1200" dirty="0" err="1" smtClean="0"/>
              <a:t>,d,s</a:t>
            </a:r>
            <a:r>
              <a:rPr lang="en-US" sz="1200" dirty="0" smtClean="0"/>
              <a:t>, HERA plus ultimate ATLAS and </a:t>
            </a:r>
          </a:p>
          <a:p>
            <a:r>
              <a:rPr lang="en-US" sz="1200" dirty="0" smtClean="0"/>
              <a:t>full systematic error simulation on </a:t>
            </a:r>
            <a:r>
              <a:rPr lang="en-US" sz="1200" dirty="0" err="1" smtClean="0"/>
              <a:t>LHeC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-36512" y="5520134"/>
            <a:ext cx="9180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800" dirty="0">
                <a:latin typeface="+mj-lt"/>
              </a:rPr>
              <a:t>Inclusive </a:t>
            </a:r>
            <a:r>
              <a:rPr lang="en-US" sz="1800" dirty="0" err="1">
                <a:latin typeface="+mj-lt"/>
              </a:rPr>
              <a:t>LHeC</a:t>
            </a:r>
            <a:r>
              <a:rPr lang="en-US" sz="1800" dirty="0">
                <a:latin typeface="+mj-lt"/>
              </a:rPr>
              <a:t> data leads to very precise determination of </a:t>
            </a:r>
            <a:r>
              <a:rPr lang="en-US" sz="1800" dirty="0" smtClean="0">
                <a:latin typeface="+mj-lt"/>
              </a:rPr>
              <a:t>all PDFs </a:t>
            </a:r>
            <a:r>
              <a:rPr lang="en-US" sz="1800" dirty="0">
                <a:latin typeface="+mj-lt"/>
              </a:rPr>
              <a:t>even after removing large bulk of assumptions</a:t>
            </a:r>
            <a:r>
              <a:rPr lang="en-US" sz="1800" dirty="0" smtClean="0">
                <a:latin typeface="+mj-lt"/>
              </a:rPr>
              <a:t>:</a:t>
            </a:r>
          </a:p>
          <a:p>
            <a:pPr lvl="1"/>
            <a:r>
              <a:rPr lang="en-US" sz="1400" dirty="0" err="1">
                <a:latin typeface="+mj-lt"/>
              </a:rPr>
              <a:t>LHeC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ep</a:t>
            </a:r>
            <a:r>
              <a:rPr lang="en-US" sz="1400" dirty="0">
                <a:latin typeface="+mj-lt"/>
              </a:rPr>
              <a:t> data constrain better U than D distributions, however </a:t>
            </a:r>
            <a:r>
              <a:rPr lang="en-US" sz="1400" dirty="0" smtClean="0">
                <a:latin typeface="+mj-lt"/>
              </a:rPr>
              <a:t>deuteron </a:t>
            </a:r>
            <a:r>
              <a:rPr lang="en-US" sz="1400" dirty="0">
                <a:latin typeface="+mj-lt"/>
              </a:rPr>
              <a:t>data </a:t>
            </a:r>
            <a:r>
              <a:rPr lang="en-US" sz="1400" dirty="0" smtClean="0">
                <a:latin typeface="+mj-lt"/>
              </a:rPr>
              <a:t>would </a:t>
            </a:r>
            <a:r>
              <a:rPr lang="en-US" sz="1400" dirty="0" err="1">
                <a:latin typeface="+mj-lt"/>
              </a:rPr>
              <a:t>symmetrise</a:t>
            </a:r>
            <a:r>
              <a:rPr lang="en-US" sz="1400" dirty="0">
                <a:latin typeface="+mj-lt"/>
              </a:rPr>
              <a:t> our understanding. </a:t>
            </a:r>
          </a:p>
          <a:p>
            <a:pPr lvl="1"/>
            <a:r>
              <a:rPr lang="en-US" sz="1400" dirty="0">
                <a:latin typeface="+mj-lt"/>
              </a:rPr>
              <a:t>Determination of the </a:t>
            </a:r>
            <a:r>
              <a:rPr lang="en-US" sz="1400" dirty="0" smtClean="0">
                <a:latin typeface="+mj-lt"/>
              </a:rPr>
              <a:t>strange can </a:t>
            </a:r>
            <a:r>
              <a:rPr lang="en-US" sz="1400" dirty="0">
                <a:latin typeface="+mj-lt"/>
              </a:rPr>
              <a:t>complement the strange determination from the charm </a:t>
            </a:r>
            <a:r>
              <a:rPr lang="en-US" sz="1400" dirty="0" smtClean="0">
                <a:latin typeface="+mj-lt"/>
              </a:rPr>
              <a:t>data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8570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973"/>
            <a:ext cx="6715429" cy="74700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 Strange Quark Distribution 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46" y="799973"/>
            <a:ext cx="5656117" cy="50195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633" y="1803788"/>
            <a:ext cx="941385" cy="5805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71198" y="951327"/>
            <a:ext cx="2151588" cy="5262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luminosity</a:t>
            </a:r>
          </a:p>
          <a:p>
            <a:endParaRPr lang="en-US" dirty="0"/>
          </a:p>
          <a:p>
            <a:r>
              <a:rPr lang="en-US" dirty="0" smtClean="0"/>
              <a:t>High Q</a:t>
            </a:r>
            <a:r>
              <a:rPr lang="en-US" baseline="30000" dirty="0" smtClean="0"/>
              <a:t>2</a:t>
            </a:r>
          </a:p>
          <a:p>
            <a:endParaRPr lang="en-US" baseline="30000" dirty="0"/>
          </a:p>
          <a:p>
            <a:r>
              <a:rPr lang="en-US" dirty="0" smtClean="0"/>
              <a:t>Small beam spot</a:t>
            </a:r>
          </a:p>
          <a:p>
            <a:endParaRPr lang="en-US" dirty="0"/>
          </a:p>
          <a:p>
            <a:r>
              <a:rPr lang="en-US" dirty="0" smtClean="0"/>
              <a:t>Modern Silicon</a:t>
            </a:r>
          </a:p>
          <a:p>
            <a:endParaRPr lang="en-US" dirty="0"/>
          </a:p>
          <a:p>
            <a:r>
              <a:rPr lang="en-US" dirty="0" smtClean="0"/>
              <a:t>NO pile-up..</a:t>
            </a:r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olidFill>
                  <a:srgbClr val="0000FF"/>
                </a:solidFill>
                <a:sym typeface="Wingdings"/>
              </a:rPr>
              <a:t>First (x,Q</a:t>
            </a:r>
            <a:r>
              <a:rPr lang="en-US" baseline="30000" dirty="0" smtClean="0">
                <a:solidFill>
                  <a:srgbClr val="0000FF"/>
                </a:solidFill>
                <a:sym typeface="Wingdings"/>
              </a:rPr>
              <a:t>2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)</a:t>
            </a:r>
          </a:p>
          <a:p>
            <a:r>
              <a:rPr lang="en-US" dirty="0">
                <a:solidFill>
                  <a:srgbClr val="0000FF"/>
                </a:solidFill>
                <a:sym typeface="Wingdings"/>
              </a:rPr>
              <a:t>m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easurement of</a:t>
            </a:r>
          </a:p>
          <a:p>
            <a:r>
              <a:rPr lang="en-US" dirty="0">
                <a:solidFill>
                  <a:srgbClr val="0000FF"/>
                </a:solidFill>
                <a:sym typeface="Wingdings"/>
              </a:rPr>
              <a:t>t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he (anti-)strange </a:t>
            </a:r>
          </a:p>
          <a:p>
            <a:r>
              <a:rPr lang="en-US" dirty="0">
                <a:solidFill>
                  <a:srgbClr val="0000FF"/>
                </a:solidFill>
                <a:sym typeface="Wingdings"/>
              </a:rPr>
              <a:t>d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ensity, HQ valence?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x </a:t>
            </a:r>
            <a:r>
              <a:rPr lang="en-US" dirty="0" smtClean="0">
                <a:latin typeface="Century Gothic"/>
                <a:cs typeface="Century Gothic"/>
                <a:sym typeface="Wingdings"/>
              </a:rPr>
              <a:t> = </a:t>
            </a:r>
            <a:r>
              <a:rPr lang="en-US" dirty="0" smtClean="0">
                <a:sym typeface="Wingdings"/>
              </a:rPr>
              <a:t>10</a:t>
            </a:r>
            <a:r>
              <a:rPr lang="en-US" baseline="30000" dirty="0" smtClean="0">
                <a:sym typeface="Wingdings"/>
              </a:rPr>
              <a:t>-4</a:t>
            </a:r>
            <a:r>
              <a:rPr lang="en-US" dirty="0" smtClean="0">
                <a:sym typeface="Wingdings"/>
              </a:rPr>
              <a:t> .. 0.05</a:t>
            </a:r>
          </a:p>
          <a:p>
            <a:r>
              <a:rPr lang="en-US" dirty="0" smtClean="0">
                <a:sym typeface="Wingdings"/>
              </a:rPr>
              <a:t>Q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= 100 – 10</a:t>
            </a:r>
            <a:r>
              <a:rPr lang="en-US" baseline="30000" dirty="0" smtClean="0">
                <a:sym typeface="Wingdings"/>
              </a:rPr>
              <a:t>5 </a:t>
            </a:r>
            <a:r>
              <a:rPr lang="en-US" dirty="0" smtClean="0">
                <a:sym typeface="Wingdings"/>
              </a:rPr>
              <a:t>GeV</a:t>
            </a:r>
            <a:r>
              <a:rPr lang="en-US" baseline="30000" dirty="0" smtClean="0">
                <a:sym typeface="Wingdings"/>
              </a:rPr>
              <a:t>2</a:t>
            </a:r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011" y="6283047"/>
            <a:ext cx="8763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Initial study (CDR): Charm tagging efficiency of 10% and 1% light quark background in impact parameter 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19" y="3154202"/>
            <a:ext cx="2266487" cy="17939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774" y="5930956"/>
            <a:ext cx="1505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JPhysG</a:t>
            </a:r>
            <a:r>
              <a:rPr lang="en-US" sz="1400" dirty="0" smtClean="0"/>
              <a:t> 39(2012)7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03676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8137" y="355600"/>
            <a:ext cx="49761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+mj-lt"/>
                <a:cs typeface="Baskerville"/>
              </a:rPr>
              <a:t>F</a:t>
            </a:r>
            <a:r>
              <a:rPr lang="en-US" sz="3200" baseline="-25000" dirty="0" smtClean="0">
                <a:solidFill>
                  <a:srgbClr val="0000FF"/>
                </a:solidFill>
                <a:latin typeface="+mj-lt"/>
                <a:cs typeface="Baskerville"/>
              </a:rPr>
              <a:t>2</a:t>
            </a:r>
            <a:r>
              <a:rPr lang="en-US" sz="3200" baseline="30000" dirty="0" smtClean="0">
                <a:solidFill>
                  <a:srgbClr val="0000FF"/>
                </a:solidFill>
                <a:latin typeface="+mj-lt"/>
                <a:cs typeface="Baskerville"/>
              </a:rPr>
              <a:t>charm</a:t>
            </a:r>
            <a:r>
              <a:rPr lang="en-US" sz="3200" dirty="0" smtClean="0">
                <a:solidFill>
                  <a:srgbClr val="0000FF"/>
                </a:solidFill>
                <a:latin typeface="+mj-lt"/>
                <a:cs typeface="Baskerville"/>
              </a:rPr>
              <a:t> and F</a:t>
            </a:r>
            <a:r>
              <a:rPr lang="en-US" sz="3200" baseline="-25000" dirty="0" smtClean="0">
                <a:solidFill>
                  <a:srgbClr val="0000FF"/>
                </a:solidFill>
                <a:latin typeface="+mj-lt"/>
                <a:cs typeface="Baskerville"/>
              </a:rPr>
              <a:t>2</a:t>
            </a:r>
            <a:r>
              <a:rPr lang="en-US" sz="3200" baseline="30000" dirty="0" smtClean="0">
                <a:solidFill>
                  <a:srgbClr val="0000FF"/>
                </a:solidFill>
                <a:latin typeface="+mj-lt"/>
                <a:cs typeface="Baskerville"/>
              </a:rPr>
              <a:t>beauty</a:t>
            </a:r>
            <a:r>
              <a:rPr lang="en-US" sz="3200" dirty="0" smtClean="0">
                <a:solidFill>
                  <a:srgbClr val="0000FF"/>
                </a:solidFill>
                <a:latin typeface="+mj-lt"/>
                <a:cs typeface="Baskerville"/>
              </a:rPr>
              <a:t> from </a:t>
            </a:r>
            <a:r>
              <a:rPr lang="en-US" sz="3200" dirty="0" err="1" smtClean="0">
                <a:solidFill>
                  <a:srgbClr val="0000FF"/>
                </a:solidFill>
                <a:latin typeface="+mj-lt"/>
                <a:cs typeface="Baskerville"/>
              </a:rPr>
              <a:t>LHeC</a:t>
            </a:r>
            <a:endParaRPr lang="en-US" sz="3200" dirty="0">
              <a:solidFill>
                <a:srgbClr val="0000FF"/>
              </a:solidFill>
              <a:latin typeface="+mj-lt"/>
              <a:cs typeface="Baskervill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92" y="1257300"/>
            <a:ext cx="4042872" cy="472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738" y="1254162"/>
            <a:ext cx="4229948" cy="46299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1760" y="5884076"/>
            <a:ext cx="8383926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cs typeface="Baskerville"/>
              </a:rPr>
              <a:t>                 Hugely extended range and much improved precision </a:t>
            </a:r>
            <a:r>
              <a:rPr lang="en-US" sz="1600" b="1" dirty="0" smtClean="0">
                <a:solidFill>
                  <a:srgbClr val="0000FF"/>
                </a:solidFill>
                <a:cs typeface="Baskerville"/>
              </a:rPr>
              <a:t>(</a:t>
            </a:r>
            <a:r>
              <a:rPr lang="en-US" sz="1600" b="1" dirty="0" err="1" smtClean="0">
                <a:solidFill>
                  <a:srgbClr val="0000FF"/>
                </a:solidFill>
                <a:cs typeface="Baskerville"/>
              </a:rPr>
              <a:t>δM</a:t>
            </a:r>
            <a:r>
              <a:rPr lang="en-US" sz="1600" b="1" baseline="-25000" dirty="0" err="1" smtClean="0">
                <a:solidFill>
                  <a:srgbClr val="0000FF"/>
                </a:solidFill>
                <a:cs typeface="Baskerville"/>
              </a:rPr>
              <a:t>c</a:t>
            </a:r>
            <a:r>
              <a:rPr lang="en-US" sz="1600" b="1" dirty="0" smtClean="0">
                <a:solidFill>
                  <a:srgbClr val="0000FF"/>
                </a:solidFill>
                <a:cs typeface="Baskerville"/>
              </a:rPr>
              <a:t>=60 HERA </a:t>
            </a:r>
            <a:r>
              <a:rPr lang="en-US" sz="1200" b="1" dirty="0" smtClean="0">
                <a:solidFill>
                  <a:srgbClr val="0000FF"/>
                </a:solidFill>
                <a:cs typeface="Baskerville"/>
                <a:sym typeface="Wingdings"/>
              </a:rPr>
              <a:t></a:t>
            </a:r>
            <a:r>
              <a:rPr lang="en-US" sz="1600" b="1" dirty="0" smtClean="0">
                <a:solidFill>
                  <a:srgbClr val="0000FF"/>
                </a:solidFill>
                <a:cs typeface="Baskerville"/>
                <a:sym typeface="Wingdings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cs typeface="Baskerville"/>
              </a:rPr>
              <a:t>3 MeV) </a:t>
            </a:r>
          </a:p>
          <a:p>
            <a:pPr algn="ctr"/>
            <a:r>
              <a:rPr lang="en-US" sz="1600" dirty="0" smtClean="0">
                <a:cs typeface="Baskerville"/>
              </a:rPr>
              <a:t>  will pin down heavy quark </a:t>
            </a:r>
            <a:r>
              <a:rPr lang="en-US" sz="1600" dirty="0" err="1" smtClean="0">
                <a:cs typeface="Baskerville"/>
              </a:rPr>
              <a:t>behaviour</a:t>
            </a:r>
            <a:r>
              <a:rPr lang="en-US" sz="1600" dirty="0" smtClean="0">
                <a:cs typeface="Baskerville"/>
              </a:rPr>
              <a:t> at and far away from thresholds, crucial for precision </a:t>
            </a:r>
            <a:r>
              <a:rPr lang="en-US" sz="1600" dirty="0" err="1" smtClean="0">
                <a:cs typeface="Baskerville"/>
              </a:rPr>
              <a:t>t,H</a:t>
            </a:r>
            <a:r>
              <a:rPr lang="en-US" sz="1600" dirty="0" smtClean="0">
                <a:cs typeface="Baskerville"/>
              </a:rPr>
              <a:t>..</a:t>
            </a:r>
          </a:p>
          <a:p>
            <a:pPr algn="ctr"/>
            <a:r>
              <a:rPr lang="en-US" sz="1600" dirty="0" smtClean="0">
                <a:cs typeface="Baskerville"/>
              </a:rPr>
              <a:t>          In MSSM, Higgs is produced dominantly via bb </a:t>
            </a:r>
            <a:r>
              <a:rPr lang="en-US" sz="1600" dirty="0" smtClean="0">
                <a:cs typeface="Baskerville"/>
                <a:sym typeface="Wingdings"/>
              </a:rPr>
              <a:t> H  , but where is the MSSM..</a:t>
            </a:r>
            <a:endParaRPr lang="en-US" sz="1600" dirty="0"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981593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8694"/>
            <a:ext cx="7772400" cy="6697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Further studies (“New”)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54" y="2350134"/>
            <a:ext cx="7438476" cy="2680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86659" y="1514051"/>
            <a:ext cx="7276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ERL configuration does not provide </a:t>
            </a:r>
            <a:r>
              <a:rPr lang="en-US" dirty="0" err="1" smtClean="0"/>
              <a:t>polarised</a:t>
            </a:r>
            <a:r>
              <a:rPr lang="en-US" dirty="0" smtClean="0"/>
              <a:t> positrons at comparable L</a:t>
            </a:r>
          </a:p>
          <a:p>
            <a:r>
              <a:rPr lang="en-US" dirty="0" smtClean="0"/>
              <a:t>The interest in the Higgs prefers electrons with negative, high </a:t>
            </a:r>
            <a:r>
              <a:rPr lang="en-US" dirty="0" err="1" smtClean="0"/>
              <a:t>polarisation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07130" y="5551520"/>
            <a:ext cx="6481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(yet) included low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p</a:t>
            </a:r>
            <a:r>
              <a:rPr lang="en-US" dirty="0" smtClean="0"/>
              <a:t> data (important for high x) nor low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e</a:t>
            </a:r>
            <a:r>
              <a:rPr lang="en-US" dirty="0" smtClean="0"/>
              <a:t> (F</a:t>
            </a:r>
            <a:r>
              <a:rPr lang="en-US" baseline="-25000" dirty="0" smtClean="0"/>
              <a:t>L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91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PDF Uncertainties high x - Gluon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All new files:					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E691-4B60-324C-A095-FE6300F3B438}" type="slidenum">
              <a:rPr lang="en-US" smtClean="0"/>
              <a:pPr/>
              <a:t>16</a:t>
            </a:fld>
            <a:endParaRPr lang="en-US">
              <a:solidFill>
                <a:srgbClr val="B11629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76200" y="6553200"/>
            <a:ext cx="2438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Max Klein, Voica Radescu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3" y="1412777"/>
            <a:ext cx="4259919" cy="43932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086" y="1412776"/>
            <a:ext cx="4285050" cy="4392488"/>
          </a:xfrm>
          <a:prstGeom prst="rect">
            <a:avLst/>
          </a:prstGeom>
        </p:spPr>
      </p:pic>
      <p:sp>
        <p:nvSpPr>
          <p:cNvPr id="10" name="Rectangle 5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6553200"/>
            <a:ext cx="335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A6A6A6"/>
                </a:solidFill>
                <a:latin typeface="+mn-lt"/>
              </a:defRPr>
            </a:lvl1pPr>
          </a:lstStyle>
          <a:p>
            <a:r>
              <a:rPr lang="en-US" dirty="0" err="1" smtClean="0"/>
              <a:t>LHeC</a:t>
            </a:r>
            <a:r>
              <a:rPr lang="en-US" dirty="0" smtClean="0"/>
              <a:t>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15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PDF Uncertainties high x - Valence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All new files:					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E691-4B60-324C-A095-FE6300F3B438}" type="slidenum">
              <a:rPr lang="en-US" smtClean="0"/>
              <a:pPr/>
              <a:t>17</a:t>
            </a:fld>
            <a:endParaRPr lang="en-US">
              <a:solidFill>
                <a:srgbClr val="B11629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76200" y="6553200"/>
            <a:ext cx="2438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Max Klein, Voica Radescu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51" y="1700808"/>
            <a:ext cx="4254011" cy="4399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938" y="1772816"/>
            <a:ext cx="4187542" cy="4287389"/>
          </a:xfrm>
          <a:prstGeom prst="rect">
            <a:avLst/>
          </a:prstGeom>
        </p:spPr>
      </p:pic>
      <p:sp>
        <p:nvSpPr>
          <p:cNvPr id="11" name="Rectangle 5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6553200"/>
            <a:ext cx="335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A6A6A6"/>
                </a:solidFill>
                <a:latin typeface="+mn-lt"/>
              </a:defRPr>
            </a:lvl1pPr>
          </a:lstStyle>
          <a:p>
            <a:r>
              <a:rPr lang="en-US" dirty="0" err="1" smtClean="0"/>
              <a:t>LHeC</a:t>
            </a:r>
            <a:r>
              <a:rPr lang="en-US" dirty="0" smtClean="0"/>
              <a:t>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962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854"/>
            <a:ext cx="7772400" cy="66975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BF3EAB"/>
                </a:solidFill>
              </a:rPr>
              <a:t>Further initial results</a:t>
            </a:r>
            <a:endParaRPr lang="en-US" sz="3200" dirty="0">
              <a:solidFill>
                <a:srgbClr val="BF3EAB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82" y="732609"/>
            <a:ext cx="6491437" cy="29319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03" y="3806947"/>
            <a:ext cx="2970675" cy="2855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633" y="3664527"/>
            <a:ext cx="3049213" cy="29189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14940" y="3148358"/>
            <a:ext cx="167225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 steps:</a:t>
            </a:r>
          </a:p>
          <a:p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nclude low </a:t>
            </a:r>
            <a:r>
              <a:rPr lang="en-US" dirty="0" err="1" smtClean="0"/>
              <a:t>Ep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lso consider FL</a:t>
            </a:r>
          </a:p>
          <a:p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nd </a:t>
            </a:r>
            <a:r>
              <a:rPr lang="en-US" dirty="0" err="1" smtClean="0"/>
              <a:t>eD</a:t>
            </a:r>
            <a:r>
              <a:rPr lang="en-US" dirty="0" smtClean="0"/>
              <a:t> + </a:t>
            </a:r>
            <a:r>
              <a:rPr lang="en-US" dirty="0" err="1" smtClean="0"/>
              <a:t>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864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706" y="183816"/>
            <a:ext cx="7772400" cy="66975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First, standalone </a:t>
            </a:r>
            <a:r>
              <a:rPr lang="en-US" sz="3200" dirty="0" err="1" smtClean="0"/>
              <a:t>eD</a:t>
            </a:r>
            <a:r>
              <a:rPr lang="en-US" sz="3200" dirty="0" smtClean="0"/>
              <a:t> data fits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06" y="1282908"/>
            <a:ext cx="7841494" cy="51239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3161" y="853571"/>
            <a:ext cx="7019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3.5 </a:t>
            </a:r>
            <a:r>
              <a:rPr lang="en-US" sz="1600" dirty="0" err="1" smtClean="0"/>
              <a:t>TeV</a:t>
            </a:r>
            <a:r>
              <a:rPr lang="en-US" sz="1600" dirty="0"/>
              <a:t> </a:t>
            </a:r>
            <a:r>
              <a:rPr lang="en-US" sz="1600" dirty="0" smtClean="0"/>
              <a:t>x 60 </a:t>
            </a:r>
            <a:r>
              <a:rPr lang="en-US" sz="1600" dirty="0" err="1" smtClean="0"/>
              <a:t>GeV</a:t>
            </a:r>
            <a:r>
              <a:rPr lang="en-US" sz="1600" dirty="0" smtClean="0"/>
              <a:t>, e-, P=-0.8, 1fb-1 Neutral and Charged Current, </a:t>
            </a:r>
            <a:r>
              <a:rPr lang="en-US" sz="1600" dirty="0" err="1" smtClean="0"/>
              <a:t>exp</a:t>
            </a:r>
            <a:r>
              <a:rPr lang="en-US" sz="1600" dirty="0" smtClean="0"/>
              <a:t> uncertainties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993161" y="6406848"/>
            <a:ext cx="677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Future fit of jointly </a:t>
            </a:r>
            <a:r>
              <a:rPr lang="en-US" dirty="0" err="1" smtClean="0"/>
              <a:t>ep</a:t>
            </a:r>
            <a:r>
              <a:rPr lang="en-US" dirty="0" smtClean="0"/>
              <a:t> and </a:t>
            </a:r>
            <a:r>
              <a:rPr lang="en-US" dirty="0" err="1" smtClean="0"/>
              <a:t>eD</a:t>
            </a:r>
            <a:r>
              <a:rPr lang="en-US" dirty="0" smtClean="0"/>
              <a:t> data will lead to precise unfolding of u-d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029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9046" y="168453"/>
            <a:ext cx="5487753" cy="78756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      Parton Distributions 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04" y="375976"/>
            <a:ext cx="2901392" cy="59444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057" y="1351251"/>
            <a:ext cx="5063896" cy="3695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8239" y="5224826"/>
            <a:ext cx="42120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to know the PDFs much better than</a:t>
            </a:r>
          </a:p>
          <a:p>
            <a:r>
              <a:rPr lang="en-US" dirty="0"/>
              <a:t>s</a:t>
            </a:r>
            <a:r>
              <a:rPr lang="en-US" dirty="0" smtClean="0"/>
              <a:t>o far, for nucleon structure, q-g dynamics,</a:t>
            </a:r>
          </a:p>
          <a:p>
            <a:r>
              <a:rPr lang="en-US" dirty="0" smtClean="0"/>
              <a:t>Higgs, searches, future colliders, and</a:t>
            </a:r>
          </a:p>
          <a:p>
            <a:r>
              <a:rPr lang="en-US" dirty="0"/>
              <a:t>f</a:t>
            </a:r>
            <a:r>
              <a:rPr lang="en-US" dirty="0" smtClean="0"/>
              <a:t>or the development of QCD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40020" y="6376587"/>
            <a:ext cx="2459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Snowmass13 QCD WG report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19220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09600"/>
          </a:xfrm>
          <a:noFill/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Deuterons and Light </a:t>
            </a:r>
            <a:r>
              <a:rPr lang="en-US" sz="3200" dirty="0">
                <a:solidFill>
                  <a:srgbClr val="008000"/>
                </a:solidFill>
              </a:rPr>
              <a:t>S</a:t>
            </a:r>
            <a:r>
              <a:rPr lang="en-US" sz="3200" dirty="0" smtClean="0">
                <a:solidFill>
                  <a:srgbClr val="008000"/>
                </a:solidFill>
              </a:rPr>
              <a:t>ea Quark Asymmetry</a:t>
            </a:r>
            <a:endParaRPr lang="en-US" sz="3200" dirty="0">
              <a:solidFill>
                <a:srgbClr val="008000"/>
              </a:solidFill>
            </a:endParaRP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752" y="970350"/>
            <a:ext cx="4160460" cy="37185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219625"/>
              </p:ext>
            </p:extLst>
          </p:nvPr>
        </p:nvGraphicFramePr>
        <p:xfrm>
          <a:off x="1143000" y="4133850"/>
          <a:ext cx="6858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5" imgW="6858000" imgH="304800" progId="Word.Document.12">
                  <p:embed/>
                </p:oleObj>
              </mc:Choice>
              <mc:Fallback>
                <p:oleObj name="Document" r:id="rId5" imgW="6858000" imgH="304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3000" y="4133850"/>
                        <a:ext cx="68580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1212" y="2478124"/>
            <a:ext cx="4187024" cy="3311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07514" y="1322661"/>
            <a:ext cx="3440778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D=“total down” from </a:t>
            </a:r>
            <a:r>
              <a:rPr lang="en-US" dirty="0" err="1" smtClean="0"/>
              <a:t>LHeC</a:t>
            </a:r>
            <a:r>
              <a:rPr lang="en-US" dirty="0" smtClean="0"/>
              <a:t> (</a:t>
            </a:r>
            <a:r>
              <a:rPr lang="en-US" dirty="0" err="1" smtClean="0"/>
              <a:t>ep</a:t>
            </a:r>
            <a:r>
              <a:rPr lang="en-US" dirty="0" smtClean="0"/>
              <a:t>) fit</a:t>
            </a:r>
          </a:p>
          <a:p>
            <a:r>
              <a:rPr lang="en-US" dirty="0" smtClean="0"/>
              <a:t>with FREE d-u difference, including</a:t>
            </a:r>
          </a:p>
          <a:p>
            <a:r>
              <a:rPr lang="en-US" dirty="0"/>
              <a:t>s</a:t>
            </a:r>
            <a:r>
              <a:rPr lang="en-US" dirty="0" smtClean="0"/>
              <a:t>imulated high precision LHC W,Z </a:t>
            </a:r>
          </a:p>
          <a:p>
            <a:endParaRPr lang="en-US" dirty="0"/>
          </a:p>
          <a:p>
            <a:r>
              <a:rPr lang="en-US" sz="1400" dirty="0" smtClean="0"/>
              <a:t>CDR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78785" y="5144002"/>
            <a:ext cx="84249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Deuterons: Crucial </a:t>
            </a:r>
            <a:r>
              <a:rPr lang="en-US" dirty="0" smtClean="0"/>
              <a:t>for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NS-S decomposition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Neutron structure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Flavour</a:t>
            </a:r>
            <a:r>
              <a:rPr lang="en-US" dirty="0" smtClean="0"/>
              <a:t> separation</a:t>
            </a:r>
          </a:p>
          <a:p>
            <a:r>
              <a:rPr lang="en-US" b="1" dirty="0" smtClean="0"/>
              <a:t>Nice:  </a:t>
            </a:r>
            <a:r>
              <a:rPr lang="en-US" dirty="0" err="1" smtClean="0"/>
              <a:t>Gribov</a:t>
            </a:r>
            <a:r>
              <a:rPr lang="en-US" dirty="0" smtClean="0"/>
              <a:t> relation and spectator tagging to get rid off shadowing and Fermi motion!!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6029" y="5541770"/>
            <a:ext cx="2004032" cy="7206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2492" y="4605745"/>
            <a:ext cx="2496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From 2007 </a:t>
            </a:r>
            <a:r>
              <a:rPr lang="en-US" sz="1200" dirty="0" err="1" smtClean="0"/>
              <a:t>LHeC</a:t>
            </a:r>
            <a:r>
              <a:rPr lang="en-US" sz="1200" dirty="0" smtClean="0"/>
              <a:t> paper: </a:t>
            </a:r>
            <a:r>
              <a:rPr lang="en-US" sz="1200" dirty="0" err="1" smtClean="0"/>
              <a:t>E.Perez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40773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8694"/>
            <a:ext cx="7772400" cy="66975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Summary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1596" y="1828246"/>
            <a:ext cx="6414436" cy="4247317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With the </a:t>
            </a:r>
            <a:r>
              <a:rPr lang="en-US" dirty="0" err="1" smtClean="0"/>
              <a:t>LHeC</a:t>
            </a:r>
            <a:r>
              <a:rPr lang="en-US" dirty="0" smtClean="0"/>
              <a:t> the determination of the PDFs, quarks and gluons,</a:t>
            </a:r>
          </a:p>
          <a:p>
            <a:r>
              <a:rPr lang="en-US" dirty="0"/>
              <a:t>w</a:t>
            </a:r>
            <a:r>
              <a:rPr lang="en-US" dirty="0" smtClean="0"/>
              <a:t>ill be put on a completely new base: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D</a:t>
            </a:r>
            <a:r>
              <a:rPr lang="en-US" dirty="0" smtClean="0"/>
              <a:t>etermination of all quark PDFs, including d/u, s, c, b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Mapping of the gluon distribution from nearly 10</a:t>
            </a:r>
            <a:r>
              <a:rPr lang="en-US" baseline="30000" dirty="0" smtClean="0"/>
              <a:t>-5 </a:t>
            </a:r>
            <a:r>
              <a:rPr lang="en-US" dirty="0" smtClean="0"/>
              <a:t>to x=1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Determination of the strong  coupling to </a:t>
            </a:r>
            <a:r>
              <a:rPr lang="en-US" dirty="0" err="1" smtClean="0"/>
              <a:t>permille</a:t>
            </a:r>
            <a:r>
              <a:rPr lang="en-US" dirty="0" smtClean="0"/>
              <a:t> level (CDR)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 smtClean="0"/>
              <a:t>This puts severe requirements to detector design, precision of</a:t>
            </a:r>
          </a:p>
          <a:p>
            <a:r>
              <a:rPr lang="en-US" dirty="0"/>
              <a:t>t</a:t>
            </a:r>
            <a:r>
              <a:rPr lang="en-US" dirty="0" smtClean="0"/>
              <a:t>racking and </a:t>
            </a:r>
            <a:r>
              <a:rPr lang="en-US" dirty="0" err="1" smtClean="0"/>
              <a:t>calorimetry</a:t>
            </a:r>
            <a:r>
              <a:rPr lang="en-US" dirty="0" smtClean="0"/>
              <a:t> in large acceptance and to QCD.</a:t>
            </a:r>
          </a:p>
          <a:p>
            <a:endParaRPr lang="en-US" dirty="0"/>
          </a:p>
          <a:p>
            <a:r>
              <a:rPr lang="en-US" dirty="0" smtClean="0"/>
              <a:t>Besides the classic PDFs, the </a:t>
            </a:r>
            <a:r>
              <a:rPr lang="en-US" dirty="0" err="1" smtClean="0"/>
              <a:t>LHeC</a:t>
            </a:r>
            <a:r>
              <a:rPr lang="en-US" dirty="0" smtClean="0"/>
              <a:t> provides much further insight</a:t>
            </a:r>
          </a:p>
          <a:p>
            <a:r>
              <a:rPr lang="en-US" dirty="0"/>
              <a:t>t</a:t>
            </a:r>
            <a:r>
              <a:rPr lang="en-US" dirty="0" smtClean="0"/>
              <a:t>o photon, neutron, nuclear, </a:t>
            </a:r>
            <a:r>
              <a:rPr lang="en-US" dirty="0" err="1" smtClean="0"/>
              <a:t>Pomeron</a:t>
            </a:r>
            <a:r>
              <a:rPr lang="en-US" dirty="0" smtClean="0"/>
              <a:t> structure and to the</a:t>
            </a:r>
          </a:p>
          <a:p>
            <a:r>
              <a:rPr lang="en-US" dirty="0"/>
              <a:t>e</a:t>
            </a:r>
            <a:r>
              <a:rPr lang="en-US" dirty="0" smtClean="0"/>
              <a:t>xtension of the collinear approximation to </a:t>
            </a:r>
            <a:r>
              <a:rPr lang="en-US" dirty="0" err="1" smtClean="0"/>
              <a:t>generalised</a:t>
            </a:r>
            <a:r>
              <a:rPr lang="en-US" dirty="0" smtClean="0"/>
              <a:t> PDs. </a:t>
            </a:r>
          </a:p>
          <a:p>
            <a:endParaRPr lang="en-US" dirty="0"/>
          </a:p>
          <a:p>
            <a:r>
              <a:rPr lang="en-US" dirty="0" smtClean="0"/>
              <a:t>Further studies are envisaged (data </a:t>
            </a:r>
            <a:r>
              <a:rPr lang="en-US" dirty="0" err="1" smtClean="0"/>
              <a:t>optimisation</a:t>
            </a:r>
            <a:r>
              <a:rPr lang="en-US" dirty="0" smtClean="0"/>
              <a:t>, role of e+, d..)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0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8694"/>
            <a:ext cx="7772400" cy="6697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3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8453"/>
            <a:ext cx="8229600" cy="78756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strong coupling “constant”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61" y="956018"/>
            <a:ext cx="8473067" cy="47299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698834"/>
            <a:ext cx="2858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Snowmass QCD WG report 9/2013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20330" y="6006611"/>
            <a:ext cx="8508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Prospects to measure α</a:t>
            </a:r>
            <a:r>
              <a:rPr lang="en-US" baseline="-25000" dirty="0" smtClean="0"/>
              <a:t>s</a:t>
            </a:r>
            <a:r>
              <a:rPr lang="en-US" dirty="0" smtClean="0"/>
              <a:t>(M</a:t>
            </a:r>
            <a:r>
              <a:rPr lang="en-US" baseline="-25000" dirty="0" smtClean="0"/>
              <a:t>Z</a:t>
            </a:r>
            <a:r>
              <a:rPr lang="en-US" baseline="30000" dirty="0" smtClean="0"/>
              <a:t>2</a:t>
            </a:r>
            <a:r>
              <a:rPr lang="en-US" dirty="0" smtClean="0"/>
              <a:t>) to per mille precision with future </a:t>
            </a:r>
            <a:r>
              <a:rPr lang="en-US" dirty="0" err="1" smtClean="0"/>
              <a:t>ep</a:t>
            </a:r>
            <a:r>
              <a:rPr lang="en-US" dirty="0" smtClean="0"/>
              <a:t> and </a:t>
            </a:r>
            <a:r>
              <a:rPr lang="en-US" dirty="0" err="1" smtClean="0"/>
              <a:t>ee</a:t>
            </a:r>
            <a:r>
              <a:rPr lang="en-US" dirty="0"/>
              <a:t> </a:t>
            </a:r>
            <a:r>
              <a:rPr lang="en-US" dirty="0" smtClean="0"/>
              <a:t>colliders</a:t>
            </a:r>
          </a:p>
          <a:p>
            <a:r>
              <a:rPr lang="en-US" dirty="0" smtClean="0"/>
              <a:t>Important for gauge unification, precision Higgs at LHC, and to overcome the past..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3396694"/>
            <a:ext cx="8229600" cy="561193"/>
          </a:xfrm>
          <a:prstGeom prst="rect">
            <a:avLst/>
          </a:prstGeom>
          <a:solidFill>
            <a:srgbClr val="008000">
              <a:alpha val="17000"/>
            </a:srgbClr>
          </a:solidFill>
          <a:ln>
            <a:solidFill>
              <a:srgbClr val="008000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0330" y="2466297"/>
            <a:ext cx="8229600" cy="432996"/>
          </a:xfrm>
          <a:prstGeom prst="rect">
            <a:avLst/>
          </a:prstGeom>
          <a:solidFill>
            <a:srgbClr val="008000">
              <a:alpha val="17000"/>
            </a:srgbClr>
          </a:solidFill>
          <a:ln>
            <a:solidFill>
              <a:srgbClr val="008000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57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937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strong coupling constant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4013"/>
            <a:ext cx="5051549" cy="5293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425856"/>
            <a:ext cx="2954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J.Bluemlein</a:t>
            </a:r>
            <a:r>
              <a:rPr lang="en-US" sz="1200" dirty="0" smtClean="0"/>
              <a:t>, Why Precision, arXiv:1205.4991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683931" y="1182102"/>
            <a:ext cx="3034738" cy="501675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l-GR" sz="1600" dirty="0" smtClean="0"/>
              <a:t>α</a:t>
            </a:r>
            <a:r>
              <a:rPr lang="en-US" sz="1600" baseline="-25000" dirty="0" smtClean="0"/>
              <a:t>s</a:t>
            </a:r>
            <a:r>
              <a:rPr lang="en-US" sz="1600" dirty="0" smtClean="0"/>
              <a:t> is the worst measured </a:t>
            </a:r>
          </a:p>
          <a:p>
            <a:r>
              <a:rPr lang="en-US" sz="1600" dirty="0" smtClean="0"/>
              <a:t>fundamental coupling constant.</a:t>
            </a:r>
          </a:p>
          <a:p>
            <a:r>
              <a:rPr lang="en-US" sz="1600" dirty="0" smtClean="0"/>
              <a:t>Is there grand unification?</a:t>
            </a:r>
          </a:p>
          <a:p>
            <a:endParaRPr lang="en-US" sz="1600" dirty="0"/>
          </a:p>
          <a:p>
            <a:r>
              <a:rPr lang="en-US" sz="1600" dirty="0" smtClean="0"/>
              <a:t>In DIS, values (NNLO) range from</a:t>
            </a:r>
          </a:p>
          <a:p>
            <a:r>
              <a:rPr lang="en-US" sz="1600" dirty="0" smtClean="0"/>
              <a:t>0.113   to 0.118.</a:t>
            </a:r>
          </a:p>
          <a:p>
            <a:endParaRPr lang="en-US" sz="1600" dirty="0"/>
          </a:p>
          <a:p>
            <a:r>
              <a:rPr lang="en-US" sz="1600" dirty="0" err="1" smtClean="0"/>
              <a:t>τ</a:t>
            </a:r>
            <a:r>
              <a:rPr lang="en-US" sz="1600" dirty="0" smtClean="0"/>
              <a:t> leads to about 0.120</a:t>
            </a:r>
          </a:p>
          <a:p>
            <a:endParaRPr lang="en-US" sz="1600" dirty="0"/>
          </a:p>
          <a:p>
            <a:r>
              <a:rPr lang="en-US" sz="1600" dirty="0" smtClean="0"/>
              <a:t>Lattice predictions seem to </a:t>
            </a:r>
          </a:p>
          <a:p>
            <a:r>
              <a:rPr lang="en-US" sz="1600" dirty="0"/>
              <a:t>d</a:t>
            </a:r>
            <a:r>
              <a:rPr lang="en-US" sz="1600" dirty="0" smtClean="0"/>
              <a:t>etermine the world average.</a:t>
            </a:r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The </a:t>
            </a:r>
            <a:r>
              <a:rPr lang="en-US" sz="1600" dirty="0" err="1" smtClean="0"/>
              <a:t>LHeC</a:t>
            </a:r>
            <a:r>
              <a:rPr lang="en-US" sz="1600" dirty="0" smtClean="0"/>
              <a:t> has the potential to</a:t>
            </a:r>
          </a:p>
          <a:p>
            <a:r>
              <a:rPr lang="en-US" sz="1600" dirty="0"/>
              <a:t>m</a:t>
            </a:r>
            <a:r>
              <a:rPr lang="en-US" sz="1600" dirty="0" smtClean="0"/>
              <a:t>easure αs to </a:t>
            </a:r>
            <a:r>
              <a:rPr lang="en-US" sz="1600" dirty="0" err="1" smtClean="0"/>
              <a:t>permille</a:t>
            </a:r>
            <a:r>
              <a:rPr lang="en-US" sz="1600" dirty="0" smtClean="0"/>
              <a:t> accuracy</a:t>
            </a:r>
          </a:p>
          <a:p>
            <a:r>
              <a:rPr lang="en-US" sz="1600" dirty="0" smtClean="0"/>
              <a:t>(0.0002) from a consistent </a:t>
            </a:r>
          </a:p>
          <a:p>
            <a:r>
              <a:rPr lang="en-US" sz="1600" dirty="0"/>
              <a:t>d</a:t>
            </a:r>
            <a:r>
              <a:rPr lang="en-US" sz="1600" dirty="0" smtClean="0"/>
              <a:t>ata set. This leads to high</a:t>
            </a:r>
          </a:p>
          <a:p>
            <a:r>
              <a:rPr lang="en-US" sz="1600" dirty="0"/>
              <a:t>p</a:t>
            </a:r>
            <a:r>
              <a:rPr lang="en-US" sz="1600" dirty="0" smtClean="0"/>
              <a:t>recision  understanding of all</a:t>
            </a:r>
          </a:p>
          <a:p>
            <a:r>
              <a:rPr lang="en-US" sz="1600" dirty="0"/>
              <a:t>r</a:t>
            </a:r>
            <a:r>
              <a:rPr lang="en-US" sz="1600" dirty="0" smtClean="0"/>
              <a:t>elated effects (low x, </a:t>
            </a:r>
            <a:r>
              <a:rPr lang="en-US" sz="1600" dirty="0" err="1" smtClean="0"/>
              <a:t>δM</a:t>
            </a:r>
            <a:r>
              <a:rPr lang="en-US" sz="1600" baseline="-25000" dirty="0" err="1" smtClean="0"/>
              <a:t>c</a:t>
            </a:r>
            <a:r>
              <a:rPr lang="en-US" sz="1600" dirty="0" smtClean="0"/>
              <a:t>=3MeV)</a:t>
            </a:r>
          </a:p>
          <a:p>
            <a:r>
              <a:rPr lang="en-US" sz="1600" dirty="0" smtClean="0"/>
              <a:t>and </a:t>
            </a:r>
            <a:r>
              <a:rPr lang="en-US" sz="1600" dirty="0" err="1" smtClean="0"/>
              <a:t>pQCD</a:t>
            </a:r>
            <a:r>
              <a:rPr lang="en-US" sz="1600" dirty="0" smtClean="0"/>
              <a:t> at N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LO  </a:t>
            </a:r>
          </a:p>
        </p:txBody>
      </p:sp>
    </p:spTree>
    <p:extLst>
      <p:ext uri="{BB962C8B-B14F-4D97-AF65-F5344CB8AC3E}">
        <p14:creationId xmlns:p14="http://schemas.microsoft.com/office/powerpoint/2010/main" val="2013791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78572" y="89734"/>
            <a:ext cx="5124819" cy="78756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(Un)certainty on </a:t>
            </a:r>
            <a:r>
              <a:rPr lang="en-US" sz="3200" dirty="0" smtClean="0">
                <a:solidFill>
                  <a:srgbClr val="0000FF"/>
                </a:solidFill>
              </a:rPr>
              <a:t>PDFs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2" name="Picture 1" descr="H1prelim-11-042.fig1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1" y="205435"/>
            <a:ext cx="3807869" cy="34519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63416" y="15183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30824" y="895029"/>
            <a:ext cx="4291071" cy="4555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Light Quarks: </a:t>
            </a:r>
          </a:p>
          <a:p>
            <a:r>
              <a:rPr lang="en-US" dirty="0" smtClean="0"/>
              <a:t>valence x &lt; 0.01,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v</a:t>
            </a:r>
            <a:r>
              <a:rPr lang="en-US" dirty="0" smtClean="0"/>
              <a:t> x &gt; 0.8, d</a:t>
            </a:r>
            <a:r>
              <a:rPr lang="en-US" baseline="-25000" dirty="0" smtClean="0"/>
              <a:t>v</a:t>
            </a:r>
            <a:r>
              <a:rPr lang="en-US" dirty="0" smtClean="0"/>
              <a:t> x&gt;0.6</a:t>
            </a:r>
          </a:p>
          <a:p>
            <a:r>
              <a:rPr lang="en-US" dirty="0"/>
              <a:t>l</a:t>
            </a:r>
            <a:r>
              <a:rPr lang="en-US" dirty="0" smtClean="0"/>
              <a:t>ight sea (related to strange) -8% ATLAS/F</a:t>
            </a:r>
            <a:r>
              <a:rPr lang="en-US" baseline="-25000" dirty="0" smtClean="0"/>
              <a:t>2</a:t>
            </a:r>
            <a:r>
              <a:rPr lang="en-US" dirty="0" smtClean="0"/>
              <a:t>,</a:t>
            </a:r>
          </a:p>
          <a:p>
            <a:r>
              <a:rPr lang="en-US" dirty="0" smtClean="0"/>
              <a:t>light sea quark asymmetry,  d/u=?</a:t>
            </a:r>
          </a:p>
          <a:p>
            <a:r>
              <a:rPr lang="en-US" dirty="0" err="1" smtClean="0"/>
              <a:t>Isospin</a:t>
            </a:r>
            <a:r>
              <a:rPr lang="en-US" dirty="0" smtClean="0"/>
              <a:t> relations (en!)  ??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Strange</a:t>
            </a:r>
            <a:r>
              <a:rPr lang="en-US" dirty="0" smtClean="0"/>
              <a:t>: unknown, =</a:t>
            </a:r>
            <a:r>
              <a:rPr lang="en-US" dirty="0" err="1" smtClean="0"/>
              <a:t>dbar</a:t>
            </a:r>
            <a:r>
              <a:rPr lang="en-US" dirty="0" smtClean="0"/>
              <a:t>? strange valence?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Charm</a:t>
            </a:r>
            <a:r>
              <a:rPr lang="en-US" dirty="0" smtClean="0"/>
              <a:t>: need high precision to % for α</a:t>
            </a:r>
            <a:r>
              <a:rPr lang="en-US" baseline="-25000" dirty="0" smtClean="0"/>
              <a:t>s</a:t>
            </a:r>
            <a:endParaRPr lang="en-US" dirty="0" smtClean="0"/>
          </a:p>
          <a:p>
            <a:r>
              <a:rPr lang="en-US" dirty="0" smtClean="0"/>
              <a:t>                    (recent HERA 5%)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Beauty</a:t>
            </a:r>
            <a:r>
              <a:rPr lang="en-US" dirty="0" smtClean="0"/>
              <a:t>: HERA 10-20%, bb </a:t>
            </a:r>
            <a:r>
              <a:rPr lang="en-US" dirty="0" smtClean="0">
                <a:sym typeface="Wingdings"/>
              </a:rPr>
              <a:t> A?  </a:t>
            </a:r>
            <a:endParaRPr lang="en-US" dirty="0">
              <a:sym typeface="Wingdings"/>
            </a:endParaRPr>
          </a:p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Top</a:t>
            </a:r>
            <a:r>
              <a:rPr lang="en-US" dirty="0" smtClean="0">
                <a:sym typeface="Wingdings"/>
              </a:rPr>
              <a:t>: </a:t>
            </a:r>
            <a:r>
              <a:rPr lang="en-US" dirty="0" err="1" smtClean="0">
                <a:sym typeface="Wingdings"/>
              </a:rPr>
              <a:t>tPDF</a:t>
            </a:r>
            <a:r>
              <a:rPr lang="en-US" dirty="0" smtClean="0">
                <a:sym typeface="Wingdings"/>
              </a:rPr>
              <a:t> at high Q</a:t>
            </a:r>
            <a:r>
              <a:rPr lang="en-US" baseline="30000" dirty="0" smtClean="0">
                <a:sym typeface="Wingdings"/>
              </a:rPr>
              <a:t>2 </a:t>
            </a:r>
            <a:r>
              <a:rPr lang="en-US" dirty="0" smtClean="0">
                <a:sym typeface="Wingdings"/>
              </a:rPr>
              <a:t> &gt;M</a:t>
            </a:r>
            <a:r>
              <a:rPr lang="en-US" baseline="-25000" dirty="0" smtClean="0">
                <a:sym typeface="Wingdings"/>
              </a:rPr>
              <a:t>t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- unknown</a:t>
            </a:r>
            <a:endParaRPr lang="en-US" baseline="30000" dirty="0" smtClean="0">
              <a:sym typeface="Wingdings"/>
            </a:endParaRPr>
          </a:p>
          <a:p>
            <a:endParaRPr lang="en-US" baseline="30000" dirty="0" smtClean="0">
              <a:sym typeface="Wingdings"/>
            </a:endParaRPr>
          </a:p>
          <a:p>
            <a:endParaRPr lang="en-US" baseline="30000" dirty="0">
              <a:sym typeface="Wingdings"/>
            </a:endParaRPr>
          </a:p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Gluon</a:t>
            </a:r>
            <a:r>
              <a:rPr lang="en-US" dirty="0" smtClean="0">
                <a:sym typeface="Wingdings"/>
              </a:rPr>
              <a:t>: low x, saturation?, high x - unknown</a:t>
            </a: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      medium x: </a:t>
            </a:r>
            <a:r>
              <a:rPr lang="en-US" dirty="0" err="1" smtClean="0">
                <a:sym typeface="Wingdings"/>
              </a:rPr>
              <a:t>preciser</a:t>
            </a:r>
            <a:r>
              <a:rPr lang="en-US" dirty="0" smtClean="0">
                <a:sym typeface="Wingdings"/>
              </a:rPr>
              <a:t> for Higgs! </a:t>
            </a:r>
          </a:p>
          <a:p>
            <a:r>
              <a:rPr lang="en-US" sz="1400" dirty="0" smtClean="0">
                <a:sym typeface="Wingdings"/>
              </a:rPr>
              <a:t>Recent review: </a:t>
            </a:r>
            <a:r>
              <a:rPr lang="en-US" sz="1400" dirty="0" err="1" smtClean="0">
                <a:sym typeface="Wingdings"/>
              </a:rPr>
              <a:t>cf</a:t>
            </a:r>
            <a:r>
              <a:rPr lang="en-US" sz="1400" dirty="0" smtClean="0">
                <a:sym typeface="Wingdings"/>
              </a:rPr>
              <a:t> </a:t>
            </a:r>
            <a:r>
              <a:rPr lang="en-US" sz="1400" dirty="0" err="1" smtClean="0">
                <a:sym typeface="Wingdings"/>
              </a:rPr>
              <a:t>E.Perez</a:t>
            </a:r>
            <a:r>
              <a:rPr lang="en-US" sz="1400" dirty="0" smtClean="0">
                <a:sym typeface="Wingdings"/>
              </a:rPr>
              <a:t>, </a:t>
            </a:r>
            <a:r>
              <a:rPr lang="en-US" sz="1400" dirty="0" err="1" smtClean="0">
                <a:sym typeface="Wingdings"/>
              </a:rPr>
              <a:t>E.Rizvi</a:t>
            </a:r>
            <a:r>
              <a:rPr lang="en-US" sz="1400" dirty="0" smtClean="0">
                <a:sym typeface="Wingdings"/>
              </a:rPr>
              <a:t> 1208.1178, in RPP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299106" y="5579957"/>
            <a:ext cx="4041979" cy="646331"/>
          </a:xfrm>
          <a:prstGeom prst="rect">
            <a:avLst/>
          </a:prstGeom>
          <a:solidFill>
            <a:schemeClr val="tx1">
              <a:lumMod val="85000"/>
              <a:alpha val="4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..</a:t>
            </a:r>
            <a:r>
              <a:rPr lang="en-US" dirty="0" err="1" smtClean="0">
                <a:solidFill>
                  <a:srgbClr val="FF0000"/>
                </a:solidFill>
              </a:rPr>
              <a:t>unintegrated</a:t>
            </a:r>
            <a:r>
              <a:rPr lang="en-US" dirty="0" smtClean="0">
                <a:solidFill>
                  <a:srgbClr val="FF0000"/>
                </a:solidFill>
              </a:rPr>
              <a:t>, diffractive, </a:t>
            </a:r>
            <a:r>
              <a:rPr lang="en-US" dirty="0" err="1" smtClean="0">
                <a:solidFill>
                  <a:srgbClr val="FF0000"/>
                </a:solidFill>
              </a:rPr>
              <a:t>generalised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</a:p>
          <a:p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dirty="0" err="1" smtClean="0">
                <a:solidFill>
                  <a:srgbClr val="FF0000"/>
                </a:solidFill>
              </a:rPr>
              <a:t>olarised</a:t>
            </a:r>
            <a:r>
              <a:rPr lang="en-US" dirty="0" smtClean="0">
                <a:solidFill>
                  <a:srgbClr val="FF0000"/>
                </a:solidFill>
              </a:rPr>
              <a:t>, photonic, nuclear PDFs ???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25" y="3657366"/>
            <a:ext cx="3548845" cy="298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5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DFA2-2935-A44D-B5A0-F72AB3B8DB3E}" type="slidenum">
              <a:rPr lang="en-US"/>
              <a:pPr/>
              <a:t>4</a:t>
            </a:fld>
            <a:endParaRPr lang="en-US">
              <a:solidFill>
                <a:srgbClr val="B11629"/>
              </a:solidFill>
            </a:endParaRPr>
          </a:p>
        </p:txBody>
      </p:sp>
      <p:sp>
        <p:nvSpPr>
          <p:cNvPr id="13518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1" y="620688"/>
            <a:ext cx="8964488" cy="5486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800" dirty="0" smtClean="0">
                <a:latin typeface="Calibri"/>
                <a:cs typeface="Calibri"/>
              </a:rPr>
              <a:t>       Scenario “B”: </a:t>
            </a:r>
            <a:r>
              <a:rPr lang="en-US" sz="1800" dirty="0" smtClean="0">
                <a:latin typeface="Calibri"/>
                <a:cs typeface="Calibri"/>
              </a:rPr>
              <a:t>(</a:t>
            </a:r>
            <a:r>
              <a:rPr lang="en-US" sz="1800" dirty="0" err="1" smtClean="0">
                <a:latin typeface="Calibri"/>
                <a:cs typeface="Calibri"/>
              </a:rPr>
              <a:t>Lumi</a:t>
            </a:r>
            <a:r>
              <a:rPr lang="en-US" sz="1800" dirty="0" smtClean="0">
                <a:latin typeface="Calibri"/>
                <a:cs typeface="Calibri"/>
              </a:rPr>
              <a:t> e</a:t>
            </a:r>
            <a:r>
              <a:rPr lang="en-US" sz="1800" baseline="30000" dirty="0" smtClean="0">
                <a:latin typeface="Calibri"/>
                <a:cs typeface="Calibri"/>
              </a:rPr>
              <a:t>+/-</a:t>
            </a:r>
            <a:r>
              <a:rPr lang="en-US" sz="1800" dirty="0" smtClean="0">
                <a:latin typeface="Calibri"/>
                <a:cs typeface="Calibri"/>
              </a:rPr>
              <a:t>p = 50 fb</a:t>
            </a:r>
            <a:r>
              <a:rPr lang="en-US" sz="1800" baseline="30000" dirty="0" smtClean="0">
                <a:latin typeface="Calibri"/>
                <a:cs typeface="Calibri"/>
              </a:rPr>
              <a:t>-1</a:t>
            </a:r>
            <a:r>
              <a:rPr lang="en-US" sz="1800" dirty="0" smtClean="0">
                <a:latin typeface="Calibri"/>
                <a:cs typeface="Calibri"/>
              </a:rPr>
              <a:t>) </a:t>
            </a:r>
            <a:r>
              <a:rPr lang="en-US" sz="1800" dirty="0" err="1" smtClean="0">
                <a:latin typeface="Calibri"/>
                <a:cs typeface="Calibri"/>
              </a:rPr>
              <a:t>Ep</a:t>
            </a:r>
            <a:r>
              <a:rPr lang="en-US" sz="1800" dirty="0" smtClean="0">
                <a:latin typeface="Calibri"/>
                <a:cs typeface="Calibri"/>
              </a:rPr>
              <a:t>=7 </a:t>
            </a:r>
            <a:r>
              <a:rPr lang="en-US" sz="1800" dirty="0" err="1" smtClean="0">
                <a:latin typeface="Calibri"/>
                <a:cs typeface="Calibri"/>
              </a:rPr>
              <a:t>TeV</a:t>
            </a:r>
            <a:r>
              <a:rPr lang="en-US" sz="1800" dirty="0" smtClean="0">
                <a:latin typeface="Calibri"/>
                <a:cs typeface="Calibri"/>
              </a:rPr>
              <a:t>, </a:t>
            </a:r>
            <a:r>
              <a:rPr lang="en-US" sz="1800" dirty="0" err="1" smtClean="0">
                <a:latin typeface="Calibri"/>
                <a:cs typeface="Calibri"/>
              </a:rPr>
              <a:t>Ee</a:t>
            </a:r>
            <a:r>
              <a:rPr lang="en-US" sz="1800" dirty="0" smtClean="0">
                <a:latin typeface="Calibri"/>
                <a:cs typeface="Calibri"/>
              </a:rPr>
              <a:t>=50 </a:t>
            </a:r>
            <a:r>
              <a:rPr lang="en-US" sz="1800" dirty="0" err="1" smtClean="0">
                <a:latin typeface="Calibri"/>
                <a:cs typeface="Calibri"/>
              </a:rPr>
              <a:t>GeV</a:t>
            </a:r>
            <a:r>
              <a:rPr lang="en-US" sz="1800" dirty="0" smtClean="0">
                <a:latin typeface="Calibri"/>
                <a:cs typeface="Calibri"/>
              </a:rPr>
              <a:t>, Pol=±0.4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Calibri"/>
                <a:cs typeface="Calibri"/>
              </a:rPr>
              <a:t>Kinematic region: 2 &lt; Q</a:t>
            </a:r>
            <a:r>
              <a:rPr lang="en-US" sz="1800" baseline="30000" dirty="0" smtClean="0">
                <a:latin typeface="Calibri"/>
                <a:cs typeface="Calibri"/>
              </a:rPr>
              <a:t>2</a:t>
            </a:r>
            <a:r>
              <a:rPr lang="en-US" sz="1800" dirty="0" smtClean="0">
                <a:latin typeface="Calibri"/>
                <a:cs typeface="Calibri"/>
              </a:rPr>
              <a:t> &lt; 500 000 GeV</a:t>
            </a:r>
            <a:r>
              <a:rPr lang="en-US" sz="1800" baseline="30000" dirty="0" smtClean="0">
                <a:latin typeface="Calibri"/>
                <a:cs typeface="Calibri"/>
              </a:rPr>
              <a:t>2</a:t>
            </a:r>
            <a:r>
              <a:rPr lang="en-US" sz="1800" dirty="0" smtClean="0">
                <a:latin typeface="Calibri"/>
                <a:cs typeface="Calibri"/>
              </a:rPr>
              <a:t> and  0.000002 &lt; x &lt; 0.8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smtClean="0">
                <a:latin typeface="Calibri"/>
                <a:cs typeface="Calibri"/>
              </a:rPr>
              <a:t>      Scenario “H”: </a:t>
            </a:r>
            <a:r>
              <a:rPr lang="en-US" sz="1800" dirty="0" smtClean="0">
                <a:latin typeface="Calibri"/>
                <a:cs typeface="Calibri"/>
              </a:rPr>
              <a:t>(</a:t>
            </a:r>
            <a:r>
              <a:rPr lang="en-US" sz="1800" dirty="0" err="1" smtClean="0">
                <a:latin typeface="Calibri"/>
                <a:cs typeface="Calibri"/>
              </a:rPr>
              <a:t>Lumi</a:t>
            </a:r>
            <a:r>
              <a:rPr lang="en-US" sz="1800" dirty="0" smtClean="0">
                <a:latin typeface="Calibri"/>
                <a:cs typeface="Calibri"/>
              </a:rPr>
              <a:t> e</a:t>
            </a:r>
            <a:r>
              <a:rPr lang="en-US" sz="1800" baseline="30000" dirty="0" smtClean="0">
                <a:latin typeface="Calibri"/>
                <a:cs typeface="Calibri"/>
              </a:rPr>
              <a:t>-</a:t>
            </a:r>
            <a:r>
              <a:rPr lang="en-US" sz="1800" dirty="0" smtClean="0">
                <a:latin typeface="Calibri"/>
                <a:cs typeface="Calibri"/>
              </a:rPr>
              <a:t>p = 1 fb</a:t>
            </a:r>
            <a:r>
              <a:rPr lang="en-US" sz="1800" baseline="30000" dirty="0" smtClean="0">
                <a:latin typeface="Calibri"/>
                <a:cs typeface="Calibri"/>
              </a:rPr>
              <a:t>-1</a:t>
            </a:r>
            <a:r>
              <a:rPr lang="en-US" sz="1800" dirty="0" smtClean="0">
                <a:latin typeface="Calibri"/>
                <a:cs typeface="Calibri"/>
              </a:rPr>
              <a:t>) </a:t>
            </a:r>
            <a:r>
              <a:rPr lang="en-US" sz="1800" dirty="0" err="1" smtClean="0">
                <a:latin typeface="Calibri"/>
                <a:cs typeface="Calibri"/>
              </a:rPr>
              <a:t>Ep</a:t>
            </a:r>
            <a:r>
              <a:rPr lang="en-US" sz="1800" dirty="0" smtClean="0">
                <a:latin typeface="Calibri"/>
                <a:cs typeface="Calibri"/>
              </a:rPr>
              <a:t>=1TeV, </a:t>
            </a:r>
            <a:r>
              <a:rPr lang="en-US" sz="1800" dirty="0" err="1" smtClean="0">
                <a:latin typeface="Calibri"/>
                <a:cs typeface="Calibri"/>
              </a:rPr>
              <a:t>Ee</a:t>
            </a:r>
            <a:r>
              <a:rPr lang="en-US" sz="1800" dirty="0" smtClean="0">
                <a:latin typeface="Calibri"/>
                <a:cs typeface="Calibri"/>
              </a:rPr>
              <a:t>=50 </a:t>
            </a:r>
            <a:r>
              <a:rPr lang="en-US" sz="1800" dirty="0" err="1" smtClean="0">
                <a:latin typeface="Calibri"/>
                <a:cs typeface="Calibri"/>
              </a:rPr>
              <a:t>GeV</a:t>
            </a:r>
            <a:r>
              <a:rPr lang="en-US" sz="1800" dirty="0" smtClean="0">
                <a:latin typeface="Calibri"/>
                <a:cs typeface="Calibri"/>
              </a:rPr>
              <a:t>, Pol=0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Calibri"/>
                <a:cs typeface="Calibri"/>
              </a:rPr>
              <a:t>Kinematic region: 2 &lt; Q</a:t>
            </a:r>
            <a:r>
              <a:rPr lang="en-US" sz="1800" baseline="30000" dirty="0" smtClean="0">
                <a:latin typeface="Calibri"/>
                <a:cs typeface="Calibri"/>
              </a:rPr>
              <a:t>2</a:t>
            </a:r>
            <a:r>
              <a:rPr lang="en-US" sz="1800" dirty="0" smtClean="0">
                <a:latin typeface="Calibri"/>
                <a:cs typeface="Calibri"/>
              </a:rPr>
              <a:t> &lt; 100 000 GeV</a:t>
            </a:r>
            <a:r>
              <a:rPr lang="en-US" sz="1800" baseline="30000" dirty="0" smtClean="0">
                <a:latin typeface="Calibri"/>
                <a:cs typeface="Calibri"/>
              </a:rPr>
              <a:t>2</a:t>
            </a:r>
            <a:r>
              <a:rPr lang="en-US" sz="1800" dirty="0" smtClean="0">
                <a:latin typeface="Calibri"/>
                <a:cs typeface="Calibri"/>
              </a:rPr>
              <a:t>  and 0.000002 &lt; x &lt; 0.8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                      Typical 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uncertainties:</a:t>
            </a:r>
          </a:p>
          <a:p>
            <a:pPr>
              <a:lnSpc>
                <a:spcPct val="90000"/>
              </a:lnSpc>
              <a:buNone/>
            </a:pPr>
            <a:r>
              <a:rPr lang="en-US" sz="1600" dirty="0" smtClean="0">
                <a:latin typeface="Calibri"/>
                <a:cs typeface="Calibri"/>
              </a:rPr>
              <a:t>Full </a:t>
            </a:r>
            <a:r>
              <a:rPr lang="en-US" sz="1600" dirty="0" smtClean="0">
                <a:latin typeface="Calibri"/>
                <a:cs typeface="Calibri"/>
              </a:rPr>
              <a:t>simulation of NC and CC inclusive cross section measurements including statistics, uncorrelated and correlated uncertainties – based on typical best values achieved by H1  </a:t>
            </a:r>
            <a:endParaRPr lang="en-US" dirty="0" smtClean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Calibri"/>
                <a:cs typeface="Calibri"/>
              </a:rPr>
              <a:t>Statistical  it ranges from 0.1% (low Q</a:t>
            </a:r>
            <a:r>
              <a:rPr lang="en-US" sz="1600" baseline="30000" dirty="0" smtClean="0">
                <a:latin typeface="Calibri"/>
                <a:cs typeface="Calibri"/>
              </a:rPr>
              <a:t>2</a:t>
            </a:r>
            <a:r>
              <a:rPr lang="en-US" sz="1600" dirty="0" smtClean="0">
                <a:latin typeface="Calibri"/>
                <a:cs typeface="Calibri"/>
              </a:rPr>
              <a:t>)  to ~10% for x=0.7 in CC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Calibri"/>
                <a:cs typeface="Calibri"/>
              </a:rPr>
              <a:t>Uncorrelated systematic: 0.7 % 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latin typeface="Calibri"/>
                <a:cs typeface="Calibri"/>
              </a:rPr>
              <a:t>Correlated systematic: typically 1-3% (for CC high x up to 9% )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278"/>
            <a:ext cx="8229600" cy="57192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26A9FB"/>
                </a:solidFill>
                <a:latin typeface="Calibri"/>
                <a:cs typeface="Calibri"/>
              </a:rPr>
              <a:t>Simulated </a:t>
            </a:r>
            <a:r>
              <a:rPr lang="en-US" sz="3200" dirty="0" err="1" smtClean="0">
                <a:solidFill>
                  <a:srgbClr val="26A9FB"/>
                </a:solidFill>
                <a:latin typeface="Calibri"/>
                <a:cs typeface="Calibri"/>
              </a:rPr>
              <a:t>LHeC</a:t>
            </a:r>
            <a:r>
              <a:rPr lang="en-US" sz="3200" dirty="0" smtClean="0">
                <a:solidFill>
                  <a:srgbClr val="26A9FB"/>
                </a:solidFill>
                <a:latin typeface="Calibri"/>
                <a:cs typeface="Calibri"/>
              </a:rPr>
              <a:t> Data </a:t>
            </a:r>
            <a:r>
              <a:rPr lang="en-US" sz="3200" dirty="0" smtClean="0">
                <a:solidFill>
                  <a:srgbClr val="26A9FB"/>
                </a:solidFill>
                <a:latin typeface="Calibri"/>
                <a:cs typeface="Calibri"/>
              </a:rPr>
              <a:t>(</a:t>
            </a:r>
            <a:r>
              <a:rPr lang="en-US" sz="3200" dirty="0" smtClean="0">
                <a:solidFill>
                  <a:srgbClr val="26A9FB"/>
                </a:solidFill>
                <a:latin typeface="Calibri"/>
                <a:cs typeface="Calibri"/>
              </a:rPr>
              <a:t>Note=CDR=OLD</a:t>
            </a:r>
            <a:r>
              <a:rPr lang="en-US" sz="3200" dirty="0" smtClean="0">
                <a:solidFill>
                  <a:srgbClr val="26A9FB"/>
                </a:solidFill>
                <a:latin typeface="Calibri"/>
                <a:cs typeface="Calibri"/>
              </a:rPr>
              <a:t>)</a:t>
            </a:r>
            <a:endParaRPr lang="en-US" sz="3200" dirty="0">
              <a:solidFill>
                <a:srgbClr val="26A9FB"/>
              </a:solidFill>
              <a:latin typeface="Calibri"/>
              <a:cs typeface="Calibri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76200" y="6553200"/>
            <a:ext cx="2438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Max Klein, Voica Radescu </a:t>
            </a:r>
            <a:endParaRPr 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6553200"/>
            <a:ext cx="335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A6A6A6"/>
                </a:solidFill>
                <a:latin typeface="+mn-lt"/>
              </a:defRPr>
            </a:lvl1pPr>
          </a:lstStyle>
          <a:p>
            <a:r>
              <a:rPr lang="en-US" dirty="0" err="1" smtClean="0"/>
              <a:t>LHeC</a:t>
            </a:r>
            <a:r>
              <a:rPr lang="en-US" dirty="0" smtClean="0"/>
              <a:t> 2014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3630467"/>
            <a:ext cx="7770985" cy="26084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44951" y="6238909"/>
            <a:ext cx="3136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set is available on LHAPDF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50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D3F4-B497-D04F-9A2D-6ECC350EDED8}" type="slidenum">
              <a:rPr lang="en-US"/>
              <a:pPr/>
              <a:t>5</a:t>
            </a:fld>
            <a:endParaRPr lang="en-US">
              <a:solidFill>
                <a:srgbClr val="B11629"/>
              </a:solidFill>
            </a:endParaRPr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-145209" y="206378"/>
            <a:ext cx="8229600" cy="54058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26A9FB"/>
                </a:solidFill>
              </a:rPr>
              <a:t>Settings </a:t>
            </a:r>
            <a:r>
              <a:rPr lang="en-US" sz="3200" dirty="0">
                <a:solidFill>
                  <a:srgbClr val="26A9FB"/>
                </a:solidFill>
              </a:rPr>
              <a:t>for the PDF determination 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721100" cy="5791200"/>
          </a:xfrm>
        </p:spPr>
        <p:txBody>
          <a:bodyPr>
            <a:normAutofit fontScale="47500" lnSpcReduction="20000"/>
          </a:bodyPr>
          <a:lstStyle/>
          <a:p>
            <a:pPr marL="457200" lvl="1" indent="0">
              <a:lnSpc>
                <a:spcPct val="90000"/>
              </a:lnSpc>
              <a:buNone/>
            </a:pPr>
            <a:endParaRPr lang="en-US" dirty="0">
              <a:solidFill>
                <a:srgbClr val="DC0205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3800" dirty="0" smtClean="0">
                <a:solidFill>
                  <a:srgbClr val="DC0205"/>
                </a:solidFill>
              </a:rPr>
              <a:t>Data</a:t>
            </a:r>
            <a:r>
              <a:rPr lang="en-US" sz="3800" dirty="0">
                <a:solidFill>
                  <a:srgbClr val="DC0205"/>
                </a:solidFill>
              </a:rPr>
              <a:t>: </a:t>
            </a:r>
          </a:p>
          <a:p>
            <a:pPr lvl="2">
              <a:lnSpc>
                <a:spcPct val="90000"/>
              </a:lnSpc>
            </a:pPr>
            <a:r>
              <a:rPr lang="en-US" sz="3800" b="1" dirty="0" err="1" smtClean="0"/>
              <a:t>LHeC</a:t>
            </a:r>
            <a:r>
              <a:rPr lang="en-US" sz="3800" b="1" dirty="0" smtClean="0"/>
              <a:t>  simulated data</a:t>
            </a:r>
            <a:r>
              <a:rPr lang="en-US" sz="3800" b="1" dirty="0"/>
              <a:t>: </a:t>
            </a:r>
            <a:endParaRPr lang="en-US" sz="3800" b="1" dirty="0" smtClean="0"/>
          </a:p>
          <a:p>
            <a:pPr lvl="3">
              <a:lnSpc>
                <a:spcPct val="90000"/>
              </a:lnSpc>
            </a:pPr>
            <a:r>
              <a:rPr lang="en-US" sz="3800" b="1" dirty="0" smtClean="0"/>
              <a:t>NC </a:t>
            </a:r>
            <a:r>
              <a:rPr lang="en-US" sz="3800" b="1" dirty="0" err="1"/>
              <a:t>e</a:t>
            </a:r>
            <a:r>
              <a:rPr lang="en-US" sz="3800" b="1" baseline="30000" dirty="0" err="1"/>
              <a:t>+</a:t>
            </a:r>
            <a:r>
              <a:rPr lang="en-US" sz="3800" b="1" dirty="0" err="1"/>
              <a:t>p</a:t>
            </a:r>
            <a:r>
              <a:rPr lang="en-US" sz="3800" b="1" dirty="0"/>
              <a:t>, NC, e</a:t>
            </a:r>
            <a:r>
              <a:rPr lang="en-US" sz="3800" b="1" baseline="30000" dirty="0"/>
              <a:t>-</a:t>
            </a:r>
            <a:r>
              <a:rPr lang="en-US" sz="3800" b="1" dirty="0"/>
              <a:t>p, CC </a:t>
            </a:r>
            <a:r>
              <a:rPr lang="en-US" sz="3800" b="1" dirty="0" err="1"/>
              <a:t>e</a:t>
            </a:r>
            <a:r>
              <a:rPr lang="en-US" sz="3800" b="1" baseline="30000" dirty="0" err="1"/>
              <a:t>+</a:t>
            </a:r>
            <a:r>
              <a:rPr lang="en-US" sz="3800" b="1" dirty="0" err="1"/>
              <a:t>p</a:t>
            </a:r>
            <a:r>
              <a:rPr lang="en-US" sz="3800" b="1" dirty="0"/>
              <a:t>, CC e</a:t>
            </a:r>
            <a:r>
              <a:rPr lang="en-US" sz="3800" b="1" baseline="30000" dirty="0"/>
              <a:t>-</a:t>
            </a:r>
            <a:r>
              <a:rPr lang="en-US" sz="3800" b="1" dirty="0"/>
              <a:t>p </a:t>
            </a:r>
            <a:r>
              <a:rPr lang="en-US" sz="3800" b="1" dirty="0" err="1"/>
              <a:t>postive</a:t>
            </a:r>
            <a:r>
              <a:rPr lang="en-US" sz="3800" b="1" dirty="0"/>
              <a:t> and negative </a:t>
            </a:r>
            <a:r>
              <a:rPr lang="en-US" sz="3800" b="1" dirty="0" err="1"/>
              <a:t>polarisations</a:t>
            </a:r>
            <a:r>
              <a:rPr lang="en-US" sz="3800" b="1" dirty="0"/>
              <a:t> P=±0.4 </a:t>
            </a:r>
          </a:p>
          <a:p>
            <a:pPr lvl="2">
              <a:lnSpc>
                <a:spcPct val="90000"/>
              </a:lnSpc>
            </a:pPr>
            <a:r>
              <a:rPr lang="en-US" sz="3800" dirty="0"/>
              <a:t>Published HERA I (NC, CC </a:t>
            </a:r>
            <a:r>
              <a:rPr lang="en-US" sz="3800" dirty="0" err="1"/>
              <a:t>e</a:t>
            </a:r>
            <a:r>
              <a:rPr lang="en-US" sz="3800" baseline="30000" dirty="0" err="1"/>
              <a:t>±</a:t>
            </a:r>
            <a:r>
              <a:rPr lang="en-US" sz="3800" dirty="0" err="1"/>
              <a:t>p</a:t>
            </a:r>
            <a:r>
              <a:rPr lang="en-US" sz="3800" dirty="0"/>
              <a:t> data, P=0)</a:t>
            </a:r>
          </a:p>
          <a:p>
            <a:pPr lvl="3">
              <a:lnSpc>
                <a:spcPct val="90000"/>
              </a:lnSpc>
            </a:pPr>
            <a:r>
              <a:rPr lang="en-US" sz="3800" dirty="0"/>
              <a:t>Kinematics of HERA data: 0.65&gt;x&gt;10</a:t>
            </a:r>
            <a:r>
              <a:rPr lang="en-US" sz="3800" baseline="30000" dirty="0"/>
              <a:t>-4</a:t>
            </a:r>
            <a:r>
              <a:rPr lang="en-US" sz="3800" dirty="0"/>
              <a:t>, 30 000 &gt;Q</a:t>
            </a:r>
            <a:r>
              <a:rPr lang="en-US" sz="3800" baseline="30000" dirty="0"/>
              <a:t>2</a:t>
            </a:r>
            <a:r>
              <a:rPr lang="en-US" sz="3800" dirty="0"/>
              <a:t>&gt;3.5 GeV</a:t>
            </a:r>
            <a:r>
              <a:rPr lang="en-US" sz="3800" baseline="30000" dirty="0"/>
              <a:t>2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sz="3800" baseline="30000" dirty="0"/>
          </a:p>
          <a:p>
            <a:pPr lvl="2">
              <a:lnSpc>
                <a:spcPct val="90000"/>
              </a:lnSpc>
            </a:pPr>
            <a:r>
              <a:rPr lang="en-US" sz="3800" dirty="0" smtClean="0"/>
              <a:t>Full</a:t>
            </a:r>
            <a:r>
              <a:rPr lang="en-US" sz="3800" dirty="0" smtClean="0"/>
              <a:t> </a:t>
            </a:r>
            <a:r>
              <a:rPr lang="en-US" sz="3800" dirty="0" smtClean="0"/>
              <a:t>experimental Uncertainties </a:t>
            </a:r>
            <a:endParaRPr lang="en-US" dirty="0" smtClean="0">
              <a:solidFill>
                <a:srgbClr val="DC0205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dirty="0">
              <a:solidFill>
                <a:srgbClr val="DC0205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dirty="0">
              <a:solidFill>
                <a:srgbClr val="DC0205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3800" dirty="0" smtClean="0">
                <a:solidFill>
                  <a:srgbClr val="DC0205"/>
                </a:solidFill>
              </a:rPr>
              <a:t>Initial Theory settings: 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sz="3800" dirty="0">
              <a:solidFill>
                <a:srgbClr val="DC0205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3800" dirty="0"/>
              <a:t>NLO DGLAP [QCDNUM package], RT scheme</a:t>
            </a:r>
          </a:p>
          <a:p>
            <a:pPr lvl="2">
              <a:lnSpc>
                <a:spcPct val="90000"/>
              </a:lnSpc>
            </a:pPr>
            <a:r>
              <a:rPr lang="en-US" sz="3800" dirty="0"/>
              <a:t>Fitted </a:t>
            </a:r>
            <a:r>
              <a:rPr lang="en-US" sz="3800" dirty="0" smtClean="0"/>
              <a:t>PDFs: </a:t>
            </a:r>
          </a:p>
          <a:p>
            <a:pPr lvl="3">
              <a:lnSpc>
                <a:spcPct val="90000"/>
              </a:lnSpc>
            </a:pPr>
            <a:r>
              <a:rPr lang="en-US" sz="3800" dirty="0" err="1" smtClean="0"/>
              <a:t>uval</a:t>
            </a:r>
            <a:r>
              <a:rPr lang="en-US" sz="3800" dirty="0" smtClean="0"/>
              <a:t>, </a:t>
            </a:r>
            <a:r>
              <a:rPr lang="en-US" sz="3800" dirty="0" err="1" smtClean="0"/>
              <a:t>dval</a:t>
            </a:r>
            <a:r>
              <a:rPr lang="en-US" sz="3800" dirty="0" smtClean="0"/>
              <a:t>, g, </a:t>
            </a:r>
            <a:r>
              <a:rPr lang="en-US" sz="3800" dirty="0" err="1" smtClean="0"/>
              <a:t>Ubar</a:t>
            </a:r>
            <a:r>
              <a:rPr lang="en-US" sz="3800" dirty="0" smtClean="0"/>
              <a:t>=</a:t>
            </a:r>
            <a:r>
              <a:rPr lang="en-US" sz="3800" dirty="0" err="1" smtClean="0"/>
              <a:t>ubar+cbar</a:t>
            </a:r>
            <a:r>
              <a:rPr lang="en-US" sz="3800" dirty="0" smtClean="0"/>
              <a:t>, </a:t>
            </a:r>
            <a:r>
              <a:rPr lang="en-US" sz="3800" dirty="0" err="1" smtClean="0"/>
              <a:t>Dbar</a:t>
            </a:r>
            <a:r>
              <a:rPr lang="en-US" sz="3800" dirty="0" smtClean="0"/>
              <a:t>=</a:t>
            </a:r>
            <a:r>
              <a:rPr lang="en-US" sz="3800" dirty="0" err="1" smtClean="0"/>
              <a:t>dbar+sbar</a:t>
            </a:r>
            <a:endParaRPr lang="en-US" sz="3800" dirty="0"/>
          </a:p>
          <a:p>
            <a:pPr lvl="4">
              <a:lnSpc>
                <a:spcPct val="90000"/>
              </a:lnSpc>
            </a:pPr>
            <a:r>
              <a:rPr lang="en-US" sz="3800" dirty="0"/>
              <a:t> </a:t>
            </a:r>
            <a:r>
              <a:rPr lang="en-US" sz="3800" dirty="0" smtClean="0"/>
              <a:t>Sea=</a:t>
            </a:r>
            <a:r>
              <a:rPr lang="en-US" sz="3800" dirty="0" err="1" smtClean="0"/>
              <a:t>Ubar+Dbar</a:t>
            </a:r>
            <a:endParaRPr lang="en-US" sz="3800" dirty="0" smtClean="0"/>
          </a:p>
          <a:p>
            <a:pPr lvl="4">
              <a:lnSpc>
                <a:spcPct val="90000"/>
              </a:lnSpc>
            </a:pPr>
            <a:r>
              <a:rPr lang="en-US" sz="3800" dirty="0"/>
              <a:t> </a:t>
            </a:r>
            <a:r>
              <a:rPr lang="en-US" sz="3800" dirty="0" err="1" smtClean="0"/>
              <a:t>sbar</a:t>
            </a:r>
            <a:r>
              <a:rPr lang="en-US" sz="3800" dirty="0" smtClean="0"/>
              <a:t>=s=</a:t>
            </a:r>
            <a:r>
              <a:rPr lang="en-US" sz="3800" dirty="0" err="1" smtClean="0"/>
              <a:t>fsDbar</a:t>
            </a:r>
            <a:r>
              <a:rPr lang="en-US" sz="3800" dirty="0" smtClean="0"/>
              <a:t>=</a:t>
            </a:r>
            <a:r>
              <a:rPr lang="en-US" sz="3800" dirty="0" err="1" smtClean="0"/>
              <a:t>dbar</a:t>
            </a:r>
            <a:r>
              <a:rPr lang="en-US" sz="3800" dirty="0" smtClean="0"/>
              <a:t> </a:t>
            </a:r>
            <a:r>
              <a:rPr lang="en-US" sz="3800" dirty="0" err="1" smtClean="0"/>
              <a:t>fs</a:t>
            </a:r>
            <a:r>
              <a:rPr lang="en-US" sz="3800" dirty="0" smtClean="0"/>
              <a:t>/(1-fs)</a:t>
            </a:r>
          </a:p>
          <a:p>
            <a:pPr marL="1828800" lvl="4" indent="0">
              <a:lnSpc>
                <a:spcPct val="90000"/>
              </a:lnSpc>
              <a:buNone/>
            </a:pPr>
            <a:r>
              <a:rPr lang="en-US" sz="3800" dirty="0" smtClean="0"/>
              <a:t>      with </a:t>
            </a:r>
            <a:r>
              <a:rPr lang="en-US" sz="3800" dirty="0" err="1" smtClean="0"/>
              <a:t>fs</a:t>
            </a:r>
            <a:r>
              <a:rPr lang="en-US" sz="3800" dirty="0" smtClean="0"/>
              <a:t>=0.31 at starting scale</a:t>
            </a:r>
          </a:p>
          <a:p>
            <a:pPr marL="1828800" lvl="4" indent="0">
              <a:lnSpc>
                <a:spcPct val="90000"/>
              </a:lnSpc>
              <a:buNone/>
            </a:pPr>
            <a:endParaRPr lang="en-US" dirty="0"/>
          </a:p>
          <a:p>
            <a:pPr lvl="2">
              <a:lnSpc>
                <a:spcPct val="90000"/>
              </a:lnSpc>
            </a:pPr>
            <a:endParaRPr lang="en-US" dirty="0"/>
          </a:p>
          <a:p>
            <a:pPr lvl="2">
              <a:lnSpc>
                <a:spcPct val="90000"/>
              </a:lnSpc>
            </a:pPr>
            <a:endParaRPr lang="en-US" dirty="0"/>
          </a:p>
          <a:p>
            <a:pPr lvl="2">
              <a:lnSpc>
                <a:spcPct val="90000"/>
              </a:lnSpc>
            </a:pPr>
            <a:endParaRPr lang="en-US" dirty="0"/>
          </a:p>
          <a:p>
            <a:pPr lvl="2">
              <a:lnSpc>
                <a:spcPct val="90000"/>
              </a:lnSpc>
            </a:pPr>
            <a:endParaRPr lang="en-US" dirty="0"/>
          </a:p>
          <a:p>
            <a:pPr lvl="3">
              <a:lnSpc>
                <a:spcPct val="90000"/>
              </a:lnSpc>
              <a:buFont typeface="Symbol" charset="0"/>
              <a:buNone/>
            </a:pPr>
            <a:endParaRPr lang="en-US" dirty="0"/>
          </a:p>
          <a:p>
            <a:pPr lvl="2">
              <a:lnSpc>
                <a:spcPct val="90000"/>
              </a:lnSpc>
              <a:buFontTx/>
              <a:buNone/>
            </a:pPr>
            <a:r>
              <a:rPr lang="en-US" dirty="0"/>
              <a:t>				</a:t>
            </a:r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1600200" y="5867400"/>
            <a:ext cx="449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6" name="Rectangle 10"/>
          <p:cNvSpPr>
            <a:spLocks noChangeArrowheads="1"/>
          </p:cNvSpPr>
          <p:nvPr/>
        </p:nvSpPr>
        <p:spPr bwMode="auto">
          <a:xfrm>
            <a:off x="211656" y="5324321"/>
            <a:ext cx="5698465" cy="10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rgbClr val="A9046D"/>
              </a:buClr>
              <a:buFontTx/>
              <a:buChar char="•"/>
            </a:pPr>
            <a:endParaRPr lang="en-US" sz="1400" dirty="0">
              <a:latin typeface="Gill Sans" charset="0"/>
            </a:endParaRP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50000"/>
              <a:buFont typeface="Symbol" charset="0"/>
              <a:buChar char=""/>
            </a:pPr>
            <a:r>
              <a:rPr lang="en-US" sz="1600" dirty="0">
                <a:latin typeface="Gill Sans" charset="0"/>
              </a:rPr>
              <a:t>  Impose the fermion and momentum sum rules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50000"/>
              <a:buFont typeface="Symbol" charset="0"/>
              <a:buChar char=""/>
            </a:pPr>
            <a:r>
              <a:rPr lang="en-US" sz="1600" dirty="0">
                <a:latin typeface="Gill Sans" charset="0"/>
              </a:rPr>
              <a:t>  One B parameter for sea and one for valence</a:t>
            </a:r>
          </a:p>
          <a:p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425" y="4834224"/>
            <a:ext cx="3782158" cy="15957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16218" y="746966"/>
            <a:ext cx="2178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dirty="0" smtClean="0">
                <a:solidFill>
                  <a:srgbClr val="FF0000"/>
                </a:solidFill>
                <a:latin typeface="Calibri"/>
                <a:cs typeface="Calibri"/>
              </a:rPr>
              <a:t>[HERAFitter framework]</a:t>
            </a:r>
            <a:endParaRPr lang="en-GB" sz="16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76200" y="6553200"/>
            <a:ext cx="2438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Max Klein, Voica Radescu 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6553200"/>
            <a:ext cx="335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A6A6A6"/>
                </a:solidFill>
                <a:latin typeface="+mn-lt"/>
              </a:defRPr>
            </a:lvl1pPr>
          </a:lstStyle>
          <a:p>
            <a:r>
              <a:rPr lang="en-US" dirty="0" err="1" smtClean="0"/>
              <a:t>LHeC</a:t>
            </a:r>
            <a:r>
              <a:rPr lang="en-US" dirty="0" smtClean="0"/>
              <a:t>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63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897"/>
            <a:ext cx="8229600" cy="741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Gluon Saturation at Low x?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32" y="807260"/>
            <a:ext cx="3486128" cy="2643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00" y="3450964"/>
            <a:ext cx="3495360" cy="2428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614" y="863056"/>
            <a:ext cx="3266298" cy="5189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10881" y="1374209"/>
            <a:ext cx="557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LHeC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4373D5"/>
                </a:solidFill>
              </a:rPr>
              <a:t>H1</a:t>
            </a:r>
            <a:endParaRPr lang="en-US" sz="1400" dirty="0">
              <a:solidFill>
                <a:srgbClr val="4373D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3066" y="5910039"/>
            <a:ext cx="7100622" cy="584776"/>
          </a:xfrm>
          <a:prstGeom prst="rect">
            <a:avLst/>
          </a:prstGeom>
          <a:noFill/>
          <a:ln>
            <a:solidFill>
              <a:srgbClr val="C79348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Gluon measurement down to x=10</a:t>
            </a:r>
            <a:r>
              <a:rPr lang="en-US" sz="1600" baseline="30000" dirty="0" smtClean="0"/>
              <a:t>-5</a:t>
            </a:r>
            <a:r>
              <a:rPr lang="en-US" sz="1600" dirty="0" smtClean="0"/>
              <a:t>, </a:t>
            </a:r>
            <a:r>
              <a:rPr lang="en-US" sz="1600" b="1" dirty="0" smtClean="0"/>
              <a:t>Saturation or no saturation </a:t>
            </a:r>
            <a:r>
              <a:rPr lang="en-US" sz="1600" dirty="0" smtClean="0"/>
              <a:t>(F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and precise F</a:t>
            </a:r>
            <a:r>
              <a:rPr lang="en-US" sz="1600" baseline="-25000" dirty="0" smtClean="0"/>
              <a:t>L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Non-linear evolution equations?  Relations to string theory, and </a:t>
            </a:r>
            <a:r>
              <a:rPr lang="en-US" sz="1600" b="1" dirty="0" smtClean="0"/>
              <a:t>SUSY at ~10 </a:t>
            </a:r>
            <a:r>
              <a:rPr lang="en-US" sz="1600" b="1" dirty="0" err="1" smtClean="0"/>
              <a:t>TeV</a:t>
            </a:r>
            <a:r>
              <a:rPr lang="en-US" sz="1600" dirty="0" smtClean="0"/>
              <a:t>?   </a:t>
            </a:r>
            <a:endParaRPr lang="en-US" sz="16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4700647" y="6474246"/>
            <a:ext cx="3753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c</a:t>
            </a:r>
            <a:r>
              <a:rPr lang="en-US" sz="1400" dirty="0" err="1" smtClean="0"/>
              <a:t>f</a:t>
            </a:r>
            <a:r>
              <a:rPr lang="en-US" sz="1400" dirty="0" smtClean="0"/>
              <a:t> </a:t>
            </a:r>
            <a:r>
              <a:rPr lang="en-US" sz="1400" dirty="0" err="1" smtClean="0"/>
              <a:t>H.Kowalski</a:t>
            </a:r>
            <a:r>
              <a:rPr lang="en-US" sz="1400" dirty="0" smtClean="0"/>
              <a:t>, </a:t>
            </a:r>
            <a:r>
              <a:rPr lang="en-US" sz="1400" dirty="0" err="1" smtClean="0"/>
              <a:t>L.Lipatov</a:t>
            </a:r>
            <a:r>
              <a:rPr lang="en-US" sz="1400" dirty="0" smtClean="0"/>
              <a:t>, </a:t>
            </a:r>
            <a:r>
              <a:rPr lang="en-US" sz="1400" dirty="0" err="1" smtClean="0"/>
              <a:t>D.Ross</a:t>
            </a:r>
            <a:r>
              <a:rPr lang="en-US" sz="1400" dirty="0" smtClean="0"/>
              <a:t>, arXiv:1205.6713</a:t>
            </a:r>
            <a:endParaRPr lang="en-US" sz="1400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454551" y="807260"/>
            <a:ext cx="0" cy="477682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26A9F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2373146" y="3239324"/>
            <a:ext cx="1967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sym typeface="Wingdings"/>
              </a:rPr>
              <a:t> HERA sensitivity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15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059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Partons</a:t>
            </a:r>
            <a:r>
              <a:rPr lang="en-US" sz="3200" dirty="0" smtClean="0"/>
              <a:t> at low x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32" y="2784377"/>
            <a:ext cx="4409774" cy="3350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062" y="1417638"/>
            <a:ext cx="4230505" cy="2967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3682" y="1686597"/>
            <a:ext cx="3304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Studies within NNPDF (CDR 8/12)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2498" y="4901052"/>
            <a:ext cx="3743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precision F</a:t>
            </a:r>
            <a:r>
              <a:rPr lang="en-US" baseline="-25000" dirty="0" smtClean="0"/>
              <a:t>2</a:t>
            </a:r>
            <a:r>
              <a:rPr lang="en-US" dirty="0" smtClean="0"/>
              <a:t> and F</a:t>
            </a:r>
            <a:r>
              <a:rPr lang="en-US" baseline="-25000" dirty="0" smtClean="0"/>
              <a:t>L</a:t>
            </a:r>
            <a:r>
              <a:rPr lang="en-US" dirty="0" smtClean="0"/>
              <a:t> pin down</a:t>
            </a:r>
          </a:p>
          <a:p>
            <a:r>
              <a:rPr lang="en-US" dirty="0"/>
              <a:t>l</a:t>
            </a:r>
            <a:r>
              <a:rPr lang="en-US" dirty="0" smtClean="0"/>
              <a:t>ow x phenomenology and determine</a:t>
            </a:r>
          </a:p>
          <a:p>
            <a:r>
              <a:rPr lang="en-US" dirty="0"/>
              <a:t>t</a:t>
            </a:r>
            <a:r>
              <a:rPr lang="en-US" dirty="0" smtClean="0"/>
              <a:t>he gluon distribution down to x~10</a:t>
            </a:r>
            <a:r>
              <a:rPr lang="en-US" baseline="30000" dirty="0" smtClean="0"/>
              <a:t>-5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852922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45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627" y="1189336"/>
            <a:ext cx="3729917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454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9" y="1124744"/>
            <a:ext cx="3806825" cy="553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25344"/>
            <a:ext cx="1905000" cy="228600"/>
          </a:xfrm>
        </p:spPr>
        <p:txBody>
          <a:bodyPr/>
          <a:lstStyle/>
          <a:p>
            <a:r>
              <a:rPr lang="en-US" dirty="0" smtClean="0"/>
              <a:t> </a:t>
            </a:r>
            <a:fld id="{0C4D6DCE-85D2-EC42-B3AA-8B374B0327D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5608"/>
            <a:ext cx="8229600" cy="418059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26A9FB"/>
                </a:solidFill>
              </a:rPr>
              <a:t>Valence </a:t>
            </a:r>
            <a:r>
              <a:rPr lang="en-US" sz="3200" dirty="0" smtClean="0">
                <a:solidFill>
                  <a:srgbClr val="26A9FB"/>
                </a:solidFill>
              </a:rPr>
              <a:t>quark distributions</a:t>
            </a:r>
            <a:endParaRPr lang="en-US" sz="3200" dirty="0">
              <a:solidFill>
                <a:srgbClr val="26A9FB"/>
              </a:solidFill>
            </a:endParaRP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47294" y="1444432"/>
            <a:ext cx="2286000" cy="4574976"/>
          </a:xfrm>
        </p:spPr>
        <p:txBody>
          <a:bodyPr>
            <a:normAutofit fontScale="47500" lnSpcReduction="20000"/>
          </a:bodyPr>
          <a:lstStyle/>
          <a:p>
            <a:r>
              <a:rPr lang="en-US" sz="2900" dirty="0"/>
              <a:t>Current knowledge is limited at high x:</a:t>
            </a:r>
          </a:p>
          <a:p>
            <a:pPr lvl="1"/>
            <a:r>
              <a:rPr lang="en-US" sz="2900" dirty="0" err="1"/>
              <a:t>Lumi</a:t>
            </a:r>
            <a:r>
              <a:rPr lang="en-US" sz="2900" dirty="0"/>
              <a:t> barrier</a:t>
            </a:r>
          </a:p>
          <a:p>
            <a:pPr lvl="1"/>
            <a:r>
              <a:rPr lang="en-US" sz="2900" dirty="0"/>
              <a:t>challenging systematic</a:t>
            </a:r>
          </a:p>
          <a:p>
            <a:pPr lvl="1"/>
            <a:r>
              <a:rPr lang="en-US" sz="2900" dirty="0"/>
              <a:t>nuclear </a:t>
            </a:r>
            <a:r>
              <a:rPr lang="en-US" sz="2900" dirty="0" smtClean="0"/>
              <a:t>effects</a:t>
            </a:r>
          </a:p>
          <a:p>
            <a:pPr lvl="1"/>
            <a:r>
              <a:rPr lang="en-US" sz="2900" dirty="0" smtClean="0"/>
              <a:t>Effects of higher</a:t>
            </a:r>
          </a:p>
          <a:p>
            <a:pPr marL="457200" lvl="1" indent="0">
              <a:buNone/>
            </a:pPr>
            <a:r>
              <a:rPr lang="en-US" sz="2900" dirty="0" smtClean="0"/>
              <a:t>      twists </a:t>
            </a:r>
            <a:endParaRPr lang="en-US" sz="2900" dirty="0"/>
          </a:p>
          <a:p>
            <a:pPr>
              <a:buFont typeface="Wingdings" charset="0"/>
              <a:buNone/>
            </a:pPr>
            <a:r>
              <a:rPr lang="en-US" sz="2900" dirty="0"/>
              <a:t>	</a:t>
            </a:r>
            <a:endParaRPr lang="en-US" sz="2900" dirty="0" smtClean="0"/>
          </a:p>
          <a:p>
            <a:pPr>
              <a:buFont typeface="Wingdings" charset="0"/>
              <a:buNone/>
            </a:pPr>
            <a:endParaRPr lang="en-US" sz="2900" dirty="0"/>
          </a:p>
          <a:p>
            <a:pPr>
              <a:buFont typeface="Wingdings" charset="0"/>
              <a:buNone/>
            </a:pPr>
            <a:endParaRPr lang="en-US" sz="2900" dirty="0"/>
          </a:p>
          <a:p>
            <a:r>
              <a:rPr lang="en-US" sz="2900" dirty="0" err="1"/>
              <a:t>LHeC</a:t>
            </a:r>
            <a:r>
              <a:rPr lang="en-US" sz="2900" dirty="0"/>
              <a:t> could improve the knowledge of the valence at high x </a:t>
            </a:r>
            <a:r>
              <a:rPr lang="en-US" sz="2900" dirty="0" smtClean="0"/>
              <a:t>to a precision of:</a:t>
            </a:r>
          </a:p>
          <a:p>
            <a:pPr lvl="1"/>
            <a:r>
              <a:rPr lang="en-US" sz="2900" dirty="0" smtClean="0"/>
              <a:t>2% (</a:t>
            </a:r>
            <a:r>
              <a:rPr lang="en-US" sz="2900" dirty="0" err="1" smtClean="0"/>
              <a:t>uval</a:t>
            </a:r>
            <a:r>
              <a:rPr lang="en-US" sz="2900" dirty="0" smtClean="0"/>
              <a:t>) x=0.8</a:t>
            </a:r>
          </a:p>
          <a:p>
            <a:pPr lvl="1"/>
            <a:r>
              <a:rPr lang="en-US" sz="2900" dirty="0" smtClean="0"/>
              <a:t>4% (</a:t>
            </a:r>
            <a:r>
              <a:rPr lang="en-US" sz="2900" dirty="0" err="1" smtClean="0"/>
              <a:t>dval</a:t>
            </a:r>
            <a:r>
              <a:rPr lang="en-US" sz="2900" dirty="0" smtClean="0"/>
              <a:t>) x=0.8</a:t>
            </a:r>
            <a:endParaRPr lang="en-US" sz="2900" dirty="0"/>
          </a:p>
          <a:p>
            <a:endParaRPr lang="en-US" sz="2900" dirty="0"/>
          </a:p>
          <a:p>
            <a:pPr marL="400050" lvl="1" indent="0">
              <a:buNone/>
            </a:pPr>
            <a:r>
              <a:rPr lang="en-US" sz="2900" dirty="0" smtClean="0">
                <a:solidFill>
                  <a:srgbClr val="26A9FB"/>
                </a:solidFill>
              </a:rPr>
              <a:t>Important for d/u limit clarification</a:t>
            </a:r>
            <a:endParaRPr lang="en-US" sz="2900" dirty="0">
              <a:solidFill>
                <a:srgbClr val="26A9FB"/>
              </a:solidFill>
            </a:endParaRPr>
          </a:p>
          <a:p>
            <a:endParaRPr lang="en-US" dirty="0"/>
          </a:p>
          <a:p>
            <a:pPr>
              <a:buFont typeface="Wingdings" charset="0"/>
              <a:buNone/>
            </a:pPr>
            <a:endParaRPr lang="en-US" dirty="0"/>
          </a:p>
        </p:txBody>
      </p:sp>
      <p:sp>
        <p:nvSpPr>
          <p:cNvPr id="445446" name="Rectangle 6"/>
          <p:cNvSpPr>
            <a:spLocks noChangeArrowheads="1"/>
          </p:cNvSpPr>
          <p:nvPr/>
        </p:nvSpPr>
        <p:spPr bwMode="auto">
          <a:xfrm>
            <a:off x="3442029" y="620689"/>
            <a:ext cx="1080119" cy="369332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</a:rPr>
              <a:t>Now…</a:t>
            </a:r>
            <a:endParaRPr lang="en-US" dirty="0">
              <a:latin typeface="+mj-lt"/>
            </a:endParaRPr>
          </a:p>
        </p:txBody>
      </p:sp>
      <p:sp>
        <p:nvSpPr>
          <p:cNvPr id="445448" name="Rectangle 8"/>
          <p:cNvSpPr>
            <a:spLocks noChangeArrowheads="1"/>
          </p:cNvSpPr>
          <p:nvPr/>
        </p:nvSpPr>
        <p:spPr bwMode="auto">
          <a:xfrm>
            <a:off x="4572000" y="2917529"/>
            <a:ext cx="5737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err="1"/>
              <a:t>dval</a:t>
            </a:r>
            <a:endParaRPr lang="en-US" dirty="0"/>
          </a:p>
        </p:txBody>
      </p:sp>
      <p:sp>
        <p:nvSpPr>
          <p:cNvPr id="445449" name="Rectangle 9"/>
          <p:cNvSpPr>
            <a:spLocks noChangeArrowheads="1"/>
          </p:cNvSpPr>
          <p:nvPr/>
        </p:nvSpPr>
        <p:spPr bwMode="auto">
          <a:xfrm>
            <a:off x="4572000" y="4357689"/>
            <a:ext cx="5737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err="1"/>
              <a:t>uval</a:t>
            </a:r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164288" y="5869857"/>
            <a:ext cx="5737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err="1"/>
              <a:t>dval</a:t>
            </a:r>
            <a:endParaRPr lang="en-US" dirty="0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7895446" y="2887912"/>
            <a:ext cx="5737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err="1"/>
              <a:t>uval</a:t>
            </a:r>
            <a:endParaRPr lang="en-US" dirty="0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7097820" y="692697"/>
            <a:ext cx="1080119" cy="369332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</a:rPr>
              <a:t>…Then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6931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Voica Radescu</a:t>
            </a:r>
            <a:r>
              <a:rPr lang="en-US">
                <a:solidFill>
                  <a:srgbClr val="B11629"/>
                </a:solidFill>
              </a:rPr>
              <a:t>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E2F6-692D-7E40-B049-76681DA73FF4}" type="slidenum">
              <a:rPr lang="en-US"/>
              <a:pPr/>
              <a:t>9</a:t>
            </a:fld>
            <a:endParaRPr lang="en-US">
              <a:solidFill>
                <a:srgbClr val="B11629"/>
              </a:solidFill>
            </a:endParaRPr>
          </a:p>
        </p:txBody>
      </p:sp>
      <p:sp>
        <p:nvSpPr>
          <p:cNvPr id="1249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20769"/>
          </a:xfrm>
        </p:spPr>
        <p:txBody>
          <a:bodyPr/>
          <a:lstStyle/>
          <a:p>
            <a:r>
              <a:rPr lang="en-US" sz="3200" dirty="0">
                <a:solidFill>
                  <a:srgbClr val="26A9FB"/>
                </a:solidFill>
              </a:rPr>
              <a:t>Unconstrained </a:t>
            </a:r>
            <a:r>
              <a:rPr lang="en-US" sz="3200" dirty="0" smtClean="0">
                <a:solidFill>
                  <a:srgbClr val="26A9FB"/>
                </a:solidFill>
              </a:rPr>
              <a:t>setting at low x</a:t>
            </a:r>
            <a:endParaRPr lang="en-US" sz="3200" dirty="0">
              <a:solidFill>
                <a:srgbClr val="26A9FB"/>
              </a:solidFill>
            </a:endParaRPr>
          </a:p>
        </p:txBody>
      </p:sp>
      <p:sp>
        <p:nvSpPr>
          <p:cNvPr id="1249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69835" y="957360"/>
            <a:ext cx="8274685" cy="655638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Usual assumptions for light quark decomposition at low x may not necessary hold.</a:t>
            </a:r>
          </a:p>
          <a:p>
            <a:pPr>
              <a:lnSpc>
                <a:spcPct val="90000"/>
              </a:lnSpc>
            </a:pPr>
            <a:r>
              <a:rPr lang="en-US" sz="4000" dirty="0"/>
              <a:t>Relaxing the assumption at low </a:t>
            </a:r>
            <a:r>
              <a:rPr lang="en-US" sz="4000" dirty="0" smtClean="0"/>
              <a:t>x that </a:t>
            </a:r>
            <a:r>
              <a:rPr lang="en-US" sz="4000" b="1" dirty="0"/>
              <a:t>u=d</a:t>
            </a:r>
            <a:r>
              <a:rPr lang="en-US" sz="4000" dirty="0"/>
              <a:t> , we observe that uncertainties escalate</a:t>
            </a:r>
            <a:r>
              <a:rPr lang="en-US" sz="1800" dirty="0"/>
              <a:t>: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124932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2"/>
            <a:ext cx="4572000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4933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572000" cy="322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4934" name="Rectangle 1030"/>
          <p:cNvSpPr>
            <a:spLocks noChangeArrowheads="1"/>
          </p:cNvSpPr>
          <p:nvPr/>
        </p:nvSpPr>
        <p:spPr bwMode="auto">
          <a:xfrm>
            <a:off x="180424" y="4942730"/>
            <a:ext cx="8368811" cy="15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1600" dirty="0" smtClean="0">
                <a:latin typeface="Calibri"/>
                <a:cs typeface="Calibri"/>
              </a:rPr>
              <a:t>One </a:t>
            </a:r>
            <a:r>
              <a:rPr lang="en-US" sz="1600" dirty="0">
                <a:latin typeface="Calibri"/>
                <a:cs typeface="Calibri"/>
              </a:rPr>
              <a:t>can see that for HERA data, if we relax the low x constraint on u and </a:t>
            </a:r>
            <a:r>
              <a:rPr lang="en-US" sz="1600" dirty="0" err="1">
                <a:latin typeface="Calibri"/>
                <a:cs typeface="Calibri"/>
              </a:rPr>
              <a:t>d</a:t>
            </a:r>
            <a:r>
              <a:rPr lang="en-US" sz="1600" dirty="0" err="1" smtClean="0">
                <a:latin typeface="Calibri"/>
                <a:cs typeface="Calibri"/>
              </a:rPr>
              <a:t>,the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>
                <a:latin typeface="Calibri"/>
                <a:cs typeface="Calibri"/>
              </a:rPr>
              <a:t>errors are increased </a:t>
            </a:r>
            <a:r>
              <a:rPr lang="en-US" sz="1600" dirty="0" smtClean="0">
                <a:latin typeface="Calibri"/>
                <a:cs typeface="Calibri"/>
              </a:rPr>
              <a:t>tremendously!</a:t>
            </a:r>
            <a:endParaRPr lang="en-US" sz="1600" dirty="0">
              <a:latin typeface="Calibri"/>
              <a:cs typeface="Calibri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1600" dirty="0" smtClean="0">
                <a:latin typeface="Calibri"/>
                <a:cs typeface="Calibri"/>
              </a:rPr>
              <a:t>However</a:t>
            </a:r>
            <a:r>
              <a:rPr lang="en-US" sz="1600" dirty="0">
                <a:latin typeface="Calibri"/>
                <a:cs typeface="Calibri"/>
              </a:rPr>
              <a:t>, when adding the </a:t>
            </a:r>
            <a:r>
              <a:rPr lang="en-US" sz="1600" dirty="0" err="1">
                <a:latin typeface="Calibri"/>
                <a:cs typeface="Calibri"/>
              </a:rPr>
              <a:t>LHeC</a:t>
            </a:r>
            <a:r>
              <a:rPr lang="en-US" sz="1600" dirty="0">
                <a:latin typeface="Calibri"/>
                <a:cs typeface="Calibri"/>
              </a:rPr>
              <a:t> simulated data, we observe that </a:t>
            </a:r>
            <a:r>
              <a:rPr lang="en-US" sz="1600" dirty="0" smtClean="0">
                <a:latin typeface="Calibri"/>
                <a:cs typeface="Calibri"/>
              </a:rPr>
              <a:t>uncertainties are </a:t>
            </a:r>
            <a:r>
              <a:rPr lang="en-US" sz="1600" dirty="0">
                <a:latin typeface="Calibri"/>
                <a:cs typeface="Calibri"/>
              </a:rPr>
              <a:t>visibly improved even without this </a:t>
            </a:r>
            <a:r>
              <a:rPr lang="en-US" sz="1600" dirty="0" smtClean="0">
                <a:latin typeface="Calibri"/>
                <a:cs typeface="Calibri"/>
              </a:rPr>
              <a:t>assumption.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1600" dirty="0" smtClean="0">
                <a:latin typeface="Calibri"/>
                <a:cs typeface="Calibri"/>
              </a:rPr>
              <a:t>Further </a:t>
            </a:r>
            <a:r>
              <a:rPr lang="en-US" sz="1600" dirty="0">
                <a:latin typeface="Calibri"/>
                <a:cs typeface="Calibri"/>
              </a:rPr>
              <a:t>important cross </a:t>
            </a:r>
            <a:r>
              <a:rPr lang="en-US" sz="1600" dirty="0" smtClean="0">
                <a:latin typeface="Calibri"/>
                <a:cs typeface="Calibri"/>
              </a:rPr>
              <a:t>check comes </a:t>
            </a:r>
            <a:r>
              <a:rPr lang="en-US" sz="1600" dirty="0">
                <a:latin typeface="Calibri"/>
                <a:cs typeface="Calibri"/>
              </a:rPr>
              <a:t>from the deuteron measurements, with </a:t>
            </a:r>
            <a:r>
              <a:rPr lang="en-US" sz="1600" dirty="0" smtClean="0">
                <a:latin typeface="Calibri"/>
                <a:cs typeface="Calibri"/>
              </a:rPr>
              <a:t>tagged </a:t>
            </a:r>
            <a:r>
              <a:rPr lang="en-US" sz="1600" dirty="0">
                <a:latin typeface="Calibri"/>
                <a:cs typeface="Calibri"/>
              </a:rPr>
              <a:t>spectator and </a:t>
            </a:r>
            <a:r>
              <a:rPr lang="en-US" sz="1600" dirty="0" smtClean="0">
                <a:latin typeface="Calibri"/>
                <a:cs typeface="Calibri"/>
              </a:rPr>
              <a:t>controlling </a:t>
            </a:r>
            <a:r>
              <a:rPr lang="en-US" sz="1600" dirty="0">
                <a:latin typeface="Calibri"/>
                <a:cs typeface="Calibri"/>
              </a:rPr>
              <a:t>shadowing with </a:t>
            </a:r>
            <a:r>
              <a:rPr lang="en-US" sz="1600" dirty="0" smtClean="0">
                <a:latin typeface="Calibri"/>
                <a:cs typeface="Calibri"/>
              </a:rPr>
              <a:t>diffraction [see tomorrow </a:t>
            </a:r>
            <a:r>
              <a:rPr lang="en-US" sz="1600" dirty="0" err="1" smtClean="0">
                <a:latin typeface="Calibri"/>
                <a:cs typeface="Calibri"/>
              </a:rPr>
              <a:t>LHeC</a:t>
            </a:r>
            <a:r>
              <a:rPr lang="en-US" sz="1600" dirty="0" smtClean="0">
                <a:latin typeface="Calibri"/>
                <a:cs typeface="Calibri"/>
              </a:rPr>
              <a:t> talks]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2679" y="3933057"/>
            <a:ext cx="184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constrained (u=d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737823" y="3933057"/>
            <a:ext cx="1536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unconstrained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42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1612</Words>
  <Application>Microsoft Macintosh PowerPoint</Application>
  <PresentationFormat>On-screen Show (4:3)</PresentationFormat>
  <Paragraphs>275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Microsoft Word Document</vt:lpstr>
      <vt:lpstr>PowerPoint Presentation</vt:lpstr>
      <vt:lpstr>      Parton Distributions </vt:lpstr>
      <vt:lpstr>(Un)certainty on PDFs </vt:lpstr>
      <vt:lpstr>Simulated LHeC Data (Note=CDR=OLD)</vt:lpstr>
      <vt:lpstr>Settings for the PDF determination </vt:lpstr>
      <vt:lpstr>Gluon Saturation at Low x?</vt:lpstr>
      <vt:lpstr>Partons at low x </vt:lpstr>
      <vt:lpstr>Valence quark distributions</vt:lpstr>
      <vt:lpstr>Unconstrained setting at low x</vt:lpstr>
      <vt:lpstr>Impact on d/u ratios</vt:lpstr>
      <vt:lpstr>Releasing further PDF constraints</vt:lpstr>
      <vt:lpstr>Releasing assumptions</vt:lpstr>
      <vt:lpstr> Strange Quark Distribution </vt:lpstr>
      <vt:lpstr>PowerPoint Presentation</vt:lpstr>
      <vt:lpstr>Further studies (“New”)</vt:lpstr>
      <vt:lpstr>PDF Uncertainties high x - Gluon</vt:lpstr>
      <vt:lpstr>PDF Uncertainties high x - Valence</vt:lpstr>
      <vt:lpstr>Further initial results</vt:lpstr>
      <vt:lpstr>First, standalone eD data fits</vt:lpstr>
      <vt:lpstr>Deuterons and Light Sea Quark Asymmetry</vt:lpstr>
      <vt:lpstr>Summary</vt:lpstr>
      <vt:lpstr>backup</vt:lpstr>
      <vt:lpstr>The strong coupling “constant”</vt:lpstr>
      <vt:lpstr>The strong coupling constant</vt:lpstr>
    </vt:vector>
  </TitlesOfParts>
  <Company>liverpool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max klein</dc:creator>
  <cp:lastModifiedBy>max klein</cp:lastModifiedBy>
  <cp:revision>15</cp:revision>
  <dcterms:created xsi:type="dcterms:W3CDTF">2014-01-19T18:05:40Z</dcterms:created>
  <dcterms:modified xsi:type="dcterms:W3CDTF">2014-01-19T19:33:47Z</dcterms:modified>
</cp:coreProperties>
</file>