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0" r:id="rId3"/>
    <p:sldId id="259" r:id="rId4"/>
    <p:sldId id="268" r:id="rId5"/>
    <p:sldId id="267" r:id="rId6"/>
    <p:sldId id="266" r:id="rId7"/>
    <p:sldId id="257" r:id="rId8"/>
    <p:sldId id="264" r:id="rId9"/>
    <p:sldId id="261" r:id="rId10"/>
    <p:sldId id="262" r:id="rId11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CD1A9-CAE4-DA45-BC56-52EC15DF5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2D02DA-5F69-294E-B271-F45C87959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981B-87F9-7D42-96E4-1FFF825C1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AB114-1DF4-8F47-9833-FDDB2709D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0A323-BE14-304F-8DB4-B57F06C7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1377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D0A33-C45D-7D4A-A363-6848680E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640DE-4F19-464E-9B9B-4F4AD16F1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D1E05-AA61-D14C-B1EC-1EB80888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195E8-D5B2-A64F-B531-03736467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151A9-5ECE-5842-B7F4-D47B73DF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763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A0E47F-A423-AE48-AE5D-F24662446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2F187-7A0F-4049-86A2-2946EEC6C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CE4DD-C120-8749-8354-FB1F6D6C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12E19-BC94-BF40-A095-56D6A5CC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A334C-3917-EF4F-A8CE-29451C30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309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D5028-F9CA-394A-B54D-1E3CF3C7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991F4-5C33-924D-956E-AF927569D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20825-4BBA-D74A-AD46-44633205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193A2-8061-5449-87A3-E3FC0FD1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EC1CE-CCA8-534C-ABF0-640D8780D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771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5329-5D72-FC4F-B98D-82A29E37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C8304-7532-6645-8202-0432A4ACD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1204-0FE3-7845-A66D-41CB0383D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18470-BBBC-C344-A4A6-E5A6522D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6FCD8-99F5-504E-8660-5D04F24E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0639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3B0E6-D70F-2F40-B72D-62B8E1C8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90CC5-4B2D-0D4F-9C27-2FC3B014F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0560E-B7E1-0841-9538-4C2AF16BC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917FF-C330-BF48-BEF9-66E519DF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B4514-3F57-C746-9578-94F657D8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1FE43-7791-BC48-8C97-10A6749F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1337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0AA7-1E70-D948-BE09-8A8DE712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C9D4D-1138-D54A-8B4F-E00975519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31F23-4358-E94C-A9A3-610D161D8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B4E988-242A-EC42-9C9E-8B6901BBD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8D392C-2720-B24D-8691-2D1332C00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759A20-094B-154F-B82A-C2794B80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D89238-5A0D-D041-B691-C3FD3639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4734E7-7D5B-4A4A-AE79-8131A3FE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141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4D74-6D2E-3C4D-B76F-64EE66C52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4D9D4-C441-6948-8978-FCF98EDE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CCE64-8AC3-D142-8972-7B1A86723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2EC22-6B68-F449-B6CB-D3FB7083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7110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D9138-BFCB-9041-8C37-5AF47687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71A92-53A0-BC42-B745-5985AFBD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6AEAD-DC79-B74E-BC4C-24FDB84E0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1151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2270-7945-D147-AAE9-57DB6A3E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D9BC5-E194-8149-944D-8B9A1D4E8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BFF20-5A17-F44C-B819-9CA0C14F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9C5F7-68E6-854A-BB52-28DBD142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3476A-F0DD-3E48-8B39-3CAF3847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6FE1A-D9B0-624B-B9B1-DE1F83A4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061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BBD9B-2C16-7A45-99C1-604FF23D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862C5-177B-7649-816D-8A39AB490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A21CA-1079-0044-ADC8-717072227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A2A20-9E49-A049-ADDA-C1B2DA9E4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77C59-E73C-404D-8E92-4DD2D3E1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D96AA-305F-E74E-8560-D1A8093A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6322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9DC0F6-6443-9746-9A6D-70AF8A43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B287E-C95B-C74D-8D7D-3A3BF5809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6ED9-14BA-614D-9444-B5A6D465E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AE8E4-5D63-6B4D-A292-BF261D3F77F6}" type="datetimeFigureOut">
              <a:rPr lang="en-DE" smtClean="0"/>
              <a:t>28.06.21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22889-97C7-9B41-9013-9F4F27426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1AC06-F242-4A43-8253-1BA55B707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3185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705.08783" TargetMode="External"/><Relationship Id="rId3" Type="http://schemas.openxmlformats.org/officeDocument/2006/relationships/image" Target="../media/image13.tiff"/><Relationship Id="rId7" Type="http://schemas.openxmlformats.org/officeDocument/2006/relationships/hyperlink" Target="https://inspirebeta.net/literature/1601165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5.11015" TargetMode="External"/><Relationship Id="rId2" Type="http://schemas.openxmlformats.org/officeDocument/2006/relationships/hyperlink" Target="https://doi.org/10.1016/j.physletb.2020.13539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54B47-1F0B-D24B-A761-80C917E30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47" y="376624"/>
            <a:ext cx="5273100" cy="431679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E5083-6FCC-4445-A42B-D2910E74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811" y="132473"/>
            <a:ext cx="6328459" cy="3900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23CEB-7448-204C-B418-5BBE99ECE390}"/>
              </a:ext>
            </a:extLst>
          </p:cNvPr>
          <p:cNvSpPr txBox="1"/>
          <p:nvPr/>
        </p:nvSpPr>
        <p:spPr>
          <a:xfrm>
            <a:off x="8231345" y="4207864"/>
            <a:ext cx="3612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>
                <a:solidFill>
                  <a:srgbClr val="002060"/>
                </a:solidFill>
              </a:rPr>
              <a:t>Status Report for TIARA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F0BAE-4D33-F14E-B4DB-338CFB82F388}"/>
              </a:ext>
            </a:extLst>
          </p:cNvPr>
          <p:cNvSpPr txBox="1"/>
          <p:nvPr/>
        </p:nvSpPr>
        <p:spPr>
          <a:xfrm>
            <a:off x="8062274" y="4949401"/>
            <a:ext cx="4016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Max Klein (U.L</a:t>
            </a:r>
            <a:r>
              <a:rPr lang="en-GB" dirty="0" err="1"/>
              <a:t>i</a:t>
            </a:r>
            <a:r>
              <a:rPr lang="en-DE" dirty="0"/>
              <a:t>v) &amp; Andrew Hutton (J</a:t>
            </a:r>
            <a:r>
              <a:rPr lang="en-GB" dirty="0"/>
              <a:t>l</a:t>
            </a:r>
            <a:r>
              <a:rPr lang="en-DE" dirty="0"/>
              <a:t>ab)</a:t>
            </a:r>
          </a:p>
          <a:p>
            <a:pPr algn="ctr"/>
            <a:endParaRPr lang="en-DE" dirty="0"/>
          </a:p>
          <a:p>
            <a:pPr algn="ctr"/>
            <a:r>
              <a:rPr lang="en-DE" dirty="0"/>
              <a:t>for the ERL Roadmap Panel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E9503-8E54-354C-BE26-A7AAB71F7276}"/>
              </a:ext>
            </a:extLst>
          </p:cNvPr>
          <p:cNvSpPr txBox="1"/>
          <p:nvPr/>
        </p:nvSpPr>
        <p:spPr>
          <a:xfrm>
            <a:off x="8367965" y="6144009"/>
            <a:ext cx="305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2060"/>
                </a:solidFill>
              </a:rPr>
              <a:t>TIARA Meeting, June 29, 2021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83413-2C26-C042-ADA3-AE5A19CD5E00}"/>
              </a:ext>
            </a:extLst>
          </p:cNvPr>
          <p:cNvSpPr txBox="1"/>
          <p:nvPr/>
        </p:nvSpPr>
        <p:spPr>
          <a:xfrm>
            <a:off x="9926597" y="3694133"/>
            <a:ext cx="1005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002060"/>
                </a:solidFill>
              </a:rPr>
              <a:t>incomplete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20961-887D-9948-848A-1A802CBFBEC3}"/>
              </a:ext>
            </a:extLst>
          </p:cNvPr>
          <p:cNvSpPr txBox="1"/>
          <p:nvPr/>
        </p:nvSpPr>
        <p:spPr>
          <a:xfrm>
            <a:off x="347871" y="454919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…</a:t>
            </a:r>
          </a:p>
        </p:txBody>
      </p:sp>
      <p:pic>
        <p:nvPicPr>
          <p:cNvPr id="11" name="Picture 10" descr="Screen Shot 2015-06-15 at 12.16.15.png">
            <a:extLst>
              <a:ext uri="{FF2B5EF4-FFF2-40B4-BE49-F238E27FC236}">
                <a16:creationId xmlns:a16="http://schemas.microsoft.com/office/drawing/2014/main" id="{6075CD6B-B32D-9C45-A530-154DB1957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9" y="5052543"/>
            <a:ext cx="3117264" cy="1460798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065B34-EC29-984E-B849-618F099ECD49}"/>
              </a:ext>
            </a:extLst>
          </p:cNvPr>
          <p:cNvSpPr txBox="1"/>
          <p:nvPr/>
        </p:nvSpPr>
        <p:spPr>
          <a:xfrm>
            <a:off x="3697356" y="5070351"/>
            <a:ext cx="41089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Performance of a 55 year old idea with</a:t>
            </a:r>
          </a:p>
          <a:p>
            <a:r>
              <a:rPr lang="en-DE" dirty="0"/>
              <a:t>the technology of today and tomorrow: </a:t>
            </a:r>
          </a:p>
          <a:p>
            <a:endParaRPr lang="en-DE" dirty="0"/>
          </a:p>
          <a:p>
            <a:r>
              <a:rPr lang="en-DE" dirty="0"/>
              <a:t>M Tigner </a:t>
            </a:r>
            <a:r>
              <a:rPr lang="en-DE" sz="1400" dirty="0"/>
              <a:t>A Possible Apparatus for Electron </a:t>
            </a:r>
          </a:p>
          <a:p>
            <a:r>
              <a:rPr lang="en-DE" sz="1400" dirty="0"/>
              <a:t>Clashing-Beam Experiments,  </a:t>
            </a:r>
            <a:r>
              <a:rPr lang="en-DE" sz="1600" dirty="0"/>
              <a:t>N.Cim 10(1965)1228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511A87-9775-0641-895C-68C4B1570F78}"/>
              </a:ext>
            </a:extLst>
          </p:cNvPr>
          <p:cNvSpPr/>
          <p:nvPr/>
        </p:nvSpPr>
        <p:spPr>
          <a:xfrm>
            <a:off x="8062274" y="4207864"/>
            <a:ext cx="4016036" cy="240165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C717BF-7B30-C549-BE37-8D53F94060C3}"/>
              </a:ext>
            </a:extLst>
          </p:cNvPr>
          <p:cNvSpPr txBox="1"/>
          <p:nvPr/>
        </p:nvSpPr>
        <p:spPr>
          <a:xfrm>
            <a:off x="9140071" y="4589558"/>
            <a:ext cx="1911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en-DE" sz="1400" dirty="0">
                <a:solidFill>
                  <a:schemeClr val="accent5">
                    <a:lumMod val="50000"/>
                  </a:schemeClr>
                </a:solidFill>
              </a:rPr>
              <a:t> a remark on PERLE</a:t>
            </a:r>
          </a:p>
        </p:txBody>
      </p:sp>
    </p:spTree>
    <p:extLst>
      <p:ext uri="{BB962C8B-B14F-4D97-AF65-F5344CB8AC3E}">
        <p14:creationId xmlns:p14="http://schemas.microsoft.com/office/powerpoint/2010/main" val="240700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24F14D-3849-A443-8BFC-0EEFA802A2B2}"/>
              </a:ext>
            </a:extLst>
          </p:cNvPr>
          <p:cNvSpPr txBox="1"/>
          <p:nvPr/>
        </p:nvSpPr>
        <p:spPr>
          <a:xfrm>
            <a:off x="2280745" y="3132083"/>
            <a:ext cx="1240221" cy="8723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B3C1A-8E5D-C245-BD09-FF8133F75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70" y="1019357"/>
            <a:ext cx="5211950" cy="3479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4D5BF6-8995-C84F-B7C9-E4130D9AD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70" y="4543998"/>
            <a:ext cx="4803366" cy="678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FCA87-D98A-FC43-8A19-98EA6FECFBBD}"/>
              </a:ext>
            </a:extLst>
          </p:cNvPr>
          <p:cNvSpPr txBox="1"/>
          <p:nvPr/>
        </p:nvSpPr>
        <p:spPr>
          <a:xfrm>
            <a:off x="2656703" y="2774784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chemeClr val="accent6">
                    <a:lumMod val="75000"/>
                  </a:schemeClr>
                </a:solidFill>
              </a:rPr>
              <a:t>ERL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36CCE-C7FB-BB46-86D5-14A49091E547}"/>
              </a:ext>
            </a:extLst>
          </p:cNvPr>
          <p:cNvSpPr txBox="1"/>
          <p:nvPr/>
        </p:nvSpPr>
        <p:spPr>
          <a:xfrm>
            <a:off x="4612517" y="5188434"/>
            <a:ext cx="1483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Olga Tanaka (KEK)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BAA7F-A388-114B-8D6D-EE370233D0AA}"/>
              </a:ext>
            </a:extLst>
          </p:cNvPr>
          <p:cNvSpPr txBox="1"/>
          <p:nvPr/>
        </p:nvSpPr>
        <p:spPr>
          <a:xfrm>
            <a:off x="7021683" y="855141"/>
            <a:ext cx="43196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DE" dirty="0"/>
              <a:t>ased on decades of SRF, FEL, ERL, Facility..</a:t>
            </a:r>
          </a:p>
          <a:p>
            <a:r>
              <a:rPr lang="en-GB" dirty="0"/>
              <a:t>d</a:t>
            </a:r>
            <a:r>
              <a:rPr lang="en-DE" dirty="0"/>
              <a:t>evelopments*) : </a:t>
            </a:r>
          </a:p>
          <a:p>
            <a:endParaRPr lang="en-DE" dirty="0"/>
          </a:p>
          <a:p>
            <a:r>
              <a:rPr lang="en-DE" dirty="0"/>
              <a:t>The </a:t>
            </a:r>
            <a:r>
              <a:rPr lang="en-GB" dirty="0"/>
              <a:t>d</a:t>
            </a:r>
            <a:r>
              <a:rPr lang="en-DE" dirty="0"/>
              <a:t>ebate now is about  </a:t>
            </a:r>
            <a:r>
              <a:rPr lang="en-GB" dirty="0"/>
              <a:t>the conditions for</a:t>
            </a:r>
            <a:r>
              <a:rPr lang="en-DE" dirty="0"/>
              <a:t> ERLs </a:t>
            </a:r>
            <a:r>
              <a:rPr lang="en-GB" dirty="0"/>
              <a:t>to r</a:t>
            </a:r>
            <a:r>
              <a:rPr lang="en-DE" dirty="0"/>
              <a:t>each their productivity </a:t>
            </a:r>
            <a:r>
              <a:rPr lang="en-GB" dirty="0"/>
              <a:t>p</a:t>
            </a:r>
            <a:r>
              <a:rPr lang="en-DE" dirty="0"/>
              <a:t>lateau </a:t>
            </a:r>
            <a:r>
              <a:rPr lang="en-GB" dirty="0"/>
              <a:t>a</a:t>
            </a:r>
            <a:r>
              <a:rPr lang="en-DE" dirty="0"/>
              <a:t>nd the demands implied on R&amp;D, financial, </a:t>
            </a:r>
            <a:r>
              <a:rPr lang="en-GB" dirty="0" err="1"/>
              <a:t>i</a:t>
            </a:r>
            <a:r>
              <a:rPr lang="en-DE" dirty="0"/>
              <a:t>ntellectual and technical </a:t>
            </a:r>
            <a:r>
              <a:rPr lang="en-GB" dirty="0"/>
              <a:t>s</a:t>
            </a:r>
            <a:r>
              <a:rPr lang="en-DE" dirty="0"/>
              <a:t>upport.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BDAFC-82AB-3447-BB4C-F5A6792A470F}"/>
              </a:ext>
            </a:extLst>
          </p:cNvPr>
          <p:cNvSpPr txBox="1"/>
          <p:nvPr/>
        </p:nvSpPr>
        <p:spPr>
          <a:xfrm>
            <a:off x="839257" y="5883568"/>
            <a:ext cx="5036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*) e.g. </a:t>
            </a:r>
            <a:r>
              <a:rPr lang="en-GB" sz="1400" dirty="0" err="1">
                <a:latin typeface="Helvetica" pitchFamily="2" charset="0"/>
              </a:rPr>
              <a:t>Ilan</a:t>
            </a:r>
            <a:r>
              <a:rPr lang="en-GB" sz="1400" dirty="0">
                <a:latin typeface="Helvetica" pitchFamily="2" charset="0"/>
              </a:rPr>
              <a:t> Ben-</a:t>
            </a:r>
            <a:r>
              <a:rPr lang="en-GB" sz="1400" dirty="0" err="1">
                <a:latin typeface="Helvetica" pitchFamily="2" charset="0"/>
              </a:rPr>
              <a:t>Zvi</a:t>
            </a:r>
            <a:r>
              <a:rPr lang="en-GB" sz="1400" dirty="0">
                <a:latin typeface="Helvetica" pitchFamily="2" charset="0"/>
              </a:rPr>
              <a:t> 2016 </a:t>
            </a:r>
            <a:r>
              <a:rPr lang="en-GB" sz="1400" i="1" dirty="0" err="1">
                <a:latin typeface="Helvetica" pitchFamily="2" charset="0"/>
              </a:rPr>
              <a:t>Supercond</a:t>
            </a:r>
            <a:r>
              <a:rPr lang="en-GB" sz="1400" i="1" dirty="0">
                <a:latin typeface="Helvetica" pitchFamily="2" charset="0"/>
              </a:rPr>
              <a:t>. Sci. Technol. </a:t>
            </a:r>
            <a:r>
              <a:rPr lang="en-GB" sz="1400" b="1" dirty="0">
                <a:latin typeface="Helvetica" pitchFamily="2" charset="0"/>
              </a:rPr>
              <a:t>29 </a:t>
            </a:r>
            <a:r>
              <a:rPr lang="en-GB" sz="1400" dirty="0">
                <a:latin typeface="Helvetica" pitchFamily="2" charset="0"/>
              </a:rPr>
              <a:t>103002</a:t>
            </a:r>
          </a:p>
          <a:p>
            <a:r>
              <a:rPr lang="en-DE" sz="1400" dirty="0"/>
              <a:t>Chris Tennant, ERLs, in “Challenges and Goals for Accelerators </a:t>
            </a:r>
          </a:p>
          <a:p>
            <a:r>
              <a:rPr lang="en-DE" sz="1400" dirty="0"/>
              <a:t>in the XXI Century”, O Bruening, S Myers, World Scientific,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C10A5-67C3-8F48-BFBB-B0C21161534C}"/>
              </a:ext>
            </a:extLst>
          </p:cNvPr>
          <p:cNvSpPr txBox="1"/>
          <p:nvPr/>
        </p:nvSpPr>
        <p:spPr>
          <a:xfrm>
            <a:off x="7021683" y="3005616"/>
            <a:ext cx="4529312" cy="3785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DE" dirty="0"/>
              <a:t>An initial observation (not only) by the panel:</a:t>
            </a:r>
          </a:p>
          <a:p>
            <a:r>
              <a:rPr lang="en-DE" dirty="0"/>
              <a:t>ERLs are more than an appealing  technology:</a:t>
            </a:r>
          </a:p>
          <a:p>
            <a:endParaRPr lang="en-DE" dirty="0"/>
          </a:p>
          <a:p>
            <a:r>
              <a:rPr lang="en-GB" dirty="0"/>
              <a:t>T</a:t>
            </a:r>
            <a:r>
              <a:rPr lang="en-DE" dirty="0"/>
              <a:t>hey (cor)respond to  </a:t>
            </a:r>
            <a:r>
              <a:rPr lang="en-DE" sz="2400" dirty="0">
                <a:solidFill>
                  <a:srgbClr val="FF0000"/>
                </a:solidFill>
              </a:rPr>
              <a:t>A NEW ERA </a:t>
            </a:r>
            <a:r>
              <a:rPr lang="en-DE" dirty="0"/>
              <a:t>in</a:t>
            </a:r>
          </a:p>
          <a:p>
            <a:r>
              <a:rPr lang="en-GB" dirty="0"/>
              <a:t>p</a:t>
            </a:r>
            <a:r>
              <a:rPr lang="en-DE" dirty="0"/>
              <a:t>article and several other fields of physics, </a:t>
            </a:r>
          </a:p>
          <a:p>
            <a:r>
              <a:rPr lang="en-DE" dirty="0"/>
              <a:t>industry, accelerators .. </a:t>
            </a:r>
            <a:r>
              <a:rPr lang="en-GB" dirty="0"/>
              <a:t>i</a:t>
            </a:r>
            <a:r>
              <a:rPr lang="en-DE" dirty="0"/>
              <a:t>n a world that cannot</a:t>
            </a:r>
          </a:p>
          <a:p>
            <a:r>
              <a:rPr lang="en-GB" dirty="0"/>
              <a:t>p</a:t>
            </a:r>
            <a:r>
              <a:rPr lang="en-DE" dirty="0"/>
              <a:t>roceed without renewed care for our planet.</a:t>
            </a:r>
          </a:p>
          <a:p>
            <a:endParaRPr lang="en-DE" dirty="0"/>
          </a:p>
          <a:p>
            <a:r>
              <a:rPr lang="en-DE" dirty="0"/>
              <a:t>ERLs, as came out at the Symposium, are technologies with far reaching impacts on science + society.  </a:t>
            </a:r>
          </a:p>
          <a:p>
            <a:endParaRPr lang="en-DE" dirty="0"/>
          </a:p>
          <a:p>
            <a:r>
              <a:rPr lang="en-DE" dirty="0"/>
              <a:t>Next: Working towards the ERL Roadmap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5EB1E-D730-B64E-A170-E47554EF246E}"/>
              </a:ext>
            </a:extLst>
          </p:cNvPr>
          <p:cNvSpPr txBox="1"/>
          <p:nvPr/>
        </p:nvSpPr>
        <p:spPr>
          <a:xfrm>
            <a:off x="1209373" y="155288"/>
            <a:ext cx="9894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>
                <a:solidFill>
                  <a:schemeClr val="accent6">
                    <a:lumMod val="75000"/>
                  </a:schemeClr>
                </a:solidFill>
              </a:rPr>
              <a:t>Current Summary: </a:t>
            </a:r>
            <a:r>
              <a:rPr lang="en-DE" sz="2800" b="1" dirty="0">
                <a:solidFill>
                  <a:schemeClr val="accent6">
                    <a:lumMod val="75000"/>
                  </a:schemeClr>
                </a:solidFill>
              </a:rPr>
              <a:t>ERLs - a Progressing, Revolutionary Technology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67F707-F5EC-F14D-8A97-C3BB777D5291}"/>
              </a:ext>
            </a:extLst>
          </p:cNvPr>
          <p:cNvSpPr/>
          <p:nvPr/>
        </p:nvSpPr>
        <p:spPr>
          <a:xfrm>
            <a:off x="641005" y="973861"/>
            <a:ext cx="5665897" cy="458910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76982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1EBD-DBF3-294D-BF98-B4BC1FC6B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5618"/>
            <a:ext cx="9144000" cy="817648"/>
          </a:xfrm>
        </p:spPr>
        <p:txBody>
          <a:bodyPr>
            <a:normAutofit fontScale="90000"/>
          </a:bodyPr>
          <a:lstStyle/>
          <a:p>
            <a:br>
              <a:rPr lang="en-DE" dirty="0"/>
            </a:br>
            <a:r>
              <a:rPr lang="en-DE" sz="4000" dirty="0"/>
              <a:t>erl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51587-D559-A240-92D3-91FD889C1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35" y="200959"/>
            <a:ext cx="10387913" cy="5634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2F00E-A1A8-C94E-8F86-AE9C8D1EC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73791" y="2041129"/>
            <a:ext cx="817649" cy="85382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3D97A4-2A88-5A44-B1EA-686B6EE40B56}"/>
              </a:ext>
            </a:extLst>
          </p:cNvPr>
          <p:cNvSpPr/>
          <p:nvPr/>
        </p:nvSpPr>
        <p:spPr>
          <a:xfrm>
            <a:off x="1890584" y="200959"/>
            <a:ext cx="8538519" cy="56346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E5CC61-FEFB-E04E-B4E7-A30830B234EF}"/>
                  </a:ext>
                </a:extLst>
              </p:cNvPr>
              <p:cNvSpPr txBox="1"/>
              <p:nvPr/>
            </p:nvSpPr>
            <p:spPr>
              <a:xfrm>
                <a:off x="10461160" y="208768"/>
                <a:ext cx="1711046" cy="5478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DE" sz="1600" dirty="0"/>
              </a:p>
              <a:p>
                <a:endParaRPr lang="en-DE" sz="1600" dirty="0"/>
              </a:p>
              <a:p>
                <a:endParaRPr lang="en-DE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DE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DE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Energy Frontier:</a:t>
                </a:r>
              </a:p>
              <a:p>
                <a:r>
                  <a:rPr lang="en-DE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ERL concepts now</a:t>
                </a:r>
              </a:p>
              <a:p>
                <a:r>
                  <a:rPr lang="en-GB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f</a:t>
                </a:r>
                <a:r>
                  <a:rPr lang="en-DE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or ep, e</a:t>
                </a:r>
                <a:r>
                  <a:rPr lang="en-DE" sz="1600" b="1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+</a:t>
                </a:r>
                <a:r>
                  <a:rPr lang="en-DE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e</a:t>
                </a:r>
                <a:r>
                  <a:rPr lang="en-DE" sz="1600" b="1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-</a:t>
                </a:r>
                <a:r>
                  <a:rPr lang="en-DE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, yy </a:t>
                </a:r>
              </a:p>
              <a:p>
                <a:r>
                  <a:rPr lang="en-DE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+ muon colliders  </a:t>
                </a:r>
              </a:p>
              <a:p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</a:rPr>
                  <a:t>  </a:t>
                </a: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</a:rPr>
                  <a:t> V</a:t>
                </a:r>
                <a:r>
                  <a:rPr lang="en-DE" sz="1600" dirty="0">
                    <a:solidFill>
                      <a:schemeClr val="accent1">
                        <a:lumMod val="50000"/>
                      </a:schemeClr>
                    </a:solidFill>
                  </a:rPr>
                  <a:t>ery recent: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DE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</a:rPr>
                  <a:t> c</a:t>
                </a:r>
                <a:r>
                  <a:rPr lang="en-DE" sz="1600" dirty="0">
                    <a:solidFill>
                      <a:schemeClr val="accent1">
                        <a:lumMod val="50000"/>
                      </a:schemeClr>
                    </a:solidFill>
                  </a:rPr>
                  <a:t>oncept of </a:t>
                </a:r>
              </a:p>
              <a:p>
                <a:r>
                  <a:rPr lang="en-DE" sz="1600" dirty="0">
                    <a:solidFill>
                      <a:schemeClr val="accent1">
                        <a:lumMod val="50000"/>
                      </a:schemeClr>
                    </a:solidFill>
                  </a:rPr>
                  <a:t> 100 GeV eERL</a:t>
                </a:r>
              </a:p>
              <a:p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</a:rPr>
                  <a:t> w</a:t>
                </a:r>
                <a:r>
                  <a:rPr lang="en-DE" sz="1600" dirty="0">
                    <a:solidFill>
                      <a:schemeClr val="accent1">
                        <a:lumMod val="50000"/>
                      </a:schemeClr>
                    </a:solidFill>
                  </a:rPr>
                  <a:t>ith X ray FEL</a:t>
                </a:r>
              </a:p>
              <a:p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</a:rPr>
                  <a:t> a</a:t>
                </a:r>
                <a:r>
                  <a:rPr lang="en-DE" sz="1600" dirty="0">
                    <a:solidFill>
                      <a:schemeClr val="accent1">
                        <a:lumMod val="50000"/>
                      </a:schemeClr>
                    </a:solidFill>
                  </a:rPr>
                  <a:t>s base for</a:t>
                </a:r>
              </a:p>
              <a:p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</a:rPr>
                  <a:t> m</a:t>
                </a:r>
                <a:r>
                  <a:rPr lang="en-DE" sz="1600" dirty="0">
                    <a:solidFill>
                      <a:schemeClr val="accent1">
                        <a:lumMod val="50000"/>
                      </a:schemeClr>
                    </a:solidFill>
                  </a:rPr>
                  <a:t>uon collider</a:t>
                </a:r>
              </a:p>
              <a:p>
                <a:r>
                  <a:rPr lang="en-DE" sz="1400" dirty="0">
                    <a:solidFill>
                      <a:schemeClr val="accent1">
                        <a:lumMod val="50000"/>
                      </a:schemeClr>
                    </a:solidFill>
                  </a:rPr>
                  <a:t>10pmrad emittance</a:t>
                </a:r>
              </a:p>
              <a:p>
                <a:r>
                  <a:rPr lang="en-DE" sz="16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</a:p>
              <a:p>
                <a:r>
                  <a:rPr lang="en-DE" sz="1600" dirty="0">
                    <a:solidFill>
                      <a:schemeClr val="accent1">
                        <a:lumMod val="50000"/>
                      </a:schemeClr>
                    </a:solidFill>
                  </a:rPr>
                  <a:t>arXiv:2106.03255</a:t>
                </a:r>
              </a:p>
              <a:p>
                <a:r>
                  <a:rPr lang="en-DE" sz="1600" dirty="0">
                    <a:solidFill>
                      <a:schemeClr val="accent1">
                        <a:lumMod val="50000"/>
                      </a:schemeClr>
                    </a:solidFill>
                  </a:rPr>
                  <a:t>Curatolu, Serafini</a:t>
                </a:r>
              </a:p>
              <a:p>
                <a:endParaRPr lang="en-DE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E5CC61-FEFB-E04E-B4E7-A30830B23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160" y="208768"/>
                <a:ext cx="1711046" cy="5478423"/>
              </a:xfrm>
              <a:prstGeom prst="rect">
                <a:avLst/>
              </a:prstGeom>
              <a:blipFill>
                <a:blip r:embed="rId4"/>
                <a:stretch>
                  <a:fillRect l="-1471" r="-73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50E3794-5247-494D-A755-12C87116C75A}"/>
              </a:ext>
            </a:extLst>
          </p:cNvPr>
          <p:cNvSpPr txBox="1"/>
          <p:nvPr/>
        </p:nvSpPr>
        <p:spPr>
          <a:xfrm>
            <a:off x="83639" y="200959"/>
            <a:ext cx="1656607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1">
                    <a:lumMod val="50000"/>
                  </a:schemeClr>
                </a:solidFill>
              </a:rPr>
              <a:t>A long 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DE" dirty="0">
                <a:solidFill>
                  <a:schemeClr val="accent1">
                    <a:lumMod val="50000"/>
                  </a:schemeClr>
                </a:solidFill>
              </a:rPr>
              <a:t>rite-up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DE" dirty="0">
                <a:solidFill>
                  <a:schemeClr val="accent1">
                    <a:lumMod val="50000"/>
                  </a:schemeClr>
                </a:solidFill>
              </a:rPr>
              <a:t>n ERLs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for 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Publication</a:t>
            </a: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Science base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for input to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Roadmap.</a:t>
            </a: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Status: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Write-up 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drafted</a:t>
            </a:r>
          </a:p>
          <a:p>
            <a:endParaRPr lang="en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DE" dirty="0">
                <a:solidFill>
                  <a:schemeClr val="accent1">
                    <a:lumMod val="50000"/>
                  </a:schemeClr>
                </a:solidFill>
              </a:rPr>
              <a:t>ERL Symposium</a:t>
            </a:r>
          </a:p>
          <a:p>
            <a:endParaRPr lang="en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DE" dirty="0">
                <a:solidFill>
                  <a:schemeClr val="accent1">
                    <a:lumMod val="50000"/>
                  </a:schemeClr>
                </a:solidFill>
              </a:rPr>
              <a:t>Next:</a:t>
            </a:r>
          </a:p>
          <a:p>
            <a:r>
              <a:rPr lang="en-DE" dirty="0">
                <a:solidFill>
                  <a:schemeClr val="accent1">
                    <a:lumMod val="50000"/>
                  </a:schemeClr>
                </a:solidFill>
              </a:rPr>
              <a:t>PP Symposium </a:t>
            </a:r>
          </a:p>
          <a:p>
            <a:r>
              <a:rPr lang="en-DE" dirty="0">
                <a:solidFill>
                  <a:schemeClr val="accent1">
                    <a:lumMod val="50000"/>
                  </a:schemeClr>
                </a:solidFill>
              </a:rPr>
              <a:t>EPS Conference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DE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Roadmap</a:t>
            </a:r>
          </a:p>
          <a:p>
            <a:endParaRPr lang="en-DE" dirty="0">
              <a:solidFill>
                <a:schemeClr val="accent1">
                  <a:lumMod val="50000"/>
                </a:schemeClr>
              </a:solidFill>
              <a:sym typeface="Wingdings" pitchFamily="2" charset="2"/>
            </a:endParaRPr>
          </a:p>
          <a:p>
            <a:r>
              <a:rPr lang="en-DE" b="1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Today: </a:t>
            </a:r>
          </a:p>
          <a:p>
            <a:r>
              <a:rPr lang="en-DE" b="1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Observations</a:t>
            </a:r>
            <a:endParaRPr lang="en-D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D7850-8C63-454B-BCD7-D1D0B54AD33C}"/>
              </a:ext>
            </a:extLst>
          </p:cNvPr>
          <p:cNvSpPr txBox="1"/>
          <p:nvPr/>
        </p:nvSpPr>
        <p:spPr>
          <a:xfrm>
            <a:off x="8587409" y="6510130"/>
            <a:ext cx="1467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chemeClr val="bg1">
                    <a:lumMod val="65000"/>
                  </a:schemeClr>
                </a:solidFill>
              </a:rPr>
              <a:t>[from report to LDG]</a:t>
            </a:r>
          </a:p>
        </p:txBody>
      </p:sp>
    </p:spTree>
    <p:extLst>
      <p:ext uri="{BB962C8B-B14F-4D97-AF65-F5344CB8AC3E}">
        <p14:creationId xmlns:p14="http://schemas.microsoft.com/office/powerpoint/2010/main" val="3079594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4C9D09-646F-BC40-913F-66604CAFEC10}"/>
                  </a:ext>
                </a:extLst>
              </p:cNvPr>
              <p:cNvSpPr txBox="1"/>
              <p:nvPr/>
            </p:nvSpPr>
            <p:spPr>
              <a:xfrm>
                <a:off x="8597815" y="349400"/>
                <a:ext cx="3499548" cy="3046988"/>
              </a:xfrm>
              <a:prstGeom prst="rect">
                <a:avLst/>
              </a:prstGeom>
              <a:noFill/>
              <a:ln>
                <a:solidFill>
                  <a:srgbClr val="DE442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DE" sz="1600" b="1" dirty="0">
                    <a:solidFill>
                      <a:srgbClr val="0070C0"/>
                    </a:solidFill>
                  </a:rPr>
                  <a:t>ERL Features:</a:t>
                </a:r>
              </a:p>
              <a:p>
                <a:endParaRPr lang="en-DE" sz="1600" dirty="0"/>
              </a:p>
              <a:p>
                <a:r>
                  <a:rPr lang="en-DE" sz="1600" dirty="0"/>
                  <a:t>Very high luminosity through high</a:t>
                </a:r>
              </a:p>
              <a:p>
                <a:r>
                  <a:rPr lang="en-GB" sz="1600" dirty="0"/>
                  <a:t>e</a:t>
                </a:r>
                <a:r>
                  <a:rPr lang="en-DE" sz="1600" dirty="0"/>
                  <a:t>lectron current and small preserved</a:t>
                </a:r>
              </a:p>
              <a:p>
                <a:r>
                  <a:rPr lang="en-GB" sz="1600" dirty="0"/>
                  <a:t>injector emittance. Economic use</a:t>
                </a:r>
              </a:p>
              <a:p>
                <a:r>
                  <a:rPr lang="en-GB" sz="1600" dirty="0"/>
                  <a:t>of power </a:t>
                </a:r>
                <a:r>
                  <a:rPr lang="en-DE" sz="1600" dirty="0"/>
                  <a:t>P</a:t>
                </a:r>
                <a:r>
                  <a:rPr lang="en-DE" sz="1600" baseline="-25000" dirty="0"/>
                  <a:t>o</a:t>
                </a:r>
                <a:r>
                  <a:rPr lang="en-DE" sz="1600" dirty="0"/>
                  <a:t>/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through recovery</a:t>
                </a:r>
              </a:p>
              <a:p>
                <a:r>
                  <a:rPr lang="en-GB" sz="1600" dirty="0"/>
                  <a:t>in multiple </a:t>
                </a:r>
                <a:r>
                  <a:rPr lang="en-GB" sz="1600" dirty="0" err="1"/>
                  <a:t>linac</a:t>
                </a:r>
                <a:r>
                  <a:rPr lang="en-GB" sz="1600" dirty="0"/>
                  <a:t> passing (</a:t>
                </a:r>
                <a:r>
                  <a:rPr lang="en-GB" sz="1600" dirty="0" err="1"/>
                  <a:t>recirculator</a:t>
                </a:r>
                <a:endParaRPr lang="en-GB" sz="1600" dirty="0"/>
              </a:p>
              <a:p>
                <a:r>
                  <a:rPr lang="en-GB" sz="1600" dirty="0"/>
                  <a:t>or head-on). Non-radiative beam dump </a:t>
                </a:r>
              </a:p>
              <a:p>
                <a:r>
                  <a:rPr lang="en-GB" sz="1600" dirty="0"/>
                  <a:t>at injection energy. </a:t>
                </a:r>
                <a:r>
                  <a:rPr lang="en-GB" sz="1400" dirty="0">
                    <a:sym typeface="Wingdings" pitchFamily="2" charset="2"/>
                  </a:rPr>
                  <a:t></a:t>
                </a:r>
                <a:r>
                  <a:rPr lang="en-GB" sz="1600" dirty="0">
                    <a:sym typeface="Wingdings" pitchFamily="2" charset="2"/>
                  </a:rPr>
                  <a:t> orders of </a:t>
                </a:r>
              </a:p>
              <a:p>
                <a:r>
                  <a:rPr lang="en-GB" sz="1600" dirty="0">
                    <a:sym typeface="Wingdings" pitchFamily="2" charset="2"/>
                  </a:rPr>
                  <a:t>magnitude improved performance at</a:t>
                </a:r>
              </a:p>
              <a:p>
                <a:r>
                  <a:rPr lang="en-GB" sz="1600" dirty="0">
                    <a:sym typeface="Wingdings" pitchFamily="2" charset="2"/>
                  </a:rPr>
                  <a:t>same or reduced power, </a:t>
                </a:r>
                <a:r>
                  <a:rPr lang="en-GB" sz="1600" b="1" dirty="0">
                    <a:solidFill>
                      <a:srgbClr val="0070C0"/>
                    </a:solidFill>
                    <a:sym typeface="Wingdings" pitchFamily="2" charset="2"/>
                  </a:rPr>
                  <a:t>a new era for</a:t>
                </a:r>
              </a:p>
              <a:p>
                <a:r>
                  <a:rPr lang="en-GB" sz="1600" b="1" dirty="0">
                    <a:solidFill>
                      <a:srgbClr val="0070C0"/>
                    </a:solidFill>
                    <a:sym typeface="Wingdings" pitchFamily="2" charset="2"/>
                  </a:rPr>
                  <a:t>accelerator, HEP, NP and applications</a:t>
                </a:r>
                <a:endParaRPr lang="en-GB" sz="16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4C9D09-646F-BC40-913F-66604CAFE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815" y="349400"/>
                <a:ext cx="3499548" cy="3046988"/>
              </a:xfrm>
              <a:prstGeom prst="rect">
                <a:avLst/>
              </a:prstGeom>
              <a:blipFill>
                <a:blip r:embed="rId2"/>
                <a:stretch>
                  <a:fillRect l="-722" t="-413" b="-1240"/>
                </a:stretch>
              </a:blipFill>
              <a:ln>
                <a:solidFill>
                  <a:srgbClr val="DE4426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FF24F88-1F86-F84F-B06D-E05D70A978DF}"/>
              </a:ext>
            </a:extLst>
          </p:cNvPr>
          <p:cNvSpPr txBox="1"/>
          <p:nvPr/>
        </p:nvSpPr>
        <p:spPr>
          <a:xfrm>
            <a:off x="9072881" y="3639064"/>
            <a:ext cx="2612575" cy="28931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“The ERL concept is well proven </a:t>
            </a:r>
          </a:p>
          <a:p>
            <a:r>
              <a:rPr lang="en-GB" sz="1400" dirty="0"/>
              <a:t>and the technology is well </a:t>
            </a:r>
          </a:p>
          <a:p>
            <a:r>
              <a:rPr lang="en-GB" sz="1400" dirty="0"/>
              <a:t>developed. Many demonstrator</a:t>
            </a:r>
          </a:p>
          <a:p>
            <a:r>
              <a:rPr lang="en-GB" sz="1400" dirty="0"/>
              <a:t>facilities exist worldwide with </a:t>
            </a:r>
          </a:p>
          <a:p>
            <a:r>
              <a:rPr lang="en-GB" sz="1400" dirty="0"/>
              <a:t>increasing sophistication. It </a:t>
            </a:r>
          </a:p>
          <a:p>
            <a:r>
              <a:rPr lang="en-GB" sz="1400" dirty="0"/>
              <a:t>needs a facility comprising</a:t>
            </a:r>
          </a:p>
          <a:p>
            <a:r>
              <a:rPr lang="en-GB" sz="1400" dirty="0"/>
              <a:t>all essential features </a:t>
            </a:r>
          </a:p>
          <a:p>
            <a:r>
              <a:rPr lang="en-GB" sz="1400" dirty="0"/>
              <a:t>simultaneously: high-current, </a:t>
            </a:r>
          </a:p>
          <a:p>
            <a:r>
              <a:rPr lang="en-GB" sz="1400" dirty="0"/>
              <a:t>multi-pass, optimised cavities </a:t>
            </a:r>
          </a:p>
          <a:p>
            <a:r>
              <a:rPr lang="en-GB" sz="1400" dirty="0"/>
              <a:t>and cryo-modules and a </a:t>
            </a:r>
          </a:p>
          <a:p>
            <a:r>
              <a:rPr lang="en-GB" sz="1400" dirty="0"/>
              <a:t>physics quality beam eventually </a:t>
            </a:r>
          </a:p>
          <a:p>
            <a:r>
              <a:rPr lang="en-GB" sz="1400" dirty="0"/>
              <a:t>for experiments”. (Bob </a:t>
            </a:r>
            <a:r>
              <a:rPr lang="en-GB" sz="1400" dirty="0" err="1"/>
              <a:t>Rimmer</a:t>
            </a:r>
            <a:endParaRPr lang="en-GB" sz="1400" dirty="0"/>
          </a:p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at ERL Symposium, June 4, 2021 </a:t>
            </a:r>
            <a:r>
              <a:rPr lang="en-GB" sz="14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3D6E3-C1F6-974A-9514-E423EB03E890}"/>
              </a:ext>
            </a:extLst>
          </p:cNvPr>
          <p:cNvSpPr txBox="1"/>
          <p:nvPr/>
        </p:nvSpPr>
        <p:spPr>
          <a:xfrm>
            <a:off x="1176742" y="172843"/>
            <a:ext cx="6984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>
                    <a:lumMod val="65000"/>
                  </a:schemeClr>
                </a:solidFill>
              </a:rPr>
              <a:t>A selection of </a:t>
            </a:r>
            <a:r>
              <a:rPr lang="en-DE" dirty="0">
                <a:solidFill>
                  <a:schemeClr val="accent2"/>
                </a:solidFill>
              </a:rPr>
              <a:t>past</a:t>
            </a:r>
            <a:r>
              <a:rPr lang="en-DE" dirty="0"/>
              <a:t>, </a:t>
            </a:r>
            <a:r>
              <a:rPr lang="en-DE" dirty="0">
                <a:solidFill>
                  <a:schemeClr val="accent6">
                    <a:lumMod val="75000"/>
                  </a:schemeClr>
                </a:solidFill>
              </a:rPr>
              <a:t>present</a:t>
            </a:r>
            <a:r>
              <a:rPr lang="en-DE" dirty="0"/>
              <a:t> and</a:t>
            </a:r>
            <a:r>
              <a:rPr lang="en-DE" dirty="0">
                <a:solidFill>
                  <a:srgbClr val="0070C0"/>
                </a:solidFill>
              </a:rPr>
              <a:t> proposed </a:t>
            </a:r>
            <a:r>
              <a:rPr lang="en-DE" sz="2400" dirty="0"/>
              <a:t>ERL facilities</a:t>
            </a:r>
            <a:r>
              <a:rPr lang="en-DE" dirty="0"/>
              <a:t>: Power = E</a:t>
            </a:r>
            <a:r>
              <a:rPr lang="en-DE" baseline="-25000" dirty="0"/>
              <a:t>e</a:t>
            </a:r>
            <a:r>
              <a:rPr lang="en-DE" dirty="0"/>
              <a:t> I</a:t>
            </a:r>
            <a:r>
              <a:rPr lang="en-DE" baseline="-25000" dirty="0"/>
              <a:t>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36C95E-D93F-0843-9FB2-1F75D33B4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39" y="889686"/>
            <a:ext cx="8366396" cy="54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45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C707C6-6850-424F-AF86-18F2C75D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06" y="251752"/>
            <a:ext cx="4630615" cy="6453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43C32-9358-4C44-86C6-D162ACA7D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510" y="251752"/>
            <a:ext cx="2900558" cy="64533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521006-82BC-FF4D-BAF9-D3DC5415BA73}"/>
              </a:ext>
            </a:extLst>
          </p:cNvPr>
          <p:cNvSpPr/>
          <p:nvPr/>
        </p:nvSpPr>
        <p:spPr>
          <a:xfrm>
            <a:off x="238706" y="251752"/>
            <a:ext cx="7681975" cy="6453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CDDA1F-DE34-0B46-8003-A22B9A1B0599}"/>
              </a:ext>
            </a:extLst>
          </p:cNvPr>
          <p:cNvSpPr txBox="1"/>
          <p:nvPr/>
        </p:nvSpPr>
        <p:spPr>
          <a:xfrm>
            <a:off x="641991" y="317534"/>
            <a:ext cx="236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ERL Facilities </a:t>
            </a:r>
            <a:r>
              <a:rPr lang="en-DE" sz="1200" i="1" dirty="0">
                <a:solidFill>
                  <a:srgbClr val="C00000"/>
                </a:solidFill>
              </a:rPr>
              <a:t>DRAFT 19.3.21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581C5-55D8-4A48-9B74-8BAD7E332D2E}"/>
              </a:ext>
            </a:extLst>
          </p:cNvPr>
          <p:cNvSpPr txBox="1"/>
          <p:nvPr/>
        </p:nvSpPr>
        <p:spPr>
          <a:xfrm>
            <a:off x="8087556" y="245818"/>
            <a:ext cx="39643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rgbClr val="C00000"/>
                </a:solidFill>
              </a:rPr>
              <a:t>New Facilities in the Twenties</a:t>
            </a:r>
          </a:p>
          <a:p>
            <a:endParaRPr lang="en-DE" dirty="0"/>
          </a:p>
          <a:p>
            <a:r>
              <a:rPr lang="en-DE" dirty="0"/>
              <a:t>  CEBAF (Jlab): high energy, 5-turn</a:t>
            </a:r>
          </a:p>
          <a:p>
            <a:endParaRPr lang="en-DE" dirty="0"/>
          </a:p>
          <a:p>
            <a:r>
              <a:rPr lang="en-DE" dirty="0"/>
              <a:t>  MESA (Mainz): polarisation</a:t>
            </a:r>
          </a:p>
          <a:p>
            <a:endParaRPr lang="en-DE" dirty="0"/>
          </a:p>
          <a:p>
            <a:r>
              <a:rPr lang="en-DE" dirty="0"/>
              <a:t>  Cooler (BNL): high current</a:t>
            </a:r>
          </a:p>
          <a:p>
            <a:endParaRPr lang="en-DE" dirty="0"/>
          </a:p>
          <a:p>
            <a:r>
              <a:rPr lang="en-DE" dirty="0"/>
              <a:t>  PERLE (Orsay): high power, 3-turn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CB36DC-AF84-2C47-A3CA-3CC481D7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416" y="3741192"/>
            <a:ext cx="3715818" cy="1986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9B2B61-83CB-C444-8EAA-B1FA08E97ECA}"/>
              </a:ext>
            </a:extLst>
          </p:cNvPr>
          <p:cNvSpPr txBox="1"/>
          <p:nvPr/>
        </p:nvSpPr>
        <p:spPr>
          <a:xfrm>
            <a:off x="8087556" y="2980603"/>
            <a:ext cx="351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Chapter 4</a:t>
            </a:r>
          </a:p>
          <a:p>
            <a:r>
              <a:rPr lang="en-DE" dirty="0">
                <a:solidFill>
                  <a:srgbClr val="C00000"/>
                </a:solidFill>
              </a:rPr>
              <a:t>Key Challenges – </a:t>
            </a:r>
            <a:r>
              <a:rPr lang="en-DE" b="1" dirty="0">
                <a:solidFill>
                  <a:srgbClr val="C00000"/>
                </a:solidFill>
              </a:rPr>
              <a:t>a Concerted Effort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6C5965-23C3-AD45-A23A-F5D2D1BE62E6}"/>
              </a:ext>
            </a:extLst>
          </p:cNvPr>
          <p:cNvSpPr txBox="1"/>
          <p:nvPr/>
        </p:nvSpPr>
        <p:spPr>
          <a:xfrm>
            <a:off x="8087556" y="5809517"/>
            <a:ext cx="33116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Studies: </a:t>
            </a:r>
          </a:p>
          <a:p>
            <a:r>
              <a:rPr lang="en-DE" sz="1600" dirty="0"/>
              <a:t>DICE Darmstadt, DIANA Daresbury</a:t>
            </a:r>
          </a:p>
          <a:p>
            <a:r>
              <a:rPr lang="en-GB" sz="1600" dirty="0"/>
              <a:t>D</a:t>
            </a:r>
            <a:r>
              <a:rPr lang="en-DE" sz="1600" dirty="0"/>
              <a:t>erived </a:t>
            </a:r>
            <a:r>
              <a:rPr lang="en-DE" sz="1600"/>
              <a:t>from PERLE; also IHEP Beijing</a:t>
            </a:r>
            <a:endParaRPr lang="en-D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198162-B2F3-3444-94CC-63E20B8062DA}"/>
              </a:ext>
            </a:extLst>
          </p:cNvPr>
          <p:cNvSpPr txBox="1"/>
          <p:nvPr/>
        </p:nvSpPr>
        <p:spPr>
          <a:xfrm>
            <a:off x="9747388" y="6561220"/>
            <a:ext cx="2413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MK+AH - LDG Meeting 19.3.21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D73D75-1452-5B4E-A870-F5A4C03CDF38}"/>
              </a:ext>
            </a:extLst>
          </p:cNvPr>
          <p:cNvCxnSpPr/>
          <p:nvPr/>
        </p:nvCxnSpPr>
        <p:spPr>
          <a:xfrm>
            <a:off x="238706" y="903889"/>
            <a:ext cx="7681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CB9299-6A6F-504A-8C99-8F2736D0C459}"/>
              </a:ext>
            </a:extLst>
          </p:cNvPr>
          <p:cNvCxnSpPr/>
          <p:nvPr/>
        </p:nvCxnSpPr>
        <p:spPr>
          <a:xfrm>
            <a:off x="243966" y="1518738"/>
            <a:ext cx="7681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71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B81F-6A75-E84E-B8DF-F6CDA00B8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44" y="101287"/>
            <a:ext cx="6008206" cy="701104"/>
          </a:xfrm>
        </p:spPr>
        <p:txBody>
          <a:bodyPr>
            <a:normAutofit/>
          </a:bodyPr>
          <a:lstStyle/>
          <a:p>
            <a:r>
              <a:rPr lang="en-DE" sz="3600" dirty="0">
                <a:solidFill>
                  <a:srgbClr val="C00000"/>
                </a:solidFill>
              </a:rPr>
              <a:t>PERLE</a:t>
            </a:r>
            <a:r>
              <a:rPr lang="en-DE" dirty="0"/>
              <a:t> * </a:t>
            </a:r>
            <a:r>
              <a:rPr lang="en-DE" sz="2200" dirty="0"/>
              <a:t>(ERL R&amp;D </a:t>
            </a:r>
            <a:r>
              <a:rPr lang="en-DE" sz="2200" dirty="0">
                <a:sym typeface="Wingdings" pitchFamily="2" charset="2"/>
              </a:rPr>
              <a:t> Physics [NP, PP])</a:t>
            </a:r>
            <a:endParaRPr lang="en-DE" sz="22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6D6799-B13D-BD46-8C33-C33FF2A85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696" y="179697"/>
            <a:ext cx="3854111" cy="27610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E961F8-8137-F748-B8C7-871F149FF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198" y="3620324"/>
            <a:ext cx="4674602" cy="2761061"/>
          </a:xfrm>
          <a:prstGeom prst="rect">
            <a:avLst/>
          </a:prstGeom>
        </p:spPr>
      </p:pic>
      <p:pic>
        <p:nvPicPr>
          <p:cNvPr id="30" name="Image 44">
            <a:extLst>
              <a:ext uri="{FF2B5EF4-FFF2-40B4-BE49-F238E27FC236}">
                <a16:creationId xmlns:a16="http://schemas.microsoft.com/office/drawing/2014/main" id="{2A570B5A-1719-064D-9DA2-17951ECFB0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165" y="3067234"/>
            <a:ext cx="1964508" cy="116434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5413A09-CCC0-B348-891D-35FFEF91B937}"/>
              </a:ext>
            </a:extLst>
          </p:cNvPr>
          <p:cNvSpPr txBox="1"/>
          <p:nvPr/>
        </p:nvSpPr>
        <p:spPr>
          <a:xfrm>
            <a:off x="10431412" y="855012"/>
            <a:ext cx="12170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2">
                    <a:lumMod val="50000"/>
                  </a:schemeClr>
                </a:solidFill>
              </a:rPr>
              <a:t>LHeC D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DE" sz="1600" dirty="0">
                <a:solidFill>
                  <a:schemeClr val="bg2">
                    <a:lumMod val="50000"/>
                  </a:schemeClr>
                </a:solidFill>
              </a:rPr>
              <a:t>sign</a:t>
            </a:r>
          </a:p>
          <a:p>
            <a:r>
              <a:rPr lang="en-DE" sz="1600" dirty="0">
                <a:solidFill>
                  <a:schemeClr val="bg2">
                    <a:lumMod val="50000"/>
                  </a:schemeClr>
                </a:solidFill>
              </a:rPr>
              <a:t>Update</a:t>
            </a:r>
          </a:p>
          <a:p>
            <a:r>
              <a:rPr lang="en-DE" sz="1600" dirty="0">
                <a:solidFill>
                  <a:schemeClr val="bg2">
                    <a:lumMod val="50000"/>
                  </a:schemeClr>
                </a:solidFill>
              </a:rPr>
              <a:t>2007.14491</a:t>
            </a:r>
          </a:p>
          <a:p>
            <a:r>
              <a:rPr lang="en-DE" sz="1600" dirty="0">
                <a:solidFill>
                  <a:schemeClr val="bg2">
                    <a:lumMod val="50000"/>
                  </a:schemeClr>
                </a:solidFill>
              </a:rPr>
              <a:t>J.PhysG, 21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4111B2-661F-8B4F-944C-4D71ED4A0C23}"/>
              </a:ext>
            </a:extLst>
          </p:cNvPr>
          <p:cNvSpPr/>
          <p:nvPr/>
        </p:nvSpPr>
        <p:spPr>
          <a:xfrm flipH="1">
            <a:off x="9368621" y="4721090"/>
            <a:ext cx="45719" cy="10436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022A96-B635-FB46-9DE8-A06F1F291B4D}"/>
              </a:ext>
            </a:extLst>
          </p:cNvPr>
          <p:cNvSpPr txBox="1"/>
          <p:nvPr/>
        </p:nvSpPr>
        <p:spPr>
          <a:xfrm>
            <a:off x="9611138" y="5327374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PERLE</a:t>
            </a:r>
            <a:r>
              <a:rPr lang="en-DE" dirty="0"/>
              <a:t> </a:t>
            </a:r>
          </a:p>
          <a:p>
            <a:endParaRPr lang="en-D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CEA08A-D1B8-DD48-B59F-B01EE3464221}"/>
              </a:ext>
            </a:extLst>
          </p:cNvPr>
          <p:cNvSpPr txBox="1"/>
          <p:nvPr/>
        </p:nvSpPr>
        <p:spPr>
          <a:xfrm>
            <a:off x="221444" y="5446643"/>
            <a:ext cx="6324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CERN, Cornell, Daresbury, Jefferson Lab, Liverpool, Novosibirsk,</a:t>
            </a:r>
          </a:p>
          <a:p>
            <a:r>
              <a:rPr lang="en-DE" dirty="0"/>
              <a:t>IJCLab Orsay (Host) Collaboration, growing: Grenoble, GANIL + </a:t>
            </a:r>
          </a:p>
        </p:txBody>
      </p:sp>
      <p:grpSp>
        <p:nvGrpSpPr>
          <p:cNvPr id="4" name="Grouper 88">
            <a:extLst>
              <a:ext uri="{FF2B5EF4-FFF2-40B4-BE49-F238E27FC236}">
                <a16:creationId xmlns:a16="http://schemas.microsoft.com/office/drawing/2014/main" id="{E623147B-2C9C-E84D-8B82-620E96949718}"/>
              </a:ext>
            </a:extLst>
          </p:cNvPr>
          <p:cNvGrpSpPr/>
          <p:nvPr/>
        </p:nvGrpSpPr>
        <p:grpSpPr>
          <a:xfrm>
            <a:off x="221444" y="1133061"/>
            <a:ext cx="6093270" cy="4060739"/>
            <a:chOff x="0" y="0"/>
            <a:chExt cx="8216900" cy="5435600"/>
          </a:xfrm>
        </p:grpSpPr>
        <p:grpSp>
          <p:nvGrpSpPr>
            <p:cNvPr id="5" name="Grouper 83">
              <a:extLst>
                <a:ext uri="{FF2B5EF4-FFF2-40B4-BE49-F238E27FC236}">
                  <a16:creationId xmlns:a16="http://schemas.microsoft.com/office/drawing/2014/main" id="{EFD8956F-C8F3-D544-9950-EF9BDAF209AD}"/>
                </a:ext>
              </a:extLst>
            </p:cNvPr>
            <p:cNvGrpSpPr/>
            <p:nvPr/>
          </p:nvGrpSpPr>
          <p:grpSpPr>
            <a:xfrm>
              <a:off x="0" y="0"/>
              <a:ext cx="8216900" cy="5435600"/>
              <a:chOff x="0" y="0"/>
              <a:chExt cx="8216900" cy="5435600"/>
            </a:xfrm>
          </p:grpSpPr>
          <p:pic>
            <p:nvPicPr>
              <p:cNvPr id="8" name="Picture 1" descr="Picture 1">
                <a:extLst>
                  <a:ext uri="{FF2B5EF4-FFF2-40B4-BE49-F238E27FC236}">
                    <a16:creationId xmlns:a16="http://schemas.microsoft.com/office/drawing/2014/main" id="{99212E59-30CE-1E4B-A710-E74BE9BD5E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16900" cy="5435600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3F8A4C2C-78DA-0546-B03A-DB8F320BEB54}"/>
                  </a:ext>
                </a:extLst>
              </p:cNvPr>
              <p:cNvSpPr txBox="1"/>
              <p:nvPr/>
            </p:nvSpPr>
            <p:spPr>
              <a:xfrm>
                <a:off x="664002" y="4558056"/>
                <a:ext cx="1179295" cy="2950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sz="1060"/>
                  <a:t>D</a:t>
                </a:r>
                <a:r>
                  <a:rPr sz="106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rPr sz="1060"/>
                  <a:t>l</a:t>
                </a:r>
                <a:r>
                  <a:rPr sz="1060" baseline="-25000"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 sz="106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A9770664-199F-1F48-BC81-9E25F566D506}"/>
                  </a:ext>
                </a:extLst>
              </p:cNvPr>
              <p:cNvSpPr txBox="1"/>
              <p:nvPr/>
            </p:nvSpPr>
            <p:spPr>
              <a:xfrm>
                <a:off x="1675436" y="2640567"/>
                <a:ext cx="700327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sz="1060" dirty="0"/>
                  <a:t>7</a:t>
                </a:r>
                <a:r>
                  <a:rPr sz="1060" dirty="0">
                    <a:solidFill>
                      <a:srgbClr val="C00000"/>
                    </a:solidFill>
                  </a:rPr>
                  <a:t> </a:t>
                </a:r>
                <a:r>
                  <a:rPr sz="1060" dirty="0"/>
                  <a:t>MeV</a:t>
                </a:r>
              </a:p>
            </p:txBody>
          </p:sp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4BC3CDF9-CA8E-9644-95E4-48B7862326EB}"/>
                  </a:ext>
                </a:extLst>
              </p:cNvPr>
              <p:cNvSpPr txBox="1"/>
              <p:nvPr/>
            </p:nvSpPr>
            <p:spPr>
              <a:xfrm rot="20272894">
                <a:off x="5008213" y="3608217"/>
                <a:ext cx="1275583" cy="2950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sz="1060" dirty="0"/>
                  <a:t>D</a:t>
                </a:r>
                <a:r>
                  <a:rPr sz="1060"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</a:t>
                </a:r>
                <a:r>
                  <a:rPr lang="en-US" sz="1060" dirty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80</a:t>
                </a:r>
                <a:r>
                  <a:rPr sz="1060"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MeV</a:t>
                </a:r>
              </a:p>
            </p:txBody>
          </p:sp>
          <p:sp>
            <p:nvSpPr>
              <p:cNvPr id="12" name="TextBox 15">
                <a:extLst>
                  <a:ext uri="{FF2B5EF4-FFF2-40B4-BE49-F238E27FC236}">
                    <a16:creationId xmlns:a16="http://schemas.microsoft.com/office/drawing/2014/main" id="{82E473D2-5838-EF46-924B-D2335BC0A08F}"/>
                  </a:ext>
                </a:extLst>
              </p:cNvPr>
              <p:cNvSpPr txBox="1"/>
              <p:nvPr/>
            </p:nvSpPr>
            <p:spPr>
              <a:xfrm>
                <a:off x="3988165" y="3851702"/>
                <a:ext cx="679336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sz="1060" dirty="0"/>
                  <a:t>7</a:t>
                </a:r>
                <a:r>
                  <a:rPr sz="1060" dirty="0"/>
                  <a:t> MeV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0129DD-60D6-9245-97C2-5F2EA3589FA2}"/>
                  </a:ext>
                </a:extLst>
              </p:cNvPr>
              <p:cNvSpPr txBox="1"/>
              <p:nvPr/>
            </p:nvSpPr>
            <p:spPr>
              <a:xfrm>
                <a:off x="7169208" y="1022373"/>
                <a:ext cx="992288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1 : 3 : 5</a:t>
                </a: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18CA3EBF-5996-9E42-9581-DC847F5AB50A}"/>
                  </a:ext>
                </a:extLst>
              </p:cNvPr>
              <p:cNvSpPr txBox="1"/>
              <p:nvPr/>
            </p:nvSpPr>
            <p:spPr>
              <a:xfrm>
                <a:off x="536151" y="3777350"/>
                <a:ext cx="898783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2 : 4 : 6</a:t>
                </a:r>
              </a:p>
            </p:txBody>
          </p:sp>
          <p:sp>
            <p:nvSpPr>
              <p:cNvPr id="15" name="Straight Arrow Connector 16">
                <a:extLst>
                  <a:ext uri="{FF2B5EF4-FFF2-40B4-BE49-F238E27FC236}">
                    <a16:creationId xmlns:a16="http://schemas.microsoft.com/office/drawing/2014/main" id="{0641D035-4A2C-5049-8EC4-D28B7AFB8B96}"/>
                  </a:ext>
                </a:extLst>
              </p:cNvPr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0396" tIns="40396" rIns="40396" bIns="40396" numCol="1" anchor="t">
                <a:noAutofit/>
              </a:bodyPr>
              <a:lstStyle/>
              <a:p>
                <a:endParaRPr sz="1767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B2FBC0-7C13-C34C-9B25-7CB5A5CD33CD}"/>
                  </a:ext>
                </a:extLst>
              </p:cNvPr>
              <p:cNvSpPr txBox="1"/>
              <p:nvPr/>
            </p:nvSpPr>
            <p:spPr>
              <a:xfrm rot="20492133">
                <a:off x="3404070" y="4175930"/>
                <a:ext cx="616363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dump</a:t>
                </a:r>
              </a:p>
            </p:txBody>
          </p:sp>
          <p:grpSp>
            <p:nvGrpSpPr>
              <p:cNvPr id="17" name="Cube 50">
                <a:extLst>
                  <a:ext uri="{FF2B5EF4-FFF2-40B4-BE49-F238E27FC236}">
                    <a16:creationId xmlns:a16="http://schemas.microsoft.com/office/drawing/2014/main" id="{3F745D78-4F63-014F-8AD9-7236F4BB290E}"/>
                  </a:ext>
                </a:extLst>
              </p:cNvPr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26" name="Figure">
                  <a:extLst>
                    <a:ext uri="{FF2B5EF4-FFF2-40B4-BE49-F238E27FC236}">
                      <a16:creationId xmlns:a16="http://schemas.microsoft.com/office/drawing/2014/main" id="{68C536FF-375B-0A47-9783-2D312198C573}"/>
                    </a:ext>
                  </a:extLst>
                </p:cNvPr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7" name="Figure">
                  <a:extLst>
                    <a:ext uri="{FF2B5EF4-FFF2-40B4-BE49-F238E27FC236}">
                      <a16:creationId xmlns:a16="http://schemas.microsoft.com/office/drawing/2014/main" id="{B365829A-81A1-8444-909B-C32C404E7D48}"/>
                    </a:ext>
                  </a:extLst>
                </p:cNvPr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8" name="Figure">
                  <a:extLst>
                    <a:ext uri="{FF2B5EF4-FFF2-40B4-BE49-F238E27FC236}">
                      <a16:creationId xmlns:a16="http://schemas.microsoft.com/office/drawing/2014/main" id="{521B8F18-B62F-EB43-BCD5-1140BA0BAF11}"/>
                    </a:ext>
                  </a:extLst>
                </p:cNvPr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9" name="Figure">
                  <a:extLst>
                    <a:ext uri="{FF2B5EF4-FFF2-40B4-BE49-F238E27FC236}">
                      <a16:creationId xmlns:a16="http://schemas.microsoft.com/office/drawing/2014/main" id="{FEDDA640-6EB0-E548-B919-11FED1F54FC8}"/>
                    </a:ext>
                  </a:extLst>
                </p:cNvPr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</p:grpSp>
          <p:sp>
            <p:nvSpPr>
              <p:cNvPr id="18" name="Straight Arrow Connector 8">
                <a:extLst>
                  <a:ext uri="{FF2B5EF4-FFF2-40B4-BE49-F238E27FC236}">
                    <a16:creationId xmlns:a16="http://schemas.microsoft.com/office/drawing/2014/main" id="{1C07F94F-96F6-DE47-9C08-64BDC0C8190B}"/>
                  </a:ext>
                </a:extLst>
              </p:cNvPr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0396" tIns="40396" rIns="40396" bIns="40396" numCol="1" anchor="t">
                <a:noAutofit/>
              </a:bodyPr>
              <a:lstStyle/>
              <a:p>
                <a:endParaRPr sz="1767"/>
              </a:p>
            </p:txBody>
          </p: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2BD88276-3A68-4E4D-BDF8-3FF720F51C60}"/>
                  </a:ext>
                </a:extLst>
              </p:cNvPr>
              <p:cNvSpPr txBox="1"/>
              <p:nvPr/>
            </p:nvSpPr>
            <p:spPr>
              <a:xfrm rot="21160245">
                <a:off x="813983" y="2660267"/>
                <a:ext cx="734674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injector</a:t>
                </a:r>
              </a:p>
            </p:txBody>
          </p:sp>
          <p:grpSp>
            <p:nvGrpSpPr>
              <p:cNvPr id="20" name="Cube 60">
                <a:extLst>
                  <a:ext uri="{FF2B5EF4-FFF2-40B4-BE49-F238E27FC236}">
                    <a16:creationId xmlns:a16="http://schemas.microsoft.com/office/drawing/2014/main" id="{989C51BB-33B2-7A44-A6E5-9623450B6A61}"/>
                  </a:ext>
                </a:extLst>
              </p:cNvPr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22" name="Figure">
                  <a:extLst>
                    <a:ext uri="{FF2B5EF4-FFF2-40B4-BE49-F238E27FC236}">
                      <a16:creationId xmlns:a16="http://schemas.microsoft.com/office/drawing/2014/main" id="{207BD0F4-4939-0949-8B97-11F4430176C4}"/>
                    </a:ext>
                  </a:extLst>
                </p:cNvPr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3" name="Figure">
                  <a:extLst>
                    <a:ext uri="{FF2B5EF4-FFF2-40B4-BE49-F238E27FC236}">
                      <a16:creationId xmlns:a16="http://schemas.microsoft.com/office/drawing/2014/main" id="{7E896F3D-9850-D847-9A8E-C5A923F1F936}"/>
                    </a:ext>
                  </a:extLst>
                </p:cNvPr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4" name="Figure">
                  <a:extLst>
                    <a:ext uri="{FF2B5EF4-FFF2-40B4-BE49-F238E27FC236}">
                      <a16:creationId xmlns:a16="http://schemas.microsoft.com/office/drawing/2014/main" id="{7D5C292A-FD66-4445-9EA1-BE09DB9B4962}"/>
                    </a:ext>
                  </a:extLst>
                </p:cNvPr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5" name="Figure">
                  <a:extLst>
                    <a:ext uri="{FF2B5EF4-FFF2-40B4-BE49-F238E27FC236}">
                      <a16:creationId xmlns:a16="http://schemas.microsoft.com/office/drawing/2014/main" id="{E50CD297-C0CC-684B-8D5C-DAA6809BDBC0}"/>
                    </a:ext>
                  </a:extLst>
                </p:cNvPr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</p:grpSp>
          <p:sp>
            <p:nvSpPr>
              <p:cNvPr id="21" name="Oval 26">
                <a:extLst>
                  <a:ext uri="{FF2B5EF4-FFF2-40B4-BE49-F238E27FC236}">
                    <a16:creationId xmlns:a16="http://schemas.microsoft.com/office/drawing/2014/main" id="{669931CC-D5A4-FF46-B9EA-66EC40F3AF41}"/>
                  </a:ext>
                </a:extLst>
              </p:cNvPr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396" tIns="40396" rIns="40396" bIns="40396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sz="1767"/>
              </a:p>
            </p:txBody>
          </p:sp>
        </p:grpSp>
        <p:pic>
          <p:nvPicPr>
            <p:cNvPr id="6" name="Image 86" descr="Image 86">
              <a:extLst>
                <a:ext uri="{FF2B5EF4-FFF2-40B4-BE49-F238E27FC236}">
                  <a16:creationId xmlns:a16="http://schemas.microsoft.com/office/drawing/2014/main" id="{FA7DD3AC-63EE-6A4A-A8BE-DAEE8B0D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 87" descr="Image 87">
              <a:extLst>
                <a:ext uri="{FF2B5EF4-FFF2-40B4-BE49-F238E27FC236}">
                  <a16:creationId xmlns:a16="http://schemas.microsoft.com/office/drawing/2014/main" id="{9A25530B-F11A-2547-B6B7-12002FA2E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5FBAF20-82AC-454D-97A1-D7161926BD5F}"/>
              </a:ext>
            </a:extLst>
          </p:cNvPr>
          <p:cNvSpPr txBox="1"/>
          <p:nvPr/>
        </p:nvSpPr>
        <p:spPr>
          <a:xfrm>
            <a:off x="4845938" y="4740113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highlight>
                  <a:srgbClr val="FFFF00"/>
                </a:highlight>
              </a:rPr>
              <a:t>24 x 5.5 x 0.8 m</a:t>
            </a:r>
            <a:r>
              <a:rPr lang="en-DE" sz="1400" baseline="30000" dirty="0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65E626-3194-A44C-8A05-93C926357AC6}"/>
              </a:ext>
            </a:extLst>
          </p:cNvPr>
          <p:cNvSpPr txBox="1"/>
          <p:nvPr/>
        </p:nvSpPr>
        <p:spPr>
          <a:xfrm>
            <a:off x="300660" y="6263380"/>
            <a:ext cx="5347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7"/>
              </a:rPr>
              <a:t>* PERLE. Powerful energy recovery linac for experiments. Conceptual design report</a:t>
            </a:r>
            <a:endParaRPr lang="en-GB" sz="1200" dirty="0"/>
          </a:p>
          <a:p>
            <a:r>
              <a:rPr lang="en-GB" sz="1200" dirty="0"/>
              <a:t>Published in: </a:t>
            </a:r>
            <a:r>
              <a:rPr lang="en-GB" sz="1200" i="1" dirty="0" err="1"/>
              <a:t>J.Phys.G</a:t>
            </a:r>
            <a:r>
              <a:rPr lang="en-GB" sz="1200" dirty="0"/>
              <a:t> 45 (2018) 6, 065003     e-Print: </a:t>
            </a:r>
            <a:r>
              <a:rPr lang="en-GB" sz="1200" dirty="0">
                <a:hlinkClick r:id="rId8"/>
              </a:rPr>
              <a:t>1705.08783</a:t>
            </a:r>
            <a:r>
              <a:rPr lang="en-GB" sz="1200" dirty="0"/>
              <a:t> [</a:t>
            </a:r>
            <a:r>
              <a:rPr lang="en-GB" sz="1200" dirty="0" err="1"/>
              <a:t>physics.acc-ph</a:t>
            </a:r>
            <a:r>
              <a:rPr lang="en-GB" sz="1200" dirty="0"/>
              <a:t>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CC37C2-A6F3-E042-A49B-BE64FB141D92}"/>
              </a:ext>
            </a:extLst>
          </p:cNvPr>
          <p:cNvSpPr txBox="1"/>
          <p:nvPr/>
        </p:nvSpPr>
        <p:spPr>
          <a:xfrm>
            <a:off x="221444" y="697980"/>
            <a:ext cx="5868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ALICE DC Photocathode, JLEIC Booster and SPL Cryomodule – in kind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4D912E-D37E-D14E-9579-B609D520B71D}"/>
              </a:ext>
            </a:extLst>
          </p:cNvPr>
          <p:cNvCxnSpPr/>
          <p:nvPr/>
        </p:nvCxnSpPr>
        <p:spPr>
          <a:xfrm>
            <a:off x="6470374" y="179697"/>
            <a:ext cx="0" cy="6545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02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9EFD424-57CF-0945-9E37-6EED017BF9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224518"/>
              </p:ext>
            </p:extLst>
          </p:nvPr>
        </p:nvGraphicFramePr>
        <p:xfrm>
          <a:off x="190160" y="711819"/>
          <a:ext cx="11829949" cy="5708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3" imgW="26784300" imgH="11315700" progId="Excel.Sheet.12">
                  <p:embed/>
                </p:oleObj>
              </mc:Choice>
              <mc:Fallback>
                <p:oleObj name="Worksheet" r:id="rId3" imgW="26784300" imgH="11315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160" y="711819"/>
                        <a:ext cx="11829949" cy="5708857"/>
                      </a:xfrm>
                      <a:prstGeom prst="rect">
                        <a:avLst/>
                      </a:prstGeom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C363D8C-6C7A-1B43-9A85-6B614796D99E}"/>
              </a:ext>
            </a:extLst>
          </p:cNvPr>
          <p:cNvSpPr txBox="1"/>
          <p:nvPr/>
        </p:nvSpPr>
        <p:spPr>
          <a:xfrm>
            <a:off x="190160" y="198783"/>
            <a:ext cx="11976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/>
              <a:t>DRAFT timeline of PERLE</a:t>
            </a:r>
            <a:r>
              <a:rPr lang="en-DE" dirty="0"/>
              <a:t>: </a:t>
            </a:r>
            <a:r>
              <a:rPr lang="en-DE" sz="2000" b="1" dirty="0">
                <a:solidFill>
                  <a:schemeClr val="accent6">
                    <a:lumMod val="75000"/>
                  </a:schemeClr>
                </a:solidFill>
              </a:rPr>
              <a:t>Design</a:t>
            </a:r>
            <a:r>
              <a:rPr lang="en-DE" sz="2000" b="1" dirty="0"/>
              <a:t>, </a:t>
            </a:r>
            <a:r>
              <a:rPr lang="en-DE" sz="2000" b="1" dirty="0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n</a:t>
            </a:r>
            <a:r>
              <a:rPr lang="en-DE" sz="2000" b="1" dirty="0">
                <a:solidFill>
                  <a:schemeClr val="accent4">
                    <a:lumMod val="75000"/>
                  </a:schemeClr>
                </a:solidFill>
              </a:rPr>
              <a:t>jector, </a:t>
            </a:r>
            <a:r>
              <a:rPr lang="en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SRF</a:t>
            </a:r>
            <a:r>
              <a:rPr lang="en-DE" sz="2000" b="1" dirty="0"/>
              <a:t>, </a:t>
            </a:r>
            <a:r>
              <a:rPr lang="en-DE" sz="2000" b="1" dirty="0">
                <a:solidFill>
                  <a:schemeClr val="accent5">
                    <a:lumMod val="75000"/>
                  </a:schemeClr>
                </a:solidFill>
              </a:rPr>
              <a:t>Magnets</a:t>
            </a:r>
            <a:r>
              <a:rPr lang="en-DE" sz="2000" b="1" dirty="0">
                <a:solidFill>
                  <a:srgbClr val="C00000"/>
                </a:solidFill>
              </a:rPr>
              <a:t>, I</a:t>
            </a:r>
            <a:r>
              <a:rPr lang="en-GB" sz="2000" b="1" dirty="0">
                <a:solidFill>
                  <a:srgbClr val="C00000"/>
                </a:solidFill>
              </a:rPr>
              <a:t>n</a:t>
            </a:r>
            <a:r>
              <a:rPr lang="en-DE" sz="2000" b="1" dirty="0">
                <a:solidFill>
                  <a:srgbClr val="C00000"/>
                </a:solidFill>
              </a:rPr>
              <a:t>frastructure, </a:t>
            </a:r>
            <a:r>
              <a:rPr lang="en-DE" sz="2000" b="1" dirty="0">
                <a:solidFill>
                  <a:schemeClr val="accent2">
                    <a:lumMod val="50000"/>
                  </a:schemeClr>
                </a:solidFill>
              </a:rPr>
              <a:t>Experiments</a:t>
            </a:r>
            <a:r>
              <a:rPr lang="en-DE" sz="2000" b="1" dirty="0">
                <a:solidFill>
                  <a:srgbClr val="7030A0"/>
                </a:solidFill>
              </a:rPr>
              <a:t>, Safety/Integration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B9F1F-266F-DA40-B491-936B942B02BA}"/>
              </a:ext>
            </a:extLst>
          </p:cNvPr>
          <p:cNvSpPr txBox="1"/>
          <p:nvPr/>
        </p:nvSpPr>
        <p:spPr>
          <a:xfrm>
            <a:off x="9524298" y="6489940"/>
            <a:ext cx="249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Walid Kaabi et al, 28.6.2021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C7EAE-B3F5-0F4D-83CA-9F039DB00FAF}"/>
              </a:ext>
            </a:extLst>
          </p:cNvPr>
          <p:cNvSpPr txBox="1"/>
          <p:nvPr/>
        </p:nvSpPr>
        <p:spPr>
          <a:xfrm>
            <a:off x="190160" y="6489940"/>
            <a:ext cx="3424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Principally e</a:t>
            </a:r>
            <a:r>
              <a:rPr lang="en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ndorsed by PERLE CB, June 2021</a:t>
            </a:r>
          </a:p>
        </p:txBody>
      </p:sp>
    </p:spTree>
    <p:extLst>
      <p:ext uri="{BB962C8B-B14F-4D97-AF65-F5344CB8AC3E}">
        <p14:creationId xmlns:p14="http://schemas.microsoft.com/office/powerpoint/2010/main" val="3444099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73ADA-0A84-F640-A9C6-403E962E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65" y="0"/>
            <a:ext cx="1149606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4F39B-09BE-B641-ADA1-6A4C3C8173D6}"/>
              </a:ext>
            </a:extLst>
          </p:cNvPr>
          <p:cNvSpPr txBox="1"/>
          <p:nvPr/>
        </p:nvSpPr>
        <p:spPr>
          <a:xfrm>
            <a:off x="10227365" y="6551184"/>
            <a:ext cx="1467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chemeClr val="bg1">
                    <a:lumMod val="65000"/>
                  </a:schemeClr>
                </a:solidFill>
              </a:rPr>
              <a:t>[from report to LDG]</a:t>
            </a:r>
          </a:p>
        </p:txBody>
      </p:sp>
    </p:spTree>
    <p:extLst>
      <p:ext uri="{BB962C8B-B14F-4D97-AF65-F5344CB8AC3E}">
        <p14:creationId xmlns:p14="http://schemas.microsoft.com/office/powerpoint/2010/main" val="197737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F7195C-5C76-7648-8DFF-92AB8537653A}"/>
              </a:ext>
            </a:extLst>
          </p:cNvPr>
          <p:cNvSpPr txBox="1"/>
          <p:nvPr/>
        </p:nvSpPr>
        <p:spPr>
          <a:xfrm>
            <a:off x="6933529" y="641363"/>
            <a:ext cx="4433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C00000"/>
                </a:solidFill>
              </a:rPr>
              <a:t>The e</a:t>
            </a:r>
            <a:r>
              <a:rPr lang="en-DE" sz="3600" baseline="30000" dirty="0">
                <a:solidFill>
                  <a:srgbClr val="C00000"/>
                </a:solidFill>
              </a:rPr>
              <a:t>+</a:t>
            </a:r>
            <a:r>
              <a:rPr lang="en-DE" sz="3600" dirty="0">
                <a:solidFill>
                  <a:srgbClr val="C00000"/>
                </a:solidFill>
              </a:rPr>
              <a:t>e</a:t>
            </a:r>
            <a:r>
              <a:rPr lang="en-DE" sz="3600" baseline="30000" dirty="0">
                <a:solidFill>
                  <a:srgbClr val="C00000"/>
                </a:solidFill>
              </a:rPr>
              <a:t>-</a:t>
            </a:r>
            <a:r>
              <a:rPr lang="en-DE" sz="3600" dirty="0">
                <a:solidFill>
                  <a:srgbClr val="C00000"/>
                </a:solidFill>
              </a:rPr>
              <a:t> ERL Sub-Panel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71574C-6BFA-EA4E-BEDE-6444B7707171}"/>
              </a:ext>
            </a:extLst>
          </p:cNvPr>
          <p:cNvSpPr/>
          <p:nvPr/>
        </p:nvSpPr>
        <p:spPr>
          <a:xfrm>
            <a:off x="350116" y="396793"/>
            <a:ext cx="6219567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of  ERL concepts for FCC-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[CERC] and the ILC [ERLC]  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Vladimir Litvinenko+ 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https://doi.org/10.1016/j.physletb.2020.135394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Valery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Telnov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https://arxiv.org/abs/2105.11015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Sub-Panel should evaluate the technical and financial implications of the two novel concepts compared to the FCC-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ILC projects:  </a:t>
            </a:r>
          </a:p>
          <a:p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technical advances, specifically in luminosity?</a:t>
            </a:r>
            <a:endParaRPr lang="en-DE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technical solutions + obstacles requiring R&amp;D?</a:t>
            </a: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much time would that additionally require?</a:t>
            </a:r>
            <a:endParaRPr lang="en-DE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rough cost implication (to about 10%)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Sub-Panel members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Adolphsen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(SLAC)          Reinhard Brinkmann (DESY)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Oliver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Brüning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(CERN)          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Andrew Hutton (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JLab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Chair</a:t>
            </a:r>
            <a:endParaRPr lang="en-DE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Sergei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Nagaitsev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(Fermilab)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Klein (Liverpool)</a:t>
            </a:r>
            <a:endParaRPr lang="en-DE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Williams (STFC)             Akira Yamamoto (KEK)</a:t>
            </a: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Kaoru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Yokoya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(KEK)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 Zimmermann (CERN)</a:t>
            </a:r>
            <a:endParaRPr lang="en-DE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EA308-ABF1-F043-AF06-8B957C2F0E9F}"/>
              </a:ext>
            </a:extLst>
          </p:cNvPr>
          <p:cNvSpPr/>
          <p:nvPr/>
        </p:nvSpPr>
        <p:spPr>
          <a:xfrm>
            <a:off x="6800943" y="1661543"/>
            <a:ext cx="4699079" cy="42319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sub-Panel 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Kick-off meeting held June 9, 2021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Completion by September 3, 2021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Deliverable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short report (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pages) detailing the conclusions of the evaluation, which should be agreed and supported by the entire sub-Panel and published as  Appendix B to the full Panel report. 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Methodology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Sessions with proponents to begin with. Sessions open to other ERL panel members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 agreed with the proponents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Valeri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Telnov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Vladimir Litvinenko, Tomas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406776-5591-534C-9D5F-389CBC201686}"/>
              </a:ext>
            </a:extLst>
          </p:cNvPr>
          <p:cNvSpPr/>
          <p:nvPr/>
        </p:nvSpPr>
        <p:spPr>
          <a:xfrm>
            <a:off x="691978" y="2656702"/>
            <a:ext cx="5301049" cy="13592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38337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40DD6-C70A-F948-AFAF-CD35E2FC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25" y="328547"/>
            <a:ext cx="4995866" cy="6087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E133D-F23F-4B40-9961-BC76F40A0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735" y="365618"/>
            <a:ext cx="5103512" cy="1302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C498E-A519-7E41-999B-0F18A07CF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011" y="4653830"/>
            <a:ext cx="6096000" cy="1629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90F99A-9C6A-3543-A923-9DEA1AFC7599}"/>
              </a:ext>
            </a:extLst>
          </p:cNvPr>
          <p:cNvSpPr txBox="1"/>
          <p:nvPr/>
        </p:nvSpPr>
        <p:spPr>
          <a:xfrm>
            <a:off x="5290494" y="5099289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ym typeface="Wingdings" pitchFamily="2" charset="2"/>
              </a:rPr>
              <a:t></a:t>
            </a:r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ED25B-4BC0-EF4B-B695-99E432EDB14E}"/>
              </a:ext>
            </a:extLst>
          </p:cNvPr>
          <p:cNvSpPr txBox="1"/>
          <p:nvPr/>
        </p:nvSpPr>
        <p:spPr>
          <a:xfrm>
            <a:off x="6577379" y="2505670"/>
            <a:ext cx="4330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The symposium was an important event </a:t>
            </a:r>
          </a:p>
          <a:p>
            <a:r>
              <a:rPr lang="en-DE" dirty="0"/>
              <a:t>for information, consultation and formation </a:t>
            </a:r>
          </a:p>
          <a:p>
            <a:r>
              <a:rPr lang="en-DE" dirty="0"/>
              <a:t>of a more coherent R&amp;D ERL effort. </a:t>
            </a:r>
          </a:p>
        </p:txBody>
      </p:sp>
    </p:spTree>
    <p:extLst>
      <p:ext uri="{BB962C8B-B14F-4D97-AF65-F5344CB8AC3E}">
        <p14:creationId xmlns:p14="http://schemas.microsoft.com/office/powerpoint/2010/main" val="4095292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1032</Words>
  <Application>Microsoft Macintosh PowerPoint</Application>
  <PresentationFormat>Widescreen</PresentationFormat>
  <Paragraphs>180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 Unicode MS</vt:lpstr>
      <vt:lpstr>Arial</vt:lpstr>
      <vt:lpstr>Calibri</vt:lpstr>
      <vt:lpstr>Calibri Light</vt:lpstr>
      <vt:lpstr>Cambria Math</vt:lpstr>
      <vt:lpstr>Helvetica</vt:lpstr>
      <vt:lpstr>Symbol</vt:lpstr>
      <vt:lpstr>Wingdings</vt:lpstr>
      <vt:lpstr>Office Theme</vt:lpstr>
      <vt:lpstr>Microsoft Excel Worksheet</vt:lpstr>
      <vt:lpstr>PowerPoint Presentation</vt:lpstr>
      <vt:lpstr> erl</vt:lpstr>
      <vt:lpstr>PowerPoint Presentation</vt:lpstr>
      <vt:lpstr>PowerPoint Presentation</vt:lpstr>
      <vt:lpstr>PERLE * (ERL R&amp;D  Physics [NP, PP])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erl</dc:title>
  <dc:creator>Klein, Max</dc:creator>
  <cp:lastModifiedBy>Klein, Max</cp:lastModifiedBy>
  <cp:revision>33</cp:revision>
  <dcterms:created xsi:type="dcterms:W3CDTF">2021-06-12T08:29:04Z</dcterms:created>
  <dcterms:modified xsi:type="dcterms:W3CDTF">2021-06-29T13:13:34Z</dcterms:modified>
</cp:coreProperties>
</file>