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8" r:id="rId3"/>
    <p:sldId id="256" r:id="rId4"/>
    <p:sldId id="259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E97C-B613-6D4A-8DE6-74197AEB0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EFDA9-A2C4-A44B-9E84-5D2893EC1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77D9-3498-0F45-BBC2-A408C8CD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D345-1BE1-0744-96B9-E1872CBA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7158-8EA5-914C-ABC3-5EC7B188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1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70E0-0CF4-F347-8A47-888BA136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BE68A-F6DA-D24E-AF83-BBAAA8637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3CD2-AA70-1549-9FE6-654CC90C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7A2A-239D-1144-8D02-98954477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8D7BE-49F4-BC4C-9610-D00244CC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2A092F-91EC-B74A-9E15-D963335E4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0F34C-1545-3647-9774-6AA984670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B828A-FC33-4C4A-A818-BD027A2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BA466-F45B-2E48-BBD7-383D98F7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00944-35CF-6C48-B58F-925322BA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904A-C530-1F4E-BC26-2DDDFFB9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722D8-E963-9E43-8216-B1C738E1C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878F5-9BD6-EC4A-AFE6-B2E136AB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3895-960A-0A4E-A584-CA34B431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E743-58C4-DF44-9541-F2AC4F96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5DE0-5795-714A-9E99-2A6C654C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64A27-1621-0F4E-944A-1393DA6D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3E145-8D1A-B047-BFF7-F0E6EA03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D7B56-CB9A-214C-BAC4-FC066BC4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E4418-5022-B74D-AD24-D31C9164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45A1-499E-FF41-8D14-5C6E9B46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492B-92AF-BA41-9525-135D734D2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B25D1-80F9-3C46-B5C5-14FEF6BC9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19728-04C5-0D43-AF03-1B280BE2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EA85D-41B6-6146-B17E-435A549D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7BCFB-1E93-7C46-8FE1-FEAEF50A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0CEB-4117-0042-BF6B-AA23790B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B3BC6-42E1-C846-8546-A9194685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31436-0060-FB49-98DC-70070FECC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EC06F-33BA-5B43-9F19-D0E4F21BB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C96C-CFD5-EF42-A0CE-77E82A82F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58685C-25FA-1C43-9791-372AB32F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3D91DF-F304-D947-9352-781F9EB0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888E8-A129-E04D-8B53-5A9D5A0C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D648-F3D4-D148-8B7E-1C16857C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ACC5-A863-2A48-B24A-BA7585DD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06028-E168-DB4D-9A85-34835CE6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C64BC-B0A8-3440-8493-64AEDEA0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D9CA5-A409-5747-8A66-15A1D3F7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12373-1A35-7F4C-8FEB-1FBD9FFC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BB9A4-0A6E-7F46-ACBD-45381544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1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38FB-F927-E447-85F0-18420F6D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9D0BC-0977-3548-9205-0CA7B48C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645E3-E592-0649-9CB0-283247BF3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E57DC-5D4C-5C4C-AFFC-853D9EC9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F722D-C930-8346-8E54-6F056782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7CECB-BAEB-3541-8E1C-11ADD662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6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AE69-4EC0-024E-BEED-3656B253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3D872-D751-9B41-B16B-C4D2B1234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668F1-B004-3845-A835-2B5943F1F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E3D7E-CAEA-C54E-B506-F4E65DF2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BDDB3-ECAB-2F4D-967C-D8384991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459D4-79CF-0F4D-8B2D-8A9039E8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9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7CDE6-A3AE-1E4A-9CC3-1F5E8453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EC08-FAD7-BC46-B5AE-FCEE87266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9462-A88B-1040-A41B-8139DDC5B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3A3E7-CD23-AD46-BA2A-7CC72402EFC9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B017C-9FC4-384C-886B-0E6766993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E6E31-B56B-6744-A326-FFCA47290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87A9-C95C-9841-9CE1-E8EFDD879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2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C57A-3987-F644-AF97-3BD02D0F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279" y="355186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On the Future of Particle Physics with Colliders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47A67-5EA3-6C4D-82B5-CA2BC4A1C4B4}"/>
              </a:ext>
            </a:extLst>
          </p:cNvPr>
          <p:cNvSpPr txBox="1"/>
          <p:nvPr/>
        </p:nvSpPr>
        <p:spPr>
          <a:xfrm>
            <a:off x="4025348" y="4880113"/>
            <a:ext cx="3320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Max Klein, University of Liverpool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Draft 2.11.2019</a:t>
            </a:r>
          </a:p>
        </p:txBody>
      </p:sp>
    </p:spTree>
    <p:extLst>
      <p:ext uri="{BB962C8B-B14F-4D97-AF65-F5344CB8AC3E}">
        <p14:creationId xmlns:p14="http://schemas.microsoft.com/office/powerpoint/2010/main" val="325063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99F7-D2B8-4540-9503-F4BEFF25C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817" y="151744"/>
            <a:ext cx="9144000" cy="60704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Future Collider Options </a:t>
            </a:r>
            <a:r>
              <a:rPr lang="en-US" sz="1800" dirty="0">
                <a:solidFill>
                  <a:srgbClr val="002060"/>
                </a:solidFill>
              </a:rPr>
              <a:t>timelines of funding (cost for Europe) and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2FCFE-24BE-F742-9122-C5EC9888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87" y="990928"/>
            <a:ext cx="9680711" cy="525812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A32580-5FD1-184D-901D-2D975547B81C}"/>
              </a:ext>
            </a:extLst>
          </p:cNvPr>
          <p:cNvSpPr/>
          <p:nvPr/>
        </p:nvSpPr>
        <p:spPr>
          <a:xfrm>
            <a:off x="1292087" y="5546034"/>
            <a:ext cx="4303643" cy="2186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97A9D-1455-B24B-A638-4F0ACA433A9C}"/>
              </a:ext>
            </a:extLst>
          </p:cNvPr>
          <p:cNvSpPr/>
          <p:nvPr/>
        </p:nvSpPr>
        <p:spPr>
          <a:xfrm>
            <a:off x="1292087" y="5546035"/>
            <a:ext cx="2166730" cy="218661"/>
          </a:xfrm>
          <a:prstGeom prst="rect">
            <a:avLst/>
          </a:prstGeom>
          <a:pattFill prst="diagBrick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BC20A-6DC8-714F-A2F6-41F51EC593DD}"/>
              </a:ext>
            </a:extLst>
          </p:cNvPr>
          <p:cNvSpPr/>
          <p:nvPr/>
        </p:nvSpPr>
        <p:spPr>
          <a:xfrm>
            <a:off x="3458817" y="5546034"/>
            <a:ext cx="2136913" cy="218661"/>
          </a:xfrm>
          <a:prstGeom prst="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7E325-E6E0-E94D-923B-2AF35A9BD961}"/>
              </a:ext>
            </a:extLst>
          </p:cNvPr>
          <p:cNvSpPr/>
          <p:nvPr/>
        </p:nvSpPr>
        <p:spPr>
          <a:xfrm>
            <a:off x="4658497" y="3138616"/>
            <a:ext cx="6116594" cy="7166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162B4C-D05A-D047-AAEE-3CCA6C4233C1}"/>
              </a:ext>
            </a:extLst>
          </p:cNvPr>
          <p:cNvSpPr/>
          <p:nvPr/>
        </p:nvSpPr>
        <p:spPr>
          <a:xfrm>
            <a:off x="4658497" y="3138616"/>
            <a:ext cx="4992130" cy="716692"/>
          </a:xfrm>
          <a:prstGeom prst="rect">
            <a:avLst/>
          </a:prstGeom>
          <a:pattFill prst="diagBrick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DFAC-660A-FD4A-857B-CB167A139C0D}"/>
              </a:ext>
            </a:extLst>
          </p:cNvPr>
          <p:cNvSpPr/>
          <p:nvPr/>
        </p:nvSpPr>
        <p:spPr>
          <a:xfrm>
            <a:off x="6647935" y="3138616"/>
            <a:ext cx="4127156" cy="716692"/>
          </a:xfrm>
          <a:prstGeom prst="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597730-EB4E-F64B-84B1-8ACB63E9018B}"/>
              </a:ext>
            </a:extLst>
          </p:cNvPr>
          <p:cNvCxnSpPr>
            <a:cxnSpLocks/>
          </p:cNvCxnSpPr>
          <p:nvPr/>
        </p:nvCxnSpPr>
        <p:spPr>
          <a:xfrm>
            <a:off x="3880021" y="1383957"/>
            <a:ext cx="3378633" cy="0"/>
          </a:xfrm>
          <a:prstGeom prst="lin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DDD22B-5DC1-DF48-878B-D8FF05D963BF}"/>
              </a:ext>
            </a:extLst>
          </p:cNvPr>
          <p:cNvCxnSpPr/>
          <p:nvPr/>
        </p:nvCxnSpPr>
        <p:spPr>
          <a:xfrm>
            <a:off x="5583373" y="1396313"/>
            <a:ext cx="3350562" cy="0"/>
          </a:xfrm>
          <a:prstGeom prst="line">
            <a:avLst/>
          </a:prstGeom>
          <a:ln w="317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D7A0138-A012-B54F-A9C3-B9DC675A6525}"/>
              </a:ext>
            </a:extLst>
          </p:cNvPr>
          <p:cNvSpPr/>
          <p:nvPr/>
        </p:nvSpPr>
        <p:spPr>
          <a:xfrm>
            <a:off x="3880021" y="2397211"/>
            <a:ext cx="3472249" cy="98854"/>
          </a:xfrm>
          <a:prstGeom prst="rect">
            <a:avLst/>
          </a:prstGeom>
          <a:pattFill prst="diagBrick">
            <a:fgClr>
              <a:srgbClr val="00206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4A367-1FF5-914D-83A2-94A53A90F334}"/>
              </a:ext>
            </a:extLst>
          </p:cNvPr>
          <p:cNvSpPr/>
          <p:nvPr/>
        </p:nvSpPr>
        <p:spPr>
          <a:xfrm>
            <a:off x="5569337" y="2397211"/>
            <a:ext cx="3364598" cy="98854"/>
          </a:xfrm>
          <a:prstGeom prst="rect">
            <a:avLst/>
          </a:prstGeom>
          <a:noFill/>
          <a:ln w="317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2919F6-6994-6E45-A151-AC96647CA7FC}"/>
              </a:ext>
            </a:extLst>
          </p:cNvPr>
          <p:cNvSpPr/>
          <p:nvPr/>
        </p:nvSpPr>
        <p:spPr>
          <a:xfrm>
            <a:off x="4658497" y="4201297"/>
            <a:ext cx="3361038" cy="704335"/>
          </a:xfrm>
          <a:prstGeom prst="rect">
            <a:avLst/>
          </a:prstGeom>
          <a:pattFill prst="diagBrick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FF4443-6840-CD4D-B567-EF521A706EBC}"/>
              </a:ext>
            </a:extLst>
          </p:cNvPr>
          <p:cNvSpPr/>
          <p:nvPr/>
        </p:nvSpPr>
        <p:spPr>
          <a:xfrm>
            <a:off x="6339016" y="4201297"/>
            <a:ext cx="2953265" cy="70433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525DED-50B7-9E4F-A1B1-10D5117B31EB}"/>
              </a:ext>
            </a:extLst>
          </p:cNvPr>
          <p:cNvCxnSpPr/>
          <p:nvPr/>
        </p:nvCxnSpPr>
        <p:spPr>
          <a:xfrm>
            <a:off x="4621426" y="4361935"/>
            <a:ext cx="4794422" cy="0"/>
          </a:xfrm>
          <a:prstGeom prst="line">
            <a:avLst/>
          </a:prstGeom>
          <a:ln w="19050"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2C57D-33B6-D746-9834-5888B3574EFD}"/>
              </a:ext>
            </a:extLst>
          </p:cNvPr>
          <p:cNvSpPr/>
          <p:nvPr/>
        </p:nvSpPr>
        <p:spPr>
          <a:xfrm>
            <a:off x="3458817" y="5301049"/>
            <a:ext cx="1335605" cy="244985"/>
          </a:xfrm>
          <a:prstGeom prst="rect">
            <a:avLst/>
          </a:prstGeom>
          <a:pattFill prst="diagBrick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48C130-8A4A-8849-8E2F-6AE75D70CA6C}"/>
              </a:ext>
            </a:extLst>
          </p:cNvPr>
          <p:cNvSpPr/>
          <p:nvPr/>
        </p:nvSpPr>
        <p:spPr>
          <a:xfrm>
            <a:off x="4126619" y="5313406"/>
            <a:ext cx="1705770" cy="24498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65027C-DE31-E74A-9F9D-DA2FF055B66F}"/>
              </a:ext>
            </a:extLst>
          </p:cNvPr>
          <p:cNvSpPr/>
          <p:nvPr/>
        </p:nvSpPr>
        <p:spPr>
          <a:xfrm>
            <a:off x="6647935" y="3855308"/>
            <a:ext cx="4127156" cy="87874"/>
          </a:xfrm>
          <a:prstGeom prst="rect">
            <a:avLst/>
          </a:pr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DA95F9-2973-1A45-82B0-0BB3C08E2D84}"/>
              </a:ext>
            </a:extLst>
          </p:cNvPr>
          <p:cNvSpPr/>
          <p:nvPr/>
        </p:nvSpPr>
        <p:spPr>
          <a:xfrm>
            <a:off x="5832389" y="3855308"/>
            <a:ext cx="815546" cy="100963"/>
          </a:xfrm>
          <a:prstGeom prst="rect">
            <a:avLst/>
          </a:prstGeom>
          <a:pattFill prst="diagBrick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EDAE6B-7370-6049-BFEC-0D4FB99467C6}"/>
              </a:ext>
            </a:extLst>
          </p:cNvPr>
          <p:cNvCxnSpPr>
            <a:cxnSpLocks/>
          </p:cNvCxnSpPr>
          <p:nvPr/>
        </p:nvCxnSpPr>
        <p:spPr>
          <a:xfrm>
            <a:off x="468292" y="5601739"/>
            <a:ext cx="6790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1BEAD8B-2D87-194E-A173-7FB679103FF7}"/>
              </a:ext>
            </a:extLst>
          </p:cNvPr>
          <p:cNvSpPr txBox="1"/>
          <p:nvPr/>
        </p:nvSpPr>
        <p:spPr>
          <a:xfrm>
            <a:off x="2001795" y="62490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618078-0DC8-4F4E-B9EC-D59F8B0829DF}"/>
              </a:ext>
            </a:extLst>
          </p:cNvPr>
          <p:cNvSpPr txBox="1"/>
          <p:nvPr/>
        </p:nvSpPr>
        <p:spPr>
          <a:xfrm>
            <a:off x="3612295" y="6216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91CB17-7059-9A47-A588-A7474B8EC4C8}"/>
              </a:ext>
            </a:extLst>
          </p:cNvPr>
          <p:cNvSpPr txBox="1"/>
          <p:nvPr/>
        </p:nvSpPr>
        <p:spPr>
          <a:xfrm>
            <a:off x="5259866" y="62078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FA5C2D-AE83-2B4E-A5F9-C901DABFEE32}"/>
              </a:ext>
            </a:extLst>
          </p:cNvPr>
          <p:cNvSpPr txBox="1"/>
          <p:nvPr/>
        </p:nvSpPr>
        <p:spPr>
          <a:xfrm>
            <a:off x="6969219" y="61749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627E16-515A-934D-B987-0286529D52A5}"/>
              </a:ext>
            </a:extLst>
          </p:cNvPr>
          <p:cNvSpPr txBox="1"/>
          <p:nvPr/>
        </p:nvSpPr>
        <p:spPr>
          <a:xfrm>
            <a:off x="8666216" y="61790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2060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EAC075-6991-C045-92E1-510B4435CED8}"/>
              </a:ext>
            </a:extLst>
          </p:cNvPr>
          <p:cNvSpPr txBox="1"/>
          <p:nvPr/>
        </p:nvSpPr>
        <p:spPr>
          <a:xfrm>
            <a:off x="10289061" y="619689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2070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49821B-D1B8-1C49-9D35-A3AC80789D30}"/>
              </a:ext>
            </a:extLst>
          </p:cNvPr>
          <p:cNvSpPr/>
          <p:nvPr/>
        </p:nvSpPr>
        <p:spPr>
          <a:xfrm>
            <a:off x="9415848" y="5301049"/>
            <a:ext cx="506628" cy="244985"/>
          </a:xfrm>
          <a:prstGeom prst="rect">
            <a:avLst/>
          </a:prstGeom>
          <a:pattFill prst="diagBri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9D471F-38CB-254E-8066-79401BB7BA9B}"/>
              </a:ext>
            </a:extLst>
          </p:cNvPr>
          <p:cNvSpPr txBox="1"/>
          <p:nvPr/>
        </p:nvSpPr>
        <p:spPr>
          <a:xfrm>
            <a:off x="10083114" y="526397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 Funding (EU)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9BA0A9-68EC-3F41-8B2D-33029622FD04}"/>
              </a:ext>
            </a:extLst>
          </p:cNvPr>
          <p:cNvSpPr/>
          <p:nvPr/>
        </p:nvSpPr>
        <p:spPr>
          <a:xfrm>
            <a:off x="9432321" y="5737656"/>
            <a:ext cx="506628" cy="244985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880330-2F6F-D547-B504-9CD10769EF2E}"/>
              </a:ext>
            </a:extLst>
          </p:cNvPr>
          <p:cNvSpPr txBox="1"/>
          <p:nvPr/>
        </p:nvSpPr>
        <p:spPr>
          <a:xfrm>
            <a:off x="10111944" y="5700585"/>
            <a:ext cx="13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 Operation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DCA499-8C76-5A49-AA6D-1E0E4F264C77}"/>
              </a:ext>
            </a:extLst>
          </p:cNvPr>
          <p:cNvSpPr txBox="1"/>
          <p:nvPr/>
        </p:nvSpPr>
        <p:spPr>
          <a:xfrm>
            <a:off x="2969743" y="106678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CEPC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E163FC-0E1F-EE4C-A18C-67140EEAFC11}"/>
              </a:ext>
            </a:extLst>
          </p:cNvPr>
          <p:cNvSpPr txBox="1"/>
          <p:nvPr/>
        </p:nvSpPr>
        <p:spPr>
          <a:xfrm>
            <a:off x="2984239" y="2121598"/>
            <a:ext cx="46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ILC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CB8FE2-5051-2145-843D-F8571F8C1CFD}"/>
              </a:ext>
            </a:extLst>
          </p:cNvPr>
          <p:cNvSpPr txBox="1"/>
          <p:nvPr/>
        </p:nvSpPr>
        <p:spPr>
          <a:xfrm>
            <a:off x="3013228" y="3174680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FCC-</a:t>
            </a:r>
            <a:r>
              <a:rPr lang="en-US" dirty="0" err="1">
                <a:solidFill>
                  <a:srgbClr val="C00000"/>
                </a:solidFill>
              </a:rPr>
              <a:t>hh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F10B3F-2D14-0E40-A0E1-26710D6FF5D2}"/>
              </a:ext>
            </a:extLst>
          </p:cNvPr>
          <p:cNvSpPr txBox="1"/>
          <p:nvPr/>
        </p:nvSpPr>
        <p:spPr>
          <a:xfrm>
            <a:off x="3025681" y="4184545"/>
            <a:ext cx="836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FCC-</a:t>
            </a:r>
            <a:r>
              <a:rPr lang="en-US" dirty="0" err="1">
                <a:solidFill>
                  <a:srgbClr val="002060"/>
                </a:solidFill>
              </a:rPr>
              <a:t>ee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CLIC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F19AA0-81EE-8F43-9E70-90A10E93C101}"/>
              </a:ext>
            </a:extLst>
          </p:cNvPr>
          <p:cNvSpPr txBox="1"/>
          <p:nvPr/>
        </p:nvSpPr>
        <p:spPr>
          <a:xfrm>
            <a:off x="477778" y="517337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HL-LHC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120EDF-5957-704D-9A63-E3D0F53C8554}"/>
              </a:ext>
            </a:extLst>
          </p:cNvPr>
          <p:cNvSpPr txBox="1"/>
          <p:nvPr/>
        </p:nvSpPr>
        <p:spPr>
          <a:xfrm>
            <a:off x="2409560" y="520220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LHeC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719AF7-3D33-C749-BE12-F75C4271661C}"/>
              </a:ext>
            </a:extLst>
          </p:cNvPr>
          <p:cNvSpPr txBox="1"/>
          <p:nvPr/>
        </p:nvSpPr>
        <p:spPr>
          <a:xfrm>
            <a:off x="9021122" y="1109691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0.4B/20y </a:t>
            </a:r>
            <a:r>
              <a:rPr lang="en-US" sz="1000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20M/y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471DAE-9D24-C94E-ABD4-BD231036CAB5}"/>
              </a:ext>
            </a:extLst>
          </p:cNvPr>
          <p:cNvSpPr txBox="1"/>
          <p:nvPr/>
        </p:nvSpPr>
        <p:spPr>
          <a:xfrm>
            <a:off x="9053493" y="2094022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1B/20y </a:t>
            </a:r>
            <a:r>
              <a:rPr lang="en-US" sz="1000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50M/y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9DA301-3A5F-804C-AC71-C35C5951DB1E}"/>
              </a:ext>
            </a:extLst>
          </p:cNvPr>
          <p:cNvSpPr txBox="1"/>
          <p:nvPr/>
        </p:nvSpPr>
        <p:spPr>
          <a:xfrm>
            <a:off x="6447801" y="5250658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1.3B/8y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160M/y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184828E-0CF5-6043-A51B-A64518E61765}"/>
              </a:ext>
            </a:extLst>
          </p:cNvPr>
          <p:cNvSpPr txBox="1"/>
          <p:nvPr/>
        </p:nvSpPr>
        <p:spPr>
          <a:xfrm>
            <a:off x="5693626" y="5538989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1.5B/10y</a:t>
            </a:r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C00000"/>
                </a:solidFill>
                <a:sym typeface="Wingdings" pitchFamily="2" charset="2"/>
              </a:rPr>
              <a:t>150M/y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6F59D1E-66FA-A846-9FC0-80BD68BEE190}"/>
              </a:ext>
            </a:extLst>
          </p:cNvPr>
          <p:cNvSpPr/>
          <p:nvPr/>
        </p:nvSpPr>
        <p:spPr>
          <a:xfrm>
            <a:off x="10737744" y="3183002"/>
            <a:ext cx="115331" cy="64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393630-06B8-5E4C-9A18-2ABD2CE2FFD7}"/>
              </a:ext>
            </a:extLst>
          </p:cNvPr>
          <p:cNvSpPr txBox="1"/>
          <p:nvPr/>
        </p:nvSpPr>
        <p:spPr>
          <a:xfrm>
            <a:off x="9936681" y="3234359"/>
            <a:ext cx="183255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15B/30y (</a:t>
            </a:r>
            <a:r>
              <a:rPr lang="en-US" sz="1400" dirty="0" err="1">
                <a:solidFill>
                  <a:srgbClr val="C00000"/>
                </a:solidFill>
              </a:rPr>
              <a:t>hh</a:t>
            </a:r>
            <a:r>
              <a:rPr lang="en-US" sz="1400" dirty="0">
                <a:solidFill>
                  <a:srgbClr val="C00000"/>
                </a:solidFill>
              </a:rPr>
              <a:t>) </a:t>
            </a:r>
            <a:r>
              <a:rPr lang="en-US" sz="10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1200" dirty="0">
                <a:solidFill>
                  <a:srgbClr val="C00000"/>
                </a:solidFill>
                <a:sym typeface="Wingdings" pitchFamily="2" charset="2"/>
              </a:rPr>
              <a:t> 500M/y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0.5B/7y  (eh)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70M/y</a:t>
            </a:r>
          </a:p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assuming 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LHeC</a:t>
            </a:r>
            <a:r>
              <a:rPr lang="en-US" sz="800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relocation to point L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D446A46-9EA9-5743-8E64-7F31A78DD423}"/>
              </a:ext>
            </a:extLst>
          </p:cNvPr>
          <p:cNvSpPr/>
          <p:nvPr/>
        </p:nvSpPr>
        <p:spPr>
          <a:xfrm>
            <a:off x="9227515" y="4242479"/>
            <a:ext cx="112228" cy="61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350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CFE74C-84BE-A04C-9031-9ED2DD5BCA85}"/>
              </a:ext>
            </a:extLst>
          </p:cNvPr>
          <p:cNvSpPr txBox="1"/>
          <p:nvPr/>
        </p:nvSpPr>
        <p:spPr>
          <a:xfrm>
            <a:off x="8019535" y="4322179"/>
            <a:ext cx="217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10B/20y (FCC-</a:t>
            </a:r>
            <a:r>
              <a:rPr lang="en-US" sz="1400" dirty="0" err="1">
                <a:solidFill>
                  <a:srgbClr val="002060"/>
                </a:solidFill>
              </a:rPr>
              <a:t>ee</a:t>
            </a:r>
            <a:r>
              <a:rPr lang="en-US" sz="1400" dirty="0">
                <a:solidFill>
                  <a:srgbClr val="002060"/>
                </a:solidFill>
              </a:rPr>
              <a:t>) </a:t>
            </a:r>
            <a:r>
              <a:rPr lang="en-US" sz="10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 500M/y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648A46-4E9E-9C4D-BA43-A20B3494CD5B}"/>
              </a:ext>
            </a:extLst>
          </p:cNvPr>
          <p:cNvSpPr txBox="1"/>
          <p:nvPr/>
        </p:nvSpPr>
        <p:spPr>
          <a:xfrm>
            <a:off x="8181995" y="4614545"/>
            <a:ext cx="201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  7B/20y  (CLIC) </a:t>
            </a:r>
            <a:r>
              <a:rPr lang="en-US" sz="10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 350M/y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542816-BF7C-3645-87E1-E79FD97BC58C}"/>
              </a:ext>
            </a:extLst>
          </p:cNvPr>
          <p:cNvSpPr txBox="1"/>
          <p:nvPr/>
        </p:nvSpPr>
        <p:spPr>
          <a:xfrm>
            <a:off x="580370" y="2075431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e</a:t>
            </a:r>
            <a:r>
              <a:rPr lang="en-US" sz="2400" baseline="30000" dirty="0" err="1">
                <a:solidFill>
                  <a:srgbClr val="002060"/>
                </a:solidFill>
              </a:rPr>
              <a:t>+</a:t>
            </a:r>
            <a:r>
              <a:rPr lang="en-US" sz="2400" dirty="0" err="1">
                <a:solidFill>
                  <a:srgbClr val="002060"/>
                </a:solidFill>
              </a:rPr>
              <a:t>e</a:t>
            </a:r>
            <a:r>
              <a:rPr lang="en-US" sz="2400" baseline="300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6642ACA-8732-1D45-9028-F468531802B3}"/>
              </a:ext>
            </a:extLst>
          </p:cNvPr>
          <p:cNvSpPr txBox="1"/>
          <p:nvPr/>
        </p:nvSpPr>
        <p:spPr>
          <a:xfrm>
            <a:off x="633792" y="267695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hh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6D79B2-13C8-3345-A899-68DBAB771F22}"/>
              </a:ext>
            </a:extLst>
          </p:cNvPr>
          <p:cNvSpPr txBox="1"/>
          <p:nvPr/>
        </p:nvSpPr>
        <p:spPr>
          <a:xfrm>
            <a:off x="648602" y="3234359"/>
            <a:ext cx="50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C6ECC-6DF0-3247-A1EC-B25F91894C78}"/>
              </a:ext>
            </a:extLst>
          </p:cNvPr>
          <p:cNvSpPr txBox="1"/>
          <p:nvPr/>
        </p:nvSpPr>
        <p:spPr>
          <a:xfrm>
            <a:off x="59395" y="658543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Max Klein, 2.11.2019</a:t>
            </a:r>
          </a:p>
        </p:txBody>
      </p:sp>
    </p:spTree>
    <p:extLst>
      <p:ext uri="{BB962C8B-B14F-4D97-AF65-F5344CB8AC3E}">
        <p14:creationId xmlns:p14="http://schemas.microsoft.com/office/powerpoint/2010/main" val="212334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99F7-D2B8-4540-9503-F4BEFF25C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7" y="73404"/>
            <a:ext cx="9144000" cy="60704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Collider Energy Frontier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F19ED-80CA-C045-879A-862BCCC0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6" y="2892287"/>
            <a:ext cx="5487881" cy="36078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CAC57-20C9-D941-977E-3C6F7FFA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505" y="921820"/>
            <a:ext cx="6143753" cy="4137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0EC44A-6FFE-4C4F-B73A-C50111D9496F}"/>
              </a:ext>
            </a:extLst>
          </p:cNvPr>
          <p:cNvSpPr/>
          <p:nvPr/>
        </p:nvSpPr>
        <p:spPr>
          <a:xfrm>
            <a:off x="10588487" y="795131"/>
            <a:ext cx="965081" cy="304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3A993-081C-834A-A309-B6FFBCA4EA2B}"/>
              </a:ext>
            </a:extLst>
          </p:cNvPr>
          <p:cNvSpPr/>
          <p:nvPr/>
        </p:nvSpPr>
        <p:spPr>
          <a:xfrm>
            <a:off x="5762505" y="921820"/>
            <a:ext cx="2089408" cy="1970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D3005A-D835-194B-BFE9-8729B6C67884}"/>
              </a:ext>
            </a:extLst>
          </p:cNvPr>
          <p:cNvSpPr/>
          <p:nvPr/>
        </p:nvSpPr>
        <p:spPr>
          <a:xfrm>
            <a:off x="5874026" y="1023730"/>
            <a:ext cx="6112565" cy="4343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7DBC7-6C74-D14B-B452-6C05CDDCDC12}"/>
              </a:ext>
            </a:extLst>
          </p:cNvPr>
          <p:cNvSpPr txBox="1"/>
          <p:nvPr/>
        </p:nvSpPr>
        <p:spPr>
          <a:xfrm>
            <a:off x="216169" y="703162"/>
            <a:ext cx="5235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TeVatron</a:t>
            </a:r>
            <a:r>
              <a:rPr lang="en-US" sz="1400" dirty="0"/>
              <a:t>, LEP and HERA explored the </a:t>
            </a:r>
            <a:r>
              <a:rPr lang="en-US" sz="1400" b="1" dirty="0"/>
              <a:t>Fermi scale </a:t>
            </a:r>
            <a:r>
              <a:rPr lang="en-US" sz="1400" dirty="0"/>
              <a:t>and established the</a:t>
            </a:r>
          </a:p>
          <a:p>
            <a:r>
              <a:rPr lang="en-US" sz="1400" dirty="0"/>
              <a:t>SM. Next is the physics BSM, the Higgs mechanism and a new level</a:t>
            </a:r>
          </a:p>
          <a:p>
            <a:r>
              <a:rPr lang="en-US" sz="1400" dirty="0"/>
              <a:t>of scrutiny of the physics of the electroweak and string interactions. </a:t>
            </a:r>
          </a:p>
          <a:p>
            <a:endParaRPr lang="en-US" sz="1400" dirty="0"/>
          </a:p>
          <a:p>
            <a:r>
              <a:rPr lang="en-US" sz="1400" b="1" dirty="0"/>
              <a:t>The </a:t>
            </a:r>
            <a:r>
              <a:rPr lang="en-US" sz="1400" b="1" dirty="0" err="1"/>
              <a:t>TeV</a:t>
            </a:r>
            <a:r>
              <a:rPr lang="en-US" sz="1400" b="1" dirty="0"/>
              <a:t> scale </a:t>
            </a:r>
            <a:r>
              <a:rPr lang="en-US" sz="1400" dirty="0"/>
              <a:t>is being explored now with the LHC. Completion of this program requires next generation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and eh colliders. A prime task is to select the next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machine, of which only one may be built.</a:t>
            </a:r>
          </a:p>
          <a:p>
            <a:r>
              <a:rPr lang="en-US" sz="1400" dirty="0"/>
              <a:t>The </a:t>
            </a:r>
            <a:r>
              <a:rPr lang="en-US" sz="1400" dirty="0" err="1"/>
              <a:t>LHeC</a:t>
            </a:r>
            <a:r>
              <a:rPr lang="en-US" sz="1400" dirty="0"/>
              <a:t> is the obvious option for eh, provided by the HL-LHC. This</a:t>
            </a:r>
          </a:p>
          <a:p>
            <a:r>
              <a:rPr lang="en-US" sz="1400" dirty="0"/>
              <a:t>is a program for the thirties, possibly into the early 40ies.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B736D-FAE3-6543-BD53-0BAF484E8E36}"/>
              </a:ext>
            </a:extLst>
          </p:cNvPr>
          <p:cNvSpPr txBox="1"/>
          <p:nvPr/>
        </p:nvSpPr>
        <p:spPr>
          <a:xfrm>
            <a:off x="5893904" y="5446644"/>
            <a:ext cx="59643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10 </a:t>
            </a:r>
            <a:r>
              <a:rPr lang="en-US" sz="1400" b="1" dirty="0" err="1"/>
              <a:t>TeV</a:t>
            </a:r>
            <a:r>
              <a:rPr lang="en-US" sz="1400" b="1" dirty="0"/>
              <a:t> scale </a:t>
            </a:r>
            <a:r>
              <a:rPr lang="en-US" sz="1400" dirty="0"/>
              <a:t>requires a post LHC hadron collider. With a next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machine </a:t>
            </a:r>
          </a:p>
          <a:p>
            <a:r>
              <a:rPr lang="en-US" sz="1400" dirty="0"/>
              <a:t>built in Asia, CERN may plan for the FCC-</a:t>
            </a:r>
            <a:r>
              <a:rPr lang="en-US" sz="1400" dirty="0" err="1"/>
              <a:t>hh</a:t>
            </a:r>
            <a:r>
              <a:rPr lang="en-US" sz="1400" dirty="0"/>
              <a:t> as its next machine. This may be</a:t>
            </a:r>
          </a:p>
          <a:p>
            <a:r>
              <a:rPr lang="en-US" sz="1400" dirty="0"/>
              <a:t>accompanied by a multi-</a:t>
            </a:r>
            <a:r>
              <a:rPr lang="en-US" sz="1400" dirty="0" err="1"/>
              <a:t>TeV</a:t>
            </a:r>
            <a:r>
              <a:rPr lang="en-US" sz="1400" dirty="0"/>
              <a:t> muon collider and the FCC-eh. If by mid 20ies it</a:t>
            </a:r>
          </a:p>
          <a:p>
            <a:r>
              <a:rPr lang="en-US" sz="1400" dirty="0"/>
              <a:t>is decided that no Asian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collider will be built, CERN may </a:t>
            </a:r>
            <a:r>
              <a:rPr lang="en-US" sz="1400" dirty="0" err="1"/>
              <a:t>rediscuss</a:t>
            </a:r>
            <a:r>
              <a:rPr lang="en-US" sz="1400" dirty="0"/>
              <a:t> the </a:t>
            </a:r>
          </a:p>
          <a:p>
            <a:r>
              <a:rPr lang="en-US" sz="1400" dirty="0"/>
              <a:t>question of the relative virtues of a direct pp/ep vs an initial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 program.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98C59-F0C5-3040-8CC1-42FD82886F6D}"/>
              </a:ext>
            </a:extLst>
          </p:cNvPr>
          <p:cNvSpPr txBox="1"/>
          <p:nvPr/>
        </p:nvSpPr>
        <p:spPr>
          <a:xfrm>
            <a:off x="59395" y="658543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Max Klein, 2.11.2019</a:t>
            </a:r>
          </a:p>
        </p:txBody>
      </p:sp>
    </p:spTree>
    <p:extLst>
      <p:ext uri="{BB962C8B-B14F-4D97-AF65-F5344CB8AC3E}">
        <p14:creationId xmlns:p14="http://schemas.microsoft.com/office/powerpoint/2010/main" val="318011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99F7-D2B8-4540-9503-F4BEFF25C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8" y="108574"/>
            <a:ext cx="4909929" cy="60704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Strategic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1FF60-F1DE-584A-807F-4C646D91A93E}"/>
              </a:ext>
            </a:extLst>
          </p:cNvPr>
          <p:cNvSpPr txBox="1"/>
          <p:nvPr/>
        </p:nvSpPr>
        <p:spPr>
          <a:xfrm>
            <a:off x="136208" y="775254"/>
            <a:ext cx="526637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</a:t>
            </a:r>
            <a:r>
              <a:rPr lang="en-US" sz="1400" dirty="0"/>
              <a:t> The LHC is the base of energy frontier particle physics until </a:t>
            </a:r>
            <a:r>
              <a:rPr lang="en-US" sz="1200" dirty="0"/>
              <a:t>~</a:t>
            </a:r>
            <a:r>
              <a:rPr lang="en-US" sz="1400" dirty="0"/>
              <a:t>2040.</a:t>
            </a:r>
          </a:p>
          <a:p>
            <a:r>
              <a:rPr lang="en-US" sz="1400" dirty="0"/>
              <a:t>It has been the largest investment into PP for decades including the </a:t>
            </a:r>
          </a:p>
          <a:p>
            <a:r>
              <a:rPr lang="en-US" sz="1400" dirty="0"/>
              <a:t>HL-LHC. Its maximum exploitation has to be the highest priority for</a:t>
            </a:r>
          </a:p>
          <a:p>
            <a:r>
              <a:rPr lang="en-US" sz="1400" dirty="0"/>
              <a:t>the near and mid-term future. This will be enabled by the luminosity</a:t>
            </a:r>
          </a:p>
          <a:p>
            <a:r>
              <a:rPr lang="en-US" sz="1400" dirty="0"/>
              <a:t>upgrade program. The LHC shall be transformed into a high precision</a:t>
            </a:r>
          </a:p>
          <a:p>
            <a:r>
              <a:rPr lang="en-US" sz="1400" dirty="0"/>
              <a:t>Higgs, QCD and electroweak physics facility with an extended BSM </a:t>
            </a:r>
          </a:p>
          <a:p>
            <a:r>
              <a:rPr lang="en-US" sz="1400" dirty="0"/>
              <a:t>program. This is possible with the addition of the electron ERL (</a:t>
            </a:r>
            <a:r>
              <a:rPr lang="en-US" sz="1400" dirty="0" err="1"/>
              <a:t>LHeC</a:t>
            </a:r>
            <a:r>
              <a:rPr lang="en-US" sz="1400" dirty="0"/>
              <a:t>).</a:t>
            </a:r>
          </a:p>
          <a:p>
            <a:r>
              <a:rPr lang="en-US" sz="1400" dirty="0"/>
              <a:t>The combined  program ensures the center of PP stays at CERN.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F9BE4-6320-0C42-A2FD-2AA692466618}"/>
              </a:ext>
            </a:extLst>
          </p:cNvPr>
          <p:cNvSpPr txBox="1"/>
          <p:nvPr/>
        </p:nvSpPr>
        <p:spPr>
          <a:xfrm>
            <a:off x="136208" y="2842591"/>
            <a:ext cx="5468100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B</a:t>
            </a:r>
            <a:r>
              <a:rPr lang="en-GB" sz="1400" dirty="0"/>
              <a:t> A new collider for CERN at the level of O(10) GSF cost  should have</a:t>
            </a:r>
          </a:p>
          <a:p>
            <a:r>
              <a:rPr lang="en-GB" sz="1400" dirty="0"/>
              <a:t>the potential to change the paradigm of particle physics with </a:t>
            </a:r>
          </a:p>
          <a:p>
            <a:r>
              <a:rPr lang="en-GB" sz="1400" dirty="0"/>
              <a:t>direct, high energy discoveries in the </a:t>
            </a:r>
            <a:r>
              <a:rPr lang="en-GB" sz="1200" dirty="0"/>
              <a:t>~</a:t>
            </a:r>
            <a:r>
              <a:rPr lang="en-GB" sz="1400" dirty="0"/>
              <a:t>10 </a:t>
            </a:r>
            <a:r>
              <a:rPr lang="en-GB" sz="1400" dirty="0" err="1"/>
              <a:t>TeV</a:t>
            </a:r>
            <a:r>
              <a:rPr lang="en-GB" sz="1400" dirty="0"/>
              <a:t> mass range. This may</a:t>
            </a:r>
          </a:p>
          <a:p>
            <a:r>
              <a:rPr lang="en-GB" sz="1400" dirty="0"/>
              <a:t>only be achieved with the FCC-</a:t>
            </a:r>
            <a:r>
              <a:rPr lang="en-GB" sz="1400" dirty="0" err="1"/>
              <a:t>hh</a:t>
            </a:r>
            <a:r>
              <a:rPr lang="en-GB" sz="1400" dirty="0"/>
              <a:t>. It accesses physics to several </a:t>
            </a:r>
          </a:p>
          <a:p>
            <a:r>
              <a:rPr lang="en-GB" sz="1400" dirty="0"/>
              <a:t>hundred </a:t>
            </a:r>
            <a:r>
              <a:rPr lang="en-GB" sz="1400" dirty="0" err="1"/>
              <a:t>TeV</a:t>
            </a:r>
            <a:r>
              <a:rPr lang="en-GB" sz="1400" dirty="0"/>
              <a:t>,  assisted by a new level of QCD/DIS input. It is the only </a:t>
            </a:r>
          </a:p>
          <a:p>
            <a:r>
              <a:rPr lang="en-GB" sz="1400" dirty="0"/>
              <a:t>collider to measure the Higgs potential as its major goal and thus</a:t>
            </a:r>
          </a:p>
          <a:p>
            <a:r>
              <a:rPr lang="en-GB" sz="1400" dirty="0"/>
              <a:t>may not fail.  It reaches rare H decays, high scales and, when combined </a:t>
            </a:r>
          </a:p>
          <a:p>
            <a:r>
              <a:rPr lang="en-GB" sz="1400" dirty="0"/>
              <a:t>with ep, it measures the SM Higgs couplings to below percent precision. </a:t>
            </a:r>
          </a:p>
          <a:p>
            <a:r>
              <a:rPr lang="en-GB" sz="1400" dirty="0"/>
              <a:t>There is a huge, fundamental program on electroweak and strong </a:t>
            </a:r>
          </a:p>
          <a:p>
            <a:r>
              <a:rPr lang="en-GB" sz="1400" dirty="0"/>
              <a:t>interactions, flavour and heavy ions. It is CERN’s unique opportunity </a:t>
            </a:r>
          </a:p>
          <a:p>
            <a:r>
              <a:rPr lang="en-GB" sz="1400" dirty="0"/>
              <a:t>to build on the ongoing LHC program, for decades ahead. The FCC-</a:t>
            </a:r>
            <a:r>
              <a:rPr lang="en-GB" sz="1400" dirty="0" err="1"/>
              <a:t>hh</a:t>
            </a:r>
            <a:endParaRPr lang="en-GB" sz="1400" dirty="0"/>
          </a:p>
          <a:p>
            <a:r>
              <a:rPr lang="en-GB" sz="1400" dirty="0"/>
              <a:t>requires high field dipoles. A strongly supported magnet R+D program </a:t>
            </a:r>
          </a:p>
          <a:p>
            <a:r>
              <a:rPr lang="en-GB" sz="1400" dirty="0"/>
              <a:t>shall find an affordable, high field solution, to be selected in the early</a:t>
            </a:r>
          </a:p>
          <a:p>
            <a:r>
              <a:rPr lang="en-GB" sz="1400" dirty="0"/>
              <a:t>thirties, and not this time. The size of the FCC-</a:t>
            </a:r>
            <a:r>
              <a:rPr lang="en-GB" sz="1400" dirty="0" err="1"/>
              <a:t>hh</a:t>
            </a:r>
            <a:r>
              <a:rPr lang="en-GB" sz="1400" dirty="0"/>
              <a:t>, in any case, requires</a:t>
            </a:r>
          </a:p>
          <a:p>
            <a:r>
              <a:rPr lang="en-GB" sz="1400" dirty="0"/>
              <a:t>this to be established as a global enterprise.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4466E-1168-F941-8BF7-2500F4B8CC7E}"/>
              </a:ext>
            </a:extLst>
          </p:cNvPr>
          <p:cNvSpPr txBox="1"/>
          <p:nvPr/>
        </p:nvSpPr>
        <p:spPr>
          <a:xfrm>
            <a:off x="5564552" y="267422"/>
            <a:ext cx="63703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/>
              <a:t>A next </a:t>
            </a:r>
            <a:r>
              <a:rPr lang="en-US" sz="1400" dirty="0" err="1"/>
              <a:t>e</a:t>
            </a:r>
            <a:r>
              <a:rPr lang="en-US" sz="1400" baseline="30000" dirty="0" err="1"/>
              <a:t>+</a:t>
            </a:r>
            <a:r>
              <a:rPr lang="en-US" sz="1400" dirty="0" err="1"/>
              <a:t>e</a:t>
            </a:r>
            <a:r>
              <a:rPr lang="en-US" sz="1400" baseline="30000" dirty="0"/>
              <a:t>- </a:t>
            </a:r>
            <a:r>
              <a:rPr lang="en-US" sz="1400" dirty="0"/>
              <a:t>collider when realized in Asia could come into operation when </a:t>
            </a:r>
          </a:p>
          <a:p>
            <a:r>
              <a:rPr lang="en-US" sz="1400" dirty="0"/>
              <a:t>the HL-LHC and </a:t>
            </a:r>
            <a:r>
              <a:rPr lang="en-US" sz="1400" dirty="0" err="1"/>
              <a:t>LHeC</a:t>
            </a:r>
            <a:r>
              <a:rPr lang="en-US" sz="1400" dirty="0"/>
              <a:t> are still taking data. The then established 3-fold approach</a:t>
            </a:r>
          </a:p>
          <a:p>
            <a:r>
              <a:rPr lang="en-US" sz="1400" dirty="0"/>
              <a:t>to </a:t>
            </a:r>
            <a:r>
              <a:rPr lang="en-US" sz="1400" dirty="0" err="1"/>
              <a:t>TeV</a:t>
            </a:r>
            <a:r>
              <a:rPr lang="en-US" sz="1400" dirty="0"/>
              <a:t> scale physics represents a fascinating outlook, which puts the </a:t>
            </a:r>
          </a:p>
          <a:p>
            <a:r>
              <a:rPr lang="en-US" sz="1400" dirty="0"/>
              <a:t>accumulation of luminosity with the LHC into a different perspective. Europe</a:t>
            </a:r>
          </a:p>
          <a:p>
            <a:r>
              <a:rPr lang="en-US" sz="1400" dirty="0"/>
              <a:t>would and should take part in an electron-positron program. Page 1 illustrates</a:t>
            </a:r>
          </a:p>
          <a:p>
            <a:r>
              <a:rPr lang="en-US" sz="1400" dirty="0"/>
              <a:t>that the funding for Europe would be a small fraction of what FCC-</a:t>
            </a:r>
            <a:r>
              <a:rPr lang="en-US" sz="1400" dirty="0" err="1"/>
              <a:t>ee</a:t>
            </a:r>
            <a:r>
              <a:rPr lang="en-US" sz="1400" dirty="0"/>
              <a:t> would demand.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0E68A-27B2-5840-9C85-6F682CE9B8DB}"/>
              </a:ext>
            </a:extLst>
          </p:cNvPr>
          <p:cNvSpPr txBox="1"/>
          <p:nvPr/>
        </p:nvSpPr>
        <p:spPr>
          <a:xfrm>
            <a:off x="5564552" y="1738438"/>
            <a:ext cx="665387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D</a:t>
            </a:r>
            <a:r>
              <a:rPr lang="en-GB" sz="1400" dirty="0"/>
              <a:t> The future PP should support European labs, beyond CERN, and Universities through:</a:t>
            </a:r>
          </a:p>
          <a:p>
            <a:r>
              <a:rPr lang="en-GB" sz="1400" dirty="0"/>
              <a:t>o  Development of colliders in a global context: shared technology developments</a:t>
            </a:r>
          </a:p>
          <a:p>
            <a:r>
              <a:rPr lang="en-GB" sz="1400" dirty="0"/>
              <a:t>    shared goals, joint exploration for/of possibly </a:t>
            </a:r>
            <a:r>
              <a:rPr lang="en-GB" sz="1400" dirty="0" err="1"/>
              <a:t>e</a:t>
            </a:r>
            <a:r>
              <a:rPr lang="en-GB" sz="1400" baseline="30000" dirty="0" err="1"/>
              <a:t>+</a:t>
            </a:r>
            <a:r>
              <a:rPr lang="en-GB" sz="1400" dirty="0" err="1"/>
              <a:t>e</a:t>
            </a:r>
            <a:r>
              <a:rPr lang="en-GB" sz="1400" baseline="30000" dirty="0"/>
              <a:t>-</a:t>
            </a:r>
            <a:r>
              <a:rPr lang="en-GB" sz="1400" dirty="0"/>
              <a:t> in Asia and </a:t>
            </a:r>
            <a:r>
              <a:rPr lang="en-GB" sz="1400" dirty="0" err="1"/>
              <a:t>hh</a:t>
            </a:r>
            <a:r>
              <a:rPr lang="en-GB" sz="1400" dirty="0"/>
              <a:t>/eh at CERN</a:t>
            </a:r>
          </a:p>
          <a:p>
            <a:r>
              <a:rPr lang="en-GB" sz="1400" dirty="0"/>
              <a:t>o  Joint detector R+D and establishment of new collaborations, with consent of the GPDs </a:t>
            </a:r>
          </a:p>
          <a:p>
            <a:r>
              <a:rPr lang="en-GB" sz="1400" dirty="0"/>
              <a:t>o  Joint HF magnet  developments especially with labs in the US</a:t>
            </a:r>
          </a:p>
          <a:p>
            <a:r>
              <a:rPr lang="en-GB" sz="1400" dirty="0"/>
              <a:t>o  Joint SRF developments (CERN, US, D, F, UK, Japan..) </a:t>
            </a:r>
          </a:p>
          <a:p>
            <a:r>
              <a:rPr lang="en-GB" sz="1400" dirty="0"/>
              <a:t>o  A muon collider demonstrator based in Italy</a:t>
            </a:r>
          </a:p>
          <a:p>
            <a:r>
              <a:rPr lang="en-GB" sz="1400" dirty="0"/>
              <a:t>o  An ERL development facility based in Orsay (PERLE)</a:t>
            </a:r>
          </a:p>
          <a:p>
            <a:r>
              <a:rPr lang="en-GB" sz="1400" dirty="0"/>
              <a:t>o  A plasma R+D facility at DESY etc , i.e. a programme to be developed and agreed</a:t>
            </a:r>
          </a:p>
          <a:p>
            <a:r>
              <a:rPr lang="en-GB" sz="1400" dirty="0"/>
              <a:t> </a:t>
            </a:r>
          </a:p>
          <a:p>
            <a:r>
              <a:rPr lang="en-GB" b="1" dirty="0">
                <a:solidFill>
                  <a:srgbClr val="002060"/>
                </a:solidFill>
              </a:rPr>
              <a:t>E</a:t>
            </a:r>
            <a:r>
              <a:rPr lang="en-GB" b="1" dirty="0"/>
              <a:t> </a:t>
            </a:r>
            <a:r>
              <a:rPr lang="en-GB" sz="1400" dirty="0"/>
              <a:t>Main technology Challenges and Tasks are:</a:t>
            </a:r>
          </a:p>
          <a:p>
            <a:r>
              <a:rPr lang="en-GB" sz="1400" dirty="0"/>
              <a:t>o  HF magnet development, including design and prototyping of SC IR magnets</a:t>
            </a:r>
          </a:p>
          <a:p>
            <a:r>
              <a:rPr lang="en-GB" sz="1400" dirty="0"/>
              <a:t>o  High gradient/quality SRF developments (for electron accelerators, </a:t>
            </a:r>
            <a:r>
              <a:rPr lang="en-GB" sz="1400" dirty="0" err="1"/>
              <a:t>ee</a:t>
            </a:r>
            <a:r>
              <a:rPr lang="en-GB" sz="1400" dirty="0"/>
              <a:t>/ep, resp.)</a:t>
            </a:r>
          </a:p>
          <a:p>
            <a:r>
              <a:rPr lang="en-GB" sz="1400" dirty="0"/>
              <a:t>o  Development of detector technology: radiation resistance, integration, (no) trigger.. </a:t>
            </a:r>
          </a:p>
          <a:p>
            <a:r>
              <a:rPr lang="en-GB" sz="1400" dirty="0"/>
              <a:t> </a:t>
            </a:r>
          </a:p>
          <a:p>
            <a:r>
              <a:rPr lang="en-GB" b="1" dirty="0">
                <a:solidFill>
                  <a:srgbClr val="002060"/>
                </a:solidFill>
              </a:rPr>
              <a:t>F</a:t>
            </a:r>
            <a:r>
              <a:rPr lang="en-GB" b="1" dirty="0"/>
              <a:t> </a:t>
            </a:r>
            <a:r>
              <a:rPr lang="en-GB" sz="1400" dirty="0"/>
              <a:t>Opportunities for technology applications (“impact”) for society, beyond PP</a:t>
            </a:r>
          </a:p>
          <a:p>
            <a:r>
              <a:rPr lang="en-GB" sz="1400" dirty="0"/>
              <a:t>o  HF magnet applications (MRI, Hadron Therapy..</a:t>
            </a:r>
          </a:p>
          <a:p>
            <a:r>
              <a:rPr lang="en-GB" sz="1400" dirty="0"/>
              <a:t>o  ERL industrial applications (lithography- new chip industry, transmutations..)</a:t>
            </a:r>
          </a:p>
          <a:p>
            <a:r>
              <a:rPr lang="en-GB" sz="1400" dirty="0"/>
              <a:t>o  Image reconstruction, novel detector technology</a:t>
            </a:r>
          </a:p>
          <a:p>
            <a:r>
              <a:rPr lang="en-GB" sz="1400" dirty="0"/>
              <a:t>o  Big data handling, dealing with distant communication (100km tunnel..)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5A2CC-2E8A-E14D-8DD9-502751904791}"/>
              </a:ext>
            </a:extLst>
          </p:cNvPr>
          <p:cNvSpPr txBox="1"/>
          <p:nvPr/>
        </p:nvSpPr>
        <p:spPr>
          <a:xfrm>
            <a:off x="59395" y="6585430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Max Klein, 2.11.2019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6ABE8-A5A7-594A-A960-85699A99912D}"/>
              </a:ext>
            </a:extLst>
          </p:cNvPr>
          <p:cNvSpPr txBox="1"/>
          <p:nvPr/>
        </p:nvSpPr>
        <p:spPr>
          <a:xfrm>
            <a:off x="5595732" y="6341167"/>
            <a:ext cx="586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</a:t>
            </a:r>
            <a:r>
              <a:rPr lang="en-US" sz="1400" dirty="0"/>
              <a:t> Strong investments have to be made in theoretical PP and ‘elite’ education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0C07E-A41D-CF42-8560-1C1E0D519FF9}"/>
              </a:ext>
            </a:extLst>
          </p:cNvPr>
          <p:cNvSpPr txBox="1"/>
          <p:nvPr/>
        </p:nvSpPr>
        <p:spPr>
          <a:xfrm>
            <a:off x="399803" y="6290614"/>
            <a:ext cx="4382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Truth should not be confused with majority. Jean Cocteau</a:t>
            </a:r>
          </a:p>
        </p:txBody>
      </p:sp>
    </p:spTree>
    <p:extLst>
      <p:ext uri="{BB962C8B-B14F-4D97-AF65-F5344CB8AC3E}">
        <p14:creationId xmlns:p14="http://schemas.microsoft.com/office/powerpoint/2010/main" val="196170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Welcome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3B75-9563-4C49-A679-F2FA1F9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" y="105386"/>
            <a:ext cx="11025709" cy="646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FB872A-00BA-3D43-A5A9-F7F2756C1DCC}"/>
              </a:ext>
            </a:extLst>
          </p:cNvPr>
          <p:cNvSpPr txBox="1"/>
          <p:nvPr/>
        </p:nvSpPr>
        <p:spPr>
          <a:xfrm>
            <a:off x="2292439" y="296863"/>
            <a:ext cx="694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The </a:t>
            </a:r>
            <a:r>
              <a:rPr lang="de-DE" dirty="0" err="1">
                <a:solidFill>
                  <a:srgbClr val="FF0000"/>
                </a:solidFill>
              </a:rPr>
              <a:t>strategy</a:t>
            </a:r>
            <a:r>
              <a:rPr lang="de-DE" dirty="0">
                <a:solidFill>
                  <a:srgbClr val="FF0000"/>
                </a:solidFill>
              </a:rPr>
              <a:t> puzzle </a:t>
            </a:r>
            <a:r>
              <a:rPr lang="de-DE" dirty="0" err="1">
                <a:solidFill>
                  <a:srgbClr val="FF0000"/>
                </a:solidFill>
              </a:rPr>
              <a:t>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seen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by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Chair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CERN Council, Ursula </a:t>
            </a:r>
            <a:r>
              <a:rPr lang="de-DE" dirty="0" err="1">
                <a:solidFill>
                  <a:srgbClr val="FF0000"/>
                </a:solidFill>
              </a:rPr>
              <a:t>Bassler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0A40E-D51B-B540-84F2-FD968B38245E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C32AE-805C-0C44-91A3-FBC2A9433C9D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30558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1038</Words>
  <Application>Microsoft Macintosh PowerPoint</Application>
  <PresentationFormat>Widescreen</PresentationFormat>
  <Paragraphs>106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On the Future of Particle Physics with Colliders</vt:lpstr>
      <vt:lpstr>Future Collider Options timelines of funding (cost for Europe) and operation</vt:lpstr>
      <vt:lpstr>Collider Energy Frontier Physics</vt:lpstr>
      <vt:lpstr>Strategic Considerations</vt:lpstr>
      <vt:lpstr>Welcome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strategy</dc:title>
  <dc:creator>Klein, Max</dc:creator>
  <cp:lastModifiedBy>Klein, Max</cp:lastModifiedBy>
  <cp:revision>23</cp:revision>
  <dcterms:created xsi:type="dcterms:W3CDTF">2019-11-02T11:49:19Z</dcterms:created>
  <dcterms:modified xsi:type="dcterms:W3CDTF">2019-11-02T15:06:06Z</dcterms:modified>
</cp:coreProperties>
</file>