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8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83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57" r:id="rId12"/>
    <p:sldId id="268" r:id="rId13"/>
    <p:sldId id="275" r:id="rId14"/>
    <p:sldId id="278" r:id="rId15"/>
    <p:sldId id="276" r:id="rId16"/>
    <p:sldId id="279" r:id="rId17"/>
    <p:sldId id="281" r:id="rId18"/>
    <p:sldId id="266" r:id="rId19"/>
    <p:sldId id="282" r:id="rId20"/>
    <p:sldId id="280" r:id="rId21"/>
    <p:sldId id="277" r:id="rId22"/>
    <p:sldId id="258" r:id="rId23"/>
    <p:sldId id="269" r:id="rId24"/>
    <p:sldId id="271" r:id="rId25"/>
    <p:sldId id="270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94B4A-600E-B84B-AE7B-719ACB101AF9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5CFEE-8669-F648-A26A-DBAADB933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FCF13-170A-5249-944C-CE3C70A3458C}" type="slidenum">
              <a:rPr lang="en-US"/>
              <a:pPr/>
              <a:t>23</a:t>
            </a:fld>
            <a:endParaRPr lang="en-US"/>
          </a:p>
        </p:txBody>
      </p:sp>
      <p:sp>
        <p:nvSpPr>
          <p:cNvPr id="6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CDD3E-E98F-D34B-8D4B-85CE9959BC62}" type="slidenum">
              <a:rPr lang="en-US"/>
              <a:pPr/>
              <a:t>24</a:t>
            </a:fld>
            <a:endParaRPr lang="en-US"/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87A29-8FC4-2F4A-B6A0-B62007C4120F}" type="slidenum">
              <a:rPr lang="en-US"/>
              <a:pPr/>
              <a:t>25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32AEA-AB5A-9E49-AB27-A06FC4ADE68C}" type="slidenum">
              <a:rPr lang="en-US"/>
              <a:pPr/>
              <a:t>26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D0C4-F4FF-1D45-B87B-1F680E84B756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266-AEE3-A441-80E7-EF4CD25D7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D0C4-F4FF-1D45-B87B-1F680E84B756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266-AEE3-A441-80E7-EF4CD25D7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D0C4-F4FF-1D45-B87B-1F680E84B756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266-AEE3-A441-80E7-EF4CD25D7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D0C4-F4FF-1D45-B87B-1F680E84B756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266-AEE3-A441-80E7-EF4CD25D7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D0C4-F4FF-1D45-B87B-1F680E84B756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266-AEE3-A441-80E7-EF4CD25D7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D0C4-F4FF-1D45-B87B-1F680E84B756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266-AEE3-A441-80E7-EF4CD25D7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D0C4-F4FF-1D45-B87B-1F680E84B756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266-AEE3-A441-80E7-EF4CD25D7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D0C4-F4FF-1D45-B87B-1F680E84B756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266-AEE3-A441-80E7-EF4CD25D7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D0C4-F4FF-1D45-B87B-1F680E84B756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266-AEE3-A441-80E7-EF4CD25D7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D0C4-F4FF-1D45-B87B-1F680E84B756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266-AEE3-A441-80E7-EF4CD25D7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D0C4-F4FF-1D45-B87B-1F680E84B756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266-AEE3-A441-80E7-EF4CD25D7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D0C4-F4FF-1D45-B87B-1F680E84B756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F266-AEE3-A441-80E7-EF4CD25D7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5" Type="http://schemas.openxmlformats.org/officeDocument/2006/relationships/oleObject" Target="../embeddings/Microsoft_Equation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6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6" Type="http://schemas.openxmlformats.org/officeDocument/2006/relationships/oleObject" Target="../embeddings/Microsoft_Equation1.bin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8.bin"/><Relationship Id="rId4" Type="http://schemas.openxmlformats.org/officeDocument/2006/relationships/image" Target="../media/image3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5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Relationship Id="rId5" Type="http://schemas.openxmlformats.org/officeDocument/2006/relationships/oleObject" Target="../embeddings/Microsoft_Equation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Relationship Id="rId5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887"/>
            <a:ext cx="7772400" cy="76324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W,Z, </a:t>
            </a:r>
            <a:r>
              <a:rPr lang="en-US" sz="2400" b="1" dirty="0" err="1" smtClean="0">
                <a:solidFill>
                  <a:srgbClr val="0000FF"/>
                </a:solidFill>
              </a:rPr>
              <a:t>pdf’s</a:t>
            </a:r>
            <a:r>
              <a:rPr lang="en-US" sz="2400" b="1" dirty="0" smtClean="0">
                <a:solidFill>
                  <a:srgbClr val="0000FF"/>
                </a:solidFill>
              </a:rPr>
              <a:t> and the strange quark distribution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4461" y="1457018"/>
            <a:ext cx="291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Max Klein, </a:t>
            </a:r>
            <a:r>
              <a:rPr lang="en-US" sz="1400" dirty="0" err="1" smtClean="0">
                <a:solidFill>
                  <a:srgbClr val="0000FF"/>
                </a:solidFill>
              </a:rPr>
              <a:t>Uta</a:t>
            </a:r>
            <a:r>
              <a:rPr lang="en-US" sz="1400" dirty="0" smtClean="0">
                <a:solidFill>
                  <a:srgbClr val="0000FF"/>
                </a:solidFill>
              </a:rPr>
              <a:t> Klein, Jan </a:t>
            </a:r>
            <a:r>
              <a:rPr lang="en-US" sz="1400" dirty="0" err="1" smtClean="0">
                <a:solidFill>
                  <a:srgbClr val="0000FF"/>
                </a:solidFill>
              </a:rPr>
              <a:t>Kretzschmar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0513" y="6063797"/>
            <a:ext cx="2423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WZ Meeting, CERN 23.10.2009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3" name="Picture 12" descr="liv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347" y="2051820"/>
            <a:ext cx="1117923" cy="281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35679" y="3084204"/>
            <a:ext cx="3044423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QCD Fit </a:t>
            </a:r>
            <a:r>
              <a:rPr lang="en-US" dirty="0" smtClean="0"/>
              <a:t>assumptions and </a:t>
            </a:r>
            <a:r>
              <a:rPr lang="en-US" dirty="0" err="1" smtClean="0"/>
              <a:t>pdf’s</a:t>
            </a:r>
            <a:endParaRPr lang="en-US" dirty="0" smtClean="0"/>
          </a:p>
          <a:p>
            <a:r>
              <a:rPr lang="en-US" dirty="0" smtClean="0"/>
              <a:t>Measurement </a:t>
            </a:r>
            <a:r>
              <a:rPr lang="en-US" dirty="0" smtClean="0"/>
              <a:t>Quantities</a:t>
            </a:r>
          </a:p>
          <a:p>
            <a:r>
              <a:rPr lang="en-US" dirty="0" smtClean="0"/>
              <a:t>Effects from a strange strange</a:t>
            </a:r>
          </a:p>
          <a:p>
            <a:r>
              <a:rPr lang="en-US" dirty="0" smtClean="0"/>
              <a:t>Effects from</a:t>
            </a:r>
            <a:r>
              <a:rPr lang="en-US" dirty="0" smtClean="0"/>
              <a:t> </a:t>
            </a:r>
            <a:r>
              <a:rPr lang="en-US" dirty="0" err="1" smtClean="0"/>
              <a:t>ū/đ</a:t>
            </a:r>
            <a:r>
              <a:rPr lang="en-US" dirty="0" smtClean="0"/>
              <a:t> </a:t>
            </a:r>
            <a:r>
              <a:rPr lang="en-US" dirty="0" smtClean="0"/>
              <a:t>asymmetries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1443" y="5189354"/>
            <a:ext cx="611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case study (using numerical and MC calculations) to investigate the sensitivity  of W,Z to </a:t>
            </a:r>
            <a:r>
              <a:rPr lang="en-US" sz="1200" dirty="0" err="1" smtClean="0"/>
              <a:t>pdf’s</a:t>
            </a:r>
            <a:endParaRPr lang="en-US" sz="1200" dirty="0" smtClean="0"/>
          </a:p>
          <a:p>
            <a:r>
              <a:rPr lang="en-US" sz="1200" dirty="0" smtClean="0"/>
              <a:t>          in discussions with DESY, HH, Mainz, Oxford </a:t>
            </a:r>
            <a:r>
              <a:rPr lang="en-US" sz="1200" dirty="0" err="1" smtClean="0">
                <a:sym typeface="Wingdings"/>
              </a:rPr>
              <a:t></a:t>
            </a:r>
            <a:r>
              <a:rPr lang="en-US" sz="1200" dirty="0" smtClean="0">
                <a:sym typeface="Wingdings"/>
              </a:rPr>
              <a:t> note on W,Z studies in preparation</a:t>
            </a:r>
            <a:r>
              <a:rPr lang="en-US" sz="1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96" y="92006"/>
            <a:ext cx="5936548" cy="696981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y</a:t>
            </a:r>
            <a:r>
              <a:rPr lang="en-US" sz="2400" b="1" dirty="0" smtClean="0"/>
              <a:t> Distribution of Z and Universal Z/(W</a:t>
            </a:r>
            <a:r>
              <a:rPr lang="en-US" sz="2400" b="1" baseline="30000" dirty="0" smtClean="0"/>
              <a:t>+ </a:t>
            </a:r>
            <a:r>
              <a:rPr lang="en-US" sz="2400" b="1" dirty="0" smtClean="0"/>
              <a:t>+ W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26344" y="2639391"/>
            <a:ext cx="1449222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dirty="0" smtClean="0"/>
              <a:t> </a:t>
            </a:r>
            <a:r>
              <a:rPr lang="en-US" sz="1400" dirty="0" err="1" smtClean="0"/>
              <a:t>TeV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LO</a:t>
            </a:r>
          </a:p>
          <a:p>
            <a:endParaRPr lang="en-US" sz="1400" dirty="0" smtClean="0"/>
          </a:p>
          <a:p>
            <a:r>
              <a:rPr lang="en-US" sz="1400" dirty="0" smtClean="0"/>
              <a:t>MSTW08</a:t>
            </a:r>
          </a:p>
          <a:p>
            <a:r>
              <a:rPr lang="en-US" sz="1400" dirty="0" smtClean="0"/>
              <a:t>CTEQ6</a:t>
            </a:r>
          </a:p>
          <a:p>
            <a:r>
              <a:rPr lang="en-US" sz="1400" dirty="0" smtClean="0"/>
              <a:t>H1pdf2000</a:t>
            </a:r>
          </a:p>
          <a:p>
            <a:endParaRPr lang="en-US" sz="1400" dirty="0" smtClean="0"/>
          </a:p>
          <a:p>
            <a:r>
              <a:rPr lang="en-US" sz="1400" dirty="0"/>
              <a:t>b</a:t>
            </a:r>
            <a:r>
              <a:rPr lang="en-US" sz="1400" dirty="0" smtClean="0"/>
              <a:t>road agreement</a:t>
            </a:r>
          </a:p>
          <a:p>
            <a:endParaRPr lang="en-US" sz="1400" dirty="0" smtClean="0"/>
          </a:p>
          <a:p>
            <a:r>
              <a:rPr lang="en-US" sz="1400" dirty="0" smtClean="0"/>
              <a:t>Differences in</a:t>
            </a:r>
          </a:p>
          <a:p>
            <a:r>
              <a:rPr lang="en-US" sz="1400" dirty="0"/>
              <a:t>p</a:t>
            </a:r>
            <a:r>
              <a:rPr lang="en-US" sz="1400" dirty="0" smtClean="0"/>
              <a:t>lateau of </a:t>
            </a:r>
          </a:p>
          <a:p>
            <a:r>
              <a:rPr lang="en-US" sz="1400" dirty="0" smtClean="0"/>
              <a:t>O(5)%</a:t>
            </a:r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73911"/>
            <a:ext cx="6104502" cy="521836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920741" y="737973"/>
          <a:ext cx="1402522" cy="371608"/>
        </p:xfrm>
        <a:graphic>
          <a:graphicData uri="http://schemas.openxmlformats.org/presentationml/2006/ole">
            <p:oleObj spid="_x0000_s21506" name="Equation" r:id="rId4" imgW="1485900" imgH="3937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24444" y="760021"/>
            <a:ext cx="4134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Large cancellation in                                              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 if </a:t>
            </a:r>
            <a:r>
              <a:rPr lang="en-US" sz="1000" b="1" dirty="0" err="1" smtClean="0"/>
              <a:t>u</a:t>
            </a:r>
            <a:r>
              <a:rPr lang="en-US" sz="1000" b="1" dirty="0" smtClean="0"/>
              <a:t>=</a:t>
            </a:r>
            <a:r>
              <a:rPr lang="en-US" sz="1000" b="1" dirty="0" err="1" smtClean="0"/>
              <a:t>ubar</a:t>
            </a:r>
            <a:r>
              <a:rPr lang="en-US" sz="1000" b="1" dirty="0" smtClean="0"/>
              <a:t>=</a:t>
            </a:r>
            <a:r>
              <a:rPr lang="en-US" sz="1000" b="1" dirty="0" err="1" smtClean="0"/>
              <a:t>d</a:t>
            </a:r>
            <a:r>
              <a:rPr lang="en-US" sz="1000" b="1" dirty="0" smtClean="0"/>
              <a:t>=</a:t>
            </a:r>
            <a:r>
              <a:rPr lang="en-US" sz="1000" b="1" dirty="0" err="1" smtClean="0"/>
              <a:t>dbar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887"/>
            <a:ext cx="7772400" cy="76324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HERMES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13" y="203987"/>
            <a:ext cx="8423110" cy="609803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62545" y="6461510"/>
            <a:ext cx="1712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Klaus </a:t>
            </a:r>
            <a:r>
              <a:rPr lang="en-US" sz="1200" dirty="0" err="1" smtClean="0"/>
              <a:t>Rith</a:t>
            </a:r>
            <a:r>
              <a:rPr lang="en-US" sz="1200" dirty="0" smtClean="0"/>
              <a:t> EPS09 Cracow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08227" y="6461510"/>
            <a:ext cx="6386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Different </a:t>
            </a:r>
            <a:r>
              <a:rPr lang="en-US" sz="1200" b="1" dirty="0" err="1" smtClean="0">
                <a:solidFill>
                  <a:srgbClr val="FF0000"/>
                </a:solidFill>
              </a:rPr>
              <a:t>x</a:t>
            </a:r>
            <a:r>
              <a:rPr lang="en-US" sz="1200" b="1" dirty="0" smtClean="0">
                <a:solidFill>
                  <a:srgbClr val="FF0000"/>
                </a:solidFill>
              </a:rPr>
              <a:t> dependence than </a:t>
            </a:r>
            <a:r>
              <a:rPr lang="en-US" sz="1200" b="1" dirty="0" err="1" smtClean="0">
                <a:solidFill>
                  <a:srgbClr val="FF0000"/>
                </a:solidFill>
              </a:rPr>
              <a:t>ubar+dbar</a:t>
            </a:r>
            <a:r>
              <a:rPr lang="en-US" sz="1200" b="1" dirty="0" smtClean="0">
                <a:solidFill>
                  <a:srgbClr val="FF0000"/>
                </a:solidFill>
              </a:rPr>
              <a:t> and possibly 2 times higher than assumed so far at low </a:t>
            </a:r>
            <a:r>
              <a:rPr lang="en-US" sz="1200" b="1" dirty="0" err="1" smtClean="0">
                <a:solidFill>
                  <a:srgbClr val="FF0000"/>
                </a:solidFill>
              </a:rPr>
              <a:t>x</a:t>
            </a:r>
            <a:r>
              <a:rPr lang="en-US" sz="1200" b="1" dirty="0" smtClean="0">
                <a:solidFill>
                  <a:srgbClr val="FF0000"/>
                </a:solidFill>
              </a:rPr>
              <a:t>.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 What constrains F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738781" y="1417638"/>
          <a:ext cx="3533913" cy="2649908"/>
        </p:xfrm>
        <a:graphic>
          <a:graphicData uri="http://schemas.openxmlformats.org/presentationml/2006/ole">
            <p:oleObj spid="_x0000_s25602" name="Equation" r:id="rId3" imgW="2235200" imgH="16764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7218" y="5477565"/>
            <a:ext cx="49464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Deuteron data, as from BCDMS, provide some information on </a:t>
            </a:r>
            <a:r>
              <a:rPr lang="en-US" sz="1400" dirty="0" err="1" smtClean="0"/>
              <a:t>u-</a:t>
            </a:r>
            <a:r>
              <a:rPr lang="en-US" sz="1400" dirty="0" err="1" smtClean="0"/>
              <a:t>d</a:t>
            </a:r>
            <a:endParaRPr lang="en-US" sz="1400" dirty="0" smtClean="0"/>
          </a:p>
          <a:p>
            <a:r>
              <a:rPr lang="en-US" sz="1400" dirty="0" smtClean="0"/>
              <a:t>Further constraints exist from DY and </a:t>
            </a:r>
            <a:r>
              <a:rPr lang="en-US" sz="1400" dirty="0" err="1" smtClean="0"/>
              <a:t>dimuon</a:t>
            </a:r>
            <a:r>
              <a:rPr lang="en-US" sz="1400" dirty="0" smtClean="0"/>
              <a:t> data, Gottfried</a:t>
            </a:r>
          </a:p>
          <a:p>
            <a:r>
              <a:rPr lang="en-US" sz="1400" dirty="0" smtClean="0"/>
              <a:t>s</a:t>
            </a:r>
            <a:r>
              <a:rPr lang="en-US" sz="1400" dirty="0" smtClean="0"/>
              <a:t>um rule… The HERMES result will have to be confronted</a:t>
            </a:r>
          </a:p>
          <a:p>
            <a:r>
              <a:rPr lang="en-US" sz="1400" dirty="0" smtClean="0"/>
              <a:t>w</a:t>
            </a:r>
            <a:r>
              <a:rPr lang="en-US" sz="1400" dirty="0" smtClean="0"/>
              <a:t>ith world data on </a:t>
            </a:r>
            <a:r>
              <a:rPr lang="en-US" sz="1400" dirty="0" err="1" smtClean="0"/>
              <a:t>pdf’s</a:t>
            </a:r>
            <a:r>
              <a:rPr lang="en-US" sz="1400" dirty="0" smtClean="0"/>
              <a:t>. Here study only W,Z and keep 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fixed </a:t>
            </a:r>
          </a:p>
          <a:p>
            <a:r>
              <a:rPr lang="en-US" sz="1400" dirty="0" smtClean="0"/>
              <a:t>a</a:t>
            </a:r>
            <a:r>
              <a:rPr lang="en-US" sz="1400" dirty="0" smtClean="0"/>
              <a:t>s we are interested in lower </a:t>
            </a:r>
            <a:r>
              <a:rPr lang="en-US" sz="1400" dirty="0" err="1" smtClean="0"/>
              <a:t>x</a:t>
            </a:r>
            <a:r>
              <a:rPr lang="en-US" sz="1400" dirty="0" smtClean="0"/>
              <a:t>.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467" y="4550081"/>
            <a:ext cx="8020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IF </a:t>
            </a:r>
            <a:r>
              <a:rPr lang="en-US" b="1" dirty="0" err="1" smtClean="0"/>
              <a:t>s</a:t>
            </a:r>
            <a:r>
              <a:rPr lang="en-US" b="1" dirty="0" smtClean="0"/>
              <a:t> was very different at </a:t>
            </a:r>
            <a:r>
              <a:rPr lang="en-US" b="1" dirty="0" err="1" smtClean="0"/>
              <a:t>lowish</a:t>
            </a:r>
            <a:r>
              <a:rPr lang="en-US" b="1" dirty="0" smtClean="0"/>
              <a:t> </a:t>
            </a:r>
            <a:r>
              <a:rPr lang="en-US" b="1" dirty="0" err="1" smtClean="0"/>
              <a:t>x</a:t>
            </a:r>
            <a:r>
              <a:rPr lang="en-US" b="1" dirty="0" smtClean="0"/>
              <a:t>, yet F</a:t>
            </a:r>
            <a:r>
              <a:rPr lang="en-US" b="1" baseline="-25000" dirty="0" smtClean="0"/>
              <a:t>2</a:t>
            </a:r>
            <a:r>
              <a:rPr lang="en-US" b="1" dirty="0" smtClean="0"/>
              <a:t> is to be kept constant </a:t>
            </a:r>
            <a:r>
              <a:rPr lang="en-US" dirty="0" smtClean="0"/>
              <a:t>(just now measured</a:t>
            </a:r>
          </a:p>
          <a:p>
            <a:r>
              <a:rPr lang="en-US" dirty="0" smtClean="0"/>
              <a:t>t</a:t>
            </a:r>
            <a:r>
              <a:rPr lang="en-US" dirty="0" smtClean="0"/>
              <a:t>o 1% accuracy in relevant </a:t>
            </a:r>
            <a:r>
              <a:rPr lang="en-US" dirty="0" err="1" smtClean="0"/>
              <a:t>x</a:t>
            </a:r>
            <a:r>
              <a:rPr lang="en-US" dirty="0" smtClean="0"/>
              <a:t> range). Thus then </a:t>
            </a:r>
            <a:r>
              <a:rPr lang="en-US" dirty="0" err="1" smtClean="0"/>
              <a:t>d</a:t>
            </a:r>
            <a:r>
              <a:rPr lang="en-US" dirty="0" smtClean="0"/>
              <a:t> or </a:t>
            </a:r>
            <a:r>
              <a:rPr lang="en-US" dirty="0" err="1" smtClean="0"/>
              <a:t>u</a:t>
            </a:r>
            <a:r>
              <a:rPr lang="en-US" dirty="0" smtClean="0"/>
              <a:t> .. have to compensate this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</a:t>
            </a:r>
            <a:r>
              <a:rPr lang="en-US" sz="2800" b="1" baseline="30000" dirty="0" smtClean="0"/>
              <a:t>±</a:t>
            </a:r>
            <a:r>
              <a:rPr lang="en-US" sz="2800" b="1" dirty="0" smtClean="0"/>
              <a:t> Rapidity Cross Section</a:t>
            </a:r>
            <a:endParaRPr lang="en-US" sz="2800" b="1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4" y="1651145"/>
            <a:ext cx="4446279" cy="3727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933" y="1821249"/>
            <a:ext cx="4145947" cy="3727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2214" y="5548511"/>
            <a:ext cx="1841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MC reweighted (CTEQ)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18511" y="5548511"/>
            <a:ext cx="2768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Numeric. (MSTW08LO and CTEQ6L)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48781" y="6169081"/>
            <a:ext cx="511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Possibly significant strange-down effects in W</a:t>
            </a:r>
            <a:r>
              <a:rPr lang="en-US" sz="1600" b="1" baseline="30000" dirty="0" smtClean="0"/>
              <a:t>+</a:t>
            </a:r>
            <a:r>
              <a:rPr lang="en-US" sz="1600" b="1" dirty="0" smtClean="0"/>
              <a:t> some in W</a:t>
            </a:r>
            <a:r>
              <a:rPr lang="en-US" sz="1600" b="1" baseline="30000" dirty="0" smtClean="0"/>
              <a:t>-</a:t>
            </a:r>
            <a:endParaRPr lang="en-US" sz="1600" b="1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346950" y="822326"/>
          <a:ext cx="1339850" cy="595312"/>
        </p:xfrm>
        <a:graphic>
          <a:graphicData uri="http://schemas.openxmlformats.org/presentationml/2006/ole">
            <p:oleObj spid="_x0000_s61442" name="Equation" r:id="rId5" imgW="914400" imgH="4064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61479" y="2043043"/>
            <a:ext cx="658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MSTW08</a:t>
            </a:r>
          </a:p>
          <a:p>
            <a:r>
              <a:rPr lang="en-US" sz="1000" b="1" dirty="0" smtClean="0">
                <a:solidFill>
                  <a:srgbClr val="0000FF"/>
                </a:solidFill>
              </a:rPr>
              <a:t>CTEQ6L</a:t>
            </a:r>
            <a:endParaRPr lang="en-US" sz="1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title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8" y="274638"/>
            <a:ext cx="8984194" cy="5951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9323" y="6225783"/>
            <a:ext cx="6592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Different sensitivity of W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vs</a:t>
            </a:r>
            <a:r>
              <a:rPr lang="en-US" sz="1600" b="1" dirty="0" smtClean="0">
                <a:solidFill>
                  <a:srgbClr val="FF0000"/>
                </a:solidFill>
              </a:rPr>
              <a:t> W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</a:rPr>
              <a:t> can be traced back to </a:t>
            </a:r>
            <a:r>
              <a:rPr lang="en-US" sz="1600" b="1" dirty="0" err="1" smtClean="0">
                <a:solidFill>
                  <a:srgbClr val="FF0000"/>
                </a:solidFill>
              </a:rPr>
              <a:t>flavour</a:t>
            </a:r>
            <a:r>
              <a:rPr lang="en-US" sz="1600" b="1" dirty="0" smtClean="0">
                <a:solidFill>
                  <a:srgbClr val="FF0000"/>
                </a:solidFill>
              </a:rPr>
              <a:t> contributions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</a:t>
            </a:r>
            <a:r>
              <a:rPr lang="en-US" sz="2800" b="1" baseline="30000" dirty="0" smtClean="0"/>
              <a:t>± </a:t>
            </a:r>
            <a:r>
              <a:rPr lang="en-US" sz="2800" b="1" dirty="0" smtClean="0"/>
              <a:t>Cross Section in </a:t>
            </a:r>
            <a:r>
              <a:rPr lang="en-US" sz="2800" b="1" dirty="0" err="1" smtClean="0"/>
              <a:t>η</a:t>
            </a:r>
            <a:r>
              <a:rPr lang="en-US" sz="2800" b="1" baseline="-25000" dirty="0" err="1" smtClean="0"/>
              <a:t>e</a:t>
            </a:r>
            <a:endParaRPr lang="en-US" sz="2800" b="1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62" y="1807289"/>
            <a:ext cx="6363024" cy="4381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3137" y="6169081"/>
            <a:ext cx="584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Similar observation would be made in pseudo-rapidity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Z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Rapidity Cross Section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246" y="1834251"/>
            <a:ext cx="4431954" cy="3495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7229" y="5856117"/>
            <a:ext cx="7386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 reduced strange density and enlarged down sea would enhance the Z cross section</a:t>
            </a:r>
            <a:endParaRPr lang="en-US" sz="1000" b="1" dirty="0" smtClean="0"/>
          </a:p>
          <a:p>
            <a:r>
              <a:rPr lang="en-US" sz="1400" dirty="0" smtClean="0"/>
              <a:t>[50% reduced </a:t>
            </a:r>
            <a:r>
              <a:rPr lang="en-US" sz="1400" dirty="0" err="1" smtClean="0"/>
              <a:t>s</a:t>
            </a:r>
            <a:r>
              <a:rPr lang="en-US" sz="1400" dirty="0" smtClean="0"/>
              <a:t> would enlarge cross section by 20%, enlarged </a:t>
            </a:r>
            <a:r>
              <a:rPr lang="en-US" sz="1400" dirty="0" err="1" smtClean="0"/>
              <a:t>s</a:t>
            </a:r>
            <a:r>
              <a:rPr lang="en-US" sz="1400" dirty="0" smtClean="0"/>
              <a:t> would be</a:t>
            </a:r>
            <a:r>
              <a:rPr lang="en-US" sz="1400" dirty="0" smtClean="0"/>
              <a:t> rather hidden]</a:t>
            </a:r>
          </a:p>
          <a:p>
            <a:r>
              <a:rPr lang="en-US" sz="1000" dirty="0" smtClean="0"/>
              <a:t>[Z cross sections and ratios </a:t>
            </a:r>
            <a:r>
              <a:rPr lang="en-US" sz="1000" dirty="0" smtClean="0"/>
              <a:t>still being checked with MC calculation]</a:t>
            </a:r>
          </a:p>
          <a:p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51" y="1705410"/>
            <a:ext cx="4398507" cy="3624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4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Cross Section Ratios [</a:t>
            </a:r>
            <a:r>
              <a:rPr lang="en-US" sz="2800" b="1" dirty="0" err="1" smtClean="0"/>
              <a:t>sd</a:t>
            </a:r>
            <a:r>
              <a:rPr lang="en-US" sz="2800" b="1" dirty="0" smtClean="0"/>
              <a:t>]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17" y="1168045"/>
            <a:ext cx="8546503" cy="4502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3639" y="5802972"/>
            <a:ext cx="7375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The cross section ratios may come out different than </a:t>
            </a:r>
            <a:r>
              <a:rPr lang="en-US" sz="1600" b="1" dirty="0" smtClean="0"/>
              <a:t>predicted, </a:t>
            </a:r>
            <a:r>
              <a:rPr lang="en-US" sz="1600" b="1" dirty="0" smtClean="0"/>
              <a:t>due to </a:t>
            </a:r>
            <a:r>
              <a:rPr lang="en-US" sz="1600" b="1" dirty="0" err="1" smtClean="0"/>
              <a:t>pdf</a:t>
            </a:r>
            <a:r>
              <a:rPr lang="en-US" sz="1600" b="1" dirty="0" smtClean="0"/>
              <a:t> variations</a:t>
            </a:r>
            <a:r>
              <a:rPr lang="en-US" dirty="0" smtClean="0"/>
              <a:t>.</a:t>
            </a:r>
          </a:p>
          <a:p>
            <a:r>
              <a:rPr lang="en-US" sz="1400" dirty="0" smtClean="0"/>
              <a:t>A change of </a:t>
            </a:r>
            <a:r>
              <a:rPr lang="en-US" sz="1400" dirty="0" err="1" smtClean="0"/>
              <a:t>s</a:t>
            </a:r>
            <a:r>
              <a:rPr lang="en-US" sz="1400" dirty="0" smtClean="0"/>
              <a:t> would increase the 2Z/(W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+W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) ratio, but the sign may be deduced from W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/W</a:t>
            </a:r>
            <a:r>
              <a:rPr lang="en-US" baseline="30000" dirty="0" smtClean="0"/>
              <a:t>-</a:t>
            </a:r>
            <a:r>
              <a:rPr lang="en-US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1866" y="921823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CTEQ6L</a:t>
            </a:r>
            <a:endParaRPr lang="en-US" sz="1000" dirty="0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872435" y="473959"/>
          <a:ext cx="1007993" cy="447864"/>
        </p:xfrm>
        <a:graphic>
          <a:graphicData uri="http://schemas.openxmlformats.org/presentationml/2006/ole">
            <p:oleObj spid="_x0000_s66562" name="Equation" r:id="rId4" imgW="9144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060" y="274846"/>
            <a:ext cx="7772400" cy="88471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Cross Section Ratios [</a:t>
            </a:r>
            <a:r>
              <a:rPr lang="en-US" sz="2400" b="1" dirty="0" err="1" smtClean="0"/>
              <a:t>su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37325" y="107950"/>
          <a:ext cx="1804988" cy="930275"/>
        </p:xfrm>
        <a:graphic>
          <a:graphicData uri="http://schemas.openxmlformats.org/presentationml/2006/ole">
            <p:oleObj spid="_x0000_s23554" name="Equation" r:id="rId3" imgW="1231900" imgH="635000" progId="Equation.3">
              <p:embed/>
            </p:oleObj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65" y="1159565"/>
            <a:ext cx="8469917" cy="4949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667" y="6108854"/>
            <a:ext cx="76349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 change in </a:t>
            </a:r>
            <a:r>
              <a:rPr lang="en-US" sz="1600" b="1" dirty="0" err="1" smtClean="0"/>
              <a:t>s</a:t>
            </a:r>
            <a:r>
              <a:rPr lang="en-US" sz="1600" b="1" dirty="0" smtClean="0"/>
              <a:t> which would modify </a:t>
            </a:r>
            <a:r>
              <a:rPr lang="en-US" sz="1600" b="1" dirty="0" err="1" smtClean="0"/>
              <a:t>ū</a:t>
            </a:r>
            <a:r>
              <a:rPr lang="en-US" sz="1600" b="1" dirty="0" smtClean="0"/>
              <a:t> would be difficult to monitor. A conventional result</a:t>
            </a:r>
          </a:p>
          <a:p>
            <a:r>
              <a:rPr lang="en-US" sz="1600" b="1" dirty="0" smtClean="0"/>
              <a:t>o</a:t>
            </a:r>
            <a:r>
              <a:rPr lang="en-US" sz="1600" b="1" dirty="0" smtClean="0"/>
              <a:t>n W/Z would thus not imply necessarily that the strange was conventional too..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060" y="274846"/>
            <a:ext cx="7772400" cy="88471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Cross Section Ratios </a:t>
            </a:r>
            <a:r>
              <a:rPr lang="en-US" sz="2400" b="1" dirty="0" smtClean="0"/>
              <a:t>[</a:t>
            </a:r>
            <a:r>
              <a:rPr lang="en-US" sz="2400" b="1" dirty="0" err="1" smtClean="0"/>
              <a:t>ud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19863" y="107950"/>
          <a:ext cx="1841500" cy="930275"/>
        </p:xfrm>
        <a:graphic>
          <a:graphicData uri="http://schemas.openxmlformats.org/presentationml/2006/ole">
            <p:oleObj spid="_x0000_s80898" name="Equation" r:id="rId3" imgW="1257300" imgH="6350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00496" y="6108854"/>
            <a:ext cx="7069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Significant effects would occur if </a:t>
            </a:r>
            <a:r>
              <a:rPr lang="en-US" sz="1600" b="1" dirty="0" err="1" smtClean="0"/>
              <a:t>đ</a:t>
            </a:r>
            <a:r>
              <a:rPr lang="en-US" sz="1600" b="1" dirty="0" smtClean="0"/>
              <a:t> ≠ </a:t>
            </a:r>
            <a:r>
              <a:rPr lang="en-US" sz="1600" b="1" dirty="0" err="1" smtClean="0"/>
              <a:t>ū</a:t>
            </a:r>
            <a:r>
              <a:rPr lang="en-US" sz="1600" b="1" dirty="0" smtClean="0"/>
              <a:t> to a large extent [50% gives 10% in W</a:t>
            </a:r>
            <a:r>
              <a:rPr lang="en-US" sz="1600" b="1" baseline="30000" dirty="0" smtClean="0"/>
              <a:t>+</a:t>
            </a:r>
            <a:r>
              <a:rPr lang="en-US" sz="1600" b="1" dirty="0" smtClean="0"/>
              <a:t>/W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60" y="1159564"/>
            <a:ext cx="7914031" cy="4809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57" y="4171299"/>
            <a:ext cx="1823350" cy="40990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60" y="4637284"/>
            <a:ext cx="7382749" cy="417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22" y="6045255"/>
            <a:ext cx="1446696" cy="27175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5800" y="4171299"/>
            <a:ext cx="1520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Usual assumption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496579"/>
            <a:ext cx="338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Recent H1pdf2009 and HERApdf1.0 [D=</a:t>
            </a:r>
            <a:r>
              <a:rPr lang="en-US" sz="1400" dirty="0" err="1" smtClean="0"/>
              <a:t>d+s</a:t>
            </a:r>
            <a:r>
              <a:rPr lang="en-US" dirty="0"/>
              <a:t>]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552696" y="5876523"/>
          <a:ext cx="1176869" cy="582107"/>
        </p:xfrm>
        <a:graphic>
          <a:graphicData uri="http://schemas.openxmlformats.org/presentationml/2006/ole">
            <p:oleObj spid="_x0000_s38914" name="Equation" r:id="rId6" imgW="1181100" imgH="584200" progId="Equation.3">
              <p:embed/>
            </p:oleObj>
          </a:graphicData>
        </a:graphic>
      </p:graphicFrame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63714" y="140883"/>
            <a:ext cx="7772400" cy="79781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QCD Fit Assumptions on </a:t>
            </a:r>
            <a:r>
              <a:rPr lang="en-US" sz="2400" b="1" dirty="0" err="1" smtClean="0">
                <a:solidFill>
                  <a:srgbClr val="0000FF"/>
                </a:solidFill>
              </a:rPr>
              <a:t>pdf’s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1358348"/>
            <a:ext cx="763744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Require </a:t>
            </a:r>
            <a:r>
              <a:rPr lang="en-US" b="1" dirty="0" err="1" smtClean="0"/>
              <a:t>ū</a:t>
            </a:r>
            <a:r>
              <a:rPr lang="en-US" b="1" dirty="0" smtClean="0"/>
              <a:t>=</a:t>
            </a:r>
            <a:r>
              <a:rPr lang="en-US" b="1" dirty="0" err="1" smtClean="0"/>
              <a:t>đ</a:t>
            </a:r>
            <a:r>
              <a:rPr lang="en-US" b="1" dirty="0" smtClean="0"/>
              <a:t> </a:t>
            </a:r>
            <a:r>
              <a:rPr lang="en-US" sz="1400" dirty="0" smtClean="0"/>
              <a:t>at low </a:t>
            </a:r>
            <a:r>
              <a:rPr lang="en-US" sz="1400" dirty="0" err="1" smtClean="0"/>
              <a:t>x</a:t>
            </a:r>
            <a:r>
              <a:rPr lang="en-US" sz="1400" dirty="0" smtClean="0"/>
              <a:t>  (only constraint is HERA F</a:t>
            </a:r>
            <a:r>
              <a:rPr lang="en-US" sz="1400" baseline="-25000" dirty="0" smtClean="0"/>
              <a:t>2</a:t>
            </a:r>
            <a:r>
              <a:rPr lang="en-US" sz="1400" baseline="30000" dirty="0" smtClean="0"/>
              <a:t>p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=2x[4ū+đ+..</a:t>
            </a:r>
            <a:r>
              <a:rPr lang="en-US" dirty="0" smtClean="0"/>
              <a:t>])  </a:t>
            </a:r>
            <a:r>
              <a:rPr lang="en-US" sz="1400" dirty="0" smtClean="0"/>
              <a:t>At larger </a:t>
            </a:r>
            <a:r>
              <a:rPr lang="en-US" sz="1400" dirty="0" err="1" smtClean="0"/>
              <a:t>x</a:t>
            </a:r>
            <a:r>
              <a:rPr lang="en-US" sz="1400" dirty="0" smtClean="0"/>
              <a:t> ~ 0.1 </a:t>
            </a:r>
            <a:r>
              <a:rPr lang="en-US" sz="1400" dirty="0" smtClean="0"/>
              <a:t>they differ (</a:t>
            </a:r>
            <a:r>
              <a:rPr lang="en-US" sz="1400" dirty="0" err="1" smtClean="0"/>
              <a:t>Exxx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r>
              <a:rPr lang="en-US" sz="1400" dirty="0" smtClean="0"/>
              <a:t>Testing the  </a:t>
            </a:r>
            <a:r>
              <a:rPr lang="en-US" sz="1400" dirty="0" smtClean="0"/>
              <a:t>low </a:t>
            </a:r>
            <a:r>
              <a:rPr lang="en-US" sz="1400" dirty="0" err="1" smtClean="0"/>
              <a:t>x</a:t>
            </a:r>
            <a:r>
              <a:rPr lang="en-US" sz="1400" dirty="0" smtClean="0"/>
              <a:t> symmetry assumption </a:t>
            </a:r>
            <a:r>
              <a:rPr lang="en-US" sz="1400" dirty="0" smtClean="0"/>
              <a:t>would have required deuteron scattering at HERA. </a:t>
            </a:r>
          </a:p>
          <a:p>
            <a:endParaRPr lang="en-US" sz="1400" dirty="0" smtClean="0"/>
          </a:p>
          <a:p>
            <a:r>
              <a:rPr lang="en-US" sz="1600" b="1" dirty="0" smtClean="0"/>
              <a:t>Charm</a:t>
            </a:r>
            <a:r>
              <a:rPr lang="en-US" sz="1400" dirty="0" smtClean="0"/>
              <a:t> is generated dynamically. Usually Q</a:t>
            </a:r>
            <a:r>
              <a:rPr lang="en-US" sz="1400" baseline="-25000" dirty="0" smtClean="0"/>
              <a:t>0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&gt;m</a:t>
            </a:r>
            <a:r>
              <a:rPr lang="en-US" sz="1400" baseline="-25000" dirty="0" smtClean="0"/>
              <a:t>c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. Some 5-10% constraints from F</a:t>
            </a:r>
            <a:r>
              <a:rPr lang="en-US" sz="1400" baseline="-25000" dirty="0" smtClean="0"/>
              <a:t>2</a:t>
            </a:r>
            <a:r>
              <a:rPr lang="en-US" sz="1400" baseline="30000" dirty="0" smtClean="0"/>
              <a:t>cc</a:t>
            </a:r>
            <a:r>
              <a:rPr lang="en-US" sz="1400" dirty="0" smtClean="0"/>
              <a:t> at H1/ZEUS</a:t>
            </a:r>
          </a:p>
          <a:p>
            <a:endParaRPr lang="en-US" sz="1400" dirty="0" smtClean="0"/>
          </a:p>
          <a:p>
            <a:r>
              <a:rPr lang="en-US" sz="1600" b="1" dirty="0" smtClean="0"/>
              <a:t>Beauty</a:t>
            </a:r>
            <a:r>
              <a:rPr lang="en-US" sz="1400" dirty="0" smtClean="0"/>
              <a:t> is generated dynamically above threshold and ~20% constraints from F</a:t>
            </a:r>
            <a:r>
              <a:rPr lang="en-US" sz="1400" baseline="-25000" dirty="0" smtClean="0"/>
              <a:t>2</a:t>
            </a:r>
            <a:r>
              <a:rPr lang="en-US" sz="1400" baseline="30000" dirty="0" smtClean="0"/>
              <a:t>bb</a:t>
            </a:r>
            <a:r>
              <a:rPr lang="en-US" sz="1400" dirty="0" smtClean="0"/>
              <a:t> at H1/ZEUS</a:t>
            </a:r>
          </a:p>
          <a:p>
            <a:endParaRPr lang="en-US" sz="1400" dirty="0" smtClean="0"/>
          </a:p>
          <a:p>
            <a:r>
              <a:rPr lang="en-US" sz="1400" dirty="0" smtClean="0"/>
              <a:t>The high </a:t>
            </a:r>
            <a:r>
              <a:rPr lang="en-US" sz="1400" dirty="0" err="1" smtClean="0"/>
              <a:t>x</a:t>
            </a:r>
            <a:r>
              <a:rPr lang="en-US" sz="1400" dirty="0" smtClean="0"/>
              <a:t> region is</a:t>
            </a:r>
            <a:r>
              <a:rPr lang="en-US" sz="1400" dirty="0" smtClean="0"/>
              <a:t> </a:t>
            </a:r>
            <a:r>
              <a:rPr lang="en-US" sz="1400" dirty="0" smtClean="0"/>
              <a:t>not too well</a:t>
            </a:r>
            <a:r>
              <a:rPr lang="en-US" sz="1400" dirty="0" smtClean="0"/>
              <a:t> </a:t>
            </a:r>
            <a:r>
              <a:rPr lang="en-US" sz="1400" dirty="0" smtClean="0"/>
              <a:t>constrained (low HERA luminosity, nuclear corrections</a:t>
            </a:r>
            <a:r>
              <a:rPr lang="en-US" sz="1400" dirty="0" smtClean="0"/>
              <a:t>),</a:t>
            </a:r>
          </a:p>
          <a:p>
            <a:r>
              <a:rPr lang="en-US" sz="1400" dirty="0" smtClean="0"/>
              <a:t>which</a:t>
            </a:r>
            <a:r>
              <a:rPr lang="en-US" sz="1400" dirty="0" smtClean="0"/>
              <a:t> </a:t>
            </a:r>
            <a:r>
              <a:rPr lang="en-US" sz="1400" dirty="0" smtClean="0"/>
              <a:t>results in larger </a:t>
            </a:r>
            <a:r>
              <a:rPr lang="en-US" sz="1400" dirty="0" err="1" smtClean="0"/>
              <a:t>pdf</a:t>
            </a:r>
            <a:r>
              <a:rPr lang="en-US" sz="1400" dirty="0" smtClean="0"/>
              <a:t> uncertainties at high </a:t>
            </a:r>
            <a:r>
              <a:rPr lang="en-US" sz="1400" dirty="0" err="1" smtClean="0"/>
              <a:t>x</a:t>
            </a:r>
            <a:r>
              <a:rPr lang="en-US" sz="1400" dirty="0" smtClean="0"/>
              <a:t> (large |rapidity|).</a:t>
            </a:r>
          </a:p>
          <a:p>
            <a:endParaRPr lang="en-US" sz="1400" dirty="0" smtClean="0"/>
          </a:p>
          <a:p>
            <a:r>
              <a:rPr lang="en-US" sz="1400" dirty="0" smtClean="0"/>
              <a:t>A </a:t>
            </a:r>
            <a:r>
              <a:rPr lang="en-US" sz="1400" dirty="0" smtClean="0"/>
              <a:t>stranger </a:t>
            </a:r>
            <a:r>
              <a:rPr lang="en-US" sz="1400" dirty="0" smtClean="0"/>
              <a:t>is the </a:t>
            </a:r>
            <a:r>
              <a:rPr lang="en-US" sz="1600" b="1" dirty="0" smtClean="0"/>
              <a:t>strange quark distribution</a:t>
            </a:r>
            <a:r>
              <a:rPr lang="en-US" sz="1400" dirty="0" smtClean="0"/>
              <a:t>. Some hints for </a:t>
            </a:r>
            <a:r>
              <a:rPr lang="en-US" sz="1400" dirty="0" err="1" smtClean="0"/>
              <a:t>s</a:t>
            </a:r>
            <a:r>
              <a:rPr lang="en-US" sz="1400" dirty="0" smtClean="0"/>
              <a:t> ≠ </a:t>
            </a:r>
            <a:r>
              <a:rPr lang="en-US" sz="1400" dirty="0" err="1" smtClean="0"/>
              <a:t>sbar</a:t>
            </a:r>
            <a:r>
              <a:rPr lang="en-US" sz="1400" dirty="0" smtClean="0"/>
              <a:t>. Some constraints from K, </a:t>
            </a:r>
            <a:r>
              <a:rPr lang="en-US" sz="1400" dirty="0" err="1" smtClean="0"/>
              <a:t>Φ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9914" y="5103128"/>
            <a:ext cx="3865218" cy="223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9914" y="5650296"/>
            <a:ext cx="3692030" cy="2262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49914" y="6186205"/>
            <a:ext cx="1933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HERAPDF1.0 release imminent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554" y="274638"/>
            <a:ext cx="3227576" cy="564539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Direct Effects on </a:t>
            </a:r>
            <a:r>
              <a:rPr lang="en-US" sz="2800" b="1" dirty="0" err="1" smtClean="0"/>
              <a:t>pdfs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21562"/>
            <a:ext cx="6048279" cy="1891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0416" y="3640212"/>
            <a:ext cx="97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Nominal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43301"/>
            <a:ext cx="6048279" cy="1845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991469"/>
            <a:ext cx="6048279" cy="1866531"/>
          </a:xfrm>
          <a:prstGeom prst="rect">
            <a:avLst/>
          </a:prstGeom>
        </p:spPr>
      </p:pic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641212" y="202760"/>
          <a:ext cx="1169918" cy="519554"/>
        </p:xfrm>
        <a:graphic>
          <a:graphicData uri="http://schemas.openxmlformats.org/presentationml/2006/ole">
            <p:oleObj spid="_x0000_s65538" name="Equation" r:id="rId6" imgW="914400" imgH="4064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20416" y="2054087"/>
            <a:ext cx="59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+0.5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20416" y="5588000"/>
            <a:ext cx="54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5811" y="1700696"/>
            <a:ext cx="8348597" cy="397031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The current </a:t>
            </a:r>
            <a:r>
              <a:rPr lang="en-US" sz="1400" b="1" dirty="0" err="1" smtClean="0"/>
              <a:t>pdf</a:t>
            </a:r>
            <a:r>
              <a:rPr lang="en-US" sz="1400" b="1" dirty="0" smtClean="0"/>
              <a:t> measurements have some freedom, which leads to simplifying QCD fit assumptions.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The W and Z cross sections and their ratios may provide further constraints on this.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If indeed the strange quark distribution was much larger than hitherto assumed, and if that was balanced</a:t>
            </a:r>
          </a:p>
          <a:p>
            <a:r>
              <a:rPr lang="en-US" sz="1400" b="1" dirty="0" smtClean="0"/>
              <a:t>b</a:t>
            </a:r>
            <a:r>
              <a:rPr lang="en-US" sz="1400" b="1" dirty="0" smtClean="0"/>
              <a:t>y an reduced down sea, for example, then  the Z/(W</a:t>
            </a:r>
            <a:r>
              <a:rPr lang="en-US" sz="1400" b="1" baseline="30000" dirty="0" smtClean="0"/>
              <a:t>+</a:t>
            </a:r>
            <a:r>
              <a:rPr lang="en-US" sz="1400" b="1" dirty="0" smtClean="0"/>
              <a:t>+W</a:t>
            </a:r>
            <a:r>
              <a:rPr lang="en-US" sz="1400" b="1" baseline="30000" dirty="0" smtClean="0"/>
              <a:t>-</a:t>
            </a:r>
            <a:r>
              <a:rPr lang="en-US" sz="1400" b="1" dirty="0" smtClean="0"/>
              <a:t>) and the W</a:t>
            </a:r>
            <a:r>
              <a:rPr lang="en-US" sz="1400" b="1" baseline="30000" dirty="0" smtClean="0"/>
              <a:t>+</a:t>
            </a:r>
            <a:r>
              <a:rPr lang="en-US" sz="1400" b="1" dirty="0" smtClean="0"/>
              <a:t>/W</a:t>
            </a:r>
            <a:r>
              <a:rPr lang="en-US" sz="1400" b="1" baseline="30000" dirty="0" smtClean="0"/>
              <a:t>- </a:t>
            </a:r>
            <a:r>
              <a:rPr lang="en-US" sz="1400" b="1" dirty="0" smtClean="0"/>
              <a:t>ratios would allow tagging</a:t>
            </a:r>
          </a:p>
          <a:p>
            <a:r>
              <a:rPr lang="en-US" sz="1400" b="1" dirty="0" smtClean="0"/>
              <a:t>s</a:t>
            </a:r>
            <a:r>
              <a:rPr lang="en-US" sz="1400" b="1" dirty="0" smtClean="0"/>
              <a:t>uch an effect (50% change of </a:t>
            </a:r>
            <a:r>
              <a:rPr lang="en-US" sz="1400" b="1" dirty="0" err="1" smtClean="0"/>
              <a:t>s</a:t>
            </a:r>
            <a:r>
              <a:rPr lang="en-US" sz="1400" b="1" dirty="0" smtClean="0"/>
              <a:t> roughly corresponding to 5-10% asymmetry effects).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The rapidity (</a:t>
            </a:r>
            <a:r>
              <a:rPr lang="en-US" sz="1400" b="1" dirty="0" err="1" smtClean="0"/>
              <a:t>x</a:t>
            </a:r>
            <a:r>
              <a:rPr lang="en-US" sz="1400" b="1" dirty="0" smtClean="0"/>
              <a:t>) dependence is of interest, and the </a:t>
            </a:r>
            <a:r>
              <a:rPr lang="en-US" sz="1400" b="1" dirty="0" err="1" smtClean="0"/>
              <a:t>η</a:t>
            </a:r>
            <a:r>
              <a:rPr lang="en-US" sz="1400" b="1" baseline="-25000" dirty="0" err="1" smtClean="0"/>
              <a:t>e</a:t>
            </a:r>
            <a:r>
              <a:rPr lang="en-US" sz="1400" b="1" dirty="0" smtClean="0"/>
              <a:t> dependence leads to similar effects as </a:t>
            </a:r>
            <a:r>
              <a:rPr lang="en-US" sz="1400" b="1" dirty="0" err="1" smtClean="0"/>
              <a:t>y</a:t>
            </a:r>
            <a:r>
              <a:rPr lang="en-US" sz="1400" b="1" dirty="0" smtClean="0"/>
              <a:t>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The variations as studied are to set a scale, not to indicate that so large variations are to be considered.</a:t>
            </a:r>
          </a:p>
          <a:p>
            <a:r>
              <a:rPr lang="en-US" sz="1400" b="1" dirty="0" smtClean="0"/>
              <a:t>Some </a:t>
            </a:r>
            <a:r>
              <a:rPr lang="en-US" sz="1400" b="1" dirty="0" smtClean="0"/>
              <a:t>checks are still being done and an NLO study may be of interest.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It is possible, that the W, Z cross sections and their ratios as functions of the rapidity may deviate from the</a:t>
            </a:r>
          </a:p>
          <a:p>
            <a:r>
              <a:rPr lang="en-US" sz="1400" b="1" dirty="0" smtClean="0"/>
              <a:t>canonical predictions as most of these use common assumptions in the </a:t>
            </a:r>
            <a:r>
              <a:rPr lang="en-US" sz="1400" b="1" dirty="0" err="1" smtClean="0"/>
              <a:t>Bjorken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x</a:t>
            </a:r>
            <a:r>
              <a:rPr lang="en-US" sz="1400" b="1" dirty="0" smtClean="0"/>
              <a:t> range of interest.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In particular, the famous W/Z ratio may turn out to look different and this may not hint to an ATLAS problem..</a:t>
            </a:r>
          </a:p>
          <a:p>
            <a:r>
              <a:rPr lang="en-US" sz="1400" b="1" dirty="0" smtClean="0"/>
              <a:t>A </a:t>
            </a:r>
            <a:r>
              <a:rPr lang="en-US" sz="1400" b="1" dirty="0" smtClean="0"/>
              <a:t>differential, </a:t>
            </a:r>
            <a:r>
              <a:rPr lang="en-US" sz="1400" b="1" dirty="0" smtClean="0"/>
              <a:t>accurate measurement of W</a:t>
            </a:r>
            <a:r>
              <a:rPr lang="en-US" sz="1400" b="1" baseline="30000" dirty="0" smtClean="0"/>
              <a:t>+</a:t>
            </a:r>
            <a:r>
              <a:rPr lang="en-US" sz="1400" b="1" dirty="0" smtClean="0"/>
              <a:t>, W</a:t>
            </a:r>
            <a:r>
              <a:rPr lang="en-US" sz="1400" b="1" baseline="30000" dirty="0" smtClean="0"/>
              <a:t>-</a:t>
            </a:r>
            <a:r>
              <a:rPr lang="en-US" sz="1400" b="1" dirty="0" smtClean="0"/>
              <a:t> and Z cross </a:t>
            </a:r>
            <a:r>
              <a:rPr lang="en-US" sz="1400" b="1" dirty="0" smtClean="0"/>
              <a:t>sections and their ratios </a:t>
            </a:r>
            <a:r>
              <a:rPr lang="en-US" sz="1400" b="1" dirty="0" smtClean="0"/>
              <a:t>is important. </a:t>
            </a:r>
            <a:r>
              <a:rPr lang="en-US" sz="1400" b="1" dirty="0" smtClean="0"/>
              <a:t> </a:t>
            </a: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887"/>
            <a:ext cx="7772400" cy="76324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backup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Max Klein LHeC pdf DIS07 18.4.07</a:t>
            </a:r>
            <a:r>
              <a:rPr lang="en-US" sz="1400"/>
              <a:t>  </a:t>
            </a:r>
          </a:p>
        </p:txBody>
      </p:sp>
      <p:pic>
        <p:nvPicPr>
          <p:cNvPr id="59395" name="Picture 3" descr="cclhecdownlo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557" y="609600"/>
            <a:ext cx="7275443" cy="5647961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z="2400" dirty="0"/>
              <a:t>Charged currents (</a:t>
            </a:r>
            <a:r>
              <a:rPr lang="en-US" sz="2400" dirty="0" err="1"/>
              <a:t>e</a:t>
            </a:r>
            <a:r>
              <a:rPr lang="en-US" sz="2400" baseline="30000" dirty="0"/>
              <a:t>+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10021" y="2402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LHeC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Max Klein LHeC pdf DIS07 18.4.07</a:t>
            </a:r>
            <a:r>
              <a:rPr lang="en-US" sz="1400"/>
              <a:t> 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z="2800"/>
              <a:t>Strange quark distribution 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56261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65925" y="19526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934200" y="2667000"/>
          <a:ext cx="1228725" cy="2819400"/>
        </p:xfrm>
        <a:graphic>
          <a:graphicData uri="http://schemas.openxmlformats.org/presentationml/2006/ole">
            <p:oleObj spid="_x0000_s31746" name="Equation" r:id="rId5" imgW="736600" imgH="168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Max Klein LHeC pdf DIS07 18.4.07</a:t>
            </a:r>
            <a:r>
              <a:rPr lang="en-US" sz="1400"/>
              <a:t>  </a:t>
            </a:r>
          </a:p>
        </p:txBody>
      </p:sp>
      <p:pic>
        <p:nvPicPr>
          <p:cNvPr id="77828" name="Picture 4" descr="cclhecuplo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0608" y="625475"/>
            <a:ext cx="7211391" cy="5598237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z="2400" dirty="0"/>
              <a:t>Charged currents (</a:t>
            </a:r>
            <a:r>
              <a:rPr lang="en-US" sz="2400" dirty="0" err="1"/>
              <a:t>e</a:t>
            </a:r>
            <a:r>
              <a:rPr lang="en-US" sz="2400" baseline="30000" dirty="0"/>
              <a:t>-</a:t>
            </a:r>
            <a:r>
              <a:rPr lang="en-US" sz="2400" dirty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Max Klein LHeC pdf DIS07 18.4.07</a:t>
            </a:r>
            <a:r>
              <a:rPr lang="en-US" sz="1400"/>
              <a:t>  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z="2800"/>
              <a:t>Anti-Strange quark distribution </a:t>
            </a:r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765925" y="19526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711950" y="2667000"/>
          <a:ext cx="1673225" cy="2819400"/>
        </p:xfrm>
        <a:graphic>
          <a:graphicData uri="http://schemas.openxmlformats.org/presentationml/2006/ole">
            <p:oleObj spid="_x0000_s33794" name="Equation" r:id="rId4" imgW="1003300" imgH="1689100" progId="Equation.3">
              <p:embed/>
            </p:oleObj>
          </a:graphicData>
        </a:graphic>
      </p:graphicFrame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371600"/>
            <a:ext cx="55499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A95AC4-609D-0346-ADA2-A10D9FC78280}" type="slidenum">
              <a:rPr lang="en-GB"/>
              <a:pPr/>
              <a:t>3</a:t>
            </a:fld>
            <a:endParaRPr lang="en-GB"/>
          </a:p>
        </p:txBody>
      </p:sp>
      <p:pic>
        <p:nvPicPr>
          <p:cNvPr id="1524738" name="Picture 2"/>
          <p:cNvPicPr>
            <a:picLocks noChangeAspect="1" noChangeArrowheads="1"/>
          </p:cNvPicPr>
          <p:nvPr/>
        </p:nvPicPr>
        <p:blipFill>
          <a:blip r:embed="rId2"/>
          <a:srcRect l="12720" t="8000" r="14305" b="5481"/>
          <a:stretch>
            <a:fillRect/>
          </a:stretch>
        </p:blipFill>
        <p:spPr bwMode="auto">
          <a:xfrm>
            <a:off x="250825" y="354013"/>
            <a:ext cx="8424863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19652" y="6356350"/>
            <a:ext cx="2217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W.Stirling</a:t>
            </a:r>
            <a:r>
              <a:rPr lang="en-US" sz="1200" dirty="0" smtClean="0"/>
              <a:t> seminar at CERN, 8/09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74" y="3292966"/>
            <a:ext cx="8229600" cy="686145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pdf’s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37" y="274639"/>
            <a:ext cx="3397822" cy="324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33" y="3522870"/>
            <a:ext cx="3087346" cy="3127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816" y="274638"/>
            <a:ext cx="3103217" cy="3103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816" y="3636039"/>
            <a:ext cx="3103217" cy="301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0497"/>
            <a:ext cx="7772400" cy="6969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Cross Sections – </a:t>
            </a:r>
            <a:r>
              <a:rPr lang="en-US" sz="2400" b="1" dirty="0" err="1" smtClean="0">
                <a:solidFill>
                  <a:srgbClr val="0000FF"/>
                </a:solidFill>
              </a:rPr>
              <a:t>Drell</a:t>
            </a:r>
            <a:r>
              <a:rPr lang="en-US" sz="2400" b="1" dirty="0" smtClean="0">
                <a:solidFill>
                  <a:srgbClr val="0000FF"/>
                </a:solidFill>
              </a:rPr>
              <a:t>-Yan (photon exchange)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1653042"/>
            <a:ext cx="7814089" cy="340790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39958" y="5786783"/>
            <a:ext cx="741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NLO corrections the cross section depends on the gluon distribution too.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9132" y="1137478"/>
            <a:ext cx="4737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ALL cross sections are for the lepton decays Z </a:t>
            </a:r>
            <a:r>
              <a:rPr lang="en-US" sz="1400" b="1" dirty="0" err="1" smtClean="0">
                <a:sym typeface="Wingdings"/>
              </a:rPr>
              <a:t></a:t>
            </a:r>
            <a:r>
              <a:rPr lang="en-US" sz="1400" b="1" dirty="0" smtClean="0">
                <a:sym typeface="Wingdings"/>
              </a:rPr>
              <a:t> </a:t>
            </a:r>
            <a:r>
              <a:rPr lang="en-US" sz="1400" b="1" dirty="0" err="1" smtClean="0">
                <a:sym typeface="Wingdings"/>
              </a:rPr>
              <a:t>ee</a:t>
            </a:r>
            <a:r>
              <a:rPr lang="en-US" sz="1400" b="1" dirty="0" smtClean="0">
                <a:sym typeface="Wingdings"/>
              </a:rPr>
              <a:t> or </a:t>
            </a:r>
            <a:r>
              <a:rPr lang="en-US" sz="1400" b="1" dirty="0" err="1" smtClean="0">
                <a:sym typeface="Wingdings"/>
              </a:rPr>
              <a:t>Weν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03883" y="5232785"/>
            <a:ext cx="29048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Note that </a:t>
            </a:r>
            <a:r>
              <a:rPr lang="en-US" sz="1000" dirty="0" err="1" smtClean="0"/>
              <a:t>τ</a:t>
            </a:r>
            <a:r>
              <a:rPr lang="en-US" sz="1000" dirty="0" smtClean="0"/>
              <a:t>=x</a:t>
            </a:r>
            <a:r>
              <a:rPr lang="en-US" sz="1000" baseline="-25000" dirty="0" smtClean="0"/>
              <a:t>1</a:t>
            </a:r>
            <a:r>
              <a:rPr lang="en-US" sz="1000" dirty="0" smtClean="0"/>
              <a:t>x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 and often one gets confused  as the</a:t>
            </a:r>
          </a:p>
          <a:p>
            <a:r>
              <a:rPr lang="en-US" sz="1000" dirty="0" smtClean="0"/>
              <a:t>quark distribution term is often written without x</a:t>
            </a:r>
            <a:r>
              <a:rPr lang="en-US" sz="1000" baseline="-25000" dirty="0" smtClean="0"/>
              <a:t>1</a:t>
            </a:r>
            <a:r>
              <a:rPr lang="en-US" sz="1000" dirty="0" smtClean="0"/>
              <a:t>x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but the LHAPDF delivers </a:t>
            </a:r>
            <a:r>
              <a:rPr lang="en-US" sz="1000" dirty="0" err="1" smtClean="0"/>
              <a:t>xq</a:t>
            </a:r>
            <a:r>
              <a:rPr lang="en-US" sz="1000" dirty="0" smtClean="0"/>
              <a:t> which we term </a:t>
            </a:r>
            <a:r>
              <a:rPr lang="en-US" sz="1000" dirty="0" err="1" smtClean="0"/>
              <a:t>pdf</a:t>
            </a:r>
            <a:r>
              <a:rPr lang="en-US" sz="1000" dirty="0" smtClean="0"/>
              <a:t> 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0497"/>
            <a:ext cx="7772400" cy="6969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Cross Sections – </a:t>
            </a:r>
            <a:r>
              <a:rPr lang="en-US" sz="2400" b="1" dirty="0" err="1" smtClean="0">
                <a:solidFill>
                  <a:srgbClr val="0000FF"/>
                </a:solidFill>
              </a:rPr>
              <a:t>γ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Z</a:t>
            </a:r>
            <a:r>
              <a:rPr lang="en-US" sz="2400" b="1" dirty="0" smtClean="0"/>
              <a:t> exchange and</a:t>
            </a:r>
            <a:r>
              <a:rPr lang="en-US" sz="2400" b="1" dirty="0" smtClean="0">
                <a:solidFill>
                  <a:srgbClr val="008000"/>
                </a:solidFill>
              </a:rPr>
              <a:t> interference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22" y="1137478"/>
            <a:ext cx="7677978" cy="487490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93609" y="6316870"/>
            <a:ext cx="766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Interference must change sign at M</a:t>
            </a:r>
            <a:r>
              <a:rPr lang="en-US" baseline="-25000" dirty="0" smtClean="0">
                <a:solidFill>
                  <a:srgbClr val="008000"/>
                </a:solidFill>
              </a:rPr>
              <a:t>Z</a:t>
            </a:r>
            <a:r>
              <a:rPr lang="en-US" dirty="0" smtClean="0">
                <a:solidFill>
                  <a:srgbClr val="008000"/>
                </a:solidFill>
              </a:rPr>
              <a:t> and is in itself small as </a:t>
            </a:r>
            <a:r>
              <a:rPr lang="en-US" dirty="0" err="1" smtClean="0">
                <a:solidFill>
                  <a:srgbClr val="008000"/>
                </a:solidFill>
              </a:rPr>
              <a:t>v</a:t>
            </a:r>
            <a:r>
              <a:rPr lang="en-US" baseline="-25000" dirty="0" err="1" smtClean="0">
                <a:solidFill>
                  <a:srgbClr val="008000"/>
                </a:solidFill>
              </a:rPr>
              <a:t>e</a:t>
            </a:r>
            <a:r>
              <a:rPr lang="en-US" dirty="0" smtClean="0">
                <a:solidFill>
                  <a:srgbClr val="008000"/>
                </a:solidFill>
              </a:rPr>
              <a:t>=-1/2 + 2 sin</a:t>
            </a:r>
            <a:r>
              <a:rPr lang="en-US" baseline="30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Θ</a:t>
            </a:r>
            <a:r>
              <a:rPr lang="en-US" dirty="0" smtClean="0">
                <a:solidFill>
                  <a:srgbClr val="008000"/>
                </a:solidFill>
              </a:rPr>
              <a:t> ≈0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0497"/>
            <a:ext cx="5435209" cy="69698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Z Mass Distribution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10" y="1130782"/>
            <a:ext cx="5659162" cy="4788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6887" y="440497"/>
            <a:ext cx="2108269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 - integrated </a:t>
            </a:r>
          </a:p>
          <a:p>
            <a:r>
              <a:rPr lang="en-US" sz="1400" dirty="0" smtClean="0"/>
              <a:t>Cross section [</a:t>
            </a:r>
            <a:r>
              <a:rPr lang="en-US" sz="1400" dirty="0" err="1" smtClean="0"/>
              <a:t>nb</a:t>
            </a:r>
            <a:r>
              <a:rPr lang="en-US" sz="1400" dirty="0" smtClean="0"/>
              <a:t>]:</a:t>
            </a:r>
          </a:p>
          <a:p>
            <a:endParaRPr lang="en-US" sz="1400" dirty="0" smtClean="0"/>
          </a:p>
          <a:p>
            <a:r>
              <a:rPr lang="en-US" sz="1400" dirty="0" smtClean="0"/>
              <a:t>M=60-120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smtClean="0"/>
              <a:t>  </a:t>
            </a:r>
          </a:p>
          <a:p>
            <a:r>
              <a:rPr lang="en-US" sz="1400" dirty="0" smtClean="0"/>
              <a:t>       all </a:t>
            </a:r>
            <a:r>
              <a:rPr lang="en-US" sz="1400" dirty="0" err="1" smtClean="0"/>
              <a:t>y</a:t>
            </a:r>
            <a:r>
              <a:rPr lang="en-US" sz="1400" dirty="0" smtClean="0"/>
              <a:t>    (|</a:t>
            </a:r>
            <a:r>
              <a:rPr lang="en-US" sz="1400" dirty="0" err="1" smtClean="0"/>
              <a:t>y</a:t>
            </a:r>
            <a:r>
              <a:rPr lang="en-US" sz="1400" dirty="0" smtClean="0"/>
              <a:t>|&lt;2.5)</a:t>
            </a:r>
          </a:p>
          <a:p>
            <a:endParaRPr lang="en-US" sz="1400" dirty="0" smtClean="0"/>
          </a:p>
          <a:p>
            <a:r>
              <a:rPr lang="en-US" sz="1400" dirty="0" smtClean="0">
                <a:solidFill>
                  <a:srgbClr val="FF0000"/>
                </a:solidFill>
              </a:rPr>
              <a:t>Z</a:t>
            </a:r>
            <a:r>
              <a:rPr lang="en-US" sz="1400" dirty="0" smtClean="0"/>
              <a:t>     1.75     (1.14)</a:t>
            </a:r>
          </a:p>
          <a:p>
            <a:r>
              <a:rPr lang="en-US" sz="1400" dirty="0" err="1" smtClean="0">
                <a:solidFill>
                  <a:srgbClr val="008000"/>
                </a:solidFill>
              </a:rPr>
              <a:t>yZ</a:t>
            </a:r>
            <a:r>
              <a:rPr lang="en-US" sz="1400" dirty="0" smtClean="0"/>
              <a:t>  0.003   (0.002)</a:t>
            </a:r>
          </a:p>
          <a:p>
            <a:r>
              <a:rPr lang="en-US" sz="1400" dirty="0" err="1">
                <a:solidFill>
                  <a:srgbClr val="0000FF"/>
                </a:solidFill>
              </a:rPr>
              <a:t>y</a:t>
            </a:r>
            <a:r>
              <a:rPr lang="en-US" sz="1400" dirty="0" smtClean="0"/>
              <a:t>    0.057    (0.033)</a:t>
            </a:r>
          </a:p>
          <a:p>
            <a:endParaRPr lang="en-US" sz="1400" dirty="0" smtClean="0"/>
          </a:p>
          <a:p>
            <a:r>
              <a:rPr lang="en-US" sz="1400" dirty="0" err="1" smtClean="0">
                <a:solidFill>
                  <a:srgbClr val="0000FF"/>
                </a:solidFill>
              </a:rPr>
              <a:t>Drell</a:t>
            </a:r>
            <a:r>
              <a:rPr lang="en-US" sz="1400" dirty="0" smtClean="0">
                <a:solidFill>
                  <a:srgbClr val="0000FF"/>
                </a:solidFill>
              </a:rPr>
              <a:t> Yan 20-60 </a:t>
            </a:r>
            <a:r>
              <a:rPr lang="en-US" sz="1400" dirty="0" err="1" smtClean="0">
                <a:solidFill>
                  <a:srgbClr val="0000FF"/>
                </a:solidFill>
              </a:rPr>
              <a:t>GeV</a:t>
            </a:r>
            <a:r>
              <a:rPr lang="en-US" sz="1400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1.3   (0.60) </a:t>
            </a:r>
            <a:r>
              <a:rPr lang="en-US" sz="1400" dirty="0" err="1" smtClean="0">
                <a:solidFill>
                  <a:srgbClr val="0000FF"/>
                </a:solidFill>
              </a:rPr>
              <a:t>nb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sym typeface="Wingdings"/>
              </a:rPr>
              <a:t></a:t>
            </a:r>
            <a:endParaRPr lang="en-US" sz="1400" dirty="0" smtClean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O(1000) events/pb</a:t>
            </a:r>
            <a:r>
              <a:rPr lang="en-US" sz="1400" baseline="30000" dirty="0" smtClean="0">
                <a:solidFill>
                  <a:srgbClr val="0000FF"/>
                </a:solidFill>
              </a:rPr>
              <a:t>-1</a:t>
            </a:r>
          </a:p>
          <a:p>
            <a:endParaRPr lang="en-US" sz="1400" dirty="0" smtClean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Low/hi mass DY is sizeable</a:t>
            </a:r>
          </a:p>
          <a:p>
            <a:endParaRPr lang="en-US" sz="1400" dirty="0" smtClean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8000"/>
                </a:solidFill>
              </a:rPr>
              <a:t>Interference is negligible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009" y="4723332"/>
            <a:ext cx="2404556" cy="1866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0497"/>
            <a:ext cx="7772400" cy="6969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Cross Sections - </a:t>
            </a:r>
            <a:r>
              <a:rPr lang="en-US" sz="2400" b="1" dirty="0" smtClean="0">
                <a:solidFill>
                  <a:srgbClr val="0000FF"/>
                </a:solidFill>
              </a:rPr>
              <a:t>W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+/-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47" y="1285184"/>
            <a:ext cx="6535807" cy="717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07" y="2438710"/>
            <a:ext cx="6956287" cy="328264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70607" y="6173304"/>
            <a:ext cx="2414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</a:t>
            </a:r>
            <a:r>
              <a:rPr lang="en-US" sz="1400" baseline="-25000" dirty="0" smtClean="0"/>
              <a:t>ud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=U</a:t>
            </a:r>
            <a:r>
              <a:rPr lang="en-US" sz="1400" baseline="-25000" dirty="0" smtClean="0"/>
              <a:t>cs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=0.94, U</a:t>
            </a:r>
            <a:r>
              <a:rPr lang="en-US" sz="1400" baseline="-25000" dirty="0" smtClean="0"/>
              <a:t>us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=U</a:t>
            </a:r>
            <a:r>
              <a:rPr lang="en-US" sz="1400" baseline="-25000" dirty="0" smtClean="0"/>
              <a:t>cd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=0.05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006"/>
            <a:ext cx="5936548" cy="696981"/>
          </a:xfrm>
        </p:spPr>
        <p:txBody>
          <a:bodyPr>
            <a:normAutofit/>
          </a:bodyPr>
          <a:lstStyle/>
          <a:p>
            <a:r>
              <a:rPr lang="en-US" sz="2400" b="1" dirty="0"/>
              <a:t>y</a:t>
            </a:r>
            <a:r>
              <a:rPr lang="en-US" sz="2400" b="1" dirty="0" smtClean="0"/>
              <a:t> Distributions and Asymmetries W</a:t>
            </a:r>
            <a:r>
              <a:rPr lang="en-US" sz="2400" b="1" baseline="30000" dirty="0" smtClean="0"/>
              <a:t>+/-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48431" y="1623391"/>
            <a:ext cx="181331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TeV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</a:t>
            </a:r>
          </a:p>
          <a:p>
            <a:endParaRPr lang="en-US" dirty="0" smtClean="0"/>
          </a:p>
          <a:p>
            <a:r>
              <a:rPr lang="en-US" dirty="0" smtClean="0"/>
              <a:t>MSTW08</a:t>
            </a:r>
          </a:p>
          <a:p>
            <a:r>
              <a:rPr lang="en-US" dirty="0" smtClean="0"/>
              <a:t>CTEQ6</a:t>
            </a:r>
          </a:p>
          <a:p>
            <a:r>
              <a:rPr lang="en-US" dirty="0" smtClean="0"/>
              <a:t>H1pdf2000</a:t>
            </a:r>
          </a:p>
          <a:p>
            <a:endParaRPr lang="en-US" dirty="0" smtClean="0"/>
          </a:p>
          <a:p>
            <a:r>
              <a:rPr lang="en-US" dirty="0" smtClean="0"/>
              <a:t>broad agreement</a:t>
            </a:r>
          </a:p>
          <a:p>
            <a:endParaRPr lang="en-US" dirty="0" smtClean="0"/>
          </a:p>
          <a:p>
            <a:r>
              <a:rPr lang="en-US" dirty="0" smtClean="0"/>
              <a:t>Differences in</a:t>
            </a:r>
          </a:p>
          <a:p>
            <a:r>
              <a:rPr lang="en-US" dirty="0"/>
              <a:t>p</a:t>
            </a:r>
            <a:r>
              <a:rPr lang="en-US" dirty="0" smtClean="0"/>
              <a:t>lateau of </a:t>
            </a:r>
          </a:p>
          <a:p>
            <a:r>
              <a:rPr lang="en-US" dirty="0" smtClean="0"/>
              <a:t>O(5-10)%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29560"/>
            <a:ext cx="5936548" cy="5116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1200</Words>
  <Application>Microsoft Macintosh PowerPoint</Application>
  <PresentationFormat>On-screen Show (4:3)</PresentationFormat>
  <Paragraphs>156</Paragraphs>
  <Slides>26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Equation</vt:lpstr>
      <vt:lpstr>Microsoft Equation</vt:lpstr>
      <vt:lpstr>W,Z, pdf’s and the strange quark distribution</vt:lpstr>
      <vt:lpstr>QCD Fit Assumptions on pdf’s</vt:lpstr>
      <vt:lpstr>Slide 3</vt:lpstr>
      <vt:lpstr>pdf’s </vt:lpstr>
      <vt:lpstr>Cross Sections – Drell-Yan (photon exchange)</vt:lpstr>
      <vt:lpstr>Cross Sections – γ and Z exchange and interference</vt:lpstr>
      <vt:lpstr>Z Mass Distribution</vt:lpstr>
      <vt:lpstr>Cross Sections - W+/-</vt:lpstr>
      <vt:lpstr>y Distributions and Asymmetries W+/-</vt:lpstr>
      <vt:lpstr>y Distribution of Z and Universal Z/(W+ + W-)</vt:lpstr>
      <vt:lpstr>HERMES</vt:lpstr>
      <vt:lpstr> What constrains F2?</vt:lpstr>
      <vt:lpstr>W± Rapidity Cross Section</vt:lpstr>
      <vt:lpstr>title</vt:lpstr>
      <vt:lpstr>W± Cross Section in ηe</vt:lpstr>
      <vt:lpstr>Slide 16</vt:lpstr>
      <vt:lpstr>Cross Section Ratios [sd]</vt:lpstr>
      <vt:lpstr>Cross Section Ratios [su]</vt:lpstr>
      <vt:lpstr>Cross Section Ratios [ud]</vt:lpstr>
      <vt:lpstr>Direct Effects on pdfs</vt:lpstr>
      <vt:lpstr>Summary</vt:lpstr>
      <vt:lpstr>backup</vt:lpstr>
      <vt:lpstr>Charged currents (e+)</vt:lpstr>
      <vt:lpstr>Strange quark distribution </vt:lpstr>
      <vt:lpstr>Charged currents (e-)</vt:lpstr>
      <vt:lpstr>Anti-Strange quark distribution 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max klein</dc:creator>
  <cp:lastModifiedBy>max klein</cp:lastModifiedBy>
  <cp:revision>26</cp:revision>
  <dcterms:created xsi:type="dcterms:W3CDTF">2009-10-22T21:17:39Z</dcterms:created>
  <dcterms:modified xsi:type="dcterms:W3CDTF">2009-10-22T23:32:44Z</dcterms:modified>
</cp:coreProperties>
</file>