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7" r:id="rId5"/>
    <p:sldId id="270" r:id="rId6"/>
    <p:sldId id="261" r:id="rId7"/>
    <p:sldId id="262" r:id="rId8"/>
    <p:sldId id="263" r:id="rId9"/>
    <p:sldId id="265" r:id="rId10"/>
    <p:sldId id="264" r:id="rId11"/>
    <p:sldId id="269" r:id="rId12"/>
    <p:sldId id="268" r:id="rId13"/>
    <p:sldId id="266" r:id="rId14"/>
    <p:sldId id="27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E9E49"/>
    <a:srgbClr val="1B33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B9F7-FB95-5B49-81D5-A6292D05164F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7A2E-FA6F-0341-8570-996F48668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1FCDA-FB0F-604C-B400-EEE74C13110C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0DDF-E027-D247-8B9C-FD6D687659D9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041F-07D4-3747-95BF-643009698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jpe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oleObject" Target="???" TargetMode="External"/><Relationship Id="rId24" Type="http://schemas.openxmlformats.org/officeDocument/2006/relationships/image" Target="../media/image3.png"/><Relationship Id="rId10" Type="http://schemas.openxmlformats.org/officeDocument/2006/relationships/image" Target="../media/image14.wmf"/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png"/><Relationship Id="rId16" Type="http://schemas.openxmlformats.org/officeDocument/2006/relationships/image" Target="../media/image20.jpeg"/><Relationship Id="rId17" Type="http://schemas.openxmlformats.org/officeDocument/2006/relationships/image" Target="../media/image21.png"/><Relationship Id="rId18" Type="http://schemas.openxmlformats.org/officeDocument/2006/relationships/image" Target="../media/image22.jpeg"/><Relationship Id="rId1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6569765" cy="7509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B337E"/>
                </a:solidFill>
              </a:rPr>
              <a:t>Design Considerations</a:t>
            </a:r>
            <a:endParaRPr lang="en-US" sz="2800" b="1" dirty="0">
              <a:solidFill>
                <a:srgbClr val="1B337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50956"/>
            <a:ext cx="7836099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LHC </a:t>
            </a:r>
            <a:r>
              <a:rPr lang="en-US" sz="1600" dirty="0" err="1" smtClean="0"/>
              <a:t>hadron</a:t>
            </a:r>
            <a:r>
              <a:rPr lang="en-US" sz="1600" dirty="0" smtClean="0"/>
              <a:t> beams: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=7 </a:t>
            </a:r>
            <a:r>
              <a:rPr lang="en-US" sz="1600" dirty="0" err="1" smtClean="0"/>
              <a:t>TeV</a:t>
            </a:r>
            <a:r>
              <a:rPr lang="en-US" sz="1600" dirty="0" smtClean="0"/>
              <a:t>   E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=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e</a:t>
            </a:r>
            <a:r>
              <a:rPr lang="en-US" sz="12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1600" dirty="0" err="1" smtClean="0"/>
              <a:t>Z</a:t>
            </a:r>
            <a:r>
              <a:rPr lang="en-US" sz="1600" dirty="0" smtClean="0"/>
              <a:t>/A </a:t>
            </a:r>
          </a:p>
          <a:p>
            <a:r>
              <a:rPr lang="en-US" sz="1600" dirty="0" smtClean="0"/>
              <a:t>Luminosity O (10</a:t>
            </a:r>
            <a:r>
              <a:rPr lang="en-US" sz="1600" baseline="30000" dirty="0" smtClean="0"/>
              <a:t>33</a:t>
            </a:r>
            <a:r>
              <a:rPr lang="en-US" sz="1600" dirty="0" smtClean="0"/>
              <a:t>)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  </a:t>
            </a:r>
            <a:r>
              <a:rPr lang="en-US" sz="1600" dirty="0" smtClean="0"/>
              <a:t>with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Beam Power 100 MW (wall plug)</a:t>
            </a:r>
            <a:r>
              <a:rPr lang="en-US" sz="1600" baseline="30000" dirty="0" smtClean="0"/>
              <a:t>   </a:t>
            </a:r>
          </a:p>
          <a:p>
            <a:r>
              <a:rPr lang="en-US" sz="1600" dirty="0" smtClean="0"/>
              <a:t>Integrated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±</a:t>
            </a:r>
            <a:r>
              <a:rPr lang="en-US" sz="1600" dirty="0" err="1" smtClean="0"/>
              <a:t>p</a:t>
            </a:r>
            <a:r>
              <a:rPr lang="en-US" sz="1600" dirty="0" smtClean="0"/>
              <a:t> : O(100) fb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 ≈ 100 * L(HERA)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/>
              <a:t> synchronous </a:t>
            </a:r>
            <a:r>
              <a:rPr lang="en-US" sz="1600" dirty="0" err="1" smtClean="0"/>
              <a:t>ep</a:t>
            </a:r>
            <a:r>
              <a:rPr lang="en-US" sz="1600" dirty="0" smtClean="0"/>
              <a:t> and pp operation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                                                       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Two solutions </a:t>
            </a:r>
          </a:p>
          <a:p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AE9E49"/>
                </a:solidFill>
              </a:rPr>
              <a:t>e</a:t>
            </a:r>
            <a:r>
              <a:rPr lang="en-US" sz="1600" b="1" dirty="0" smtClean="0">
                <a:solidFill>
                  <a:srgbClr val="AE9E49"/>
                </a:solidFill>
              </a:rPr>
              <a:t> Ring in the LHC tunnel (Ring-Ring - RR)                       Superconducting ERL (</a:t>
            </a:r>
            <a:r>
              <a:rPr lang="en-US" sz="1600" b="1" dirty="0" err="1" smtClean="0">
                <a:solidFill>
                  <a:srgbClr val="AE9E49"/>
                </a:solidFill>
              </a:rPr>
              <a:t>Linac</a:t>
            </a:r>
            <a:r>
              <a:rPr lang="en-US" sz="1600" b="1" dirty="0" smtClean="0">
                <a:solidFill>
                  <a:srgbClr val="AE9E49"/>
                </a:solidFill>
              </a:rPr>
              <a:t>-Ring -LR</a:t>
            </a:r>
            <a:r>
              <a:rPr lang="en-US" sz="1600" b="1" dirty="0" smtClean="0"/>
              <a:t>)  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378" y="2407479"/>
            <a:ext cx="4271083" cy="398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5" y="2320616"/>
            <a:ext cx="4340914" cy="399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47416" y="3582916"/>
          <a:ext cx="5159710" cy="2780017"/>
        </p:xfrm>
        <a:graphic>
          <a:graphicData uri="http://schemas.openxmlformats.org/presentationml/2006/ole">
            <p:oleObj spid="_x0000_s23554" name="Document" r:id="rId3" imgW="5892800" imgH="3175000" progId="Word.Document.12">
              <p:link updateAutomatic="1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B337E"/>
                </a:solidFill>
              </a:rPr>
              <a:t>60 </a:t>
            </a:r>
            <a:r>
              <a:rPr lang="en-US" sz="2800" b="1" dirty="0" err="1" smtClean="0">
                <a:solidFill>
                  <a:srgbClr val="1B337E"/>
                </a:solidFill>
              </a:rPr>
              <a:t>GeV</a:t>
            </a:r>
            <a:r>
              <a:rPr lang="en-US" sz="2800" b="1" dirty="0" smtClean="0">
                <a:solidFill>
                  <a:srgbClr val="1B337E"/>
                </a:solidFill>
              </a:rPr>
              <a:t> Energy Recovery </a:t>
            </a:r>
            <a:r>
              <a:rPr lang="en-US" sz="2800" b="1" dirty="0" err="1" smtClean="0">
                <a:solidFill>
                  <a:srgbClr val="1B337E"/>
                </a:solidFill>
              </a:rPr>
              <a:t>Linac</a:t>
            </a:r>
            <a:endParaRPr lang="en-US" sz="2800" b="1" dirty="0">
              <a:solidFill>
                <a:srgbClr val="1B337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6" y="663851"/>
            <a:ext cx="4401697" cy="2740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113" y="663851"/>
            <a:ext cx="4310565" cy="2740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113" y="3582916"/>
            <a:ext cx="4310565" cy="2722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7416" y="3582916"/>
            <a:ext cx="4401697" cy="27224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8087" y="3081130"/>
            <a:ext cx="86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95702" y="3081130"/>
            <a:ext cx="86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49630" y="5936046"/>
            <a:ext cx="5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60522" y="593342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882" y="6519446"/>
            <a:ext cx="5670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Two 10 </a:t>
            </a:r>
            <a:r>
              <a:rPr lang="en-US" sz="1600" b="1" dirty="0" err="1" smtClean="0">
                <a:solidFill>
                  <a:srgbClr val="1F497D"/>
                </a:solidFill>
              </a:rPr>
              <a:t>GeV</a:t>
            </a:r>
            <a:r>
              <a:rPr lang="en-US" sz="1600" b="1" dirty="0" smtClean="0">
                <a:solidFill>
                  <a:srgbClr val="1F497D"/>
                </a:solidFill>
              </a:rPr>
              <a:t> energy recovery </a:t>
            </a:r>
            <a:r>
              <a:rPr lang="en-US" sz="1600" b="1" dirty="0" err="1" smtClean="0">
                <a:solidFill>
                  <a:srgbClr val="1F497D"/>
                </a:solidFill>
              </a:rPr>
              <a:t>Linacs</a:t>
            </a:r>
            <a:r>
              <a:rPr lang="en-US" sz="1600" b="1" dirty="0" smtClean="0">
                <a:solidFill>
                  <a:srgbClr val="1F497D"/>
                </a:solidFill>
              </a:rPr>
              <a:t>, 3 returns, 720 MHz cavities</a:t>
            </a:r>
            <a:endParaRPr lang="en-US" sz="1600" b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2261"/>
            <a:ext cx="4866430" cy="311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30" y="3075509"/>
            <a:ext cx="4170294" cy="2839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9" y="323850"/>
            <a:ext cx="4245389" cy="14446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24" y="5915494"/>
            <a:ext cx="7516467" cy="84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174" y="323851"/>
            <a:ext cx="4393650" cy="244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219" y="1786268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CDR draft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1448" y="1952151"/>
            <a:ext cx="2074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B337E"/>
                </a:solidFill>
              </a:rPr>
              <a:t>LINAC 60 </a:t>
            </a:r>
            <a:r>
              <a:rPr lang="en-US" sz="2000" b="1" dirty="0" err="1" smtClean="0">
                <a:solidFill>
                  <a:srgbClr val="1B337E"/>
                </a:solidFill>
              </a:rPr>
              <a:t>GeV</a:t>
            </a:r>
            <a:r>
              <a:rPr lang="en-US" sz="2000" b="1" dirty="0" smtClean="0">
                <a:solidFill>
                  <a:srgbClr val="1B337E"/>
                </a:solidFill>
              </a:rPr>
              <a:t> ERL</a:t>
            </a:r>
            <a:endParaRPr lang="en-US" sz="2000" b="1" dirty="0">
              <a:solidFill>
                <a:srgbClr val="1B33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2" y="513247"/>
            <a:ext cx="2528958" cy="125187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76" y="3442529"/>
            <a:ext cx="7251700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16" y="237159"/>
            <a:ext cx="3072260" cy="2842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81" y="5507177"/>
            <a:ext cx="8140424" cy="937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81" y="2037798"/>
            <a:ext cx="4075045" cy="773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2781" y="237159"/>
            <a:ext cx="4306958" cy="28420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953565" y="5709478"/>
            <a:ext cx="4639640" cy="158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2781" y="5941391"/>
            <a:ext cx="1446697" cy="158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2782" y="3079198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CDR draft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94483" cy="916609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1B337E"/>
                </a:solidFill>
              </a:rPr>
              <a:t>Design Parameters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6609"/>
          <a:ext cx="5638799" cy="5362956"/>
        </p:xfrm>
        <a:graphic>
          <a:graphicData uri="http://schemas.openxmlformats.org/drawingml/2006/table">
            <a:tbl>
              <a:tblPr/>
              <a:tblGrid>
                <a:gridCol w="2590800"/>
                <a:gridCol w="1066800"/>
                <a:gridCol w="710483"/>
                <a:gridCol w="1270716"/>
              </a:tblGrid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electron</a:t>
                      </a:r>
                      <a:r>
                        <a:rPr lang="en-US" sz="1800" b="1" baseline="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 beam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RR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LR</a:t>
                      </a:r>
                      <a:r>
                        <a:rPr lang="en-US" sz="1800" b="1" baseline="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LR</a:t>
                      </a:r>
                      <a:r>
                        <a:rPr lang="en-US" sz="1800" b="1" baseline="3000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Times New Roman"/>
                        </a:rPr>
                        <a:t>*)</a:t>
                      </a:r>
                      <a:endParaRPr lang="en-US" sz="1800" b="1" dirty="0">
                        <a:solidFill>
                          <a:srgbClr val="1F497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e- energy 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at IP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luminosity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[10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cm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800" b="1" baseline="300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polarization [%]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 population [10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e- bunch length [mm]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 interval [ns]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transv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emit. </a:t>
                      </a:r>
                      <a:r>
                        <a:rPr lang="en-US" sz="1800" b="1" baseline="0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[mm]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0.58, 0.29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rms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IP beam size </a:t>
                      </a:r>
                      <a:r>
                        <a:rPr lang="en-US" sz="1800" b="1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30, 16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e- IP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beta 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funct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800" b="1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[m]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0.18, 0.10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full crossing angle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mrad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geometric reduction </a:t>
                      </a:r>
                      <a:r>
                        <a:rPr lang="en-US" sz="18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hg</a:t>
                      </a:r>
                      <a:endParaRPr lang="en-US" sz="1800" b="1" baseline="-25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0.75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repetition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rate [Hz]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beam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pulse length [ms]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ER efficiency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94%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average current [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tot. wall plug power[MW]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0" y="1219200"/>
          <a:ext cx="3429001" cy="1892808"/>
        </p:xfrm>
        <a:graphic>
          <a:graphicData uri="http://schemas.openxmlformats.org/drawingml/2006/table">
            <a:tbl>
              <a:tblPr/>
              <a:tblGrid>
                <a:gridCol w="1877786"/>
                <a:gridCol w="734785"/>
                <a:gridCol w="816430"/>
              </a:tblGrid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 beam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RR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LR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 pop. [10</a:t>
                      </a:r>
                      <a:r>
                        <a:rPr lang="en-US" sz="18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tr.</a:t>
                      </a:r>
                      <a:r>
                        <a:rPr lang="en-US" sz="18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emit.</a:t>
                      </a:r>
                      <a:r>
                        <a:rPr lang="en-US" sz="1800" b="1" baseline="0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800" b="1" baseline="0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spot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size </a:t>
                      </a:r>
                      <a:r>
                        <a:rPr lang="en-US" sz="1800" b="1" dirty="0" err="1" smtClean="0">
                          <a:latin typeface="Symbol" pitchFamily="18" charset="2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30, 16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[m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1.8,0.5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800" b="1" baseline="30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bunch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spacing [ns]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6713" y="5198573"/>
            <a:ext cx="132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RR</a:t>
            </a:r>
            <a:r>
              <a:rPr lang="en-US" sz="1400" dirty="0" smtClean="0"/>
              <a:t>= Ring – Ring</a:t>
            </a:r>
          </a:p>
          <a:p>
            <a:r>
              <a:rPr lang="en-US" sz="1400" b="1" dirty="0" smtClean="0"/>
              <a:t>LR</a:t>
            </a:r>
            <a:r>
              <a:rPr lang="en-US" sz="1400" dirty="0" smtClean="0"/>
              <a:t> =</a:t>
            </a:r>
            <a:r>
              <a:rPr lang="en-US" sz="1400" dirty="0" err="1" smtClean="0"/>
              <a:t>Linac</a:t>
            </a:r>
            <a:r>
              <a:rPr lang="en-US" sz="1400" dirty="0" smtClean="0"/>
              <a:t> –Ring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6713" y="5954523"/>
            <a:ext cx="2390398" cy="738664"/>
          </a:xfrm>
          <a:prstGeom prst="rect">
            <a:avLst/>
          </a:prstGeom>
          <a:solidFill>
            <a:srgbClr val="D1B039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Parameters from 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Draft CDR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1F497D"/>
                </a:solidFill>
              </a:rPr>
              <a:t>Ring</a:t>
            </a:r>
            <a:r>
              <a:rPr lang="en-US" sz="1400" b="1" dirty="0" smtClean="0">
                <a:solidFill>
                  <a:srgbClr val="1F497D"/>
                </a:solidFill>
              </a:rPr>
              <a:t>:</a:t>
            </a:r>
            <a:r>
              <a:rPr lang="en-US" sz="1400" b="1" dirty="0" smtClean="0">
                <a:solidFill>
                  <a:srgbClr val="1F497D"/>
                </a:solidFill>
              </a:rPr>
              <a:t> </a:t>
            </a:r>
            <a:r>
              <a:rPr lang="en-US" sz="1400" b="1" dirty="0" smtClean="0">
                <a:solidFill>
                  <a:srgbClr val="1F497D"/>
                </a:solidFill>
              </a:rPr>
              <a:t>with</a:t>
            </a:r>
            <a:r>
              <a:rPr lang="en-US" sz="1400" b="1" dirty="0" smtClean="0">
                <a:solidFill>
                  <a:srgbClr val="1F497D"/>
                </a:solidFill>
              </a:rPr>
              <a:t> </a:t>
            </a:r>
            <a:r>
              <a:rPr lang="en-US" sz="1400" b="1" dirty="0" smtClean="0">
                <a:solidFill>
                  <a:srgbClr val="1F497D"/>
                </a:solidFill>
              </a:rPr>
              <a:t>1</a:t>
            </a:r>
            <a:r>
              <a:rPr lang="en-US" sz="1400" b="1" baseline="30000" dirty="0" smtClean="0">
                <a:solidFill>
                  <a:srgbClr val="1F497D"/>
                </a:solidFill>
              </a:rPr>
              <a:t>o</a:t>
            </a:r>
            <a:r>
              <a:rPr lang="en-US" sz="1400" b="1" dirty="0" smtClean="0">
                <a:solidFill>
                  <a:srgbClr val="1F497D"/>
                </a:solidFill>
              </a:rPr>
              <a:t> as baseline : L/2</a:t>
            </a:r>
            <a:endParaRPr lang="en-US" sz="1400" b="1" dirty="0" smtClean="0">
              <a:solidFill>
                <a:srgbClr val="1F497D"/>
              </a:solidFill>
            </a:endParaRPr>
          </a:p>
          <a:p>
            <a:r>
              <a:rPr lang="en-US" sz="1400" b="1" dirty="0" err="1" smtClean="0">
                <a:solidFill>
                  <a:srgbClr val="1F497D"/>
                </a:solidFill>
              </a:rPr>
              <a:t>Linac</a:t>
            </a:r>
            <a:r>
              <a:rPr lang="en-US" sz="1400" b="1" dirty="0" smtClean="0">
                <a:solidFill>
                  <a:srgbClr val="1F497D"/>
                </a:solidFill>
              </a:rPr>
              <a:t>: clearing gap: L*2/3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1391" y="3469813"/>
            <a:ext cx="29460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“ultimate”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beam used</a:t>
            </a:r>
          </a:p>
          <a:p>
            <a:r>
              <a:rPr lang="en-US" dirty="0" smtClean="0"/>
              <a:t>*) : 1.7 </a:t>
            </a:r>
            <a:r>
              <a:rPr lang="en-US" dirty="0" smtClean="0"/>
              <a:t>probably conservative</a:t>
            </a:r>
          </a:p>
          <a:p>
            <a:endParaRPr lang="en-US" dirty="0" smtClean="0"/>
          </a:p>
          <a:p>
            <a:r>
              <a:rPr lang="en-US" dirty="0" smtClean="0"/>
              <a:t>Design also for  </a:t>
            </a:r>
          </a:p>
          <a:p>
            <a:r>
              <a:rPr lang="en-US" dirty="0" smtClean="0"/>
              <a:t>D and A 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eN</a:t>
            </a:r>
            <a:r>
              <a:rPr lang="en-US" dirty="0" smtClean="0"/>
              <a:t> =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5916" y="6416188"/>
            <a:ext cx="31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B337E"/>
                </a:solidFill>
              </a:rPr>
              <a:t>*) pulsed, but high energy </a:t>
            </a:r>
            <a:r>
              <a:rPr lang="en-US" sz="1200" b="1" baseline="-25000" dirty="0" smtClean="0">
                <a:solidFill>
                  <a:srgbClr val="1B337E"/>
                </a:solidFill>
              </a:rPr>
              <a:t> </a:t>
            </a:r>
            <a:r>
              <a:rPr lang="en-US" sz="1200" b="1" dirty="0" smtClean="0">
                <a:solidFill>
                  <a:srgbClr val="1B337E"/>
                </a:solidFill>
              </a:rPr>
              <a:t>ERL not impossible </a:t>
            </a:r>
            <a:endParaRPr lang="en-US" sz="1200" b="1" dirty="0">
              <a:solidFill>
                <a:srgbClr val="1B337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84" y="725967"/>
            <a:ext cx="7117522" cy="4147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9" y="5579241"/>
            <a:ext cx="8150087" cy="4559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846956" y="5239920"/>
            <a:ext cx="1778000" cy="158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01565" y="487376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LS3 --- </a:t>
            </a:r>
            <a:r>
              <a:rPr lang="en-US" dirty="0" smtClean="0">
                <a:solidFill>
                  <a:srgbClr val="FF0000"/>
                </a:solidFill>
              </a:rPr>
              <a:t>HL </a:t>
            </a:r>
            <a:r>
              <a:rPr lang="en-US" dirty="0" smtClean="0">
                <a:solidFill>
                  <a:srgbClr val="FF0000"/>
                </a:solidFill>
              </a:rPr>
              <a:t>LHC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9104" y="5813441"/>
            <a:ext cx="480462" cy="221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310" y="165679"/>
            <a:ext cx="400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B337E"/>
                </a:solidFill>
              </a:rPr>
              <a:t>LHeC</a:t>
            </a:r>
            <a:r>
              <a:rPr lang="en-US" sz="2400" b="1" dirty="0" smtClean="0">
                <a:solidFill>
                  <a:srgbClr val="1B337E"/>
                </a:solidFill>
              </a:rPr>
              <a:t> Tentative Time Schedule</a:t>
            </a:r>
            <a:endParaRPr lang="en-US" sz="2400" b="1" dirty="0">
              <a:solidFill>
                <a:srgbClr val="1B33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958"/>
            <a:ext cx="7772400" cy="750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91" y="248584"/>
            <a:ext cx="1419363" cy="87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r>
              <a:rPr lang="en-US" sz="2400"/>
              <a:t>Physics and Range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352800" y="2209800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6477000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486400" y="533400"/>
            <a:ext cx="1219200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New Physics</a:t>
            </a:r>
            <a:endParaRPr lang="en-US" sz="1600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114800" y="2133600"/>
            <a:ext cx="1816100" cy="8413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High precision</a:t>
            </a:r>
          </a:p>
          <a:p>
            <a:r>
              <a:rPr lang="en-US" sz="1600"/>
              <a:t>partons in plateau</a:t>
            </a:r>
          </a:p>
          <a:p>
            <a:r>
              <a:rPr lang="en-US" sz="1600"/>
              <a:t>of the LHC</a:t>
            </a:r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276600" y="3352800"/>
            <a:ext cx="1250950" cy="157480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Nuclear 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Structure</a:t>
            </a:r>
          </a:p>
          <a:p>
            <a:r>
              <a:rPr lang="en-US" sz="1600"/>
              <a:t>&amp; dynamics</a:t>
            </a:r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676400" y="3962400"/>
            <a:ext cx="2133600" cy="35242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High Density Matter</a:t>
            </a:r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0" y="1752600"/>
            <a:ext cx="871538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Large x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6816" y="1207799"/>
            <a:ext cx="1565352" cy="55092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eQ</a:t>
            </a:r>
            <a:r>
              <a:rPr lang="en-US" sz="1600" dirty="0" smtClean="0"/>
              <a:t> states</a:t>
            </a:r>
          </a:p>
          <a:p>
            <a:r>
              <a:rPr lang="en-US" sz="1600" dirty="0" smtClean="0"/>
              <a:t>GUT (</a:t>
            </a:r>
            <a:r>
              <a:rPr lang="en-US" sz="1600" dirty="0" err="1" smtClean="0"/>
              <a:t>δα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=0.1%)</a:t>
            </a:r>
          </a:p>
          <a:p>
            <a:r>
              <a:rPr lang="en-US" sz="1600" dirty="0" smtClean="0"/>
              <a:t>Excited fermions</a:t>
            </a:r>
          </a:p>
          <a:p>
            <a:r>
              <a:rPr lang="en-US" sz="1600" dirty="0" smtClean="0"/>
              <a:t>Hot/cold spots</a:t>
            </a:r>
          </a:p>
          <a:p>
            <a:r>
              <a:rPr lang="en-US" sz="1600" dirty="0" smtClean="0"/>
              <a:t>Single top</a:t>
            </a:r>
          </a:p>
          <a:p>
            <a:r>
              <a:rPr lang="en-US" sz="1600" dirty="0" smtClean="0"/>
              <a:t>Higgs</a:t>
            </a:r>
          </a:p>
          <a:p>
            <a:r>
              <a:rPr lang="en-US" sz="1600" dirty="0" err="1" smtClean="0"/>
              <a:t>PDFs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Multi-Jets</a:t>
            </a:r>
          </a:p>
          <a:p>
            <a:r>
              <a:rPr lang="en-US" sz="1600" dirty="0" smtClean="0"/>
              <a:t>DVCS</a:t>
            </a:r>
          </a:p>
          <a:p>
            <a:r>
              <a:rPr lang="en-US" sz="1600" dirty="0" err="1" smtClean="0"/>
              <a:t>Unintegrated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partons</a:t>
            </a:r>
            <a:endParaRPr lang="en-US" sz="1600" dirty="0" smtClean="0"/>
          </a:p>
          <a:p>
            <a:r>
              <a:rPr lang="en-US" sz="1600" dirty="0" smtClean="0"/>
              <a:t>Saturation</a:t>
            </a:r>
          </a:p>
          <a:p>
            <a:r>
              <a:rPr lang="en-US" sz="1600" dirty="0" smtClean="0"/>
              <a:t>Vector Mesons</a:t>
            </a:r>
            <a:endParaRPr lang="en-US" sz="1600" dirty="0" smtClean="0"/>
          </a:p>
          <a:p>
            <a:r>
              <a:rPr lang="en-US" sz="1600" dirty="0" smtClean="0"/>
              <a:t>IP - graviton</a:t>
            </a:r>
          </a:p>
          <a:p>
            <a:r>
              <a:rPr lang="en-US" sz="1600" dirty="0" err="1" smtClean="0"/>
              <a:t>Odderons</a:t>
            </a:r>
            <a:endParaRPr lang="en-US" sz="1600" dirty="0" smtClean="0"/>
          </a:p>
          <a:p>
            <a:r>
              <a:rPr lang="en-US" sz="1600" dirty="0" smtClean="0"/>
              <a:t>NC couplings</a:t>
            </a:r>
          </a:p>
          <a:p>
            <a:r>
              <a:rPr lang="en-US" sz="1600" dirty="0" smtClean="0"/>
              <a:t>sin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Θ</a:t>
            </a:r>
          </a:p>
          <a:p>
            <a:r>
              <a:rPr lang="en-US" sz="1600" dirty="0" smtClean="0"/>
              <a:t>Beauty</a:t>
            </a:r>
          </a:p>
          <a:p>
            <a:r>
              <a:rPr lang="en-US" sz="1600" dirty="0" smtClean="0"/>
              <a:t>Charm </a:t>
            </a:r>
          </a:p>
          <a:p>
            <a:r>
              <a:rPr lang="en-US" sz="1600" dirty="0" err="1" smtClean="0"/>
              <a:t>Partons</a:t>
            </a:r>
            <a:r>
              <a:rPr lang="en-US" sz="1600" dirty="0" smtClean="0"/>
              <a:t> in nuclei</a:t>
            </a:r>
          </a:p>
          <a:p>
            <a:r>
              <a:rPr lang="en-US" sz="1600" dirty="0" smtClean="0"/>
              <a:t>Shadowing</a:t>
            </a:r>
          </a:p>
          <a:p>
            <a:r>
              <a:rPr lang="en-US" sz="1600" dirty="0" smtClean="0"/>
              <a:t>…</a:t>
            </a:r>
            <a:r>
              <a:rPr lang="en-US" sz="16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783" y="6456363"/>
            <a:ext cx="6259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= 4momentum transfer</a:t>
            </a:r>
            <a:r>
              <a:rPr lang="en-US" sz="1400" baseline="30000" dirty="0" smtClean="0"/>
              <a:t>2  </a:t>
            </a:r>
            <a:r>
              <a:rPr lang="en-US" sz="1400" dirty="0" smtClean="0"/>
              <a:t>                            </a:t>
            </a:r>
            <a:r>
              <a:rPr lang="en-US" sz="1400" dirty="0" err="1" smtClean="0"/>
              <a:t>x</a:t>
            </a:r>
            <a:r>
              <a:rPr lang="en-US" sz="1400" dirty="0" smtClean="0"/>
              <a:t> = </a:t>
            </a:r>
            <a:r>
              <a:rPr lang="en-US" sz="1400" dirty="0" err="1" smtClean="0"/>
              <a:t>Bjorken</a:t>
            </a:r>
            <a:r>
              <a:rPr lang="en-US" sz="1400" dirty="0" smtClean="0"/>
              <a:t> </a:t>
            </a:r>
            <a:r>
              <a:rPr lang="en-US" sz="1400" dirty="0" err="1" smtClean="0"/>
              <a:t>x</a:t>
            </a:r>
            <a:r>
              <a:rPr lang="en-US" sz="1400" dirty="0" smtClean="0"/>
              <a:t>: fraction of </a:t>
            </a:r>
            <a:r>
              <a:rPr lang="en-US" sz="1400" dirty="0" err="1" smtClean="0"/>
              <a:t>p’s</a:t>
            </a:r>
            <a:r>
              <a:rPr lang="en-US" sz="1400" dirty="0" smtClean="0"/>
              <a:t> momentum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7644" y="641121"/>
            <a:ext cx="110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B337E"/>
                </a:solidFill>
              </a:rPr>
              <a:t>Physics</a:t>
            </a:r>
            <a:endParaRPr lang="en-US" sz="2400" b="1" dirty="0">
              <a:solidFill>
                <a:srgbClr val="1B337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logo-example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3124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Logo_Big-BN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" y="5676900"/>
            <a:ext cx="3100388" cy="113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Liverpool_UN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6750" y="4876800"/>
            <a:ext cx="2607623" cy="69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CI_logo_lar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676400"/>
            <a:ext cx="1981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cern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82" y="1066800"/>
            <a:ext cx="13260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logo-AU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819400"/>
            <a:ext cx="4402103" cy="7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5" descr="uludag_universitesi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266700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743200"/>
            <a:ext cx="1028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3" descr="ankara-logo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743200"/>
            <a:ext cx="1028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4" descr="EPFL-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4953000"/>
            <a:ext cx="1450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8" descr="ser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4038600"/>
            <a:ext cx="418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9" descr="tobbetu-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6088" y="2743200"/>
            <a:ext cx="101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30"/>
          <p:cNvSpPr txBox="1">
            <a:spLocks noChangeArrowheads="1"/>
          </p:cNvSpPr>
          <p:nvPr/>
        </p:nvSpPr>
        <p:spPr bwMode="auto">
          <a:xfrm>
            <a:off x="7939088" y="3362325"/>
            <a:ext cx="1204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TOBB ETU</a:t>
            </a:r>
          </a:p>
        </p:txBody>
      </p:sp>
      <p:pic>
        <p:nvPicPr>
          <p:cNvPr id="29711" name="Picture 67" descr="desylogo100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69" descr="ecfasmall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2800" y="4038600"/>
            <a:ext cx="1143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3" descr="800px-Ntnu-logo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57600" y="914400"/>
            <a:ext cx="2438400" cy="874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714" name="Picture 3" descr="clic-logo-myfavorit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62800" y="838200"/>
            <a:ext cx="1462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5" descr="logo-c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78663" y="5334000"/>
            <a:ext cx="1720850" cy="99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30" descr="JLab_logo_text_white1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21075" y="1752600"/>
            <a:ext cx="3794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31" descr="weblogo5-legnaro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8600" y="4114800"/>
            <a:ext cx="1447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2" descr="logo08-legnaro.g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105400"/>
            <a:ext cx="1828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TextBox 33"/>
          <p:cNvSpPr txBox="1">
            <a:spLocks noChangeArrowheads="1"/>
          </p:cNvSpPr>
          <p:nvPr/>
        </p:nvSpPr>
        <p:spPr bwMode="auto">
          <a:xfrm>
            <a:off x="8497888" y="617220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KEK</a:t>
            </a:r>
          </a:p>
        </p:txBody>
      </p:sp>
      <p:sp>
        <p:nvSpPr>
          <p:cNvPr id="29721" name="TextBox 4"/>
          <p:cNvSpPr txBox="1">
            <a:spLocks noChangeArrowheads="1"/>
          </p:cNvSpPr>
          <p:nvPr/>
        </p:nvSpPr>
        <p:spPr bwMode="auto">
          <a:xfrm flipH="1">
            <a:off x="0" y="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F497D"/>
                </a:solidFill>
                <a:ea typeface="Arial" charset="0"/>
                <a:cs typeface="Arial" charset="0"/>
              </a:rPr>
              <a:t>LHeC</a:t>
            </a:r>
            <a:r>
              <a:rPr lang="en-US" sz="2800" b="1" dirty="0" smtClean="0">
                <a:solidFill>
                  <a:srgbClr val="1F497D"/>
                </a:solidFill>
                <a:ea typeface="Arial" charset="0"/>
                <a:cs typeface="Arial" charset="0"/>
              </a:rPr>
              <a:t> - Participating </a:t>
            </a:r>
            <a:r>
              <a:rPr lang="en-US" sz="2800" b="1" dirty="0">
                <a:solidFill>
                  <a:srgbClr val="1F497D"/>
                </a:solidFill>
                <a:ea typeface="Arial" charset="0"/>
                <a:cs typeface="Arial" charset="0"/>
              </a:rPr>
              <a:t>I</a:t>
            </a:r>
            <a:r>
              <a:rPr lang="en-US" sz="2800" b="1" dirty="0" smtClean="0">
                <a:solidFill>
                  <a:srgbClr val="1F497D"/>
                </a:solidFill>
                <a:ea typeface="Arial" charset="0"/>
                <a:cs typeface="Arial" charset="0"/>
              </a:rPr>
              <a:t>nstitutes</a:t>
            </a:r>
            <a:endParaRPr lang="en-US" sz="2800" b="1" dirty="0">
              <a:solidFill>
                <a:srgbClr val="1F497D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3888923" y="6000750"/>
          <a:ext cx="3045277" cy="812800"/>
        </p:xfrm>
        <a:graphic>
          <a:graphicData uri="http://schemas.openxmlformats.org/presentationml/2006/ole">
            <p:oleObj spid="_x0000_s19459" name="Document" r:id="rId23" imgW="5486400" imgH="812800" progId="Word.Document.12">
              <p:link updateAutomatic="1"/>
            </p:oleObj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956750" y="5849938"/>
          <a:ext cx="620899" cy="692150"/>
        </p:xfrm>
        <a:graphic>
          <a:graphicData uri="http://schemas.openxmlformats.org/presentationml/2006/ole">
            <p:oleObj spid="_x0000_s19458" name="Document" r:id="rId23" imgW="774700" imgH="863600" progId="Word.Document.12">
              <p:link updateAutomatic="1"/>
            </p:oleObj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8"/>
            <a:ext cx="6814207" cy="693409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1B337E"/>
                </a:solidFill>
              </a:rPr>
              <a:t>Accelerator: Ring - Ring</a:t>
            </a:r>
            <a:endParaRPr lang="en-US" sz="2800" b="1" dirty="0">
              <a:solidFill>
                <a:srgbClr val="1B337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686" y="2030556"/>
            <a:ext cx="4532010" cy="3693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Baseline Parameters and Installation Scenarios</a:t>
            </a:r>
          </a:p>
          <a:p>
            <a:r>
              <a:rPr lang="en-US" dirty="0" smtClean="0"/>
              <a:t>Lattice Design [Optics, Magnets, Bypasses]</a:t>
            </a:r>
          </a:p>
          <a:p>
            <a:r>
              <a:rPr lang="en-US" dirty="0" smtClean="0"/>
              <a:t>IR for high Luminosity and  large Acceptance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Design [Installation in bypasses, Crabs?]</a:t>
            </a:r>
          </a:p>
          <a:p>
            <a:r>
              <a:rPr lang="en-US" dirty="0" smtClean="0"/>
              <a:t>Injector Complex [Sources, Injector]</a:t>
            </a:r>
          </a:p>
          <a:p>
            <a:r>
              <a:rPr lang="en-US" dirty="0" smtClean="0"/>
              <a:t>Injection and Dump</a:t>
            </a:r>
          </a:p>
          <a:p>
            <a:r>
              <a:rPr lang="en-US" dirty="0" smtClean="0"/>
              <a:t>Cryogenics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– work in progress</a:t>
            </a:r>
            <a:endParaRPr lang="en-US" sz="1600" dirty="0" smtClean="0"/>
          </a:p>
          <a:p>
            <a:r>
              <a:rPr lang="en-US" dirty="0" smtClean="0"/>
              <a:t>Beam-beam effects</a:t>
            </a:r>
          </a:p>
          <a:p>
            <a:r>
              <a:rPr lang="en-US" dirty="0" smtClean="0"/>
              <a:t>Impedance and Collective Effects</a:t>
            </a:r>
          </a:p>
          <a:p>
            <a:r>
              <a:rPr lang="en-US" dirty="0" smtClean="0"/>
              <a:t>Vacuum and Beam Pipe</a:t>
            </a:r>
          </a:p>
          <a:p>
            <a:r>
              <a:rPr lang="en-US" dirty="0" smtClean="0"/>
              <a:t>Integration into LHC</a:t>
            </a:r>
          </a:p>
          <a:p>
            <a:r>
              <a:rPr lang="en-US" dirty="0" err="1" smtClean="0"/>
              <a:t>e</a:t>
            </a:r>
            <a:r>
              <a:rPr lang="en-US" dirty="0" smtClean="0"/>
              <a:t> Beam Polarization</a:t>
            </a:r>
          </a:p>
          <a:p>
            <a:r>
              <a:rPr lang="en-US" dirty="0" smtClean="0"/>
              <a:t>Deuteron and Ion Beams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17" y="3826923"/>
            <a:ext cx="3604559" cy="222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34340" y="4850798"/>
            <a:ext cx="1082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5.3m long</a:t>
            </a:r>
          </a:p>
          <a:p>
            <a:r>
              <a:rPr lang="en-US" sz="1200" dirty="0" smtClean="0"/>
              <a:t>(35 cm)</a:t>
            </a:r>
            <a:r>
              <a:rPr lang="en-US" sz="1200" baseline="30000" dirty="0" smtClean="0"/>
              <a:t>2</a:t>
            </a:r>
            <a:endParaRPr lang="en-US" sz="1200" dirty="0" smtClean="0"/>
          </a:p>
          <a:p>
            <a:r>
              <a:rPr lang="en-US" sz="1200" dirty="0" smtClean="0"/>
              <a:t>slim + </a:t>
            </a:r>
            <a:r>
              <a:rPr lang="en-US" sz="1200" dirty="0" err="1" smtClean="0"/>
              <a:t>light(er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3080 magnets</a:t>
            </a:r>
            <a:endParaRPr lang="en-US" sz="1200" dirty="0" smtClean="0"/>
          </a:p>
          <a:p>
            <a:r>
              <a:rPr lang="en-US" sz="1200" dirty="0" smtClean="0"/>
              <a:t>Prototypes:</a:t>
            </a:r>
          </a:p>
          <a:p>
            <a:r>
              <a:rPr lang="en-US" sz="1200" dirty="0" smtClean="0"/>
              <a:t>BINP</a:t>
            </a:r>
            <a:r>
              <a:rPr lang="en-US" sz="1200" dirty="0" smtClean="0"/>
              <a:t>-CERN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271320" y="3842410"/>
            <a:ext cx="207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LHeC</a:t>
            </a:r>
            <a:r>
              <a:rPr lang="en-US" sz="1400" b="1" dirty="0" smtClean="0"/>
              <a:t> Ring Dipole Magnet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47704" y="4204467"/>
            <a:ext cx="64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.12-.8T</a:t>
            </a:r>
          </a:p>
          <a:p>
            <a:r>
              <a:rPr lang="en-US" sz="1200" dirty="0" smtClean="0"/>
              <a:t>1.3kA</a:t>
            </a:r>
          </a:p>
          <a:p>
            <a:r>
              <a:rPr lang="en-US" sz="1200" dirty="0" smtClean="0"/>
              <a:t>0.8MW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28023" y="1384225"/>
            <a:ext cx="48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Workpackages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as formulated in 2008, now in the draft CDR 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65" y="4518991"/>
            <a:ext cx="3210140" cy="2018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3" y="151336"/>
            <a:ext cx="5501832" cy="22768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3" y="2967623"/>
            <a:ext cx="5675568" cy="3570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695187"/>
            <a:ext cx="2908300" cy="246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9681" y="3371334"/>
            <a:ext cx="2590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Novosibirsk dipole prototype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easured field reproducible</a:t>
            </a:r>
          </a:p>
          <a:p>
            <a:r>
              <a:rPr lang="en-US" sz="1600" dirty="0" smtClean="0"/>
              <a:t> to the required 2 10</a:t>
            </a:r>
            <a:r>
              <a:rPr lang="en-US" sz="1600" baseline="30000" dirty="0" smtClean="0"/>
              <a:t>-4</a:t>
            </a:r>
          </a:p>
          <a:p>
            <a:r>
              <a:rPr lang="en-US" sz="1600" dirty="0" smtClean="0"/>
              <a:t>CERN prototype under test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46176" y="5891408"/>
            <a:ext cx="1416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 dipoles</a:t>
            </a:r>
          </a:p>
          <a:p>
            <a:r>
              <a:rPr lang="en-US" dirty="0" smtClean="0"/>
              <a:t>336+148 F+D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107" y="2506870"/>
            <a:ext cx="496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B337E"/>
                </a:solidFill>
              </a:rPr>
              <a:t>I</a:t>
            </a:r>
            <a:r>
              <a:rPr lang="en-US" sz="2000" b="1" dirty="0" smtClean="0">
                <a:solidFill>
                  <a:srgbClr val="1B337E"/>
                </a:solidFill>
              </a:rPr>
              <a:t>njector to Ring </a:t>
            </a:r>
            <a:r>
              <a:rPr lang="en-US" sz="2000" dirty="0" smtClean="0">
                <a:solidFill>
                  <a:srgbClr val="1B337E"/>
                </a:solidFill>
              </a:rPr>
              <a:t>–</a:t>
            </a:r>
            <a:r>
              <a:rPr lang="en-US" sz="2000" dirty="0" smtClean="0">
                <a:solidFill>
                  <a:srgbClr val="1B337E"/>
                </a:solidFill>
              </a:rPr>
              <a:t> similar</a:t>
            </a:r>
            <a:r>
              <a:rPr lang="en-US" sz="2000" dirty="0" smtClean="0">
                <a:solidFill>
                  <a:srgbClr val="1B337E"/>
                </a:solidFill>
              </a:rPr>
              <a:t> </a:t>
            </a:r>
            <a:r>
              <a:rPr lang="en-US" sz="2000" dirty="0" smtClean="0">
                <a:solidFill>
                  <a:srgbClr val="1B337E"/>
                </a:solidFill>
              </a:rPr>
              <a:t>to </a:t>
            </a:r>
            <a:r>
              <a:rPr lang="en-US" sz="2000" dirty="0" err="1" smtClean="0">
                <a:solidFill>
                  <a:srgbClr val="1B337E"/>
                </a:solidFill>
              </a:rPr>
              <a:t>Linac</a:t>
            </a:r>
            <a:r>
              <a:rPr lang="en-US" sz="2000" dirty="0" smtClean="0">
                <a:solidFill>
                  <a:srgbClr val="1B337E"/>
                </a:solidFill>
              </a:rPr>
              <a:t> design [R+</a:t>
            </a:r>
            <a:r>
              <a:rPr lang="en-US" sz="2000" b="1" dirty="0" smtClean="0">
                <a:solidFill>
                  <a:srgbClr val="1B337E"/>
                </a:solidFill>
              </a:rPr>
              <a:t>D</a:t>
            </a:r>
            <a:r>
              <a:rPr lang="en-US" sz="2000" dirty="0" smtClean="0">
                <a:solidFill>
                  <a:srgbClr val="1B337E"/>
                </a:solidFill>
              </a:rPr>
              <a:t>] </a:t>
            </a:r>
            <a:endParaRPr lang="en-US" sz="2000" dirty="0">
              <a:solidFill>
                <a:srgbClr val="1B337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99681" y="151336"/>
            <a:ext cx="102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B337E"/>
                </a:solidFill>
              </a:rPr>
              <a:t>Magnets</a:t>
            </a:r>
            <a:endParaRPr lang="en-US" b="1" dirty="0">
              <a:solidFill>
                <a:srgbClr val="1B33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Bypassing CMS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174"/>
            <a:ext cx="9144000" cy="597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7" y="3920435"/>
            <a:ext cx="2743926" cy="267160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034" y="5666828"/>
            <a:ext cx="4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782"/>
            <a:ext cx="9143999" cy="50338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061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Bypassing ATLAS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0" y="3308291"/>
            <a:ext cx="3734098" cy="34076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02584" y="5833707"/>
            <a:ext cx="222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For the CDR the bypass concepts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were decided to be confined to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ATLAS and </a:t>
            </a:r>
            <a:r>
              <a:rPr lang="en-US" sz="1200" dirty="0" smtClean="0">
                <a:solidFill>
                  <a:srgbClr val="3366FF"/>
                </a:solidFill>
              </a:rPr>
              <a:t>CMS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21" y="3913154"/>
            <a:ext cx="4349197" cy="26870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Ring: </a:t>
            </a:r>
            <a:r>
              <a:rPr lang="en-US" sz="2800" b="1" dirty="0" smtClean="0">
                <a:solidFill>
                  <a:srgbClr val="1F497D"/>
                </a:solidFill>
              </a:rPr>
              <a:t>Dipole + </a:t>
            </a:r>
            <a:r>
              <a:rPr lang="en-US" sz="2800" b="1" dirty="0" err="1" smtClean="0">
                <a:solidFill>
                  <a:srgbClr val="1F497D"/>
                </a:solidFill>
              </a:rPr>
              <a:t>Quadrupole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smtClean="0">
                <a:solidFill>
                  <a:srgbClr val="1F497D"/>
                </a:solidFill>
              </a:rPr>
              <a:t>Magnets</a:t>
            </a:r>
            <a:endParaRPr lang="en-US" sz="2800" b="1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945" y="774419"/>
            <a:ext cx="5523242" cy="3057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8696" y="5256696"/>
            <a:ext cx="1389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5m long</a:t>
            </a:r>
          </a:p>
          <a:p>
            <a:r>
              <a:rPr lang="en-US" sz="1600" dirty="0" smtClean="0"/>
              <a:t>(35 cm)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r>
              <a:rPr lang="en-US" sz="1600" dirty="0" smtClean="0"/>
              <a:t>slim + light</a:t>
            </a:r>
          </a:p>
          <a:p>
            <a:r>
              <a:rPr lang="en-US" sz="1600" dirty="0" smtClean="0"/>
              <a:t>for installation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0158" y="2952762"/>
            <a:ext cx="1095572" cy="83099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BINP</a:t>
            </a:r>
            <a:r>
              <a:rPr lang="en-US" sz="1600" dirty="0" smtClean="0"/>
              <a:t> &amp;</a:t>
            </a:r>
          </a:p>
          <a:p>
            <a:r>
              <a:rPr lang="en-US" sz="1600" dirty="0" smtClean="0"/>
              <a:t>CERN</a:t>
            </a:r>
          </a:p>
          <a:p>
            <a:r>
              <a:rPr lang="en-US" sz="1600" dirty="0" smtClean="0"/>
              <a:t>prototypes</a:t>
            </a:r>
            <a:endParaRPr lang="en-US" sz="1600" dirty="0"/>
          </a:p>
        </p:txBody>
      </p:sp>
      <p:pic>
        <p:nvPicPr>
          <p:cNvPr id="9" name="Picture 5" descr="DSC00136"/>
          <p:cNvPicPr>
            <a:picLocks noChangeAspect="1" noChangeArrowheads="1"/>
          </p:cNvPicPr>
          <p:nvPr/>
        </p:nvPicPr>
        <p:blipFill>
          <a:blip r:embed="rId4" cstate="print">
            <a:lum bright="22000" contrast="20000"/>
          </a:blip>
          <a:srcRect l="15677" t="2953" r="8269" b="10925"/>
          <a:stretch>
            <a:fillRect/>
          </a:stretch>
        </p:blipFill>
        <p:spPr bwMode="auto">
          <a:xfrm>
            <a:off x="308360" y="993072"/>
            <a:ext cx="2165681" cy="18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58" y="4070591"/>
            <a:ext cx="3141041" cy="26098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15984" y="5941391"/>
            <a:ext cx="1125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736 magnets</a:t>
            </a:r>
          </a:p>
          <a:p>
            <a:r>
              <a:rPr lang="en-US" sz="1400" dirty="0" smtClean="0"/>
              <a:t>1.2 </a:t>
            </a:r>
            <a:r>
              <a:rPr lang="en-US" sz="1400" dirty="0" err="1" smtClean="0"/>
              <a:t>m</a:t>
            </a:r>
            <a:r>
              <a:rPr lang="en-US" sz="1400" dirty="0" smtClean="0"/>
              <a:t> long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borne_fig12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3" y="1382055"/>
            <a:ext cx="8290729" cy="523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5710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1B337E"/>
                </a:solidFill>
              </a:rPr>
              <a:t>LINAC </a:t>
            </a:r>
            <a:r>
              <a:rPr lang="en-US" sz="2800" b="1" dirty="0" smtClean="0">
                <a:solidFill>
                  <a:srgbClr val="1B337E"/>
                </a:solidFill>
              </a:rPr>
              <a:t>- Ring</a:t>
            </a:r>
            <a:endParaRPr lang="en-US" sz="2800" b="1" dirty="0">
              <a:solidFill>
                <a:srgbClr val="1B337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87" y="1382055"/>
            <a:ext cx="5407813" cy="31393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Baseline Parameters [Designs</a:t>
            </a:r>
            <a:r>
              <a:rPr lang="en-US" dirty="0" smtClean="0"/>
              <a:t>, Real photon option,  ERL]</a:t>
            </a:r>
          </a:p>
          <a:p>
            <a:r>
              <a:rPr lang="en-US" dirty="0" smtClean="0"/>
              <a:t>Sources [Positrons, </a:t>
            </a:r>
            <a:r>
              <a:rPr lang="en-US" dirty="0" err="1" smtClean="0"/>
              <a:t>Polarisation</a:t>
            </a:r>
            <a:r>
              <a:rPr lang="en-US" dirty="0" smtClean="0"/>
              <a:t>]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/>
              <a:t>Rf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Injection and Dump</a:t>
            </a:r>
          </a:p>
          <a:p>
            <a:r>
              <a:rPr lang="en-US" dirty="0" smtClean="0"/>
              <a:t>Beam-beam effects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Lattice/Optics </a:t>
            </a:r>
            <a:r>
              <a:rPr lang="en-US" dirty="0" smtClean="0"/>
              <a:t>and Impedance </a:t>
            </a:r>
          </a:p>
          <a:p>
            <a:r>
              <a:rPr lang="en-US" dirty="0" smtClean="0"/>
              <a:t>Vacuum, Beam </a:t>
            </a:r>
            <a:r>
              <a:rPr lang="en-US" dirty="0" smtClean="0"/>
              <a:t>Pipe</a:t>
            </a:r>
          </a:p>
          <a:p>
            <a:r>
              <a:rPr lang="en-US" dirty="0" smtClean="0"/>
              <a:t>Integration and Layout</a:t>
            </a:r>
          </a:p>
          <a:p>
            <a:r>
              <a:rPr lang="en-US" dirty="0" smtClean="0"/>
              <a:t>Interaction Region</a:t>
            </a:r>
          </a:p>
          <a:p>
            <a:r>
              <a:rPr lang="en-US" dirty="0" smtClean="0"/>
              <a:t>Magnets</a:t>
            </a:r>
          </a:p>
          <a:p>
            <a:r>
              <a:rPr lang="en-US" dirty="0" smtClean="0"/>
              <a:t>Cryogenics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9194" y="735724"/>
            <a:ext cx="58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Workpackages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as formulated in 2008, now in the draft CDR 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7947" y="4090276"/>
            <a:ext cx="366996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1056 cavities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66 </a:t>
            </a:r>
            <a:r>
              <a:rPr lang="en-US" sz="1600" dirty="0" err="1" smtClean="0">
                <a:solidFill>
                  <a:srgbClr val="008000"/>
                </a:solidFill>
              </a:rPr>
              <a:t>cryo</a:t>
            </a:r>
            <a:r>
              <a:rPr lang="en-US" sz="1600" dirty="0" smtClean="0">
                <a:solidFill>
                  <a:srgbClr val="008000"/>
                </a:solidFill>
              </a:rPr>
              <a:t> modules per </a:t>
            </a:r>
            <a:r>
              <a:rPr lang="en-US" sz="1600" dirty="0" err="1" smtClean="0">
                <a:solidFill>
                  <a:srgbClr val="008000"/>
                </a:solidFill>
              </a:rPr>
              <a:t>linac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721 MHz, 19 MV/</a:t>
            </a:r>
            <a:r>
              <a:rPr lang="en-US" sz="1600" dirty="0" err="1" smtClean="0">
                <a:solidFill>
                  <a:srgbClr val="008000"/>
                </a:solidFill>
              </a:rPr>
              <a:t>m</a:t>
            </a:r>
            <a:r>
              <a:rPr lang="en-US" sz="1600" dirty="0" smtClean="0">
                <a:solidFill>
                  <a:srgbClr val="008000"/>
                </a:solidFill>
              </a:rPr>
              <a:t> CW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Similar to  SPL, ESS, XFEL, ILC, </a:t>
            </a:r>
            <a:r>
              <a:rPr lang="en-US" sz="1600" dirty="0" err="1" smtClean="0">
                <a:solidFill>
                  <a:srgbClr val="008000"/>
                </a:solidFill>
              </a:rPr>
              <a:t>eRHIC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Jlab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21 MW </a:t>
            </a:r>
            <a:r>
              <a:rPr lang="en-US" sz="1600" dirty="0" err="1" smtClean="0">
                <a:solidFill>
                  <a:srgbClr val="008000"/>
                </a:solidFill>
              </a:rPr>
              <a:t>rf</a:t>
            </a:r>
            <a:r>
              <a:rPr lang="en-US" sz="1600" dirty="0" smtClean="0">
                <a:solidFill>
                  <a:srgbClr val="008000"/>
                </a:solidFill>
              </a:rPr>
              <a:t>  </a:t>
            </a:r>
          </a:p>
          <a:p>
            <a:r>
              <a:rPr lang="en-US" sz="1600" dirty="0" err="1" smtClean="0">
                <a:solidFill>
                  <a:srgbClr val="008000"/>
                </a:solidFill>
              </a:rPr>
              <a:t>Cryo</a:t>
            </a:r>
            <a:r>
              <a:rPr lang="en-US" sz="1600" dirty="0" smtClean="0">
                <a:solidFill>
                  <a:srgbClr val="008000"/>
                </a:solidFill>
              </a:rPr>
              <a:t> 29 MW for 37W/m heat load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Magnets in the 2 * 3 arcs: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 600 - 4m long  dipoles per arc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 240 - 1.2m long </a:t>
            </a:r>
            <a:r>
              <a:rPr lang="en-US" sz="1600" dirty="0" err="1" smtClean="0">
                <a:solidFill>
                  <a:srgbClr val="008000"/>
                </a:solidFill>
              </a:rPr>
              <a:t>quadrupoles</a:t>
            </a:r>
            <a:r>
              <a:rPr lang="en-US" sz="1600" dirty="0" smtClean="0">
                <a:solidFill>
                  <a:srgbClr val="008000"/>
                </a:solidFill>
              </a:rPr>
              <a:t> per arc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3172" y="1672897"/>
            <a:ext cx="735725" cy="332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68850" y="2933403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7517" y="5491655"/>
            <a:ext cx="1479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Linac</a:t>
            </a:r>
            <a:r>
              <a:rPr lang="en-US" sz="1400" dirty="0" smtClean="0"/>
              <a:t> (racetrack)</a:t>
            </a:r>
          </a:p>
          <a:p>
            <a:r>
              <a:rPr lang="en-US" sz="1400" dirty="0" smtClean="0"/>
              <a:t>i</a:t>
            </a:r>
            <a:r>
              <a:rPr lang="en-US" sz="1400" dirty="0" smtClean="0"/>
              <a:t>nside the LHC for</a:t>
            </a:r>
          </a:p>
          <a:p>
            <a:r>
              <a:rPr lang="en-US" sz="1400" dirty="0" smtClean="0"/>
              <a:t>access at CERN</a:t>
            </a:r>
          </a:p>
          <a:p>
            <a:r>
              <a:rPr lang="en-US" sz="1400" dirty="0" smtClean="0"/>
              <a:t>Territory</a:t>
            </a:r>
          </a:p>
          <a:p>
            <a:r>
              <a:rPr lang="en-US" sz="1400" dirty="0" smtClean="0"/>
              <a:t>U=U(LHC)/3=9km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06" y="129024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863</Words>
  <Application>Microsoft Macintosh PowerPoint</Application>
  <PresentationFormat>On-screen Show (4:3)</PresentationFormat>
  <Paragraphs>238</Paragraphs>
  <Slides>15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???</vt:lpstr>
      <vt:lpstr>???</vt:lpstr>
      <vt:lpstr>???</vt:lpstr>
      <vt:lpstr>Design Considerations</vt:lpstr>
      <vt:lpstr>Physics and Range</vt:lpstr>
      <vt:lpstr>Slide 3</vt:lpstr>
      <vt:lpstr> Accelerator: Ring - Ring</vt:lpstr>
      <vt:lpstr>Slide 5</vt:lpstr>
      <vt:lpstr>Slide 6</vt:lpstr>
      <vt:lpstr>Slide 7</vt:lpstr>
      <vt:lpstr>Ring: Dipole + Quadrupole Magnets</vt:lpstr>
      <vt:lpstr> LINAC - Ring</vt:lpstr>
      <vt:lpstr>60 GeV Energy Recovery Linac</vt:lpstr>
      <vt:lpstr>Slide 11</vt:lpstr>
      <vt:lpstr>Slide 12</vt:lpstr>
      <vt:lpstr>Design Parameters </vt:lpstr>
      <vt:lpstr>Slide 14</vt:lpstr>
      <vt:lpstr>title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Considerations</dc:title>
  <dc:creator>max klein</dc:creator>
  <cp:lastModifiedBy>max klein</cp:lastModifiedBy>
  <cp:revision>16</cp:revision>
  <dcterms:created xsi:type="dcterms:W3CDTF">2011-07-13T11:37:26Z</dcterms:created>
  <dcterms:modified xsi:type="dcterms:W3CDTF">2011-07-13T15:43:58Z</dcterms:modified>
</cp:coreProperties>
</file>