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71" r:id="rId6"/>
    <p:sldId id="257" r:id="rId7"/>
    <p:sldId id="266" r:id="rId8"/>
    <p:sldId id="287" r:id="rId9"/>
    <p:sldId id="267" r:id="rId10"/>
    <p:sldId id="268" r:id="rId11"/>
    <p:sldId id="269" r:id="rId12"/>
    <p:sldId id="265" r:id="rId13"/>
    <p:sldId id="277" r:id="rId14"/>
    <p:sldId id="274" r:id="rId15"/>
    <p:sldId id="270" r:id="rId16"/>
    <p:sldId id="279" r:id="rId17"/>
    <p:sldId id="296" r:id="rId18"/>
    <p:sldId id="276" r:id="rId19"/>
    <p:sldId id="280" r:id="rId20"/>
    <p:sldId id="275" r:id="rId21"/>
    <p:sldId id="278" r:id="rId22"/>
    <p:sldId id="281" r:id="rId23"/>
    <p:sldId id="282" r:id="rId24"/>
    <p:sldId id="284" r:id="rId25"/>
    <p:sldId id="285" r:id="rId26"/>
    <p:sldId id="288" r:id="rId27"/>
    <p:sldId id="289" r:id="rId28"/>
    <p:sldId id="291" r:id="rId29"/>
    <p:sldId id="283" r:id="rId30"/>
    <p:sldId id="286" r:id="rId31"/>
    <p:sldId id="258" r:id="rId32"/>
    <p:sldId id="294" r:id="rId33"/>
    <p:sldId id="272" r:id="rId34"/>
    <p:sldId id="295" r:id="rId35"/>
    <p:sldId id="290" r:id="rId36"/>
    <p:sldId id="297" r:id="rId37"/>
    <p:sldId id="293" r:id="rId38"/>
    <p:sldId id="292" r:id="rId39"/>
    <p:sldId id="26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0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HL LHC</c:v>
                </c:pt>
              </c:strCache>
            </c:strRef>
          </c:tx>
          <c:spPr>
            <a:solidFill>
              <a:srgbClr val="000090">
                <a:alpha val="47000"/>
              </a:srgbClr>
            </a:solidFill>
          </c:spPr>
          <c:invertIfNegative val="0"/>
          <c:cat>
            <c:strRef>
              <c:f>Sheet1!$A$2:$A$12</c:f>
              <c:strCache>
                <c:ptCount val="11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  <c:pt idx="7">
                  <c:v>bb</c:v>
                </c:pt>
                <c:pt idx="8">
                  <c:v>WW</c:v>
                </c:pt>
                <c:pt idx="9">
                  <c:v>gg</c:v>
                </c:pt>
                <c:pt idx="10">
                  <c:v>ττ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7.0</c:v>
                </c:pt>
                <c:pt idx="1">
                  <c:v>6.0</c:v>
                </c:pt>
                <c:pt idx="2">
                  <c:v>0.0</c:v>
                </c:pt>
                <c:pt idx="3">
                  <c:v>9.0</c:v>
                </c:pt>
                <c:pt idx="4">
                  <c:v>0.0</c:v>
                </c:pt>
                <c:pt idx="5">
                  <c:v>4.5</c:v>
                </c:pt>
                <c:pt idx="6">
                  <c:v>4.5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LHeC</c:v>
                </c:pt>
              </c:strCache>
            </c:strRef>
          </c:tx>
          <c:spPr>
            <a:solidFill>
              <a:schemeClr val="accent3">
                <a:lumMod val="75000"/>
                <a:alpha val="64000"/>
              </a:schemeClr>
            </a:solidFill>
          </c:spPr>
          <c:invertIfNegative val="0"/>
          <c:cat>
            <c:strRef>
              <c:f>Sheet1!$A$2:$A$12</c:f>
              <c:strCache>
                <c:ptCount val="11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  <c:pt idx="7">
                  <c:v>bb</c:v>
                </c:pt>
                <c:pt idx="8">
                  <c:v>WW</c:v>
                </c:pt>
                <c:pt idx="9">
                  <c:v>gg</c:v>
                </c:pt>
                <c:pt idx="10">
                  <c:v>ττ</c:v>
                </c:pt>
              </c:strCache>
            </c:strRef>
          </c:cat>
          <c:val>
            <c:numRef>
              <c:f>Sheet1!$C$2:$C$12</c:f>
              <c:numCache>
                <c:formatCode>0.00</c:formatCode>
                <c:ptCount val="11"/>
                <c:pt idx="0">
                  <c:v>0.4</c:v>
                </c:pt>
                <c:pt idx="1">
                  <c:v>1.8</c:v>
                </c:pt>
                <c:pt idx="2">
                  <c:v>2.7</c:v>
                </c:pt>
                <c:pt idx="3" formatCode="General">
                  <c:v>2.5</c:v>
                </c:pt>
                <c:pt idx="4" formatCode="General">
                  <c:v>3.6</c:v>
                </c:pt>
                <c:pt idx="5" formatCode="General">
                  <c:v>5.9</c:v>
                </c:pt>
                <c:pt idx="6" formatCode="General">
                  <c:v>7.5</c:v>
                </c:pt>
                <c:pt idx="7" formatCode="General">
                  <c:v>1.16</c:v>
                </c:pt>
                <c:pt idx="8" formatCode="General">
                  <c:v>6.1</c:v>
                </c:pt>
                <c:pt idx="9" formatCode="General">
                  <c:v>7.9</c:v>
                </c:pt>
                <c:pt idx="10" formatCode="General">
                  <c:v>7.4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LHC (ep+pp)</c:v>
                </c:pt>
              </c:strCache>
            </c:strRef>
          </c:tx>
          <c:spPr>
            <a:solidFill>
              <a:srgbClr val="000090"/>
            </a:solidFill>
          </c:spPr>
          <c:invertIfNegative val="0"/>
          <c:cat>
            <c:strRef>
              <c:f>Sheet1!$A$2:$A$12</c:f>
              <c:strCache>
                <c:ptCount val="11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  <c:pt idx="7">
                  <c:v>bb</c:v>
                </c:pt>
                <c:pt idx="8">
                  <c:v>WW</c:v>
                </c:pt>
                <c:pt idx="9">
                  <c:v>gg</c:v>
                </c:pt>
                <c:pt idx="10">
                  <c:v>ττ</c:v>
                </c:pt>
              </c:strCache>
            </c:strRef>
          </c:cat>
          <c:val>
            <c:numRef>
              <c:f>Sheet1!$D$2:$D$12</c:f>
              <c:numCache>
                <c:formatCode>0.00</c:formatCode>
                <c:ptCount val="11"/>
                <c:pt idx="0">
                  <c:v>0.4</c:v>
                </c:pt>
                <c:pt idx="1">
                  <c:v>1.46</c:v>
                </c:pt>
                <c:pt idx="2">
                  <c:v>2.7</c:v>
                </c:pt>
                <c:pt idx="3" formatCode="General">
                  <c:v>2.35</c:v>
                </c:pt>
                <c:pt idx="4" formatCode="General">
                  <c:v>3.6</c:v>
                </c:pt>
                <c:pt idx="5" formatCode="General">
                  <c:v>3.6</c:v>
                </c:pt>
                <c:pt idx="6" formatCode="General">
                  <c:v>1.9</c:v>
                </c:pt>
                <c:pt idx="7" formatCode="General">
                  <c:v>0.0</c:v>
                </c:pt>
                <c:pt idx="8" formatCode="General">
                  <c:v>0.0</c:v>
                </c:pt>
                <c:pt idx="9" formatCode="General">
                  <c:v>0.0</c:v>
                </c:pt>
                <c:pt idx="10" formatCode="General">
                  <c:v>0.0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FCCeh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Sheet1!$A$2:$A$12</c:f>
              <c:strCache>
                <c:ptCount val="11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  <c:pt idx="7">
                  <c:v>bb</c:v>
                </c:pt>
                <c:pt idx="8">
                  <c:v>WW</c:v>
                </c:pt>
                <c:pt idx="9">
                  <c:v>gg</c:v>
                </c:pt>
                <c:pt idx="10">
                  <c:v>ττ</c:v>
                </c:pt>
              </c:strCache>
            </c:str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0.13</c:v>
                </c:pt>
                <c:pt idx="1">
                  <c:v>0.61</c:v>
                </c:pt>
                <c:pt idx="2">
                  <c:v>0.89</c:v>
                </c:pt>
                <c:pt idx="3">
                  <c:v>0.83</c:v>
                </c:pt>
                <c:pt idx="4">
                  <c:v>1.18</c:v>
                </c:pt>
                <c:pt idx="5">
                  <c:v>1.97</c:v>
                </c:pt>
                <c:pt idx="6">
                  <c:v>2.37</c:v>
                </c:pt>
                <c:pt idx="7">
                  <c:v>0.34</c:v>
                </c:pt>
                <c:pt idx="8">
                  <c:v>1.75</c:v>
                </c:pt>
                <c:pt idx="9">
                  <c:v>2.29</c:v>
                </c:pt>
                <c:pt idx="10">
                  <c:v>2.14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0499416"/>
        <c:axId val="-2140425112"/>
      </c:barChart>
      <c:catAx>
        <c:axId val="-2140499416"/>
        <c:scaling>
          <c:orientation val="minMax"/>
        </c:scaling>
        <c:delete val="0"/>
        <c:axPos val="b"/>
        <c:majorTickMark val="out"/>
        <c:minorTickMark val="none"/>
        <c:tickLblPos val="nextTo"/>
        <c:crossAx val="-2140425112"/>
        <c:crosses val="autoZero"/>
        <c:auto val="1"/>
        <c:lblAlgn val="ctr"/>
        <c:lblOffset val="100"/>
        <c:noMultiLvlLbl val="0"/>
      </c:catAx>
      <c:valAx>
        <c:axId val="-2140425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404994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5D6-1F88-454E-8223-3DC3F3262296}" type="datetimeFigureOut">
              <a:rPr lang="en-US" smtClean="0"/>
              <a:t>16.01.18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0C95-CBFD-EF44-95D6-BCB2D8D25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4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5D6-1F88-454E-8223-3DC3F3262296}" type="datetimeFigureOut">
              <a:rPr lang="en-US" smtClean="0"/>
              <a:t>16.01.18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0C95-CBFD-EF44-95D6-BCB2D8D25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9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5D6-1F88-454E-8223-3DC3F3262296}" type="datetimeFigureOut">
              <a:rPr lang="en-US" smtClean="0"/>
              <a:t>16.01.18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0C95-CBFD-EF44-95D6-BCB2D8D25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2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5D6-1F88-454E-8223-3DC3F3262296}" type="datetimeFigureOut">
              <a:rPr lang="en-US" smtClean="0"/>
              <a:t>16.01.18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0C95-CBFD-EF44-95D6-BCB2D8D25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5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5D6-1F88-454E-8223-3DC3F3262296}" type="datetimeFigureOut">
              <a:rPr lang="en-US" smtClean="0"/>
              <a:t>16.01.18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0C95-CBFD-EF44-95D6-BCB2D8D25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9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5D6-1F88-454E-8223-3DC3F3262296}" type="datetimeFigureOut">
              <a:rPr lang="en-US" smtClean="0"/>
              <a:t>16.01.18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0C95-CBFD-EF44-95D6-BCB2D8D25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5D6-1F88-454E-8223-3DC3F3262296}" type="datetimeFigureOut">
              <a:rPr lang="en-US" smtClean="0"/>
              <a:t>16.01.18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0C95-CBFD-EF44-95D6-BCB2D8D25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02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5D6-1F88-454E-8223-3DC3F3262296}" type="datetimeFigureOut">
              <a:rPr lang="en-US" smtClean="0"/>
              <a:t>16.01.18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0C95-CBFD-EF44-95D6-BCB2D8D25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73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5D6-1F88-454E-8223-3DC3F3262296}" type="datetimeFigureOut">
              <a:rPr lang="en-US" smtClean="0"/>
              <a:t>16.01.18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0C95-CBFD-EF44-95D6-BCB2D8D25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6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5D6-1F88-454E-8223-3DC3F3262296}" type="datetimeFigureOut">
              <a:rPr lang="en-US" smtClean="0"/>
              <a:t>16.01.18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0C95-CBFD-EF44-95D6-BCB2D8D25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62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5D6-1F88-454E-8223-3DC3F3262296}" type="datetimeFigureOut">
              <a:rPr lang="en-US" smtClean="0"/>
              <a:t>16.01.18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0C95-CBFD-EF44-95D6-BCB2D8D25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9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B35D6-1F88-454E-8223-3DC3F3262296}" type="datetimeFigureOut">
              <a:rPr lang="en-US" smtClean="0"/>
              <a:t>16.01.18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A0C95-CBFD-EF44-95D6-BCB2D8D25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0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lhec.web.cern.ch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904"/>
            <a:ext cx="7772400" cy="80577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Steps Towards the </a:t>
            </a:r>
            <a:r>
              <a:rPr lang="en-US" sz="3600" dirty="0" err="1" smtClean="0">
                <a:solidFill>
                  <a:srgbClr val="000090"/>
                </a:solidFill>
              </a:rPr>
              <a:t>LHeC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1149" y="5017634"/>
            <a:ext cx="5443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Max Klein</a:t>
            </a:r>
          </a:p>
          <a:p>
            <a:pPr algn="ctr"/>
            <a:r>
              <a:rPr lang="en-US" dirty="0" smtClean="0"/>
              <a:t>U Liverpool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For 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Coordination Group and Physics </a:t>
            </a:r>
            <a:r>
              <a:rPr lang="en-US" dirty="0" err="1" smtClean="0">
                <a:solidFill>
                  <a:srgbClr val="000090"/>
                </a:solidFill>
              </a:rPr>
              <a:t>Convenors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7069" y="6268276"/>
            <a:ext cx="6906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Contribution to PERLE Collaboration Meeting, </a:t>
            </a:r>
            <a:r>
              <a:rPr lang="en-US" dirty="0" err="1" smtClean="0"/>
              <a:t>Daresbury</a:t>
            </a:r>
            <a:r>
              <a:rPr lang="en-US" dirty="0" smtClean="0"/>
              <a:t>, UK, 16.1.2018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30804" y="2292873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We Have </a:t>
            </a:r>
          </a:p>
          <a:p>
            <a:r>
              <a:rPr lang="en-US" dirty="0" smtClean="0"/>
              <a:t>&amp; 10  More Steps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482" y="1304191"/>
            <a:ext cx="2982696" cy="30341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181" y="4519764"/>
            <a:ext cx="8944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90"/>
                </a:solidFill>
              </a:rPr>
              <a:t>Wassilij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</a:rPr>
              <a:t>Kandinski</a:t>
            </a:r>
            <a:r>
              <a:rPr lang="en-US" sz="1600" dirty="0" smtClean="0">
                <a:solidFill>
                  <a:srgbClr val="000090"/>
                </a:solidFill>
              </a:rPr>
              <a:t>. Circles in a Circle. 1923.  Philadelphia Museum of Arts : Symbol for </a:t>
            </a:r>
            <a:r>
              <a:rPr lang="en-US" sz="1600" dirty="0" err="1" smtClean="0">
                <a:solidFill>
                  <a:srgbClr val="000090"/>
                </a:solidFill>
              </a:rPr>
              <a:t>gg</a:t>
            </a:r>
            <a:r>
              <a:rPr lang="en-US" sz="1600" dirty="0" smtClean="0">
                <a:solidFill>
                  <a:srgbClr val="000090"/>
                </a:solidFill>
              </a:rPr>
              <a:t> saturation (2008)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528" y="2292874"/>
            <a:ext cx="2633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Where do we stand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239825" y="2276378"/>
            <a:ext cx="2505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  <a:r>
              <a:rPr lang="en-US" sz="2400" dirty="0" smtClean="0"/>
              <a:t>nd the 8 fold way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59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39"/>
            <a:ext cx="8229600" cy="780098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 Framework of the Development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762" y="905191"/>
            <a:ext cx="833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Following the CDR in 2012: Mandate issued by CERN:2014 (RH), confirmed in 2016 (FG)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34121"/>
            <a:ext cx="8013469" cy="3662541"/>
          </a:xfrm>
          <a:prstGeom prst="rect">
            <a:avLst/>
          </a:prstGeom>
          <a:solidFill>
            <a:schemeClr val="accent3">
              <a:lumMod val="60000"/>
              <a:lumOff val="40000"/>
              <a:alpha val="14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                 Mandate  to the International Advisory Committee </a:t>
            </a:r>
            <a:endParaRPr lang="en-US" sz="2000" b="1" dirty="0"/>
          </a:p>
          <a:p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dirty="0" smtClean="0"/>
              <a:t>Advice </a:t>
            </a:r>
            <a:r>
              <a:rPr lang="en-US" dirty="0"/>
              <a:t>to the </a:t>
            </a:r>
            <a:r>
              <a:rPr lang="en-US" dirty="0" err="1"/>
              <a:t>LHeC</a:t>
            </a:r>
            <a:r>
              <a:rPr lang="en-US" dirty="0"/>
              <a:t> Coordination Group and the CERN </a:t>
            </a:r>
            <a:r>
              <a:rPr lang="en-US" dirty="0" smtClean="0"/>
              <a:t>directorate </a:t>
            </a:r>
            <a:r>
              <a:rPr lang="en-US" dirty="0"/>
              <a:t>by following the </a:t>
            </a:r>
            <a:endParaRPr lang="en-US" dirty="0" smtClean="0"/>
          </a:p>
          <a:p>
            <a:r>
              <a:rPr lang="en-US" dirty="0" smtClean="0"/>
              <a:t>development </a:t>
            </a:r>
            <a:r>
              <a:rPr lang="en-US" dirty="0"/>
              <a:t>of options of an </a:t>
            </a:r>
            <a:r>
              <a:rPr lang="en-US" dirty="0" err="1"/>
              <a:t>ep</a:t>
            </a:r>
            <a:r>
              <a:rPr lang="en-US" dirty="0"/>
              <a:t>/</a:t>
            </a:r>
            <a:r>
              <a:rPr lang="en-US" dirty="0" err="1" smtClean="0"/>
              <a:t>eA</a:t>
            </a:r>
            <a:r>
              <a:rPr lang="en-US" dirty="0"/>
              <a:t> </a:t>
            </a:r>
            <a:r>
              <a:rPr lang="en-US" dirty="0" smtClean="0"/>
              <a:t>collider </a:t>
            </a:r>
            <a:r>
              <a:rPr lang="en-US" dirty="0"/>
              <a:t>at the  </a:t>
            </a:r>
            <a:r>
              <a:rPr lang="en-US" dirty="0" smtClean="0"/>
              <a:t>LHC </a:t>
            </a:r>
            <a:r>
              <a:rPr lang="en-US" dirty="0"/>
              <a:t>and at FCC, </a:t>
            </a:r>
            <a:r>
              <a:rPr lang="en-US" dirty="0" smtClean="0"/>
              <a:t>especially </a:t>
            </a:r>
            <a:r>
              <a:rPr lang="en-US" dirty="0"/>
              <a:t>with:</a:t>
            </a:r>
          </a:p>
          <a:p>
            <a:endParaRPr lang="en-US" dirty="0"/>
          </a:p>
          <a:p>
            <a:r>
              <a:rPr lang="en-US" dirty="0" smtClean="0"/>
              <a:t> Provision </a:t>
            </a:r>
            <a:r>
              <a:rPr lang="en-US" dirty="0"/>
              <a:t>of scientific and technical direction for the </a:t>
            </a:r>
            <a:r>
              <a:rPr lang="en-US" dirty="0" smtClean="0"/>
              <a:t>physics </a:t>
            </a:r>
            <a:r>
              <a:rPr lang="en-US" dirty="0"/>
              <a:t>potential of the </a:t>
            </a:r>
            <a:r>
              <a:rPr lang="en-US" dirty="0" err="1"/>
              <a:t>ep</a:t>
            </a:r>
            <a:r>
              <a:rPr lang="en-US" dirty="0"/>
              <a:t>/</a:t>
            </a:r>
            <a:r>
              <a:rPr lang="en-US" dirty="0" err="1"/>
              <a:t>eA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collider, </a:t>
            </a:r>
            <a:r>
              <a:rPr lang="en-US" dirty="0"/>
              <a:t>both at LHC and </a:t>
            </a:r>
            <a:r>
              <a:rPr lang="en-US" dirty="0" smtClean="0"/>
              <a:t>at </a:t>
            </a:r>
            <a:r>
              <a:rPr lang="en-US" dirty="0"/>
              <a:t>FCC, as a function of the machine parameters and of a </a:t>
            </a:r>
            <a:endParaRPr lang="en-US" dirty="0" smtClean="0"/>
          </a:p>
          <a:p>
            <a:r>
              <a:rPr lang="en-US" dirty="0" smtClean="0"/>
              <a:t> realistic </a:t>
            </a:r>
            <a:r>
              <a:rPr lang="en-US" dirty="0"/>
              <a:t>detector design, as well as for the design and  </a:t>
            </a:r>
            <a:r>
              <a:rPr lang="en-US" dirty="0" smtClean="0"/>
              <a:t>possible </a:t>
            </a:r>
            <a:r>
              <a:rPr lang="en-US" dirty="0"/>
              <a:t>approval of an ERL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test </a:t>
            </a:r>
            <a:r>
              <a:rPr lang="en-US" dirty="0"/>
              <a:t>facility at CERN.</a:t>
            </a:r>
          </a:p>
          <a:p>
            <a:endParaRPr lang="en-US" dirty="0"/>
          </a:p>
          <a:p>
            <a:r>
              <a:rPr lang="en-US" dirty="0" smtClean="0"/>
              <a:t> Assistance </a:t>
            </a:r>
            <a:r>
              <a:rPr lang="en-US" dirty="0"/>
              <a:t>in building the international case for the accelerator  </a:t>
            </a:r>
            <a:r>
              <a:rPr lang="en-US" dirty="0" smtClean="0"/>
              <a:t>and </a:t>
            </a:r>
            <a:r>
              <a:rPr lang="en-US" dirty="0"/>
              <a:t>detector </a:t>
            </a:r>
            <a:endParaRPr lang="en-US" dirty="0" smtClean="0"/>
          </a:p>
          <a:p>
            <a:r>
              <a:rPr lang="en-US" dirty="0" smtClean="0"/>
              <a:t> developments </a:t>
            </a:r>
            <a:r>
              <a:rPr lang="en-US" dirty="0"/>
              <a:t>as well as guidance </a:t>
            </a:r>
            <a:r>
              <a:rPr lang="en-US" dirty="0" smtClean="0"/>
              <a:t>to the resource,  infrastructure </a:t>
            </a:r>
            <a:r>
              <a:rPr lang="en-US" dirty="0"/>
              <a:t>and science </a:t>
            </a:r>
            <a:endParaRPr lang="en-US" dirty="0" smtClean="0"/>
          </a:p>
          <a:p>
            <a:r>
              <a:rPr lang="en-US" dirty="0" smtClean="0"/>
              <a:t>policy </a:t>
            </a:r>
            <a:r>
              <a:rPr lang="en-US" dirty="0"/>
              <a:t>aspects of the </a:t>
            </a:r>
            <a:r>
              <a:rPr lang="en-US" dirty="0" err="1"/>
              <a:t>ep</a:t>
            </a:r>
            <a:r>
              <a:rPr lang="en-US" dirty="0"/>
              <a:t>/</a:t>
            </a:r>
            <a:r>
              <a:rPr lang="en-US" dirty="0" err="1"/>
              <a:t>eA</a:t>
            </a:r>
            <a:r>
              <a:rPr lang="en-US" dirty="0"/>
              <a:t> collider.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762" y="5179768"/>
            <a:ext cx="8478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Chair: </a:t>
            </a:r>
            <a:r>
              <a:rPr lang="en-US" sz="1600" dirty="0" err="1" smtClean="0"/>
              <a:t>Herwig</a:t>
            </a:r>
            <a:r>
              <a:rPr lang="en-US" sz="1600" dirty="0" smtClean="0"/>
              <a:t> </a:t>
            </a:r>
            <a:r>
              <a:rPr lang="en-US" sz="1600" dirty="0" err="1" smtClean="0"/>
              <a:t>Schopper</a:t>
            </a:r>
            <a:r>
              <a:rPr lang="en-US" sz="1600" dirty="0" smtClean="0"/>
              <a:t>, </a:t>
            </a:r>
            <a:r>
              <a:rPr lang="en-US" sz="1600" dirty="0" err="1" smtClean="0"/>
              <a:t>em</a:t>
            </a:r>
            <a:r>
              <a:rPr lang="en-US" sz="1600" dirty="0" smtClean="0"/>
              <a:t>. DG of CERN. IAC+CERN have invited four of its members to follow the study  with special attention (Stefano Forte, Andrew Hutton, Leandro </a:t>
            </a:r>
            <a:r>
              <a:rPr lang="en-US" sz="1600" dirty="0" err="1" smtClean="0"/>
              <a:t>Nisati</a:t>
            </a:r>
            <a:r>
              <a:rPr lang="en-US" sz="1600" dirty="0" smtClean="0"/>
              <a:t> and Lenny  Rifkin). Collaboration also with the FCC Review Committee chaired by Guenther </a:t>
            </a:r>
            <a:r>
              <a:rPr lang="en-US" sz="1600" dirty="0" err="1" smtClean="0"/>
              <a:t>Dissertori</a:t>
            </a:r>
            <a:r>
              <a:rPr lang="en-US" sz="1600" dirty="0" smtClean="0"/>
              <a:t>. </a:t>
            </a:r>
          </a:p>
          <a:p>
            <a:endParaRPr lang="en-US" sz="1600" dirty="0"/>
          </a:p>
          <a:p>
            <a:r>
              <a:rPr lang="en-US" sz="1600" dirty="0" err="1" smtClean="0"/>
              <a:t>LHeC</a:t>
            </a:r>
            <a:r>
              <a:rPr lang="en-US" sz="1600" dirty="0" smtClean="0"/>
              <a:t> </a:t>
            </a:r>
            <a:r>
              <a:rPr lang="en-US" sz="1600" dirty="0"/>
              <a:t>has been a development for and initiated by CERN, ECFA and </a:t>
            </a:r>
            <a:r>
              <a:rPr lang="en-US" sz="1600" dirty="0" err="1"/>
              <a:t>NuPECC</a:t>
            </a:r>
            <a:r>
              <a:rPr lang="en-US" sz="1600" dirty="0"/>
              <a:t>, </a:t>
            </a:r>
            <a:r>
              <a:rPr lang="en-US" sz="1600" dirty="0" smtClean="0"/>
              <a:t>so far, it’s formal </a:t>
            </a:r>
            <a:r>
              <a:rPr lang="en-US" sz="1600" dirty="0"/>
              <a:t>status is that of a </a:t>
            </a:r>
            <a:r>
              <a:rPr lang="en-US" sz="1600" dirty="0" smtClean="0"/>
              <a:t>community study</a:t>
            </a:r>
            <a:r>
              <a:rPr lang="en-US" sz="1600" dirty="0"/>
              <a:t>, not a proposal, which holds for the FCC also, of which ‘eh’ is a part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830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300"/>
            <a:ext cx="6195272" cy="515338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Organisation</a:t>
            </a:r>
            <a:r>
              <a:rPr lang="en-US" sz="2200" baseline="30000" dirty="0" smtClean="0"/>
              <a:t>*)</a:t>
            </a:r>
            <a:endParaRPr lang="en-US" sz="22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124347" y="1591633"/>
            <a:ext cx="3317923" cy="4801315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Sergio </a:t>
            </a:r>
            <a:r>
              <a:rPr lang="en-US" dirty="0" err="1" smtClean="0"/>
              <a:t>Bertolucci</a:t>
            </a:r>
            <a:r>
              <a:rPr lang="en-US" dirty="0" smtClean="0"/>
              <a:t> (CERN/Bologna)</a:t>
            </a:r>
          </a:p>
          <a:p>
            <a:r>
              <a:rPr lang="en-US" dirty="0" err="1" smtClean="0"/>
              <a:t>Nichola</a:t>
            </a:r>
            <a:r>
              <a:rPr lang="en-US" dirty="0" smtClean="0"/>
              <a:t> Bianchi (</a:t>
            </a:r>
            <a:r>
              <a:rPr lang="en-US" dirty="0" err="1" smtClean="0"/>
              <a:t>Frascati</a:t>
            </a:r>
            <a:r>
              <a:rPr lang="en-US" dirty="0" smtClean="0"/>
              <a:t>)</a:t>
            </a:r>
          </a:p>
          <a:p>
            <a:r>
              <a:rPr lang="en-US" dirty="0" smtClean="0"/>
              <a:t>Frederick </a:t>
            </a:r>
            <a:r>
              <a:rPr lang="en-US" dirty="0" err="1" smtClean="0"/>
              <a:t>Bordry</a:t>
            </a:r>
            <a:r>
              <a:rPr lang="en-US" dirty="0" smtClean="0"/>
              <a:t> (CERN)</a:t>
            </a:r>
          </a:p>
          <a:p>
            <a:r>
              <a:rPr lang="en-US" dirty="0" smtClean="0"/>
              <a:t>Stan Brodsky (SLAC)</a:t>
            </a:r>
          </a:p>
          <a:p>
            <a:r>
              <a:rPr lang="en-US" dirty="0" err="1" smtClean="0"/>
              <a:t>Hesheng</a:t>
            </a:r>
            <a:r>
              <a:rPr lang="en-US" dirty="0" smtClean="0"/>
              <a:t> Chen (IHEP Beijing)</a:t>
            </a:r>
          </a:p>
          <a:p>
            <a:r>
              <a:rPr lang="en-US" dirty="0" err="1" smtClean="0"/>
              <a:t>Eckhard</a:t>
            </a:r>
            <a:r>
              <a:rPr lang="en-US" dirty="0" smtClean="0"/>
              <a:t> </a:t>
            </a:r>
            <a:r>
              <a:rPr lang="en-US" dirty="0" err="1" smtClean="0"/>
              <a:t>Elsen</a:t>
            </a:r>
            <a:r>
              <a:rPr lang="en-US" dirty="0" smtClean="0"/>
              <a:t> (CERN)</a:t>
            </a:r>
          </a:p>
          <a:p>
            <a:r>
              <a:rPr lang="en-US" dirty="0" smtClean="0"/>
              <a:t>Stefano Forte (Milano)</a:t>
            </a:r>
          </a:p>
          <a:p>
            <a:r>
              <a:rPr lang="en-US" dirty="0" smtClean="0"/>
              <a:t>Andrew Hutton (Jefferson Lab)</a:t>
            </a:r>
          </a:p>
          <a:p>
            <a:r>
              <a:rPr lang="en-US" dirty="0" smtClean="0"/>
              <a:t>Young-</a:t>
            </a:r>
            <a:r>
              <a:rPr lang="en-US" dirty="0" err="1" smtClean="0"/>
              <a:t>Kee</a:t>
            </a:r>
            <a:r>
              <a:rPr lang="en-US" dirty="0" smtClean="0"/>
              <a:t> Kim (Chicago)</a:t>
            </a:r>
          </a:p>
          <a:p>
            <a:r>
              <a:rPr lang="en-US" dirty="0" smtClean="0"/>
              <a:t>Victor A </a:t>
            </a:r>
            <a:r>
              <a:rPr lang="en-US" dirty="0" err="1" smtClean="0"/>
              <a:t>Matveev</a:t>
            </a:r>
            <a:r>
              <a:rPr lang="en-US" dirty="0" smtClean="0"/>
              <a:t> (JINR </a:t>
            </a:r>
            <a:r>
              <a:rPr lang="en-US" dirty="0" err="1" smtClean="0"/>
              <a:t>Dubna</a:t>
            </a:r>
            <a:r>
              <a:rPr lang="en-US" dirty="0" smtClean="0"/>
              <a:t>)</a:t>
            </a:r>
          </a:p>
          <a:p>
            <a:r>
              <a:rPr lang="en-US" dirty="0" smtClean="0"/>
              <a:t>Shin-</a:t>
            </a:r>
            <a:r>
              <a:rPr lang="en-US" dirty="0" err="1" smtClean="0"/>
              <a:t>Ichi</a:t>
            </a:r>
            <a:r>
              <a:rPr lang="en-US" dirty="0" smtClean="0"/>
              <a:t> </a:t>
            </a:r>
            <a:r>
              <a:rPr lang="en-US" dirty="0" err="1" smtClean="0"/>
              <a:t>Kurokawa</a:t>
            </a:r>
            <a:r>
              <a:rPr lang="en-US" dirty="0" smtClean="0"/>
              <a:t> (Tsukuba)</a:t>
            </a:r>
          </a:p>
          <a:p>
            <a:r>
              <a:rPr lang="en-US" dirty="0" smtClean="0"/>
              <a:t>Leandro </a:t>
            </a:r>
            <a:r>
              <a:rPr lang="en-US" dirty="0" err="1" smtClean="0"/>
              <a:t>Nisati</a:t>
            </a:r>
            <a:r>
              <a:rPr lang="en-US" dirty="0" smtClean="0"/>
              <a:t> (Rome)</a:t>
            </a:r>
          </a:p>
          <a:p>
            <a:r>
              <a:rPr lang="en-US" dirty="0" smtClean="0"/>
              <a:t>Leonid </a:t>
            </a:r>
            <a:r>
              <a:rPr lang="en-US" dirty="0" err="1" smtClean="0"/>
              <a:t>Rivkin</a:t>
            </a:r>
            <a:r>
              <a:rPr lang="en-US" dirty="0" smtClean="0"/>
              <a:t> (Lausanne)</a:t>
            </a:r>
          </a:p>
          <a:p>
            <a:r>
              <a:rPr lang="en-US" dirty="0" err="1" smtClean="0"/>
              <a:t>Herwig</a:t>
            </a:r>
            <a:r>
              <a:rPr lang="en-US" dirty="0" smtClean="0"/>
              <a:t> </a:t>
            </a:r>
            <a:r>
              <a:rPr lang="en-US" dirty="0" err="1" smtClean="0"/>
              <a:t>Schopper</a:t>
            </a:r>
            <a:r>
              <a:rPr lang="en-US" dirty="0" smtClean="0"/>
              <a:t> (CERN) – Chair</a:t>
            </a:r>
          </a:p>
          <a:p>
            <a:r>
              <a:rPr lang="en-US" dirty="0" err="1" smtClean="0"/>
              <a:t>Jurgen</a:t>
            </a:r>
            <a:r>
              <a:rPr lang="en-US" dirty="0" smtClean="0"/>
              <a:t> </a:t>
            </a:r>
            <a:r>
              <a:rPr lang="en-US" dirty="0" err="1" smtClean="0"/>
              <a:t>Schukraft</a:t>
            </a:r>
            <a:r>
              <a:rPr lang="en-US" dirty="0" smtClean="0"/>
              <a:t> (CERN)</a:t>
            </a:r>
          </a:p>
          <a:p>
            <a:r>
              <a:rPr lang="en-US" dirty="0" err="1" smtClean="0"/>
              <a:t>Achille</a:t>
            </a:r>
            <a:r>
              <a:rPr lang="en-US" dirty="0" smtClean="0"/>
              <a:t> </a:t>
            </a:r>
            <a:r>
              <a:rPr lang="en-US" dirty="0" err="1" smtClean="0"/>
              <a:t>Stocchi</a:t>
            </a:r>
            <a:r>
              <a:rPr lang="en-US" dirty="0" smtClean="0"/>
              <a:t> (LAL </a:t>
            </a:r>
            <a:r>
              <a:rPr lang="en-US" dirty="0" err="1" smtClean="0"/>
              <a:t>Orsay</a:t>
            </a:r>
            <a:r>
              <a:rPr lang="en-US" dirty="0" smtClean="0"/>
              <a:t>)</a:t>
            </a:r>
          </a:p>
          <a:p>
            <a:r>
              <a:rPr lang="en-US" dirty="0" smtClean="0"/>
              <a:t>John </a:t>
            </a:r>
            <a:r>
              <a:rPr lang="en-US" dirty="0" err="1" smtClean="0"/>
              <a:t>Womersley</a:t>
            </a:r>
            <a:r>
              <a:rPr lang="en-US" dirty="0" smtClean="0"/>
              <a:t> (ESS)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19" y="663440"/>
            <a:ext cx="34439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International Advisory Committee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rgbClr val="000090"/>
                </a:solidFill>
              </a:rPr>
              <a:t>“..Direction for </a:t>
            </a:r>
            <a:r>
              <a:rPr lang="en-US" sz="1600" dirty="0" err="1" smtClean="0">
                <a:solidFill>
                  <a:srgbClr val="000090"/>
                </a:solidFill>
              </a:rPr>
              <a:t>ep</a:t>
            </a:r>
            <a:r>
              <a:rPr lang="en-US" sz="1600" dirty="0" smtClean="0">
                <a:solidFill>
                  <a:srgbClr val="000090"/>
                </a:solidFill>
              </a:rPr>
              <a:t>/A both at LHC+FCC”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0650" y="1895135"/>
            <a:ext cx="2538061" cy="3139321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dirty="0"/>
              <a:t>Oliver </a:t>
            </a:r>
            <a:r>
              <a:rPr lang="en-US" dirty="0" err="1" smtClean="0"/>
              <a:t>Brüning</a:t>
            </a:r>
            <a:r>
              <a:rPr lang="en-US" dirty="0" smtClean="0"/>
              <a:t> – Co-Chair</a:t>
            </a:r>
            <a:endParaRPr lang="en-US" dirty="0"/>
          </a:p>
          <a:p>
            <a:r>
              <a:rPr lang="en-US" dirty="0"/>
              <a:t>Andrea </a:t>
            </a:r>
            <a:r>
              <a:rPr lang="en-US" dirty="0" err="1"/>
              <a:t>Gaddi</a:t>
            </a:r>
            <a:endParaRPr lang="en-US" dirty="0"/>
          </a:p>
          <a:p>
            <a:r>
              <a:rPr lang="en-US" dirty="0" err="1"/>
              <a:t>Erk</a:t>
            </a:r>
            <a:r>
              <a:rPr lang="en-US" dirty="0"/>
              <a:t> </a:t>
            </a:r>
            <a:r>
              <a:rPr lang="en-US" dirty="0" smtClean="0"/>
              <a:t>Jensen</a:t>
            </a:r>
          </a:p>
          <a:p>
            <a:r>
              <a:rPr lang="en-US" dirty="0" err="1" smtClean="0"/>
              <a:t>Walid</a:t>
            </a:r>
            <a:r>
              <a:rPr lang="en-US" dirty="0" smtClean="0"/>
              <a:t> </a:t>
            </a:r>
            <a:r>
              <a:rPr lang="en-US" dirty="0" err="1" smtClean="0"/>
              <a:t>Kaabi</a:t>
            </a:r>
            <a:endParaRPr lang="en-US" dirty="0"/>
          </a:p>
          <a:p>
            <a:r>
              <a:rPr lang="en-US" dirty="0"/>
              <a:t>Max </a:t>
            </a:r>
            <a:r>
              <a:rPr lang="en-US" dirty="0" smtClean="0"/>
              <a:t>Klein – Co-Chair</a:t>
            </a:r>
            <a:endParaRPr lang="en-US" dirty="0"/>
          </a:p>
          <a:p>
            <a:r>
              <a:rPr lang="en-US" dirty="0"/>
              <a:t>Peter </a:t>
            </a:r>
            <a:r>
              <a:rPr lang="en-US" dirty="0" err="1"/>
              <a:t>Kostka</a:t>
            </a:r>
            <a:endParaRPr lang="en-US" dirty="0"/>
          </a:p>
          <a:p>
            <a:r>
              <a:rPr lang="en-US" dirty="0"/>
              <a:t>Bruce </a:t>
            </a:r>
            <a:r>
              <a:rPr lang="en-US" dirty="0" err="1"/>
              <a:t>Mellado</a:t>
            </a:r>
            <a:endParaRPr lang="en-US" dirty="0"/>
          </a:p>
          <a:p>
            <a:r>
              <a:rPr lang="en-US" dirty="0"/>
              <a:t>Paul Newman</a:t>
            </a:r>
          </a:p>
          <a:p>
            <a:r>
              <a:rPr lang="en-US" dirty="0"/>
              <a:t>Daniel Schulte</a:t>
            </a:r>
          </a:p>
          <a:p>
            <a:r>
              <a:rPr lang="en-US" dirty="0"/>
              <a:t>Frank Zimmermann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0048" y="930274"/>
            <a:ext cx="26862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Coordination Group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1600" dirty="0" err="1" smtClean="0">
                <a:solidFill>
                  <a:srgbClr val="000090"/>
                </a:solidFill>
              </a:rPr>
              <a:t>Accelerator+Detector+Physics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6733" y="5226574"/>
            <a:ext cx="259207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5(11) are members of the</a:t>
            </a:r>
          </a:p>
          <a:p>
            <a:r>
              <a:rPr lang="en-US" dirty="0" smtClean="0"/>
              <a:t>FCC coordination team</a:t>
            </a:r>
          </a:p>
          <a:p>
            <a:endParaRPr lang="en-US" dirty="0"/>
          </a:p>
          <a:p>
            <a:r>
              <a:rPr lang="en-US" sz="1600" dirty="0" smtClean="0"/>
              <a:t>OB+MK: FCC-eh </a:t>
            </a:r>
            <a:r>
              <a:rPr lang="en-US" sz="1600" dirty="0" err="1" smtClean="0"/>
              <a:t>responsibles</a:t>
            </a:r>
            <a:endParaRPr lang="en-US" sz="1600" dirty="0" smtClean="0"/>
          </a:p>
          <a:p>
            <a:r>
              <a:rPr lang="en-US" sz="1600" dirty="0" smtClean="0"/>
              <a:t>MDO: physics co-</a:t>
            </a:r>
            <a:r>
              <a:rPr lang="en-US" sz="1600" dirty="0" err="1" smtClean="0"/>
              <a:t>convenor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6583229" y="657138"/>
            <a:ext cx="2241247" cy="5909311"/>
          </a:xfrm>
          <a:prstGeom prst="rect">
            <a:avLst/>
          </a:prstGeom>
          <a:solidFill>
            <a:schemeClr val="bg1">
              <a:lumMod val="65000"/>
              <a:alpha val="18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PDFs, QCD       </a:t>
            </a:r>
            <a:endParaRPr lang="en-US" b="1" dirty="0" smtClean="0"/>
          </a:p>
          <a:p>
            <a:r>
              <a:rPr lang="en-US" dirty="0" smtClean="0"/>
              <a:t>Fred </a:t>
            </a:r>
            <a:r>
              <a:rPr lang="en-US" dirty="0" err="1"/>
              <a:t>Olness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Claire </a:t>
            </a:r>
            <a:r>
              <a:rPr lang="en-US" dirty="0" err="1" smtClean="0"/>
              <a:t>Gwenlan</a:t>
            </a:r>
            <a:endParaRPr lang="en-US" dirty="0"/>
          </a:p>
          <a:p>
            <a:r>
              <a:rPr lang="en-US" b="1" dirty="0"/>
              <a:t>Higgs</a:t>
            </a:r>
            <a:r>
              <a:rPr lang="en-US" dirty="0"/>
              <a:t>               </a:t>
            </a:r>
            <a:endParaRPr lang="en-US" dirty="0" smtClean="0"/>
          </a:p>
          <a:p>
            <a:r>
              <a:rPr lang="en-US" dirty="0" err="1" smtClean="0"/>
              <a:t>Uta</a:t>
            </a:r>
            <a:r>
              <a:rPr lang="en-US" dirty="0" smtClean="0"/>
              <a:t> </a:t>
            </a:r>
            <a:r>
              <a:rPr lang="en-US" dirty="0"/>
              <a:t>Klein, </a:t>
            </a:r>
            <a:endParaRPr lang="en-US" dirty="0" smtClean="0"/>
          </a:p>
          <a:p>
            <a:r>
              <a:rPr lang="en-US" dirty="0" smtClean="0"/>
              <a:t>Masahiro </a:t>
            </a:r>
            <a:r>
              <a:rPr lang="en-US" dirty="0" err="1" smtClean="0"/>
              <a:t>Kuze</a:t>
            </a:r>
            <a:endParaRPr lang="en-US" dirty="0"/>
          </a:p>
          <a:p>
            <a:r>
              <a:rPr lang="en-US" b="1" dirty="0" smtClean="0"/>
              <a:t>BSM</a:t>
            </a:r>
          </a:p>
          <a:p>
            <a:r>
              <a:rPr lang="en-US" dirty="0" smtClean="0"/>
              <a:t>Georges </a:t>
            </a:r>
            <a:r>
              <a:rPr lang="en-US" dirty="0" err="1"/>
              <a:t>Azuelos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Monica </a:t>
            </a:r>
            <a:r>
              <a:rPr lang="en-US" dirty="0" err="1"/>
              <a:t>D’Onofrio</a:t>
            </a:r>
            <a:endParaRPr lang="en-US" dirty="0"/>
          </a:p>
          <a:p>
            <a:r>
              <a:rPr lang="en-US" b="1" dirty="0"/>
              <a:t>Top</a:t>
            </a:r>
            <a:r>
              <a:rPr lang="en-US" dirty="0"/>
              <a:t>              </a:t>
            </a:r>
            <a:endParaRPr lang="en-US" dirty="0" smtClean="0"/>
          </a:p>
          <a:p>
            <a:r>
              <a:rPr lang="en-US" dirty="0" smtClean="0"/>
              <a:t>Olaf </a:t>
            </a:r>
            <a:r>
              <a:rPr lang="en-US" dirty="0" err="1"/>
              <a:t>Behnke</a:t>
            </a:r>
            <a:r>
              <a:rPr lang="en-US" dirty="0" smtClean="0"/>
              <a:t>,</a:t>
            </a:r>
          </a:p>
          <a:p>
            <a:r>
              <a:rPr lang="en-US" dirty="0" smtClean="0"/>
              <a:t>Christian </a:t>
            </a:r>
            <a:r>
              <a:rPr lang="en-US" dirty="0" err="1"/>
              <a:t>Schwanenberger</a:t>
            </a:r>
            <a:endParaRPr lang="en-US" dirty="0"/>
          </a:p>
          <a:p>
            <a:r>
              <a:rPr lang="en-US" b="1" dirty="0" err="1" smtClean="0"/>
              <a:t>eA</a:t>
            </a:r>
            <a:r>
              <a:rPr lang="en-US" b="1" dirty="0" smtClean="0"/>
              <a:t> Physics </a:t>
            </a:r>
            <a:r>
              <a:rPr lang="en-US" dirty="0" smtClean="0"/>
              <a:t>             </a:t>
            </a:r>
          </a:p>
          <a:p>
            <a:r>
              <a:rPr lang="en-US" dirty="0" smtClean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b="1" dirty="0"/>
              <a:t>Small x            </a:t>
            </a:r>
          </a:p>
          <a:p>
            <a:r>
              <a:rPr lang="en-US" dirty="0" smtClean="0"/>
              <a:t>Paul </a:t>
            </a:r>
            <a:r>
              <a:rPr lang="en-US" dirty="0"/>
              <a:t>Newman, </a:t>
            </a:r>
            <a:endParaRPr lang="en-US" dirty="0" smtClean="0"/>
          </a:p>
          <a:p>
            <a:r>
              <a:rPr lang="en-US" dirty="0" smtClean="0"/>
              <a:t>Anna </a:t>
            </a:r>
            <a:r>
              <a:rPr lang="en-US" dirty="0" err="1" smtClean="0"/>
              <a:t>Stasto</a:t>
            </a:r>
            <a:endParaRPr lang="en-US" dirty="0" smtClean="0"/>
          </a:p>
          <a:p>
            <a:r>
              <a:rPr lang="en-US" b="1" dirty="0" smtClean="0"/>
              <a:t>Detector</a:t>
            </a:r>
          </a:p>
          <a:p>
            <a:r>
              <a:rPr lang="en-US" dirty="0" smtClean="0"/>
              <a:t>Alessandro </a:t>
            </a:r>
            <a:r>
              <a:rPr lang="en-US" dirty="0" err="1" smtClean="0"/>
              <a:t>Polini</a:t>
            </a:r>
            <a:endParaRPr lang="en-US" dirty="0" smtClean="0"/>
          </a:p>
          <a:p>
            <a:r>
              <a:rPr lang="en-US" dirty="0" smtClean="0"/>
              <a:t>Peter </a:t>
            </a:r>
            <a:r>
              <a:rPr lang="en-US" dirty="0" err="1" smtClean="0"/>
              <a:t>Kostka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0667" y="17876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Working Groups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3013" y="6554465"/>
            <a:ext cx="1538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*)September 2017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5740" y="6073950"/>
            <a:ext cx="2491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 smtClean="0"/>
              <a:t>We miss Guido </a:t>
            </a:r>
            <a:r>
              <a:rPr lang="en-US" b="1" dirty="0" err="1" smtClean="0"/>
              <a:t>Altarelli</a:t>
            </a:r>
            <a:r>
              <a:rPr lang="en-US" b="1" dirty="0" smtClean="0"/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075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1.  New Timeline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833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805" y="124327"/>
            <a:ext cx="8265051" cy="66706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Projected Timelines for </a:t>
            </a:r>
            <a:r>
              <a:rPr lang="en-US" sz="3200" dirty="0" smtClean="0">
                <a:solidFill>
                  <a:srgbClr val="000090"/>
                </a:solidFill>
              </a:rPr>
              <a:t>Future </a:t>
            </a:r>
            <a:r>
              <a:rPr lang="en-US" sz="3200" dirty="0" err="1" smtClean="0">
                <a:solidFill>
                  <a:srgbClr val="000090"/>
                </a:solidFill>
              </a:rPr>
              <a:t>ep</a:t>
            </a:r>
            <a:r>
              <a:rPr lang="en-US" sz="3200" dirty="0" smtClean="0">
                <a:solidFill>
                  <a:srgbClr val="000090"/>
                </a:solidFill>
              </a:rPr>
              <a:t>/</a:t>
            </a:r>
            <a:r>
              <a:rPr lang="en-US" sz="3200" dirty="0" err="1" smtClean="0">
                <a:solidFill>
                  <a:srgbClr val="000090"/>
                </a:solidFill>
              </a:rPr>
              <a:t>eA</a:t>
            </a:r>
            <a:r>
              <a:rPr lang="en-US" sz="3200" dirty="0" smtClean="0">
                <a:solidFill>
                  <a:srgbClr val="000090"/>
                </a:solidFill>
              </a:rPr>
              <a:t> Colliders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9016" y="5398481"/>
            <a:ext cx="7750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HERA</a:t>
            </a:r>
            <a:r>
              <a:rPr lang="en-US" dirty="0" smtClean="0">
                <a:solidFill>
                  <a:srgbClr val="000090"/>
                </a:solidFill>
              </a:rPr>
              <a:t>: Proposal 1984, Data 1992-2007, Publications 1993-2018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b="1" dirty="0" err="1" smtClean="0">
                <a:solidFill>
                  <a:srgbClr val="000090"/>
                </a:solidFill>
              </a:rPr>
              <a:t>VHEep</a:t>
            </a:r>
            <a:r>
              <a:rPr lang="en-US" dirty="0" smtClean="0">
                <a:solidFill>
                  <a:srgbClr val="000090"/>
                </a:solidFill>
              </a:rPr>
              <a:t>: Plasma e </a:t>
            </a:r>
            <a:r>
              <a:rPr lang="mr-IN" dirty="0" smtClean="0">
                <a:solidFill>
                  <a:srgbClr val="000090"/>
                </a:solidFill>
              </a:rPr>
              <a:t>–</a:t>
            </a:r>
            <a:r>
              <a:rPr lang="en-US" dirty="0" smtClean="0">
                <a:solidFill>
                  <a:srgbClr val="000090"/>
                </a:solidFill>
              </a:rPr>
              <a:t> LHC.   </a:t>
            </a:r>
            <a:r>
              <a:rPr lang="en-US" b="1" dirty="0" smtClean="0">
                <a:solidFill>
                  <a:srgbClr val="000090"/>
                </a:solidFill>
              </a:rPr>
              <a:t>Chinese </a:t>
            </a:r>
            <a:r>
              <a:rPr lang="en-US" b="1" dirty="0" err="1" smtClean="0">
                <a:solidFill>
                  <a:srgbClr val="000090"/>
                </a:solidFill>
              </a:rPr>
              <a:t>ep</a:t>
            </a:r>
            <a:r>
              <a:rPr lang="en-US" b="1" dirty="0" smtClean="0">
                <a:solidFill>
                  <a:srgbClr val="000090"/>
                </a:solidFill>
              </a:rPr>
              <a:t>/A </a:t>
            </a:r>
            <a:r>
              <a:rPr lang="en-US" dirty="0" smtClean="0">
                <a:solidFill>
                  <a:srgbClr val="000090"/>
                </a:solidFill>
              </a:rPr>
              <a:t>projects: Lanzhou (low E) and CEPC/SPPC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7672" y="4766772"/>
            <a:ext cx="8724896" cy="0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25844" y="1435555"/>
            <a:ext cx="0" cy="349686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94669" y="1422310"/>
            <a:ext cx="36815" cy="351011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92349" y="1427470"/>
            <a:ext cx="36815" cy="350495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51720" y="1711624"/>
            <a:ext cx="3589492" cy="0"/>
          </a:xfrm>
          <a:prstGeom prst="line">
            <a:avLst/>
          </a:prstGeom>
          <a:ln w="76200" cmpd="tri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55083" y="1679978"/>
            <a:ext cx="1647485" cy="0"/>
          </a:xfrm>
          <a:prstGeom prst="line">
            <a:avLst/>
          </a:prstGeom>
          <a:ln w="76200" cmpd="tri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41212" y="1832378"/>
            <a:ext cx="4413756" cy="31646"/>
          </a:xfrm>
          <a:prstGeom prst="line">
            <a:avLst/>
          </a:prstGeom>
          <a:ln w="76200" cmpd="tri">
            <a:solidFill>
              <a:schemeClr val="accent6">
                <a:lumMod val="50000"/>
                <a:alpha val="28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116880" y="2318975"/>
            <a:ext cx="2724332" cy="0"/>
          </a:xfrm>
          <a:prstGeom prst="line">
            <a:avLst/>
          </a:prstGeom>
          <a:ln w="63500" cmpd="tri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455083" y="2318975"/>
            <a:ext cx="1647485" cy="0"/>
          </a:xfrm>
          <a:prstGeom prst="line">
            <a:avLst/>
          </a:prstGeom>
          <a:ln w="63500" cmpd="tri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2876276"/>
            <a:ext cx="1045496" cy="0"/>
          </a:xfrm>
          <a:prstGeom prst="line">
            <a:avLst/>
          </a:prstGeom>
          <a:ln w="76200" cmpd="tri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952613" y="4072595"/>
            <a:ext cx="5576102" cy="0"/>
          </a:xfrm>
          <a:prstGeom prst="line">
            <a:avLst/>
          </a:prstGeom>
          <a:ln w="63500" cmpd="tri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544" y="3562421"/>
            <a:ext cx="1504291" cy="0"/>
          </a:xfrm>
          <a:prstGeom prst="line">
            <a:avLst/>
          </a:prstGeom>
          <a:ln w="76200" cmpd="tri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40856" y="4969233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2025</a:t>
            </a:r>
            <a:endParaRPr lang="en-US" sz="2000" dirty="0"/>
          </a:p>
        </p:txBody>
      </p:sp>
      <p:sp>
        <p:nvSpPr>
          <p:cNvPr id="41" name="TextBox 40"/>
          <p:cNvSpPr txBox="1"/>
          <p:nvPr/>
        </p:nvSpPr>
        <p:spPr>
          <a:xfrm>
            <a:off x="3305163" y="4974397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2035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6402843" y="4997962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2045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5412179" y="6441604"/>
            <a:ext cx="3257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MK+RY, April 7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, 2017, DIS at Birmingham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1527835" y="1214699"/>
            <a:ext cx="93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HL-LHC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52317" y="1196294"/>
            <a:ext cx="956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HE-LHC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58663" y="1845619"/>
            <a:ext cx="826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LHeC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577518" y="1380340"/>
            <a:ext cx="573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FCC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56116" y="2360943"/>
            <a:ext cx="694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RHIC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8345" y="3015432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Jlab12 </a:t>
            </a:r>
            <a:r>
              <a:rPr lang="en-US" sz="2000" b="1" dirty="0" err="1" smtClean="0">
                <a:solidFill>
                  <a:srgbClr val="008000"/>
                </a:solidFill>
              </a:rPr>
              <a:t>GeV</a:t>
            </a:r>
            <a:endParaRPr lang="en-US" sz="2000" b="1" dirty="0">
              <a:solidFill>
                <a:srgbClr val="008000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054392" y="2881436"/>
            <a:ext cx="1045496" cy="0"/>
          </a:xfrm>
          <a:prstGeom prst="line">
            <a:avLst/>
          </a:prstGeom>
          <a:ln w="76200" cmpd="tri">
            <a:solidFill>
              <a:srgbClr val="008000">
                <a:alpha val="23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420161" y="1841087"/>
            <a:ext cx="826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90"/>
                </a:solidFill>
              </a:rPr>
              <a:t>L</a:t>
            </a:r>
            <a:r>
              <a:rPr lang="en-US" sz="2400" b="1" dirty="0" err="1" smtClean="0">
                <a:solidFill>
                  <a:srgbClr val="000090"/>
                </a:solidFill>
              </a:rPr>
              <a:t>HeC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5090" y="6400004"/>
            <a:ext cx="525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Dislaimer</a:t>
            </a:r>
            <a:r>
              <a:rPr lang="en-US" dirty="0" smtClean="0">
                <a:solidFill>
                  <a:srgbClr val="FF0000"/>
                </a:solidFill>
              </a:rPr>
              <a:t>: For discussion and illustration at DIS17 only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632292" y="3544016"/>
            <a:ext cx="579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EIC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03976" y="2097499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omething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yy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? in between?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rot="21480000">
            <a:off x="1519728" y="3549176"/>
            <a:ext cx="597152" cy="13245"/>
          </a:xfrm>
          <a:prstGeom prst="line">
            <a:avLst/>
          </a:prstGeom>
          <a:ln w="76200" cmpd="tri">
            <a:solidFill>
              <a:srgbClr val="008000">
                <a:alpha val="23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31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2. Cost-Energy-Physics-Configuration Update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823553" y="6228446"/>
            <a:ext cx="7587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We need maximum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 and 10</a:t>
            </a:r>
            <a:r>
              <a:rPr lang="en-US" baseline="30000" dirty="0" smtClean="0"/>
              <a:t>34</a:t>
            </a:r>
            <a:r>
              <a:rPr lang="en-US" dirty="0" smtClean="0"/>
              <a:t> and time for the Higgs and BSM </a:t>
            </a:r>
            <a:r>
              <a:rPr lang="en-US" dirty="0" err="1" smtClean="0"/>
              <a:t>programmes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6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7249"/>
            <a:ext cx="7772400" cy="7681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Considerations on the Choice of </a:t>
            </a:r>
            <a:r>
              <a:rPr lang="en-US" sz="3200" dirty="0" err="1" smtClean="0"/>
              <a:t>E</a:t>
            </a:r>
            <a:r>
              <a:rPr lang="en-US" sz="3200" baseline="-25000" dirty="0" err="1" smtClean="0"/>
              <a:t>e</a:t>
            </a:r>
            <a:r>
              <a:rPr lang="en-US" sz="3200" dirty="0" smtClean="0"/>
              <a:t> 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0824" y="1199491"/>
            <a:ext cx="725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Chosen 60 </a:t>
            </a:r>
            <a:r>
              <a:rPr lang="en-US" dirty="0" err="1" smtClean="0"/>
              <a:t>GeV</a:t>
            </a:r>
            <a:r>
              <a:rPr lang="en-US" dirty="0" smtClean="0"/>
              <a:t> and U(</a:t>
            </a:r>
            <a:r>
              <a:rPr lang="en-US" dirty="0" err="1" smtClean="0"/>
              <a:t>LHeC</a:t>
            </a:r>
            <a:r>
              <a:rPr lang="en-US" dirty="0" smtClean="0"/>
              <a:t>)=U(LHC)/3 as a supposedly realistic first choice.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824" y="1883919"/>
            <a:ext cx="4063999" cy="3541675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885768" y="5573061"/>
            <a:ext cx="1827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MK, F Zimmermann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29904" y="5999809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Initial, tentative, rough scaling estimate of basic cost (tunnel, </a:t>
            </a:r>
            <a:r>
              <a:rPr lang="en-US" dirty="0" err="1" smtClean="0"/>
              <a:t>linac</a:t>
            </a:r>
            <a:r>
              <a:rPr lang="en-US" dirty="0" smtClean="0"/>
              <a:t> (XFEL), magnets</a:t>
            </a:r>
          </a:p>
          <a:p>
            <a:r>
              <a:rPr lang="en-US" dirty="0" smtClean="0"/>
              <a:t>                            On energy </a:t>
            </a:r>
            <a:r>
              <a:rPr lang="en-US" dirty="0" err="1" smtClean="0"/>
              <a:t>vs</a:t>
            </a:r>
            <a:r>
              <a:rPr lang="en-US" dirty="0" smtClean="0"/>
              <a:t> physics see MK at September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2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3. Civil Engineering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50743" y="5262061"/>
            <a:ext cx="738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cost estimate under way. Previously </a:t>
            </a:r>
            <a:r>
              <a:rPr lang="en-US" dirty="0" err="1" smtClean="0"/>
              <a:t>Amberg</a:t>
            </a:r>
            <a:r>
              <a:rPr lang="en-US" dirty="0" smtClean="0"/>
              <a:t>: fully documented. 4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16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4610"/>
            <a:ext cx="7772400" cy="1002855"/>
          </a:xfrm>
        </p:spPr>
        <p:txBody>
          <a:bodyPr>
            <a:normAutofit/>
          </a:bodyPr>
          <a:lstStyle/>
          <a:p>
            <a:r>
              <a:rPr lang="en-GB" sz="3200" dirty="0" smtClean="0"/>
              <a:t>Location + Footprint of the 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electron ERL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0"/>
            <a:ext cx="9144000" cy="4172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4650" y="871835"/>
            <a:ext cx="2199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LHC (HL and HE)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613485" y="902224"/>
            <a:ext cx="654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FCC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60191" y="5815842"/>
            <a:ext cx="38795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Energy </a:t>
            </a:r>
            <a:r>
              <a:rPr lang="mr-IN" sz="2000" b="1" dirty="0" smtClean="0"/>
              <a:t>–</a:t>
            </a:r>
            <a:r>
              <a:rPr lang="en-US" sz="2000" b="1" dirty="0" smtClean="0"/>
              <a:t> Cost </a:t>
            </a:r>
            <a:r>
              <a:rPr lang="mr-IN" sz="2000" b="1" dirty="0" smtClean="0"/>
              <a:t>–</a:t>
            </a:r>
            <a:r>
              <a:rPr lang="en-US" sz="2000" b="1" dirty="0" smtClean="0"/>
              <a:t> Physics </a:t>
            </a:r>
            <a:r>
              <a:rPr lang="mr-IN" sz="2000" b="1" dirty="0" smtClean="0"/>
              <a:t>–</a:t>
            </a:r>
            <a:r>
              <a:rPr lang="en-US" sz="2000" b="1" dirty="0" smtClean="0"/>
              <a:t> Footprint</a:t>
            </a:r>
          </a:p>
          <a:p>
            <a:r>
              <a:rPr lang="en-US" dirty="0"/>
              <a:t>a</a:t>
            </a:r>
            <a:r>
              <a:rPr lang="en-US" dirty="0" smtClean="0"/>
              <a:t>re being reinvestigated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62104" y="5588025"/>
            <a:ext cx="39497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 9km ERL is a small add-on for the FCC</a:t>
            </a:r>
          </a:p>
          <a:p>
            <a:r>
              <a:rPr lang="en-US" b="1" dirty="0" smtClean="0"/>
              <a:t>Doubling the energy to 120 </a:t>
            </a:r>
            <a:r>
              <a:rPr lang="en-US" b="1" dirty="0" err="1" smtClean="0"/>
              <a:t>GeV</a:t>
            </a:r>
            <a:r>
              <a:rPr lang="en-US" b="1" dirty="0" smtClean="0"/>
              <a:t> hugely </a:t>
            </a:r>
          </a:p>
          <a:p>
            <a:r>
              <a:rPr lang="en-US" b="1" dirty="0"/>
              <a:t>i</a:t>
            </a:r>
            <a:r>
              <a:rPr lang="en-US" b="1" dirty="0" smtClean="0"/>
              <a:t>ncreases cost and effort.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097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0991"/>
            <a:ext cx="7772400" cy="6903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Tunnels: Triple Arc and LINACs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597" y="975325"/>
            <a:ext cx="3694984" cy="25932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88898" y="3795568"/>
            <a:ext cx="7453529" cy="2848389"/>
            <a:chOff x="369327" y="1599229"/>
            <a:chExt cx="7453529" cy="28483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327" y="1599229"/>
              <a:ext cx="3999040" cy="28483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7885" y="1627450"/>
              <a:ext cx="3834971" cy="26089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8925" t="13429" r="9560" b="16946"/>
            <a:stretch/>
          </p:blipFill>
          <p:spPr>
            <a:xfrm>
              <a:off x="2368846" y="2634548"/>
              <a:ext cx="809625" cy="8522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11486" t="23410" r="74661" b="16946"/>
            <a:stretch/>
          </p:blipFill>
          <p:spPr>
            <a:xfrm>
              <a:off x="1621021" y="2760754"/>
              <a:ext cx="217714" cy="72606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2868" y="2709065"/>
              <a:ext cx="241845" cy="777751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3924385" y="2504421"/>
              <a:ext cx="1666875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3000460" y="2504421"/>
              <a:ext cx="2590800" cy="3175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000460" y="2501247"/>
              <a:ext cx="0" cy="183438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378973" y="3795568"/>
            <a:ext cx="8079227" cy="284838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2182" y="61562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LINAC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373" y="616612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RF Gallery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62675" y="2939129"/>
            <a:ext cx="49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Arc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03993" y="2877573"/>
            <a:ext cx="2126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DRAFTs</a:t>
            </a:r>
          </a:p>
          <a:p>
            <a:r>
              <a:rPr lang="en-US" sz="1400" dirty="0" err="1" smtClean="0"/>
              <a:t>cf</a:t>
            </a:r>
            <a:r>
              <a:rPr lang="en-US" sz="1400" dirty="0" smtClean="0"/>
              <a:t> Matt Stewart et al. 12.9.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63346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4. Detector Decisions + Flexibility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27816" y="4602242"/>
            <a:ext cx="8315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invitation to the world  community to build a modern collider detector in the 20ties</a:t>
            </a:r>
          </a:p>
          <a:p>
            <a:endParaRPr lang="en-US" dirty="0"/>
          </a:p>
          <a:p>
            <a:r>
              <a:rPr lang="en-US" dirty="0" smtClean="0"/>
              <a:t>Installation and ALICE replacement in 2 years, studied (</a:t>
            </a:r>
            <a:r>
              <a:rPr lang="en-US" dirty="0" err="1" smtClean="0"/>
              <a:t>cf</a:t>
            </a:r>
            <a:r>
              <a:rPr lang="en-US" dirty="0" smtClean="0"/>
              <a:t> A </a:t>
            </a:r>
            <a:r>
              <a:rPr lang="en-US" dirty="0" err="1" smtClean="0"/>
              <a:t>Gaddi</a:t>
            </a:r>
            <a:r>
              <a:rPr lang="en-US" dirty="0"/>
              <a:t>)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59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6" y="115465"/>
            <a:ext cx="8931664" cy="656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0159"/>
            <a:ext cx="7772400" cy="849842"/>
          </a:xfr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24406"/>
            <a:ext cx="7734403" cy="5196898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2052509" y="221524"/>
            <a:ext cx="51134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LHeC</a:t>
            </a:r>
            <a:r>
              <a:rPr lang="en-US" sz="3200" dirty="0" smtClean="0"/>
              <a:t> Detector for the HE LHC</a:t>
            </a:r>
            <a:endParaRPr lang="en-US" sz="3200" dirty="0"/>
          </a:p>
        </p:txBody>
      </p:sp>
      <p:sp>
        <p:nvSpPr>
          <p:cNvPr id="113" name="TextBox 112"/>
          <p:cNvSpPr txBox="1"/>
          <p:nvPr/>
        </p:nvSpPr>
        <p:spPr>
          <a:xfrm>
            <a:off x="280558" y="3086567"/>
            <a:ext cx="33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486473" y="5109009"/>
            <a:ext cx="130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P.Kostka</a:t>
            </a:r>
            <a:r>
              <a:rPr lang="en-US" sz="1600" dirty="0" smtClean="0"/>
              <a:t> et al</a:t>
            </a:r>
            <a:endParaRPr lang="en-US" sz="1600" dirty="0"/>
          </a:p>
        </p:txBody>
      </p:sp>
      <p:sp>
        <p:nvSpPr>
          <p:cNvPr id="115" name="TextBox 114"/>
          <p:cNvSpPr txBox="1"/>
          <p:nvPr/>
        </p:nvSpPr>
        <p:spPr>
          <a:xfrm>
            <a:off x="984333" y="5762282"/>
            <a:ext cx="740911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Length x Diameter: </a:t>
            </a:r>
            <a:r>
              <a:rPr lang="en-US" dirty="0" err="1" smtClean="0"/>
              <a:t>LHeC</a:t>
            </a:r>
            <a:r>
              <a:rPr lang="en-US" dirty="0" smtClean="0"/>
              <a:t> (13.3 x 9 m</a:t>
            </a:r>
            <a:r>
              <a:rPr lang="en-US" baseline="30000" dirty="0" smtClean="0"/>
              <a:t>2</a:t>
            </a:r>
            <a:r>
              <a:rPr lang="en-US" dirty="0" smtClean="0"/>
              <a:t>)    HE-LHC (15.6 x 10.4)  </a:t>
            </a:r>
            <a:r>
              <a:rPr lang="en-US" dirty="0" err="1" smtClean="0"/>
              <a:t>FCCeh</a:t>
            </a:r>
            <a:r>
              <a:rPr lang="en-US" dirty="0" smtClean="0"/>
              <a:t> (19 x 12)</a:t>
            </a:r>
          </a:p>
          <a:p>
            <a:r>
              <a:rPr lang="en-US" dirty="0" smtClean="0"/>
              <a:t>ATLAS (45 x 25)  CMS (21 x 15):  [</a:t>
            </a:r>
            <a:r>
              <a:rPr lang="en-US" dirty="0" err="1" smtClean="0"/>
              <a:t>LHeC</a:t>
            </a:r>
            <a:r>
              <a:rPr lang="en-US" dirty="0" smtClean="0"/>
              <a:t> &lt; CMS, FCC-eh </a:t>
            </a:r>
            <a:r>
              <a:rPr lang="en-US" sz="1400" dirty="0" smtClean="0"/>
              <a:t>~</a:t>
            </a:r>
            <a:r>
              <a:rPr lang="en-US" dirty="0" smtClean="0"/>
              <a:t> CMS size]</a:t>
            </a:r>
          </a:p>
          <a:p>
            <a:r>
              <a:rPr lang="en-US" sz="1600" dirty="0" smtClean="0"/>
              <a:t>If CERN decides that the HE LHC comes, the </a:t>
            </a:r>
            <a:r>
              <a:rPr lang="en-US" sz="1600" dirty="0" err="1" smtClean="0"/>
              <a:t>LHeC</a:t>
            </a:r>
            <a:r>
              <a:rPr lang="en-US" sz="1600" dirty="0" smtClean="0"/>
              <a:t> detector should anticipate that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161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5. Update of the Interaction Region Design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3312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92" y="355600"/>
            <a:ext cx="8458200" cy="567424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21892" y="6317773"/>
            <a:ext cx="847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Brett Parker at September 2017 </a:t>
            </a:r>
            <a:r>
              <a:rPr lang="en-US" dirty="0" err="1" smtClean="0"/>
              <a:t>LHeC</a:t>
            </a:r>
            <a:r>
              <a:rPr lang="en-US" dirty="0" smtClean="0"/>
              <a:t> Workshop.    Replace Q1 of CDR by another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69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6. Integration of </a:t>
            </a:r>
            <a:r>
              <a:rPr lang="en-US" sz="3200" dirty="0" err="1" smtClean="0"/>
              <a:t>ep</a:t>
            </a:r>
            <a:r>
              <a:rPr lang="en-US" sz="3200" dirty="0" smtClean="0"/>
              <a:t> into </a:t>
            </a:r>
            <a:r>
              <a:rPr lang="en-US" sz="3200" dirty="0" err="1" smtClean="0"/>
              <a:t>pp</a:t>
            </a:r>
            <a:r>
              <a:rPr lang="en-US" sz="3200" dirty="0" smtClean="0"/>
              <a:t> physics (and ions)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4981638"/>
            <a:ext cx="776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studies ongoing. Forum: HL-HE Workshop and FCC CDR.  Many new papers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2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9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7"/>
            <a:ext cx="7772400" cy="77278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</a:rPr>
              <a:t>Higgs SM Coupling Prospects</a:t>
            </a:r>
            <a:endParaRPr lang="en-US" sz="2800" b="1" dirty="0">
              <a:solidFill>
                <a:srgbClr val="000090"/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284849866"/>
              </p:ext>
            </p:extLst>
          </p:nvPr>
        </p:nvGraphicFramePr>
        <p:xfrm>
          <a:off x="402052" y="1545467"/>
          <a:ext cx="8587314" cy="3188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523" y="4767207"/>
            <a:ext cx="7785963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4664B1"/>
                </a:solidFill>
              </a:rPr>
              <a:t>HL LHC</a:t>
            </a:r>
            <a:r>
              <a:rPr lang="en-US" sz="1400" dirty="0" smtClean="0"/>
              <a:t>: ATLAS-PUB-2014-016 14 </a:t>
            </a:r>
            <a:r>
              <a:rPr lang="en-US" sz="1400" dirty="0" err="1" smtClean="0"/>
              <a:t>TeV</a:t>
            </a:r>
            <a:r>
              <a:rPr lang="en-US" sz="1400" dirty="0" smtClean="0"/>
              <a:t> 3ab</a:t>
            </a:r>
            <a:r>
              <a:rPr lang="en-US" sz="1400" baseline="30000" dirty="0" smtClean="0"/>
              <a:t>-1 </a:t>
            </a:r>
            <a:r>
              <a:rPr lang="mr-IN" sz="1400" dirty="0" smtClean="0"/>
              <a:t>–</a:t>
            </a:r>
            <a:r>
              <a:rPr lang="en-US" sz="1400" dirty="0" smtClean="0"/>
              <a:t>  LHC has no </a:t>
            </a:r>
            <a:r>
              <a:rPr lang="en-US" sz="1400" dirty="0" err="1" smtClean="0"/>
              <a:t>gg</a:t>
            </a:r>
            <a:r>
              <a:rPr lang="en-US" sz="1400" dirty="0" smtClean="0"/>
              <a:t>, no cc, and poor bb, but rare channels as </a:t>
            </a:r>
            <a:r>
              <a:rPr lang="en-US" sz="1400" dirty="0" err="1" smtClean="0"/>
              <a:t>γγ</a:t>
            </a:r>
            <a:endParaRPr lang="en-US" sz="1400" dirty="0" smtClean="0"/>
          </a:p>
          <a:p>
            <a:r>
              <a:rPr lang="en-US" sz="1600" b="1" dirty="0" err="1" smtClean="0">
                <a:solidFill>
                  <a:schemeClr val="accent3">
                    <a:lumMod val="75000"/>
                  </a:schemeClr>
                </a:solidFill>
              </a:rPr>
              <a:t>LHeC</a:t>
            </a:r>
            <a:r>
              <a:rPr lang="en-US" sz="1400" dirty="0" smtClean="0"/>
              <a:t>: 1ab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, 60 </a:t>
            </a:r>
            <a:r>
              <a:rPr lang="en-US" sz="1400" dirty="0" err="1" smtClean="0"/>
              <a:t>GeV</a:t>
            </a:r>
            <a:r>
              <a:rPr lang="en-US" sz="1400" dirty="0" smtClean="0"/>
              <a:t> x 7 </a:t>
            </a:r>
            <a:r>
              <a:rPr lang="en-US" sz="1400" dirty="0" err="1" smtClean="0"/>
              <a:t>TeV</a:t>
            </a:r>
            <a:r>
              <a:rPr lang="en-US" sz="1400" dirty="0" smtClean="0"/>
              <a:t> - Work in progress. </a:t>
            </a:r>
            <a:r>
              <a:rPr lang="en-US" sz="1400" dirty="0" err="1"/>
              <a:t>e</a:t>
            </a:r>
            <a:r>
              <a:rPr lang="en-US" sz="1400" dirty="0" err="1" smtClean="0"/>
              <a:t>p</a:t>
            </a:r>
            <a:r>
              <a:rPr lang="en-US" sz="1400" dirty="0" smtClean="0"/>
              <a:t> also provides precise: </a:t>
            </a:r>
            <a:r>
              <a:rPr lang="en-US" sz="1400" dirty="0" err="1" smtClean="0"/>
              <a:t>xg</a:t>
            </a:r>
            <a:r>
              <a:rPr lang="en-US" sz="1400" dirty="0" smtClean="0"/>
              <a:t>, α</a:t>
            </a:r>
            <a:r>
              <a:rPr lang="en-US" sz="1400" baseline="-25000" dirty="0" smtClean="0"/>
              <a:t>s</a:t>
            </a:r>
            <a:r>
              <a:rPr lang="en-US" sz="1400" dirty="0" smtClean="0"/>
              <a:t> and PDFs to N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LO.. 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LHC</a:t>
            </a:r>
            <a:r>
              <a:rPr lang="en-US" sz="1400" dirty="0" smtClean="0"/>
              <a:t> (</a:t>
            </a:r>
            <a:r>
              <a:rPr lang="en-US" sz="1400" dirty="0" err="1" smtClean="0"/>
              <a:t>ep+pp</a:t>
            </a:r>
            <a:r>
              <a:rPr lang="en-US" sz="1400" dirty="0" smtClean="0"/>
              <a:t>): HL LHC with reduced theory uncertainty combined with </a:t>
            </a:r>
            <a:r>
              <a:rPr lang="en-US" sz="1400" dirty="0" err="1" smtClean="0"/>
              <a:t>LHeC</a:t>
            </a:r>
            <a:endParaRPr lang="en-US" sz="1400" dirty="0" smtClean="0"/>
          </a:p>
          <a:p>
            <a:r>
              <a:rPr lang="en-US" sz="1600" b="1" dirty="0" err="1" smtClean="0">
                <a:solidFill>
                  <a:schemeClr val="accent6">
                    <a:lumMod val="75000"/>
                  </a:schemeClr>
                </a:solidFill>
              </a:rPr>
              <a:t>FCCeh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1400" dirty="0"/>
              <a:t>2</a:t>
            </a:r>
            <a:r>
              <a:rPr lang="en-US" sz="1400" dirty="0" smtClean="0"/>
              <a:t>ab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, 60 </a:t>
            </a:r>
            <a:r>
              <a:rPr lang="en-US" sz="1400" dirty="0" err="1" smtClean="0"/>
              <a:t>GeV</a:t>
            </a:r>
            <a:r>
              <a:rPr lang="en-US" sz="1400" dirty="0" smtClean="0"/>
              <a:t> x 50 </a:t>
            </a:r>
            <a:r>
              <a:rPr lang="en-US" sz="1400" dirty="0" err="1" smtClean="0"/>
              <a:t>TeV</a:t>
            </a:r>
            <a:r>
              <a:rPr lang="en-US" sz="1400" dirty="0" smtClean="0"/>
              <a:t> - Work in progress. </a:t>
            </a:r>
            <a:r>
              <a:rPr lang="en-US" sz="1400" dirty="0" err="1" smtClean="0"/>
              <a:t>ep</a:t>
            </a:r>
            <a:r>
              <a:rPr lang="en-US" sz="1400" dirty="0" smtClean="0"/>
              <a:t> also provides precise: </a:t>
            </a:r>
            <a:r>
              <a:rPr lang="en-US" sz="1400" dirty="0" err="1" smtClean="0"/>
              <a:t>xg</a:t>
            </a:r>
            <a:r>
              <a:rPr lang="en-US" sz="1400" dirty="0" smtClean="0"/>
              <a:t>, α</a:t>
            </a:r>
            <a:r>
              <a:rPr lang="en-US" sz="1400" baseline="-25000" dirty="0" smtClean="0"/>
              <a:t>s</a:t>
            </a:r>
            <a:r>
              <a:rPr lang="en-US" sz="1400" dirty="0" smtClean="0"/>
              <a:t> and PDFs to N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LO..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2052" y="1237153"/>
            <a:ext cx="96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δκ</a:t>
            </a:r>
            <a:r>
              <a:rPr lang="en-US" dirty="0" smtClean="0"/>
              <a:t>/</a:t>
            </a:r>
            <a:r>
              <a:rPr lang="en-US" dirty="0" err="1" smtClean="0"/>
              <a:t>κ</a:t>
            </a:r>
            <a:r>
              <a:rPr lang="en-US" dirty="0" smtClean="0"/>
              <a:t> [%]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120000">
            <a:off x="4915285" y="1237153"/>
            <a:ext cx="115463" cy="321662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97765" y="1281547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Neutral Current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eHX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7241" y="12980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30862" y="1298042"/>
            <a:ext cx="2669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Charged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urrent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νHX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3793" y="180807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5558" y="5905991"/>
            <a:ext cx="85427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Improvements: ATLAS 2014 conservative, no CMS. </a:t>
            </a:r>
            <a:r>
              <a:rPr lang="en-US" dirty="0" err="1" smtClean="0"/>
              <a:t>ep</a:t>
            </a:r>
            <a:r>
              <a:rPr lang="en-US" dirty="0" smtClean="0"/>
              <a:t> (</a:t>
            </a:r>
            <a:r>
              <a:rPr lang="en-US" dirty="0" err="1" smtClean="0"/>
              <a:t>LHeC</a:t>
            </a:r>
            <a:r>
              <a:rPr lang="en-US" dirty="0" smtClean="0"/>
              <a:t>/</a:t>
            </a:r>
            <a:r>
              <a:rPr lang="en-US" dirty="0" err="1" smtClean="0"/>
              <a:t>FCCeh</a:t>
            </a:r>
            <a:r>
              <a:rPr lang="en-US" dirty="0" smtClean="0"/>
              <a:t>) are </a:t>
            </a:r>
            <a:r>
              <a:rPr lang="en-US" dirty="0" err="1" smtClean="0"/>
              <a:t>overconstrained</a:t>
            </a:r>
            <a:r>
              <a:rPr lang="en-US" dirty="0"/>
              <a:t>:</a:t>
            </a:r>
            <a:endParaRPr lang="en-US" dirty="0" smtClean="0"/>
          </a:p>
          <a:p>
            <a:r>
              <a:rPr lang="en-US" sz="1600" dirty="0" smtClean="0"/>
              <a:t>CC+NC, ratios, sum(</a:t>
            </a:r>
            <a:r>
              <a:rPr lang="en-US" sz="1600" dirty="0" err="1" smtClean="0"/>
              <a:t>br</a:t>
            </a:r>
            <a:r>
              <a:rPr lang="en-US" sz="1600" dirty="0" smtClean="0"/>
              <a:t>)=1..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sz="1600" dirty="0" smtClean="0"/>
              <a:t> joint coupling determination: especially WW and ZZ should improve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003333" y="6488668"/>
            <a:ext cx="4994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U+M Klein, Contribution to FCC Workshop, 16.1.2018, preliminary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502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Lots of exciting new papers on BSM in </a:t>
            </a:r>
            <a:r>
              <a:rPr lang="en-US" sz="3200" dirty="0" err="1" smtClean="0"/>
              <a:t>ep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8" y="1359783"/>
            <a:ext cx="4498030" cy="38198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529" y="1306860"/>
            <a:ext cx="4921472" cy="39846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982819"/>
            <a:ext cx="362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Sterile (heavy) Neutrinos in </a:t>
            </a:r>
            <a:r>
              <a:rPr lang="en-US" dirty="0" err="1" smtClean="0"/>
              <a:t>ep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NX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29712" y="937528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Search for </a:t>
            </a:r>
            <a:r>
              <a:rPr lang="en-US" dirty="0" err="1" smtClean="0"/>
              <a:t>Higgsino</a:t>
            </a:r>
            <a:r>
              <a:rPr lang="en-US" dirty="0" smtClean="0"/>
              <a:t> at </a:t>
            </a:r>
            <a:r>
              <a:rPr lang="en-US" dirty="0" err="1" smtClean="0"/>
              <a:t>LHeC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447" y="5345800"/>
            <a:ext cx="5029553" cy="13576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38754" y="1306860"/>
            <a:ext cx="1461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arXiv:1712.07135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5567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/>
              <a:t>7</a:t>
            </a:r>
            <a:r>
              <a:rPr lang="en-US" sz="3200" dirty="0" smtClean="0"/>
              <a:t>. PERLE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711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8139" y="1198991"/>
            <a:ext cx="4070080" cy="314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92702" y="593837"/>
            <a:ext cx="427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Keep them and many others busy for PERLE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2395" y="4899161"/>
            <a:ext cx="87342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TDR by mid 2019 (town meeting of the European PP community)</a:t>
            </a:r>
          </a:p>
          <a:p>
            <a:endParaRPr lang="en-US" dirty="0"/>
          </a:p>
          <a:p>
            <a:r>
              <a:rPr lang="en-US" dirty="0" smtClean="0"/>
              <a:t>Technical developments accompanying ERL development (e.g. </a:t>
            </a:r>
            <a:r>
              <a:rPr lang="en-US" dirty="0" err="1" smtClean="0"/>
              <a:t>Jlab’s</a:t>
            </a:r>
            <a:r>
              <a:rPr lang="en-US" dirty="0" smtClean="0"/>
              <a:t> 7 </a:t>
            </a:r>
            <a:r>
              <a:rPr lang="en-US" dirty="0" err="1" smtClean="0"/>
              <a:t>GeV</a:t>
            </a:r>
            <a:r>
              <a:rPr lang="en-US" dirty="0" smtClean="0"/>
              <a:t> ERL </a:t>
            </a:r>
            <a:r>
              <a:rPr lang="en-US" dirty="0" err="1" smtClean="0"/>
              <a:t>synrad</a:t>
            </a:r>
            <a:r>
              <a:rPr lang="en-US" dirty="0" smtClean="0"/>
              <a:t> test)</a:t>
            </a:r>
          </a:p>
          <a:p>
            <a:endParaRPr lang="en-US" dirty="0"/>
          </a:p>
          <a:p>
            <a:r>
              <a:rPr lang="en-US" dirty="0" smtClean="0"/>
              <a:t>PERLE operational in the early twenties - in time for </a:t>
            </a:r>
            <a:r>
              <a:rPr lang="en-US" dirty="0" err="1" smtClean="0"/>
              <a:t>LHeC</a:t>
            </a:r>
            <a:r>
              <a:rPr lang="en-US" dirty="0" smtClean="0"/>
              <a:t> in LS4 (2030)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01953" y="4339485"/>
            <a:ext cx="3266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Thank you and many congratulations</a:t>
            </a:r>
            <a:endParaRPr lang="en-US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4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90"/>
                </a:solidFill>
              </a:rPr>
              <a:t>8</a:t>
            </a:r>
            <a:r>
              <a:rPr lang="en-US" sz="3200" dirty="0" smtClean="0">
                <a:solidFill>
                  <a:srgbClr val="000090"/>
                </a:solidFill>
              </a:rPr>
              <a:t>. Reaching out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413" y="1418611"/>
            <a:ext cx="8763938" cy="36933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Larger and lasting </a:t>
            </a:r>
            <a:r>
              <a:rPr lang="en-US" dirty="0" err="1" smtClean="0"/>
              <a:t>LHeC</a:t>
            </a:r>
            <a:r>
              <a:rPr lang="en-US" dirty="0" smtClean="0"/>
              <a:t>/</a:t>
            </a:r>
            <a:r>
              <a:rPr lang="en-US" dirty="0" err="1" smtClean="0"/>
              <a:t>FCCeh</a:t>
            </a:r>
            <a:r>
              <a:rPr lang="en-US" dirty="0" smtClean="0"/>
              <a:t>/PERLE Workshop in </a:t>
            </a:r>
            <a:r>
              <a:rPr lang="en-US" dirty="0" err="1" smtClean="0"/>
              <a:t>Orsay</a:t>
            </a:r>
            <a:r>
              <a:rPr lang="en-US" dirty="0" smtClean="0"/>
              <a:t> 27-29.6.18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10 pages for EU Strategy Secretariat by fall 2018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Papers=publications on ALL areas we cover: theory, studies, detector, accelerator, PERLE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Contributions to Yellow Report on HL-HE LHC Workshop (12/2018)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Contributions to the FCC CDR Books (eh is part of </a:t>
            </a:r>
            <a:r>
              <a:rPr lang="en-US" dirty="0" err="1" smtClean="0"/>
              <a:t>hh</a:t>
            </a:r>
            <a:r>
              <a:rPr lang="en-US" dirty="0" smtClean="0"/>
              <a:t>, rightly so)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Update of the </a:t>
            </a:r>
            <a:r>
              <a:rPr lang="en-US" dirty="0" err="1" smtClean="0"/>
              <a:t>LHeC</a:t>
            </a:r>
            <a:r>
              <a:rPr lang="en-US" dirty="0" smtClean="0"/>
              <a:t> CDR </a:t>
            </a:r>
          </a:p>
          <a:p>
            <a:endParaRPr lang="en-US" dirty="0" smtClean="0"/>
          </a:p>
          <a:p>
            <a:r>
              <a:rPr lang="en-US" dirty="0" smtClean="0"/>
              <a:t>-   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8851" y="5410521"/>
            <a:ext cx="85461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Crucial for 2018</a:t>
            </a:r>
            <a:r>
              <a:rPr lang="en-US" dirty="0" smtClean="0"/>
              <a:t>: Involve and attract new collaborators in support of the </a:t>
            </a:r>
            <a:r>
              <a:rPr lang="en-US" dirty="0" err="1" smtClean="0"/>
              <a:t>LHeC</a:t>
            </a:r>
            <a:r>
              <a:rPr lang="en-US" dirty="0" smtClean="0"/>
              <a:t> submission</a:t>
            </a:r>
          </a:p>
          <a:p>
            <a:endParaRPr lang="en-US" dirty="0"/>
          </a:p>
          <a:p>
            <a:r>
              <a:rPr lang="en-US" dirty="0" smtClean="0"/>
              <a:t>Reach public attention, beyond scientists: funding agencies, interested stable geniuses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83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28" y="177800"/>
            <a:ext cx="8665667" cy="6140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379" y="6317911"/>
            <a:ext cx="829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CDR: Default configuration, 60 </a:t>
            </a:r>
            <a:r>
              <a:rPr lang="en-US" dirty="0" err="1" smtClean="0"/>
              <a:t>GeV</a:t>
            </a:r>
            <a:r>
              <a:rPr lang="en-US" dirty="0" smtClean="0"/>
              <a:t>, 3 passes, 720 MHz, synchronous </a:t>
            </a:r>
            <a:r>
              <a:rPr lang="en-US" dirty="0" err="1" smtClean="0"/>
              <a:t>ep+pp</a:t>
            </a:r>
            <a:r>
              <a:rPr lang="en-US" dirty="0" smtClean="0"/>
              <a:t>,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ep</a:t>
            </a:r>
            <a:r>
              <a:rPr lang="en-US" dirty="0" smtClean="0"/>
              <a:t>=10</a:t>
            </a:r>
            <a:r>
              <a:rPr lang="en-US" baseline="30000" dirty="0" smtClean="0"/>
              <a:t>33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108360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53" y="994822"/>
            <a:ext cx="8717415" cy="3706384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40172" y="5463223"/>
            <a:ext cx="651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Summary of Physics and Project Status, to be released to </a:t>
            </a:r>
            <a:r>
              <a:rPr lang="en-US" dirty="0" err="1" smtClean="0"/>
              <a:t>arXiv</a:t>
            </a:r>
            <a:r>
              <a:rPr lang="en-US" dirty="0" smtClean="0"/>
              <a:t> </a:t>
            </a:r>
            <a:r>
              <a:rPr lang="en-US" dirty="0" err="1" smtClean="0"/>
              <a:t>asap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55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65100"/>
            <a:ext cx="8572500" cy="65151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1197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Expectations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678217" y="2853720"/>
            <a:ext cx="16466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Physics</a:t>
            </a:r>
          </a:p>
          <a:p>
            <a:pPr algn="ctr"/>
            <a:endParaRPr lang="en-US" sz="2400" dirty="0">
              <a:solidFill>
                <a:srgbClr val="000090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Strategy</a:t>
            </a:r>
          </a:p>
          <a:p>
            <a:pPr algn="ctr"/>
            <a:endParaRPr lang="en-US" sz="2400" dirty="0">
              <a:solidFill>
                <a:srgbClr val="000090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Community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1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213" y="314623"/>
            <a:ext cx="8453292" cy="1002855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Five Major Themes </a:t>
            </a:r>
            <a:r>
              <a:rPr lang="en-US" sz="3600" smtClean="0">
                <a:solidFill>
                  <a:srgbClr val="000090"/>
                </a:solidFill>
              </a:rPr>
              <a:t>of Electron-Hadron </a:t>
            </a:r>
            <a:r>
              <a:rPr lang="en-US" sz="3600" dirty="0" smtClean="0">
                <a:solidFill>
                  <a:srgbClr val="000090"/>
                </a:solidFill>
              </a:rPr>
              <a:t>Physics</a:t>
            </a:r>
            <a:br>
              <a:rPr lang="en-US" sz="3600" dirty="0" smtClean="0">
                <a:solidFill>
                  <a:srgbClr val="000090"/>
                </a:solidFill>
              </a:rPr>
            </a:br>
            <a:r>
              <a:rPr lang="en-US" sz="2000" dirty="0" smtClean="0">
                <a:solidFill>
                  <a:srgbClr val="000090"/>
                </a:solidFill>
              </a:rPr>
              <a:t>at the energy frontier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3703" y="1414756"/>
            <a:ext cx="4980751" cy="34163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Cleanest High Resolution Microscope</a:t>
            </a:r>
          </a:p>
          <a:p>
            <a:endParaRPr lang="en-US" sz="2400" dirty="0"/>
          </a:p>
          <a:p>
            <a:r>
              <a:rPr lang="en-US" sz="2400" dirty="0" smtClean="0"/>
              <a:t>Joint </a:t>
            </a:r>
            <a:r>
              <a:rPr lang="en-US" sz="2400" dirty="0" err="1" smtClean="0"/>
              <a:t>ep</a:t>
            </a:r>
            <a:r>
              <a:rPr lang="en-US" sz="2400" dirty="0" smtClean="0"/>
              <a:t> and </a:t>
            </a:r>
            <a:r>
              <a:rPr lang="en-US" sz="2400" dirty="0" err="1" smtClean="0"/>
              <a:t>pp</a:t>
            </a:r>
            <a:r>
              <a:rPr lang="en-US" sz="2400" dirty="0" smtClean="0"/>
              <a:t> Physics at LHC and FCC</a:t>
            </a:r>
          </a:p>
          <a:p>
            <a:endParaRPr lang="en-US" sz="2400" dirty="0"/>
          </a:p>
          <a:p>
            <a:r>
              <a:rPr lang="en-US" sz="2400" dirty="0" smtClean="0"/>
              <a:t>High Precision Higgs Exploration</a:t>
            </a:r>
          </a:p>
          <a:p>
            <a:endParaRPr lang="en-US" sz="2400" dirty="0"/>
          </a:p>
          <a:p>
            <a:r>
              <a:rPr lang="en-US" sz="2400" dirty="0" smtClean="0"/>
              <a:t>Discovery Beyond the Standard Model</a:t>
            </a:r>
          </a:p>
          <a:p>
            <a:endParaRPr lang="en-US" sz="2400" dirty="0"/>
          </a:p>
          <a:p>
            <a:r>
              <a:rPr lang="en-US" sz="2400" dirty="0" smtClean="0"/>
              <a:t>A Unique Nuclear Physics Facility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95984" y="5074141"/>
            <a:ext cx="8167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CERN has the obligation to utilize its potential fully: </a:t>
            </a:r>
            <a:r>
              <a:rPr lang="en-US" sz="1600" dirty="0"/>
              <a:t> </a:t>
            </a:r>
            <a:r>
              <a:rPr lang="en-US" sz="1600" dirty="0" smtClean="0"/>
              <a:t>the HL LHC  </a:t>
            </a:r>
            <a:r>
              <a:rPr lang="en-US" sz="1600" dirty="0" err="1" smtClean="0"/>
              <a:t>programme</a:t>
            </a:r>
            <a:r>
              <a:rPr lang="en-US" sz="1600" dirty="0" smtClean="0"/>
              <a:t> can and should not </a:t>
            </a:r>
          </a:p>
          <a:p>
            <a:r>
              <a:rPr lang="en-US" sz="1600" dirty="0" smtClean="0"/>
              <a:t>“fade away”, new discoveries have to be correctly interpreted, and the world’s Collider 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uture is with CERN. DIS has to be part of it, as Guido </a:t>
            </a:r>
            <a:r>
              <a:rPr lang="en-US" sz="1600" dirty="0" err="1" smtClean="0"/>
              <a:t>Altarelli</a:t>
            </a:r>
            <a:r>
              <a:rPr lang="en-US" sz="1600" dirty="0" smtClean="0"/>
              <a:t> and Lev </a:t>
            </a:r>
            <a:r>
              <a:rPr lang="en-US" sz="1600" dirty="0" err="1" smtClean="0"/>
              <a:t>Lipatov</a:t>
            </a:r>
            <a:r>
              <a:rPr lang="en-US" sz="1600" dirty="0" smtClean="0"/>
              <a:t> had taught us.</a:t>
            </a:r>
          </a:p>
        </p:txBody>
      </p:sp>
    </p:spTree>
    <p:extLst>
      <p:ext uri="{BB962C8B-B14F-4D97-AF65-F5344CB8AC3E}">
        <p14:creationId xmlns:p14="http://schemas.microsoft.com/office/powerpoint/2010/main" val="237397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744"/>
            <a:ext cx="7772400" cy="84984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on “the strategy”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26" y="877852"/>
            <a:ext cx="8760078" cy="31736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6351" y="4082589"/>
            <a:ext cx="4172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MK remarks made in the </a:t>
            </a:r>
            <a:r>
              <a:rPr lang="en-US" sz="1400" dirty="0" err="1" smtClean="0"/>
              <a:t>LHeC</a:t>
            </a:r>
            <a:r>
              <a:rPr lang="en-US" sz="1400" dirty="0" smtClean="0"/>
              <a:t> Coordination June 2017</a:t>
            </a:r>
            <a:endParaRPr lang="en-US" sz="1400" dirty="0"/>
          </a:p>
        </p:txBody>
      </p:sp>
      <p:pic>
        <p:nvPicPr>
          <p:cNvPr id="5" name="Picture 4" descr="IMG_49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6" y="4390366"/>
            <a:ext cx="2934812" cy="2201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8507" y="5327629"/>
            <a:ext cx="3276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ICFA Seminar in Canada 11/17</a:t>
            </a:r>
          </a:p>
          <a:p>
            <a:endParaRPr lang="en-US" dirty="0" smtClean="0"/>
          </a:p>
          <a:p>
            <a:r>
              <a:rPr lang="en-US" dirty="0" err="1" smtClean="0"/>
              <a:t>Quin</a:t>
            </a:r>
            <a:r>
              <a:rPr lang="en-US" dirty="0" smtClean="0"/>
              <a:t> Qin, Frank Zimmermann </a:t>
            </a:r>
          </a:p>
          <a:p>
            <a:r>
              <a:rPr lang="en-US" dirty="0"/>
              <a:t>a</a:t>
            </a:r>
            <a:r>
              <a:rPr lang="en-US" dirty="0" smtClean="0"/>
              <a:t>nd Shinichiro </a:t>
            </a:r>
            <a:r>
              <a:rPr lang="en-US" dirty="0" err="1" smtClean="0"/>
              <a:t>Michizono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72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791" y="436255"/>
            <a:ext cx="1181415" cy="72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0" y="1491131"/>
            <a:ext cx="8916940" cy="3907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4572" y="5434175"/>
            <a:ext cx="3276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>
                    <a:lumMod val="50000"/>
                  </a:schemeClr>
                </a:solidFill>
              </a:rPr>
              <a:t>LHeC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Study group and CDR authors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3921" y="5942006"/>
            <a:ext cx="6032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And further, that we “never walk alone”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398" y="430321"/>
            <a:ext cx="2417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http://lhec.web.cern.ch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14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32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1" y="0"/>
            <a:ext cx="9144001" cy="6858000"/>
          </a:xfrm>
          <a:prstGeom prst="rect">
            <a:avLst/>
          </a:prstGeom>
          <a:ln w="57150" cmpd="thickThin">
            <a:solidFill>
              <a:schemeClr val="bg2">
                <a:lumMod val="2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60969" y="6096772"/>
            <a:ext cx="512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                        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</a:rPr>
              <a:t>n early racetrack embedded in the Vatican (XV century) </a:t>
            </a: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958" y="10548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0042" y="104732"/>
            <a:ext cx="4610044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E7666"/>
                </a:solidFill>
              </a:rPr>
              <a:t>The </a:t>
            </a:r>
            <a:r>
              <a:rPr lang="en-US" dirty="0" err="1" smtClean="0">
                <a:solidFill>
                  <a:srgbClr val="7E7666"/>
                </a:solidFill>
              </a:rPr>
              <a:t>LHeC</a:t>
            </a:r>
            <a:r>
              <a:rPr lang="en-US" dirty="0" smtClean="0">
                <a:solidFill>
                  <a:srgbClr val="7E7666"/>
                </a:solidFill>
              </a:rPr>
              <a:t> is not the first racetrack of the world.</a:t>
            </a:r>
            <a:endParaRPr lang="en-US" dirty="0">
              <a:solidFill>
                <a:srgbClr val="7E7666"/>
              </a:solidFill>
            </a:endParaRPr>
          </a:p>
          <a:p>
            <a:r>
              <a:rPr lang="en-US" dirty="0" smtClean="0">
                <a:solidFill>
                  <a:srgbClr val="7E7666"/>
                </a:solidFill>
              </a:rPr>
              <a:t>It can be built and will lead to fundamental</a:t>
            </a:r>
          </a:p>
          <a:p>
            <a:r>
              <a:rPr lang="en-US" dirty="0">
                <a:solidFill>
                  <a:srgbClr val="7E7666"/>
                </a:solidFill>
              </a:rPr>
              <a:t>p</a:t>
            </a:r>
            <a:r>
              <a:rPr lang="en-US" dirty="0" smtClean="0">
                <a:solidFill>
                  <a:srgbClr val="7E7666"/>
                </a:solidFill>
              </a:rPr>
              <a:t>rogress in particle physics and technology</a:t>
            </a:r>
          </a:p>
          <a:p>
            <a:r>
              <a:rPr lang="en-US" dirty="0">
                <a:solidFill>
                  <a:srgbClr val="7E7666"/>
                </a:solidFill>
              </a:rPr>
              <a:t>i</a:t>
            </a:r>
            <a:r>
              <a:rPr lang="en-US" dirty="0" smtClean="0">
                <a:solidFill>
                  <a:srgbClr val="7E7666"/>
                </a:solidFill>
              </a:rPr>
              <a:t>n our lifetimes, the elder ones included..</a:t>
            </a:r>
          </a:p>
        </p:txBody>
      </p:sp>
    </p:spTree>
    <p:extLst>
      <p:ext uri="{BB962C8B-B14F-4D97-AF65-F5344CB8AC3E}">
        <p14:creationId xmlns:p14="http://schemas.microsoft.com/office/powerpoint/2010/main" val="1310017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835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CDR Timeline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03" y="1182268"/>
            <a:ext cx="8458200" cy="43496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149" y="587239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40978" y="587239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93678" y="5888889"/>
            <a:ext cx="1533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Needs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01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85" y="183958"/>
            <a:ext cx="8571966" cy="650834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851908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75" y="2573305"/>
            <a:ext cx="8313102" cy="3745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53" y="289317"/>
            <a:ext cx="8131663" cy="23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4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421"/>
            <a:ext cx="7772400" cy="816855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Pursue </a:t>
            </a:r>
            <a:r>
              <a:rPr lang="en-US" sz="3200" b="1" dirty="0" smtClean="0">
                <a:solidFill>
                  <a:srgbClr val="000090"/>
                </a:solidFill>
              </a:rPr>
              <a:t>New Physics </a:t>
            </a:r>
            <a:r>
              <a:rPr lang="en-US" sz="3200" dirty="0" smtClean="0">
                <a:solidFill>
                  <a:srgbClr val="000090"/>
                </a:solidFill>
              </a:rPr>
              <a:t>of Deep Inelastic Scattering 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164" y="979276"/>
            <a:ext cx="5761033" cy="5653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9414" y="3083010"/>
            <a:ext cx="339295" cy="1842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08709" y="3492370"/>
            <a:ext cx="391548" cy="15362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56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LHC Physics</a:t>
            </a:r>
            <a:endParaRPr lang="en-US" sz="3200" dirty="0"/>
          </a:p>
        </p:txBody>
      </p:sp>
      <p:pic>
        <p:nvPicPr>
          <p:cNvPr id="3" name="Picture 7" descr="asterix-colli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5890" b="1483"/>
          <a:stretch>
            <a:fillRect/>
          </a:stretch>
        </p:blipFill>
        <p:spPr bwMode="auto">
          <a:xfrm>
            <a:off x="1109418" y="1693004"/>
            <a:ext cx="6878960" cy="262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21611" y="989730"/>
            <a:ext cx="6865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Superb LHC performance, reliable detectors and great experimental art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6079" y="4899158"/>
            <a:ext cx="71865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2000 LHC papers published (ATLAS 100/year). No BSM Physics observed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Discovery of the Higgs Boson (Mass to </a:t>
            </a:r>
            <a:r>
              <a:rPr lang="en-US" dirty="0" err="1" smtClean="0"/>
              <a:t>W,Z,fermions</a:t>
            </a:r>
            <a:r>
              <a:rPr lang="en-US" dirty="0"/>
              <a:t> </a:t>
            </a:r>
            <a:r>
              <a:rPr lang="en-US" dirty="0" smtClean="0"/>
              <a:t>+ portal to BSM??)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Surprisingly high precision (e.g. ATLAS </a:t>
            </a:r>
            <a:r>
              <a:rPr lang="en-US" dirty="0" err="1" smtClean="0"/>
              <a:t>Wmass</a:t>
            </a:r>
            <a:r>
              <a:rPr lang="en-US" dirty="0" smtClean="0"/>
              <a:t> to 19 MeV </a:t>
            </a:r>
            <a:r>
              <a:rPr lang="en-US" dirty="0" smtClean="0">
                <a:sym typeface="Wingdings"/>
              </a:rPr>
              <a:t> 0.02%)</a:t>
            </a:r>
          </a:p>
          <a:p>
            <a:pPr marL="285750" indent="-285750">
              <a:buFontTx/>
              <a:buChar char="-"/>
            </a:pPr>
            <a:endParaRPr lang="en-US" dirty="0">
              <a:sym typeface="Wingdings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ym typeface="Wingdings"/>
              </a:rPr>
              <a:t>The LHC exploits the large majority of HEP physicists, ATLAS: 1200 PhD’s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18506" y="4333435"/>
            <a:ext cx="625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French artist’s view on LHC physics </a:t>
            </a:r>
            <a:r>
              <a:rPr lang="mr-IN" dirty="0" smtClean="0">
                <a:solidFill>
                  <a:schemeClr val="bg1">
                    <a:lumMod val="65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pileup at HL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HC 140-200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5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4834"/>
            <a:ext cx="7772400" cy="84984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AA1B53"/>
                </a:solidFill>
              </a:rPr>
              <a:t>Motivation</a:t>
            </a:r>
            <a:endParaRPr lang="en-US" sz="3200" dirty="0">
              <a:solidFill>
                <a:srgbClr val="AA1B5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7004" y="868066"/>
            <a:ext cx="7023076" cy="5632312"/>
          </a:xfrm>
          <a:prstGeom prst="rect">
            <a:avLst/>
          </a:prstGeom>
          <a:noFill/>
          <a:ln>
            <a:solidFill>
              <a:srgbClr val="AA1B5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Mandate (ECFA, </a:t>
            </a:r>
            <a:r>
              <a:rPr lang="en-US" dirty="0" err="1" smtClean="0"/>
              <a:t>NuPECC</a:t>
            </a:r>
            <a:r>
              <a:rPr lang="en-US" dirty="0" smtClean="0"/>
              <a:t>, CERN, PP Community)</a:t>
            </a:r>
          </a:p>
          <a:p>
            <a:endParaRPr lang="en-US" dirty="0"/>
          </a:p>
          <a:p>
            <a:r>
              <a:rPr lang="en-US" dirty="0" smtClean="0"/>
              <a:t>HERA’s success which is DESY’s legacy to a major extent</a:t>
            </a:r>
          </a:p>
          <a:p>
            <a:endParaRPr lang="en-US" dirty="0"/>
          </a:p>
          <a:p>
            <a:r>
              <a:rPr lang="en-US" dirty="0" smtClean="0"/>
              <a:t>Technology (ERL </a:t>
            </a:r>
            <a:r>
              <a:rPr lang="mr-IN" dirty="0" smtClean="0"/>
              <a:t>–</a:t>
            </a:r>
            <a:r>
              <a:rPr lang="en-US" dirty="0" smtClean="0"/>
              <a:t> green, high tech accelerator technology, SCRF)</a:t>
            </a:r>
          </a:p>
          <a:p>
            <a:endParaRPr lang="en-US" dirty="0" smtClean="0"/>
          </a:p>
          <a:p>
            <a:r>
              <a:rPr lang="en-US" dirty="0" smtClean="0"/>
              <a:t>An affordable accelerator for CERN to build, not only design.</a:t>
            </a:r>
          </a:p>
          <a:p>
            <a:endParaRPr lang="en-US" dirty="0"/>
          </a:p>
          <a:p>
            <a:r>
              <a:rPr lang="en-US" dirty="0" smtClean="0"/>
              <a:t>Detector (a high tech detector challenge following the </a:t>
            </a:r>
            <a:r>
              <a:rPr lang="en-US" dirty="0" err="1" smtClean="0"/>
              <a:t>lumi</a:t>
            </a:r>
            <a:r>
              <a:rPr lang="en-US" dirty="0" smtClean="0"/>
              <a:t> upgrade)</a:t>
            </a:r>
          </a:p>
          <a:p>
            <a:endParaRPr lang="en-US" dirty="0"/>
          </a:p>
          <a:p>
            <a:r>
              <a:rPr lang="en-US" dirty="0" smtClean="0"/>
              <a:t>New Physics in QCD + BSM, BLHC and </a:t>
            </a:r>
            <a:r>
              <a:rPr lang="en-US" dirty="0"/>
              <a:t>u</a:t>
            </a:r>
            <a:r>
              <a:rPr lang="en-US" dirty="0" smtClean="0"/>
              <a:t>ltra high precision (for </a:t>
            </a:r>
            <a:r>
              <a:rPr lang="en-US" dirty="0" err="1" smtClean="0"/>
              <a:t>ep</a:t>
            </a:r>
            <a:r>
              <a:rPr lang="en-US" dirty="0" smtClean="0"/>
              <a:t> AND </a:t>
            </a:r>
            <a:r>
              <a:rPr lang="en-US" dirty="0" err="1" smtClean="0"/>
              <a:t>pp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The cleanest high resolution microscope the world can build!</a:t>
            </a:r>
          </a:p>
          <a:p>
            <a:endParaRPr lang="en-US" dirty="0"/>
          </a:p>
          <a:p>
            <a:r>
              <a:rPr lang="en-US" dirty="0" smtClean="0"/>
              <a:t>Exploitation of our largest particle physics infrastructure</a:t>
            </a:r>
          </a:p>
          <a:p>
            <a:endParaRPr lang="en-US" dirty="0"/>
          </a:p>
          <a:p>
            <a:r>
              <a:rPr lang="en-US" dirty="0" smtClean="0"/>
              <a:t>It can be done (think of 2m SLAC </a:t>
            </a:r>
            <a:r>
              <a:rPr lang="en-US" dirty="0" err="1" smtClean="0"/>
              <a:t>Linac</a:t>
            </a:r>
            <a:r>
              <a:rPr lang="en-US" dirty="0" smtClean="0"/>
              <a:t> 50 years ago and XFEL at DESY)</a:t>
            </a:r>
          </a:p>
          <a:p>
            <a:r>
              <a:rPr lang="en-US" dirty="0" smtClean="0"/>
              <a:t> </a:t>
            </a:r>
          </a:p>
          <a:p>
            <a:r>
              <a:rPr lang="mr-IN" dirty="0" smtClean="0"/>
              <a:t>…</a:t>
            </a:r>
            <a:r>
              <a:rPr lang="en-GB" dirty="0" smtClean="0"/>
              <a:t>    in one word  </a:t>
            </a:r>
          </a:p>
          <a:p>
            <a:r>
              <a:rPr lang="en-GB" dirty="0" smtClean="0"/>
              <a:t>develop energy frontier collider physics and technology </a:t>
            </a:r>
            <a:r>
              <a:rPr lang="en-GB" i="1" dirty="0" err="1" smtClean="0"/>
              <a:t>comme</a:t>
            </a:r>
            <a:r>
              <a:rPr lang="en-GB" i="1" dirty="0" smtClean="0"/>
              <a:t> </a:t>
            </a:r>
            <a:r>
              <a:rPr lang="en-GB" i="1" dirty="0" err="1" smtClean="0"/>
              <a:t>il</a:t>
            </a:r>
            <a:r>
              <a:rPr lang="en-GB" i="1" dirty="0" smtClean="0"/>
              <a:t> </a:t>
            </a:r>
            <a:r>
              <a:rPr lang="en-GB" i="1" dirty="0" err="1" smtClean="0"/>
              <a:t>faut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45009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869"/>
            <a:ext cx="7772400" cy="1002855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000090"/>
                </a:solidFill>
              </a:rPr>
              <a:t>Luminosity for </a:t>
            </a:r>
            <a:r>
              <a:rPr lang="en-GB" sz="3200" dirty="0" err="1" smtClean="0">
                <a:solidFill>
                  <a:srgbClr val="000090"/>
                </a:solidFill>
              </a:rPr>
              <a:t>LHeC</a:t>
            </a:r>
            <a:r>
              <a:rPr lang="en-GB" sz="3200" dirty="0" smtClean="0">
                <a:solidFill>
                  <a:srgbClr val="000090"/>
                </a:solidFill>
              </a:rPr>
              <a:t>, HE-</a:t>
            </a:r>
            <a:r>
              <a:rPr lang="en-GB" sz="3200" dirty="0" err="1" smtClean="0">
                <a:solidFill>
                  <a:srgbClr val="000090"/>
                </a:solidFill>
              </a:rPr>
              <a:t>LHeC</a:t>
            </a:r>
            <a:r>
              <a:rPr lang="en-GB" sz="3200" dirty="0" smtClean="0">
                <a:solidFill>
                  <a:srgbClr val="000090"/>
                </a:solidFill>
              </a:rPr>
              <a:t> and FCC-</a:t>
            </a:r>
            <a:r>
              <a:rPr lang="en-GB" sz="3200" dirty="0" err="1" smtClean="0">
                <a:solidFill>
                  <a:srgbClr val="000090"/>
                </a:solidFill>
              </a:rPr>
              <a:t>ep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90" y="5794598"/>
            <a:ext cx="3867491" cy="949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08" y="1270000"/>
            <a:ext cx="9144000" cy="4299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262" y="5153277"/>
            <a:ext cx="8798856" cy="360945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5670" y="1679978"/>
            <a:ext cx="8798856" cy="565378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88370" y="5844352"/>
            <a:ext cx="2340704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10</a:t>
            </a:r>
            <a:r>
              <a:rPr lang="en-US" sz="2000" baseline="30000" dirty="0" smtClean="0">
                <a:solidFill>
                  <a:srgbClr val="FF0000"/>
                </a:solidFill>
              </a:rPr>
              <a:t>34</a:t>
            </a:r>
            <a:r>
              <a:rPr lang="en-US" sz="2000" dirty="0" smtClean="0">
                <a:solidFill>
                  <a:srgbClr val="FF0000"/>
                </a:solidFill>
              </a:rPr>
              <a:t> in </a:t>
            </a:r>
            <a:r>
              <a:rPr lang="en-US" sz="2000" dirty="0" err="1" smtClean="0">
                <a:solidFill>
                  <a:srgbClr val="FF0000"/>
                </a:solidFill>
              </a:rPr>
              <a:t>ep</a:t>
            </a:r>
            <a:r>
              <a:rPr lang="en-US" sz="2000" dirty="0" smtClean="0">
                <a:solidFill>
                  <a:srgbClr val="FF0000"/>
                </a:solidFill>
              </a:rPr>
              <a:t>, simulated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6 10</a:t>
            </a:r>
            <a:r>
              <a:rPr lang="en-US" sz="2000" baseline="30000" dirty="0" smtClean="0">
                <a:solidFill>
                  <a:srgbClr val="FF0000"/>
                </a:solidFill>
              </a:rPr>
              <a:t>32</a:t>
            </a:r>
            <a:r>
              <a:rPr lang="en-US" sz="2000" dirty="0" smtClean="0">
                <a:solidFill>
                  <a:srgbClr val="FF0000"/>
                </a:solidFill>
              </a:rPr>
              <a:t> in </a:t>
            </a:r>
            <a:r>
              <a:rPr lang="en-US" sz="2000" dirty="0" err="1" smtClean="0">
                <a:solidFill>
                  <a:srgbClr val="FF0000"/>
                </a:solidFill>
              </a:rPr>
              <a:t>eA</a:t>
            </a:r>
            <a:r>
              <a:rPr lang="en-US" sz="2000" dirty="0" smtClean="0">
                <a:solidFill>
                  <a:srgbClr val="FF0000"/>
                </a:solidFill>
              </a:rPr>
              <a:t> for </a:t>
            </a:r>
            <a:r>
              <a:rPr lang="en-US" sz="2000" dirty="0" err="1" smtClean="0">
                <a:solidFill>
                  <a:srgbClr val="FF0000"/>
                </a:solidFill>
              </a:rPr>
              <a:t>LHeC</a:t>
            </a:r>
            <a:r>
              <a:rPr lang="en-US" sz="2000" dirty="0" smtClean="0">
                <a:solidFill>
                  <a:srgbClr val="FF0000"/>
                </a:solidFill>
              </a:rPr>
              <a:t> 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6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466" y="168981"/>
            <a:ext cx="7244645" cy="5930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Collider Luminosities </a:t>
            </a:r>
            <a:r>
              <a:rPr lang="en-US" sz="3200" dirty="0" err="1" smtClean="0"/>
              <a:t>vs</a:t>
            </a:r>
            <a:r>
              <a:rPr lang="en-US" sz="3200" dirty="0" smtClean="0"/>
              <a:t> Year (</a:t>
            </a:r>
            <a:r>
              <a:rPr lang="en-US" sz="3200" dirty="0" err="1" smtClean="0">
                <a:solidFill>
                  <a:srgbClr val="FF0000"/>
                </a:solidFill>
              </a:rPr>
              <a:t>pp</a:t>
            </a:r>
            <a:r>
              <a:rPr lang="en-US" sz="3200" dirty="0" smtClean="0"/>
              <a:t> and </a:t>
            </a:r>
            <a:r>
              <a:rPr lang="en-US" sz="3200" b="1" dirty="0" err="1" smtClean="0">
                <a:solidFill>
                  <a:srgbClr val="FFFF00"/>
                </a:solidFill>
              </a:rPr>
              <a:t>ep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1" y="860778"/>
            <a:ext cx="8509000" cy="5778428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210774" y="6321779"/>
            <a:ext cx="1252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4F6228"/>
                </a:solidFill>
              </a:rPr>
              <a:t>O. </a:t>
            </a:r>
            <a:r>
              <a:rPr lang="en-US" sz="1200" dirty="0" err="1" smtClean="0">
                <a:solidFill>
                  <a:srgbClr val="4F6228"/>
                </a:solidFill>
              </a:rPr>
              <a:t>Bruening</a:t>
            </a:r>
            <a:r>
              <a:rPr lang="en-US" sz="1200" dirty="0" smtClean="0">
                <a:solidFill>
                  <a:srgbClr val="4F6228"/>
                </a:solidFill>
              </a:rPr>
              <a:t> 2/17</a:t>
            </a:r>
            <a:endParaRPr lang="en-US" sz="1200" dirty="0">
              <a:solidFill>
                <a:srgbClr val="4F6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12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1873</Words>
  <Application>Microsoft Macintosh PowerPoint</Application>
  <PresentationFormat>On-screen Show (4:3)</PresentationFormat>
  <Paragraphs>270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Steps Towards the LHeC</vt:lpstr>
      <vt:lpstr>title</vt:lpstr>
      <vt:lpstr>title</vt:lpstr>
      <vt:lpstr>PowerPoint Presentation</vt:lpstr>
      <vt:lpstr>Pursue New Physics of Deep Inelastic Scattering </vt:lpstr>
      <vt:lpstr>LHC Physics</vt:lpstr>
      <vt:lpstr>Motivation</vt:lpstr>
      <vt:lpstr>Luminosity for LHeC, HE-LHeC and FCC-ep</vt:lpstr>
      <vt:lpstr>Collider Luminosities vs Year (pp and ep)</vt:lpstr>
      <vt:lpstr> Framework of the Development</vt:lpstr>
      <vt:lpstr>Organisation*)</vt:lpstr>
      <vt:lpstr>1.  New Timeline</vt:lpstr>
      <vt:lpstr>Projected Timelines for Future ep/eA Colliders</vt:lpstr>
      <vt:lpstr>2. Cost-Energy-Physics-Configuration Update</vt:lpstr>
      <vt:lpstr>Considerations on the Choice of Ee </vt:lpstr>
      <vt:lpstr>3. Civil Engineering </vt:lpstr>
      <vt:lpstr>Location + Footprint of the electron ERL</vt:lpstr>
      <vt:lpstr>Tunnels: Triple Arc and LINACs</vt:lpstr>
      <vt:lpstr>4. Detector Decisions + Flexibility</vt:lpstr>
      <vt:lpstr>title</vt:lpstr>
      <vt:lpstr>5. Update of the Interaction Region Design</vt:lpstr>
      <vt:lpstr>title</vt:lpstr>
      <vt:lpstr>6. Integration of ep into pp physics (and ions)</vt:lpstr>
      <vt:lpstr>PowerPoint Presentation</vt:lpstr>
      <vt:lpstr>Higgs SM Coupling Prospects</vt:lpstr>
      <vt:lpstr>Lots of exciting new papers on BSM in ep</vt:lpstr>
      <vt:lpstr>7. PERLE </vt:lpstr>
      <vt:lpstr>PowerPoint Presentation</vt:lpstr>
      <vt:lpstr>8. Reaching out</vt:lpstr>
      <vt:lpstr>PowerPoint Presentation</vt:lpstr>
      <vt:lpstr>backup</vt:lpstr>
      <vt:lpstr>Expectations</vt:lpstr>
      <vt:lpstr>Five Major Themes of Electron-Hadron Physics at the energy frontier</vt:lpstr>
      <vt:lpstr>on “the strategy”</vt:lpstr>
      <vt:lpstr>PowerPoint Presentation</vt:lpstr>
      <vt:lpstr>PowerPoint Presentation</vt:lpstr>
      <vt:lpstr>backup</vt:lpstr>
      <vt:lpstr>CDR Timeline</vt:lpstr>
      <vt:lpstr>title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max klein</dc:creator>
  <cp:lastModifiedBy>max klein</cp:lastModifiedBy>
  <cp:revision>33</cp:revision>
  <dcterms:created xsi:type="dcterms:W3CDTF">2018-01-15T23:57:42Z</dcterms:created>
  <dcterms:modified xsi:type="dcterms:W3CDTF">2018-01-16T02:26:47Z</dcterms:modified>
</cp:coreProperties>
</file>