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embeddings/Microsoft_Equation5.bin" ContentType="application/vnd.openxmlformats-officedocument.oleObject"/>
  <Override PartName="/ppt/slideLayouts/slideLayout20.xml" ContentType="application/vnd.openxmlformats-officedocument.presentationml.slideLayout+xml"/>
  <Override PartName="/ppt/slideLayouts/slideLayout17.xml" ContentType="application/vnd.openxmlformats-officedocument.presentationml.slideLayout+xml"/>
  <Override PartName="/ppt/notesSlides/notesSlide13.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embeddings/Microsoft_Equation9.bin" ContentType="application/vnd.openxmlformats-officedocument.oleObject"/>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Override PartName="/ppt/slides/slide46.xml" ContentType="application/vnd.openxmlformats-officedocument.presentationml.slide+xml"/>
  <Override PartName="/ppt/embeddings/Microsoft_Equation2.bin" ContentType="application/vnd.openxmlformats-officedocument.oleObject"/>
  <Override PartName="/ppt/notesSlides/notesSlide8.xml" ContentType="application/vnd.openxmlformats-officedocument.presentationml.notesSlide+xml"/>
  <Override PartName="/ppt/slideLayouts/slideLayout14.xml" ContentType="application/vnd.openxmlformats-officedocument.presentationml.slideLayout+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embeddings/Microsoft_Equation6.bin" ContentType="application/vnd.openxmlformats-officedocument.oleObject"/>
  <Override PartName="/ppt/slides/slide20.xml" ContentType="application/vnd.openxmlformats-officedocument.presentationml.slide+xml"/>
  <Override PartName="/ppt/slideLayouts/slideLayout21.xml" ContentType="application/vnd.openxmlformats-officedocument.presentationml.slideLayout+xml"/>
  <Override PartName="/ppt/slideLayouts/slideLayout18.xml" ContentType="application/vnd.openxmlformats-officedocument.presentationml.slideLayout+xml"/>
  <Override PartName="/ppt/presProps.xml" ContentType="application/vnd.openxmlformats-officedocument.presentationml.presProps+xml"/>
  <Override PartName="/ppt/embeddings/Microsoft_Equation10.bin" ContentType="application/vnd.openxmlformats-officedocument.oleObject"/>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Default Extension="vml" ContentType="application/vnd.openxmlformats-officedocument.vmlDrawing"/>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embeddings/Microsoft_Equation3.bin" ContentType="application/vnd.openxmlformats-officedocument.oleObject"/>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23.xml" ContentType="application/vnd.openxmlformats-officedocument.presentationml.notesSlide+xml"/>
  <Override PartName="/ppt/slideLayouts/slideLayout15.xml" ContentType="application/vnd.openxmlformats-officedocument.presentationml.slideLayout+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1.xml" ContentType="application/vnd.openxmlformats-officedocument.presentationml.slide+xml"/>
  <Override PartName="/ppt/embeddings/Microsoft_Equation7.bin" ContentType="application/vnd.openxmlformats-officedocument.oleObject"/>
  <Override PartName="/ppt/slides/slide21.xml" ContentType="application/vnd.openxmlformats-officedocument.presentationml.slide+xml"/>
  <Override PartName="/ppt/slides/slide40.xml" ContentType="application/vnd.openxmlformats-officedocument.presentationml.slide+xml"/>
  <Override PartName="/ppt/slideLayouts/slideLayout22.xml" ContentType="application/vnd.openxmlformats-officedocument.presentationml.slideLayout+xml"/>
  <Override PartName="/ppt/slideLayouts/slideLayout19.xml" ContentType="application/vnd.openxmlformats-officedocument.presentationml.slideLayout+xml"/>
  <Override PartName="/ppt/embeddings/Microsoft_Equation11.bin" ContentType="application/vnd.openxmlformats-officedocument.oleObject"/>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s/slide63.xml" ContentType="application/vnd.openxmlformats-officedocument.presentationml.slide+xml"/>
  <Override PartName="/ppt/slideLayouts/slideLayout12.xml" ContentType="application/vnd.openxmlformats-officedocument.presentationml.slideLayout+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embeddings/Microsoft_Equation4.bin" ContentType="application/vnd.openxmlformats-officedocument.oleObject"/>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ppt/slideLayouts/slideLayout16.xml" ContentType="application/vnd.openxmlformats-officedocument.presentationml.slideLayout+xml"/>
  <Override PartName="/ppt/notesSlides/notesSlide10.xml" ContentType="application/vnd.openxmlformats-officedocument.presentationml.notes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embeddings/Microsoft_Equation8.bin" ContentType="application/vnd.openxmlformats-officedocument.oleObject"/>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embeddings/Microsoft_Equation12.bin" ContentType="application/vnd.openxmlformats-officedocument.oleObject"/>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Default Extension="pict" ContentType="image/pict"/>
  <Override PartName="/ppt/slides/slide6.xml" ContentType="application/vnd.openxmlformats-officedocument.presentationml.slide+xml"/>
  <Override PartName="/ppt/slideMasters/slideMaster2.xml" ContentType="application/vnd.openxmlformats-officedocument.presentationml.slideMaster+xml"/>
  <Override PartName="/ppt/slideLayouts/slideLayout4.xml" ContentType="application/vnd.openxmlformats-officedocument.presentationml.slideLayout+xml"/>
  <Override PartName="/ppt/slides/slide26.xml" ContentType="application/vnd.openxmlformats-officedocument.presentationml.slide+xml"/>
  <Override PartName="/ppt/slides/slide45.xml" ContentType="application/vnd.openxmlformats-officedocument.presentationml.slide+xml"/>
  <Override PartName="/ppt/theme/theme4.xml" ContentType="application/vnd.openxmlformats-officedocument.theme+xml"/>
  <Override PartName="/ppt/slides/slide10.xml" ContentType="application/vnd.openxmlformats-officedocument.presentationml.slide+xml"/>
  <Override PartName="/ppt/embeddings/Microsoft_Equation1.bin" ContentType="application/vnd.openxmlformats-officedocument.oleObject"/>
  <Override PartName="/ppt/slides/slide64.xml" ContentType="application/vnd.openxmlformats-officedocument.presentationml.slide+xml"/>
  <Override PartName="/ppt/notesSlides/notesSlide21.xml" ContentType="application/vnd.openxmlformats-officedocument.presentationml.notesSlide+xml"/>
  <Override PartName="/ppt/slideLayouts/slideLayout13.xml" ContentType="application/vnd.openxmlformats-officedocument.presentationml.slideLayout+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3660" r:id="rId2"/>
  </p:sldMasterIdLst>
  <p:notesMasterIdLst>
    <p:notesMasterId r:id="rId69"/>
  </p:notesMasterIdLst>
  <p:handoutMasterIdLst>
    <p:handoutMasterId r:id="rId70"/>
  </p:handoutMasterIdLst>
  <p:sldIdLst>
    <p:sldId id="258" r:id="rId3"/>
    <p:sldId id="344" r:id="rId4"/>
    <p:sldId id="279" r:id="rId5"/>
    <p:sldId id="283" r:id="rId6"/>
    <p:sldId id="257" r:id="rId7"/>
    <p:sldId id="313" r:id="rId8"/>
    <p:sldId id="314" r:id="rId9"/>
    <p:sldId id="275" r:id="rId10"/>
    <p:sldId id="284" r:id="rId11"/>
    <p:sldId id="286" r:id="rId12"/>
    <p:sldId id="287" r:id="rId13"/>
    <p:sldId id="291" r:id="rId14"/>
    <p:sldId id="262" r:id="rId15"/>
    <p:sldId id="285" r:id="rId16"/>
    <p:sldId id="337" r:id="rId17"/>
    <p:sldId id="315" r:id="rId18"/>
    <p:sldId id="289" r:id="rId19"/>
    <p:sldId id="338" r:id="rId20"/>
    <p:sldId id="267" r:id="rId21"/>
    <p:sldId id="288" r:id="rId22"/>
    <p:sldId id="316" r:id="rId23"/>
    <p:sldId id="276" r:id="rId24"/>
    <p:sldId id="297" r:id="rId25"/>
    <p:sldId id="317" r:id="rId26"/>
    <p:sldId id="298" r:id="rId27"/>
    <p:sldId id="340" r:id="rId28"/>
    <p:sldId id="341" r:id="rId29"/>
    <p:sldId id="342" r:id="rId30"/>
    <p:sldId id="343" r:id="rId31"/>
    <p:sldId id="303" r:id="rId32"/>
    <p:sldId id="323" r:id="rId33"/>
    <p:sldId id="321" r:id="rId34"/>
    <p:sldId id="320" r:id="rId35"/>
    <p:sldId id="306" r:id="rId36"/>
    <p:sldId id="324" r:id="rId37"/>
    <p:sldId id="330" r:id="rId38"/>
    <p:sldId id="329" r:id="rId39"/>
    <p:sldId id="326" r:id="rId40"/>
    <p:sldId id="309" r:id="rId41"/>
    <p:sldId id="332" r:id="rId42"/>
    <p:sldId id="333" r:id="rId43"/>
    <p:sldId id="278" r:id="rId44"/>
    <p:sldId id="261" r:id="rId45"/>
    <p:sldId id="307" r:id="rId46"/>
    <p:sldId id="334" r:id="rId47"/>
    <p:sldId id="274" r:id="rId48"/>
    <p:sldId id="339" r:id="rId49"/>
    <p:sldId id="292" r:id="rId50"/>
    <p:sldId id="273" r:id="rId51"/>
    <p:sldId id="311" r:id="rId52"/>
    <p:sldId id="281" r:id="rId53"/>
    <p:sldId id="290" r:id="rId54"/>
    <p:sldId id="295" r:id="rId55"/>
    <p:sldId id="294" r:id="rId56"/>
    <p:sldId id="280" r:id="rId57"/>
    <p:sldId id="312" r:id="rId58"/>
    <p:sldId id="336" r:id="rId59"/>
    <p:sldId id="299" r:id="rId60"/>
    <p:sldId id="301" r:id="rId61"/>
    <p:sldId id="300" r:id="rId62"/>
    <p:sldId id="277" r:id="rId63"/>
    <p:sldId id="325" r:id="rId64"/>
    <p:sldId id="328" r:id="rId65"/>
    <p:sldId id="268" r:id="rId66"/>
    <p:sldId id="327" r:id="rId67"/>
    <p:sldId id="335"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Objects="1">
      <p:cViewPr varScale="1">
        <p:scale>
          <a:sx n="115" d="100"/>
          <a:sy n="115" d="100"/>
        </p:scale>
        <p:origin x="-696" y="-10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notesMaster" Target="notesMasters/notesMaster1.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handoutMaster" Target="handoutMasters/handoutMaster1.xml"/><Relationship Id="rId71" Type="http://schemas.openxmlformats.org/officeDocument/2006/relationships/printerSettings" Target="printerSettings/printerSettings1.bin"/><Relationship Id="rId72"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ict"/></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5.pict"/><Relationship Id="rId4" Type="http://schemas.openxmlformats.org/officeDocument/2006/relationships/image" Target="../media/image16.pict"/><Relationship Id="rId5" Type="http://schemas.openxmlformats.org/officeDocument/2006/relationships/image" Target="../media/image17.pict"/><Relationship Id="rId6" Type="http://schemas.openxmlformats.org/officeDocument/2006/relationships/image" Target="../media/image18.pict"/><Relationship Id="rId1" Type="http://schemas.openxmlformats.org/officeDocument/2006/relationships/image" Target="../media/image13.pict"/><Relationship Id="rId2" Type="http://schemas.openxmlformats.org/officeDocument/2006/relationships/image" Target="../media/image14.pict"/></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4.pict"/></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8.pict"/><Relationship Id="rId2" Type="http://schemas.openxmlformats.org/officeDocument/2006/relationships/image" Target="../media/image69.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3.pict"/></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0.pict"/></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4FB97C-96D8-6F43-9AFD-BC4AD9F31C93}" type="datetimeFigureOut">
              <a:rPr lang="en-US" smtClean="0"/>
              <a:pPr/>
              <a:t>6/15/10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102AFE-C4E5-EE40-A183-F5C67AA0D54E}"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5938A9-23B0-5948-B892-C047AF94C658}" type="datetimeFigureOut">
              <a:rPr lang="en-US" smtClean="0"/>
              <a:pPr/>
              <a:t>6/15/10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D45ABF-973F-EF44-88BF-4F3AD9ED4706}"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2E7046AC-18A2-B34E-8801-702AE7DA8501}" type="slidenum">
              <a:rPr lang="en-US"/>
              <a:pPr/>
              <a:t>3</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2D9E9A-4EFF-854F-ABCB-F9B4D8FC6139}" type="slidenum">
              <a:rPr lang="en-US"/>
              <a:pPr/>
              <a:t>23</a:t>
            </a:fld>
            <a:endParaRPr lang="en-US"/>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D8F0D0-1814-CB44-B25C-03C81918990E}" type="slidenum">
              <a:rPr lang="en-US"/>
              <a:pPr/>
              <a:t>25</a:t>
            </a:fld>
            <a:endParaRPr lang="en-US"/>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CE3AF902-F45B-44DC-BD28-DD4094D31B24}" type="slidenum">
              <a:rPr lang="de-DE" smtClean="0"/>
              <a:pPr/>
              <a:t>31</a:t>
            </a:fld>
            <a:endParaRPr lang="de-DE"/>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0607B5DE-88B3-2946-9FE8-56F3FC592FE8}" type="slidenum">
              <a:rPr lang="en-US"/>
              <a:pPr/>
              <a:t>34</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2A8C30-A664-594D-A604-0E1563ECA668}" type="slidenum">
              <a:rPr lang="en-US"/>
              <a:pPr/>
              <a:t>40</a:t>
            </a:fld>
            <a:endParaRPr lang="en-US"/>
          </a:p>
        </p:txBody>
      </p:sp>
      <p:sp>
        <p:nvSpPr>
          <p:cNvPr id="4505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05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9BBD317A-59C5-9F4E-A642-60E4DB711D9D}" type="slidenum">
              <a:rPr lang="en-US"/>
              <a:pPr/>
              <a:t>42</a:t>
            </a:fld>
            <a:endParaRPr lang="en-US"/>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3668D94F-9924-C64A-AEAE-791C515E80DA}" type="slidenum">
              <a:rPr lang="en-US"/>
              <a:pPr/>
              <a:t>46</a:t>
            </a:fld>
            <a:endParaRPr lang="en-US"/>
          </a:p>
        </p:txBody>
      </p:sp>
      <p:sp>
        <p:nvSpPr>
          <p:cNvPr id="21507" name="Rectangle 2"/>
          <p:cNvSpPr>
            <a:spLocks noGrp="1" noRot="1" noChangeAspect="1" noChangeArrowheads="1"/>
          </p:cNvSpPr>
          <p:nvPr>
            <p:ph type="sldImg"/>
          </p:nvPr>
        </p:nvSpPr>
        <p:spPr>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E2C427-6514-FA49-A210-04C04FD3D5BB}" type="slidenum">
              <a:rPr lang="en-US"/>
              <a:pPr/>
              <a:t>48</a:t>
            </a:fld>
            <a:endParaRPr lang="en-US"/>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5718FF35-E740-FE47-9CC2-15EE95F6E2AF}" type="slidenum">
              <a:rPr lang="en-US"/>
              <a:pPr/>
              <a:t>49</a:t>
            </a:fld>
            <a:endParaRPr lang="en-US"/>
          </a:p>
        </p:txBody>
      </p:sp>
      <p:sp>
        <p:nvSpPr>
          <p:cNvPr id="84995" name="Rectangle 2"/>
          <p:cNvSpPr>
            <a:spLocks noGrp="1" noRot="1" noChangeAspect="1" noChangeArrowheads="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037792-717F-614D-958D-5DAE3545A339}" type="slidenum">
              <a:rPr lang="en-US"/>
              <a:pPr/>
              <a:t>50</a:t>
            </a:fld>
            <a:endParaRPr lang="en-US"/>
          </a:p>
        </p:txBody>
      </p:sp>
      <p:sp>
        <p:nvSpPr>
          <p:cNvPr id="1454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54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3C4DF931-2218-AA4F-A8CB-CC6AC3E46E7D}" type="slidenum">
              <a:rPr lang="en-US"/>
              <a:pPr/>
              <a:t>8</a:t>
            </a:fld>
            <a:endParaRPr lang="en-US"/>
          </a:p>
        </p:txBody>
      </p:sp>
      <p:sp>
        <p:nvSpPr>
          <p:cNvPr id="76803" name="Rectangle 2"/>
          <p:cNvSpPr>
            <a:spLocks noGrp="1" noRot="1" noChangeAspect="1" noChangeArrowheads="1"/>
          </p:cNvSpPr>
          <p:nvPr>
            <p:ph type="sldImg"/>
          </p:nvPr>
        </p:nvSpPr>
        <p:spPr>
          <a:solidFill>
            <a:srgbClr val="FFFFFF"/>
          </a:solidFill>
          <a:ln/>
        </p:spPr>
      </p:sp>
      <p:sp>
        <p:nvSpPr>
          <p:cNvPr id="768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D8D65040-4CF6-9C43-860F-9C0BABAF32D4}" type="slidenum">
              <a:rPr lang="en-US"/>
              <a:pPr/>
              <a:t>51</a:t>
            </a:fld>
            <a:endParaRPr lang="en-US"/>
          </a:p>
        </p:txBody>
      </p:sp>
      <p:sp>
        <p:nvSpPr>
          <p:cNvPr id="62467" name="Rectangle 2"/>
          <p:cNvSpPr>
            <a:spLocks noGrp="1" noRot="1" noChangeAspect="1" noChangeArrowheads="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pitchFamily="-108" charset="0"/>
              <a:ea typeface="ＭＳ Ｐゴシック" pitchFamily="-108" charset="-128"/>
              <a:cs typeface="ＭＳ Ｐゴシック" pitchFamily="-108"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3EB2DC-65EE-AC4F-B768-340139A0A215}" type="slidenum">
              <a:rPr lang="en-US"/>
              <a:pPr/>
              <a:t>52</a:t>
            </a:fld>
            <a:endParaRPr lang="en-US"/>
          </a:p>
        </p:txBody>
      </p:sp>
      <p:sp>
        <p:nvSpPr>
          <p:cNvPr id="471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71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1B00D1-D97E-D342-B67E-3D67CD060168}" type="slidenum">
              <a:rPr lang="en-US"/>
              <a:pPr/>
              <a:t>53</a:t>
            </a:fld>
            <a:endParaRPr lang="en-US"/>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532AEA-AB5A-9E49-AB27-A06FC4ADE68C}" type="slidenum">
              <a:rPr lang="en-US"/>
              <a:pPr/>
              <a:t>54</a:t>
            </a:fld>
            <a:endParaRPr lang="en-US"/>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4973A0-F464-244E-A575-CD8866FC7139}" type="slidenum">
              <a:rPr lang="en-US"/>
              <a:pPr/>
              <a:t>55</a:t>
            </a:fld>
            <a:endParaRPr lang="en-US"/>
          </a:p>
        </p:txBody>
      </p:sp>
      <p:sp>
        <p:nvSpPr>
          <p:cNvPr id="71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BC5317-937F-FF40-B0C3-23310BA76370}" type="slidenum">
              <a:rPr lang="en-US"/>
              <a:pPr/>
              <a:t>56</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1D7E1E31-D773-A744-B8DD-C042CBAE2D2B}" type="slidenum">
              <a:rPr lang="en-US" sz="1200"/>
              <a:pPr algn="r"/>
              <a:t>57</a:t>
            </a:fld>
            <a:endParaRPr lang="en-US" sz="1200"/>
          </a:p>
        </p:txBody>
      </p:sp>
      <p:sp>
        <p:nvSpPr>
          <p:cNvPr id="26627"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6628"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endParaRPr lang="en-US" smtClean="0">
              <a:latin typeface="Arial" pitchFamily="-111" charset="0"/>
              <a:ea typeface="ＭＳ Ｐゴシック" pitchFamily="-111" charset="-128"/>
              <a:cs typeface="ＭＳ Ｐゴシック" pitchFamily="-111"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a:lstStyle/>
          <a:p>
            <a:pPr>
              <a:spcBef>
                <a:spcPct val="0"/>
              </a:spcBef>
            </a:pPr>
            <a:endParaRPr lang="en-GB"/>
          </a:p>
        </p:txBody>
      </p:sp>
      <p:sp>
        <p:nvSpPr>
          <p:cNvPr id="18436" name="Slide Number Placeholder 3"/>
          <p:cNvSpPr>
            <a:spLocks noGrp="1"/>
          </p:cNvSpPr>
          <p:nvPr>
            <p:ph type="sldNum" sz="quarter" idx="5"/>
          </p:nvPr>
        </p:nvSpPr>
        <p:spPr bwMode="auto">
          <a:noFill/>
          <a:ln>
            <a:miter lim="800000"/>
            <a:headEnd/>
            <a:tailEnd/>
          </a:ln>
        </p:spPr>
        <p:txBody>
          <a:bodyPr/>
          <a:lstStyle/>
          <a:p>
            <a:fld id="{DE0ACEE3-DF7B-0F4A-9B6A-879E96DA7D3A}" type="slidenum">
              <a:rPr lang="en-GB"/>
              <a:pPr/>
              <a:t>66</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CD3774-E9ED-F343-90AA-200D53C66B17}" type="slidenum">
              <a:rPr lang="en-US"/>
              <a:pPr/>
              <a:t>10</a:t>
            </a:fld>
            <a:endParaRPr lang="en-US"/>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FFC1BC-9D9F-C742-B94E-826B43863A22}" type="slidenum">
              <a:rPr lang="en-US"/>
              <a:pPr/>
              <a:t>11</a:t>
            </a:fld>
            <a:endParaRPr lang="en-US"/>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8E819B-DB9B-534E-9E31-6C2BAA865895}" type="slidenum">
              <a:rPr lang="en-US"/>
              <a:pPr/>
              <a:t>12</a:t>
            </a:fld>
            <a:endParaRPr lang="en-US"/>
          </a:p>
        </p:txBody>
      </p:sp>
      <p:sp>
        <p:nvSpPr>
          <p:cNvPr id="532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32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AD4549-2588-6049-B0E4-729947816EDA}" type="slidenum">
              <a:rPr lang="en-US"/>
              <a:pPr/>
              <a:t>15</a:t>
            </a:fld>
            <a:endParaRPr lang="en-US"/>
          </a:p>
        </p:txBody>
      </p:sp>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135ED6-860C-F14C-9195-EBA6F9AD5FC7}" type="slidenum">
              <a:rPr lang="en-US"/>
              <a:pPr/>
              <a:t>17</a:t>
            </a:fld>
            <a:endParaRPr lang="en-US"/>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549D1B-1F45-A242-85B3-4342C6A8B6B6}" type="slidenum">
              <a:rPr lang="en-US"/>
              <a:pPr/>
              <a:t>18</a:t>
            </a:fld>
            <a:endParaRPr lang="en-US"/>
          </a:p>
        </p:txBody>
      </p:sp>
      <p:sp>
        <p:nvSpPr>
          <p:cNvPr id="73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3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62850B-3B17-5A4D-B356-437264957CE4}" type="slidenum">
              <a:rPr lang="en-US"/>
              <a:pPr/>
              <a:t>22</a:t>
            </a:fld>
            <a:endParaRPr 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CC436A-3A2C-0149-95BF-818AA91ADB97}" type="datetime1">
              <a:rPr lang="en-US" smtClean="0"/>
              <a:pPr/>
              <a:t>6/15/10</a:t>
            </a:fld>
            <a:endParaRPr lang="en-US"/>
          </a:p>
        </p:txBody>
      </p:sp>
      <p:sp>
        <p:nvSpPr>
          <p:cNvPr id="5" name="Footer Placeholder 4"/>
          <p:cNvSpPr>
            <a:spLocks noGrp="1"/>
          </p:cNvSpPr>
          <p:nvPr>
            <p:ph type="ftr" sz="quarter" idx="11"/>
          </p:nvPr>
        </p:nvSpPr>
        <p:spPr/>
        <p:txBody>
          <a:bodyPr/>
          <a:lstStyle/>
          <a:p>
            <a:r>
              <a:rPr lang="en-US" smtClean="0"/>
              <a:t>M.Klein LHeC Future Panel 30.4.2009</a:t>
            </a:r>
            <a:endParaRPr lang="en-US"/>
          </a:p>
        </p:txBody>
      </p:sp>
      <p:sp>
        <p:nvSpPr>
          <p:cNvPr id="6" name="Slide Number Placeholder 5"/>
          <p:cNvSpPr>
            <a:spLocks noGrp="1"/>
          </p:cNvSpPr>
          <p:nvPr>
            <p:ph type="sldNum" sz="quarter" idx="12"/>
          </p:nvPr>
        </p:nvSpPr>
        <p:spPr/>
        <p:txBody>
          <a:bodyPr/>
          <a:lstStyle/>
          <a:p>
            <a:fld id="{F29E2BAA-81C4-184E-8BFA-3AFA3D83D16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C18403-38D5-D24B-90B2-C3F046F87FF2}" type="datetime1">
              <a:rPr lang="en-US" smtClean="0"/>
              <a:pPr/>
              <a:t>6/15/10</a:t>
            </a:fld>
            <a:endParaRPr lang="en-US"/>
          </a:p>
        </p:txBody>
      </p:sp>
      <p:sp>
        <p:nvSpPr>
          <p:cNvPr id="5" name="Footer Placeholder 4"/>
          <p:cNvSpPr>
            <a:spLocks noGrp="1"/>
          </p:cNvSpPr>
          <p:nvPr>
            <p:ph type="ftr" sz="quarter" idx="11"/>
          </p:nvPr>
        </p:nvSpPr>
        <p:spPr/>
        <p:txBody>
          <a:bodyPr/>
          <a:lstStyle/>
          <a:p>
            <a:r>
              <a:rPr lang="en-US" smtClean="0"/>
              <a:t>M.Klein LHeC Future Panel 30.4.2009</a:t>
            </a:r>
            <a:endParaRPr lang="en-US"/>
          </a:p>
        </p:txBody>
      </p:sp>
      <p:sp>
        <p:nvSpPr>
          <p:cNvPr id="6" name="Slide Number Placeholder 5"/>
          <p:cNvSpPr>
            <a:spLocks noGrp="1"/>
          </p:cNvSpPr>
          <p:nvPr>
            <p:ph type="sldNum" sz="quarter" idx="12"/>
          </p:nvPr>
        </p:nvSpPr>
        <p:spPr/>
        <p:txBody>
          <a:bodyPr/>
          <a:lstStyle/>
          <a:p>
            <a:fld id="{F29E2BAA-81C4-184E-8BFA-3AFA3D83D16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3340389-4518-D04D-89FB-6613D344BFC7}" type="datetime1">
              <a:rPr lang="en-US" smtClean="0"/>
              <a:pPr/>
              <a:t>6/15/10</a:t>
            </a:fld>
            <a:endParaRPr lang="en-US"/>
          </a:p>
        </p:txBody>
      </p:sp>
      <p:sp>
        <p:nvSpPr>
          <p:cNvPr id="5" name="Footer Placeholder 4"/>
          <p:cNvSpPr>
            <a:spLocks noGrp="1"/>
          </p:cNvSpPr>
          <p:nvPr>
            <p:ph type="ftr" sz="quarter" idx="11"/>
          </p:nvPr>
        </p:nvSpPr>
        <p:spPr/>
        <p:txBody>
          <a:bodyPr/>
          <a:lstStyle/>
          <a:p>
            <a:r>
              <a:rPr lang="en-US" smtClean="0"/>
              <a:t>M.Klein LHeC Future Panel 30.4.2009</a:t>
            </a:r>
            <a:endParaRPr lang="en-US"/>
          </a:p>
        </p:txBody>
      </p:sp>
      <p:sp>
        <p:nvSpPr>
          <p:cNvPr id="6" name="Slide Number Placeholder 5"/>
          <p:cNvSpPr>
            <a:spLocks noGrp="1"/>
          </p:cNvSpPr>
          <p:nvPr>
            <p:ph type="sldNum" sz="quarter" idx="12"/>
          </p:nvPr>
        </p:nvSpPr>
        <p:spPr/>
        <p:txBody>
          <a:bodyPr/>
          <a:lstStyle/>
          <a:p>
            <a:fld id="{F29E2BAA-81C4-184E-8BFA-3AFA3D83D16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61C1EDE-0EA9-FC4B-A25B-3F3DD5FF524E}" type="datetimeFigureOut">
              <a:rPr lang="en-US" smtClean="0"/>
              <a:pPr/>
              <a:t>6/15/10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E9175-7EB4-6C42-8937-39DE8833FAA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61C1EDE-0EA9-FC4B-A25B-3F3DD5FF524E}" type="datetimeFigureOut">
              <a:rPr lang="en-US" smtClean="0"/>
              <a:pPr/>
              <a:t>6/15/10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E9175-7EB4-6C42-8937-39DE8833FAAD}"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61C1EDE-0EA9-FC4B-A25B-3F3DD5FF524E}" type="datetimeFigureOut">
              <a:rPr lang="en-US" smtClean="0"/>
              <a:pPr/>
              <a:t>6/15/10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E9175-7EB4-6C42-8937-39DE8833FAA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61C1EDE-0EA9-FC4B-A25B-3F3DD5FF524E}" type="datetimeFigureOut">
              <a:rPr lang="en-US" smtClean="0"/>
              <a:pPr/>
              <a:t>6/15/10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E9175-7EB4-6C42-8937-39DE8833FAA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61C1EDE-0EA9-FC4B-A25B-3F3DD5FF524E}" type="datetimeFigureOut">
              <a:rPr lang="en-US" smtClean="0"/>
              <a:pPr/>
              <a:t>6/15/10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1E9175-7EB4-6C42-8937-39DE8833FAA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61C1EDE-0EA9-FC4B-A25B-3F3DD5FF524E}" type="datetimeFigureOut">
              <a:rPr lang="en-US" smtClean="0"/>
              <a:pPr/>
              <a:t>6/15/10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1E9175-7EB4-6C42-8937-39DE8833FAAD}"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C1EDE-0EA9-FC4B-A25B-3F3DD5FF524E}" type="datetimeFigureOut">
              <a:rPr lang="en-US" smtClean="0"/>
              <a:pPr/>
              <a:t>6/15/10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1E9175-7EB4-6C42-8937-39DE8833FAAD}"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61C1EDE-0EA9-FC4B-A25B-3F3DD5FF524E}" type="datetimeFigureOut">
              <a:rPr lang="en-US" smtClean="0"/>
              <a:pPr/>
              <a:t>6/15/10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E9175-7EB4-6C42-8937-39DE8833FAA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5CE9565-F3AD-E34F-8540-8D976D188E7A}" type="datetime1">
              <a:rPr lang="en-US" smtClean="0"/>
              <a:pPr/>
              <a:t>6/15/10</a:t>
            </a:fld>
            <a:endParaRPr lang="en-US"/>
          </a:p>
        </p:txBody>
      </p:sp>
      <p:sp>
        <p:nvSpPr>
          <p:cNvPr id="5" name="Footer Placeholder 4"/>
          <p:cNvSpPr>
            <a:spLocks noGrp="1"/>
          </p:cNvSpPr>
          <p:nvPr>
            <p:ph type="ftr" sz="quarter" idx="11"/>
          </p:nvPr>
        </p:nvSpPr>
        <p:spPr/>
        <p:txBody>
          <a:bodyPr/>
          <a:lstStyle/>
          <a:p>
            <a:r>
              <a:rPr lang="en-US" smtClean="0"/>
              <a:t>M.Klein LHeC Future Panel 30.4.2009</a:t>
            </a:r>
            <a:endParaRPr lang="en-US"/>
          </a:p>
        </p:txBody>
      </p:sp>
      <p:sp>
        <p:nvSpPr>
          <p:cNvPr id="6" name="Slide Number Placeholder 5"/>
          <p:cNvSpPr>
            <a:spLocks noGrp="1"/>
          </p:cNvSpPr>
          <p:nvPr>
            <p:ph type="sldNum" sz="quarter" idx="12"/>
          </p:nvPr>
        </p:nvSpPr>
        <p:spPr/>
        <p:txBody>
          <a:bodyPr/>
          <a:lstStyle/>
          <a:p>
            <a:fld id="{F29E2BAA-81C4-184E-8BFA-3AFA3D83D16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61C1EDE-0EA9-FC4B-A25B-3F3DD5FF524E}" type="datetimeFigureOut">
              <a:rPr lang="en-US" smtClean="0"/>
              <a:pPr/>
              <a:t>6/15/10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1E9175-7EB4-6C42-8937-39DE8833FAA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61C1EDE-0EA9-FC4B-A25B-3F3DD5FF524E}" type="datetimeFigureOut">
              <a:rPr lang="en-US" smtClean="0"/>
              <a:pPr/>
              <a:t>6/15/10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E9175-7EB4-6C42-8937-39DE8833FAA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61C1EDE-0EA9-FC4B-A25B-3F3DD5FF524E}" type="datetimeFigureOut">
              <a:rPr lang="en-US" smtClean="0"/>
              <a:pPr/>
              <a:t>6/15/10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1E9175-7EB4-6C42-8937-39DE8833FAA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44B3D5B-FF91-224D-B9AA-425858DF0766}" type="datetime1">
              <a:rPr lang="en-US" smtClean="0"/>
              <a:pPr/>
              <a:t>6/15/10</a:t>
            </a:fld>
            <a:endParaRPr lang="en-US"/>
          </a:p>
        </p:txBody>
      </p:sp>
      <p:sp>
        <p:nvSpPr>
          <p:cNvPr id="5" name="Footer Placeholder 4"/>
          <p:cNvSpPr>
            <a:spLocks noGrp="1"/>
          </p:cNvSpPr>
          <p:nvPr>
            <p:ph type="ftr" sz="quarter" idx="11"/>
          </p:nvPr>
        </p:nvSpPr>
        <p:spPr/>
        <p:txBody>
          <a:bodyPr/>
          <a:lstStyle/>
          <a:p>
            <a:r>
              <a:rPr lang="en-US" smtClean="0"/>
              <a:t>M.Klein LHeC Future Panel 30.4.2009</a:t>
            </a:r>
            <a:endParaRPr lang="en-US"/>
          </a:p>
        </p:txBody>
      </p:sp>
      <p:sp>
        <p:nvSpPr>
          <p:cNvPr id="6" name="Slide Number Placeholder 5"/>
          <p:cNvSpPr>
            <a:spLocks noGrp="1"/>
          </p:cNvSpPr>
          <p:nvPr>
            <p:ph type="sldNum" sz="quarter" idx="12"/>
          </p:nvPr>
        </p:nvSpPr>
        <p:spPr/>
        <p:txBody>
          <a:bodyPr/>
          <a:lstStyle/>
          <a:p>
            <a:fld id="{F29E2BAA-81C4-184E-8BFA-3AFA3D83D16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4897D99-B6C9-B64C-AABC-7A136321D7FC}" type="datetime1">
              <a:rPr lang="en-US" smtClean="0"/>
              <a:pPr/>
              <a:t>6/15/10</a:t>
            </a:fld>
            <a:endParaRPr lang="en-US"/>
          </a:p>
        </p:txBody>
      </p:sp>
      <p:sp>
        <p:nvSpPr>
          <p:cNvPr id="6" name="Footer Placeholder 5"/>
          <p:cNvSpPr>
            <a:spLocks noGrp="1"/>
          </p:cNvSpPr>
          <p:nvPr>
            <p:ph type="ftr" sz="quarter" idx="11"/>
          </p:nvPr>
        </p:nvSpPr>
        <p:spPr/>
        <p:txBody>
          <a:bodyPr/>
          <a:lstStyle/>
          <a:p>
            <a:r>
              <a:rPr lang="en-US" smtClean="0"/>
              <a:t>M.Klein LHeC Future Panel 30.4.2009</a:t>
            </a:r>
            <a:endParaRPr lang="en-US"/>
          </a:p>
        </p:txBody>
      </p:sp>
      <p:sp>
        <p:nvSpPr>
          <p:cNvPr id="7" name="Slide Number Placeholder 6"/>
          <p:cNvSpPr>
            <a:spLocks noGrp="1"/>
          </p:cNvSpPr>
          <p:nvPr>
            <p:ph type="sldNum" sz="quarter" idx="12"/>
          </p:nvPr>
        </p:nvSpPr>
        <p:spPr/>
        <p:txBody>
          <a:bodyPr/>
          <a:lstStyle/>
          <a:p>
            <a:fld id="{F29E2BAA-81C4-184E-8BFA-3AFA3D83D16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2A7540-8893-AF4A-AA99-EECD8CEA7D1D}" type="datetime1">
              <a:rPr lang="en-US" smtClean="0"/>
              <a:pPr/>
              <a:t>6/15/10</a:t>
            </a:fld>
            <a:endParaRPr lang="en-US"/>
          </a:p>
        </p:txBody>
      </p:sp>
      <p:sp>
        <p:nvSpPr>
          <p:cNvPr id="8" name="Footer Placeholder 7"/>
          <p:cNvSpPr>
            <a:spLocks noGrp="1"/>
          </p:cNvSpPr>
          <p:nvPr>
            <p:ph type="ftr" sz="quarter" idx="11"/>
          </p:nvPr>
        </p:nvSpPr>
        <p:spPr/>
        <p:txBody>
          <a:bodyPr/>
          <a:lstStyle/>
          <a:p>
            <a:r>
              <a:rPr lang="en-US" smtClean="0"/>
              <a:t>M.Klein LHeC Future Panel 30.4.2009</a:t>
            </a:r>
            <a:endParaRPr lang="en-US"/>
          </a:p>
        </p:txBody>
      </p:sp>
      <p:sp>
        <p:nvSpPr>
          <p:cNvPr id="9" name="Slide Number Placeholder 8"/>
          <p:cNvSpPr>
            <a:spLocks noGrp="1"/>
          </p:cNvSpPr>
          <p:nvPr>
            <p:ph type="sldNum" sz="quarter" idx="12"/>
          </p:nvPr>
        </p:nvSpPr>
        <p:spPr/>
        <p:txBody>
          <a:bodyPr/>
          <a:lstStyle/>
          <a:p>
            <a:fld id="{F29E2BAA-81C4-184E-8BFA-3AFA3D83D16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5CDB47-7C5E-FD4B-A81D-9636E1D36712}" type="datetime1">
              <a:rPr lang="en-US" smtClean="0"/>
              <a:pPr/>
              <a:t>6/15/10</a:t>
            </a:fld>
            <a:endParaRPr lang="en-US"/>
          </a:p>
        </p:txBody>
      </p:sp>
      <p:sp>
        <p:nvSpPr>
          <p:cNvPr id="4" name="Footer Placeholder 3"/>
          <p:cNvSpPr>
            <a:spLocks noGrp="1"/>
          </p:cNvSpPr>
          <p:nvPr>
            <p:ph type="ftr" sz="quarter" idx="11"/>
          </p:nvPr>
        </p:nvSpPr>
        <p:spPr/>
        <p:txBody>
          <a:bodyPr/>
          <a:lstStyle/>
          <a:p>
            <a:r>
              <a:rPr lang="en-US" smtClean="0"/>
              <a:t>M.Klein LHeC Future Panel 30.4.2009</a:t>
            </a:r>
            <a:endParaRPr lang="en-US"/>
          </a:p>
        </p:txBody>
      </p:sp>
      <p:sp>
        <p:nvSpPr>
          <p:cNvPr id="5" name="Slide Number Placeholder 4"/>
          <p:cNvSpPr>
            <a:spLocks noGrp="1"/>
          </p:cNvSpPr>
          <p:nvPr>
            <p:ph type="sldNum" sz="quarter" idx="12"/>
          </p:nvPr>
        </p:nvSpPr>
        <p:spPr/>
        <p:txBody>
          <a:bodyPr/>
          <a:lstStyle/>
          <a:p>
            <a:fld id="{F29E2BAA-81C4-184E-8BFA-3AFA3D83D16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4CBBA7-8577-BA41-9C2C-AD8C6DA84777}" type="datetime1">
              <a:rPr lang="en-US" smtClean="0"/>
              <a:pPr/>
              <a:t>6/15/10</a:t>
            </a:fld>
            <a:endParaRPr lang="en-US"/>
          </a:p>
        </p:txBody>
      </p:sp>
      <p:sp>
        <p:nvSpPr>
          <p:cNvPr id="3" name="Footer Placeholder 2"/>
          <p:cNvSpPr>
            <a:spLocks noGrp="1"/>
          </p:cNvSpPr>
          <p:nvPr>
            <p:ph type="ftr" sz="quarter" idx="11"/>
          </p:nvPr>
        </p:nvSpPr>
        <p:spPr/>
        <p:txBody>
          <a:bodyPr/>
          <a:lstStyle/>
          <a:p>
            <a:r>
              <a:rPr lang="en-US" smtClean="0"/>
              <a:t>M.Klein LHeC Future Panel 30.4.2009</a:t>
            </a:r>
            <a:endParaRPr lang="en-US"/>
          </a:p>
        </p:txBody>
      </p:sp>
      <p:sp>
        <p:nvSpPr>
          <p:cNvPr id="4" name="Slide Number Placeholder 3"/>
          <p:cNvSpPr>
            <a:spLocks noGrp="1"/>
          </p:cNvSpPr>
          <p:nvPr>
            <p:ph type="sldNum" sz="quarter" idx="12"/>
          </p:nvPr>
        </p:nvSpPr>
        <p:spPr/>
        <p:txBody>
          <a:bodyPr/>
          <a:lstStyle/>
          <a:p>
            <a:fld id="{F29E2BAA-81C4-184E-8BFA-3AFA3D83D16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8214651-3755-F247-B837-4D4574C34DD6}" type="datetime1">
              <a:rPr lang="en-US" smtClean="0"/>
              <a:pPr/>
              <a:t>6/15/10</a:t>
            </a:fld>
            <a:endParaRPr lang="en-US"/>
          </a:p>
        </p:txBody>
      </p:sp>
      <p:sp>
        <p:nvSpPr>
          <p:cNvPr id="6" name="Footer Placeholder 5"/>
          <p:cNvSpPr>
            <a:spLocks noGrp="1"/>
          </p:cNvSpPr>
          <p:nvPr>
            <p:ph type="ftr" sz="quarter" idx="11"/>
          </p:nvPr>
        </p:nvSpPr>
        <p:spPr/>
        <p:txBody>
          <a:bodyPr/>
          <a:lstStyle/>
          <a:p>
            <a:r>
              <a:rPr lang="en-US" smtClean="0"/>
              <a:t>M.Klein LHeC Future Panel 30.4.2009</a:t>
            </a:r>
            <a:endParaRPr lang="en-US"/>
          </a:p>
        </p:txBody>
      </p:sp>
      <p:sp>
        <p:nvSpPr>
          <p:cNvPr id="7" name="Slide Number Placeholder 6"/>
          <p:cNvSpPr>
            <a:spLocks noGrp="1"/>
          </p:cNvSpPr>
          <p:nvPr>
            <p:ph type="sldNum" sz="quarter" idx="12"/>
          </p:nvPr>
        </p:nvSpPr>
        <p:spPr/>
        <p:txBody>
          <a:bodyPr/>
          <a:lstStyle/>
          <a:p>
            <a:fld id="{F29E2BAA-81C4-184E-8BFA-3AFA3D83D16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E6811E-A52E-6F4E-8BDD-CD62DA905956}" type="datetime1">
              <a:rPr lang="en-US" smtClean="0"/>
              <a:pPr/>
              <a:t>6/15/10</a:t>
            </a:fld>
            <a:endParaRPr lang="en-US"/>
          </a:p>
        </p:txBody>
      </p:sp>
      <p:sp>
        <p:nvSpPr>
          <p:cNvPr id="6" name="Footer Placeholder 5"/>
          <p:cNvSpPr>
            <a:spLocks noGrp="1"/>
          </p:cNvSpPr>
          <p:nvPr>
            <p:ph type="ftr" sz="quarter" idx="11"/>
          </p:nvPr>
        </p:nvSpPr>
        <p:spPr/>
        <p:txBody>
          <a:bodyPr/>
          <a:lstStyle/>
          <a:p>
            <a:r>
              <a:rPr lang="en-US" smtClean="0"/>
              <a:t>M.Klein LHeC Future Panel 30.4.2009</a:t>
            </a:r>
            <a:endParaRPr lang="en-US"/>
          </a:p>
        </p:txBody>
      </p:sp>
      <p:sp>
        <p:nvSpPr>
          <p:cNvPr id="7" name="Slide Number Placeholder 6"/>
          <p:cNvSpPr>
            <a:spLocks noGrp="1"/>
          </p:cNvSpPr>
          <p:nvPr>
            <p:ph type="sldNum" sz="quarter" idx="12"/>
          </p:nvPr>
        </p:nvSpPr>
        <p:spPr/>
        <p:txBody>
          <a:bodyPr/>
          <a:lstStyle/>
          <a:p>
            <a:fld id="{F29E2BAA-81C4-184E-8BFA-3AFA3D83D16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CE859-5A04-5648-B50D-F9C024D56063}" type="datetime1">
              <a:rPr lang="en-US" smtClean="0"/>
              <a:pPr/>
              <a:t>6/15/10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err="1" smtClean="0"/>
              <a:t>M.Klein</a:t>
            </a:r>
            <a:r>
              <a:rPr lang="en-US" dirty="0" smtClean="0"/>
              <a:t> </a:t>
            </a:r>
            <a:r>
              <a:rPr lang="en-US" dirty="0" err="1" smtClean="0"/>
              <a:t>LHeC</a:t>
            </a:r>
            <a:r>
              <a:rPr lang="en-US" dirty="0" smtClean="0"/>
              <a:t> Aachen 11/09</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1C1EDE-0EA9-FC4B-A25B-3F3DD5FF524E}" type="datetimeFigureOut">
              <a:rPr lang="en-US" smtClean="0"/>
              <a:pPr/>
              <a:t>6/15/10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1E9175-7EB4-6C42-8937-39DE8833FAA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19.png"/><Relationship Id="rId5" Type="http://schemas.openxmlformats.org/officeDocument/2006/relationships/oleObject" Target="../embeddings/Microsoft_Equation3.bin"/><Relationship Id="rId6" Type="http://schemas.openxmlformats.org/officeDocument/2006/relationships/oleObject" Target="../embeddings/Microsoft_Equation4.bin"/><Relationship Id="rId7" Type="http://schemas.openxmlformats.org/officeDocument/2006/relationships/oleObject" Target="../embeddings/Microsoft_Equation5.bin"/><Relationship Id="rId8" Type="http://schemas.openxmlformats.org/officeDocument/2006/relationships/oleObject" Target="../embeddings/Microsoft_Equation6.bin"/><Relationship Id="rId9" Type="http://schemas.openxmlformats.org/officeDocument/2006/relationships/oleObject" Target="../embeddings/Microsoft_Equation7.bin"/><Relationship Id="rId10" Type="http://schemas.openxmlformats.org/officeDocument/2006/relationships/oleObject" Target="../embeddings/Microsoft_Equation8.bin"/><Relationship Id="rId11" Type="http://schemas.openxmlformats.org/officeDocument/2006/relationships/image" Target="../media/image20.png"/><Relationship Id="rId1" Type="http://schemas.openxmlformats.org/officeDocument/2006/relationships/vmlDrawing" Target="../drawings/vmlDrawing3.vml"/><Relationship Id="rId2"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oleObject" Target="!OLE_LINK1" TargetMode="External"/><Relationship Id="rId1" Type="http://schemas.openxmlformats.org/officeDocument/2006/relationships/vmlDrawing" Target="../drawings/vmlDrawing4.vml"/><Relationship Id="rId2"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70.png"/><Relationship Id="rId5" Type="http://schemas.openxmlformats.org/officeDocument/2006/relationships/oleObject" Target="../embeddings/Microsoft_Equation9.bin"/><Relationship Id="rId6" Type="http://schemas.openxmlformats.org/officeDocument/2006/relationships/oleObject" Target="../embeddings/Microsoft_Equation10.bin"/><Relationship Id="rId1" Type="http://schemas.openxmlformats.org/officeDocument/2006/relationships/vmlDrawing" Target="../drawings/vmlDrawing5.vml"/><Relationship Id="rId2"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jpeg"/><Relationship Id="rId1" Type="http://schemas.openxmlformats.org/officeDocument/2006/relationships/slideLayout" Target="../slideLayouts/slideLayout7.xml"/><Relationship Id="rId2" Type="http://schemas.openxmlformats.org/officeDocument/2006/relationships/image" Target="../media/image7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 Id="rId3" Type="http://schemas.openxmlformats.org/officeDocument/2006/relationships/image" Target="../media/image7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7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oleObject" Target="../embeddings/Microsoft_Equation1.bin"/><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0.png"/></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oleObject" Target="../embeddings/Microsoft_Equation11.bin"/><Relationship Id="rId1" Type="http://schemas.openxmlformats.org/officeDocument/2006/relationships/vmlDrawing" Target="../drawings/vmlDrawing6.vml"/><Relationship Id="rId2"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Microsoft_Equation12.bin"/><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vmlDrawing" Target="../drawings/vmlDrawing7.vml"/><Relationship Id="rId2"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94.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58.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image" Target="../media/image101.png"/><Relationship Id="rId7" Type="http://schemas.openxmlformats.org/officeDocument/2006/relationships/image" Target="../media/image102.png"/><Relationship Id="rId8" Type="http://schemas.openxmlformats.org/officeDocument/2006/relationships/image" Target="../media/image103.png"/><Relationship Id="rId9"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5.png"/><Relationship Id="rId3" Type="http://schemas.openxmlformats.org/officeDocument/2006/relationships/image" Target="../media/image10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oleObject" Target="../embeddings/Microsoft_Equation2.bin"/><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7.png"/><Relationship Id="rId3" Type="http://schemas.openxmlformats.org/officeDocument/2006/relationships/image" Target="../media/image10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9.png"/><Relationship Id="rId3" Type="http://schemas.openxmlformats.org/officeDocument/2006/relationships/image" Target="../media/image11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1.png"/><Relationship Id="rId3" Type="http://schemas.openxmlformats.org/officeDocument/2006/relationships/image" Target="../media/image11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3.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4122"/>
            <a:ext cx="7772400" cy="914400"/>
          </a:xfrm>
        </p:spPr>
        <p:txBody>
          <a:bodyPr>
            <a:normAutofit/>
          </a:bodyPr>
          <a:lstStyle/>
          <a:p>
            <a:r>
              <a:rPr lang="en-US" sz="2800" b="1" dirty="0" smtClean="0">
                <a:solidFill>
                  <a:srgbClr val="0000FF"/>
                </a:solidFill>
              </a:rPr>
              <a:t>The </a:t>
            </a:r>
            <a:r>
              <a:rPr lang="en-US" sz="2800" b="1" dirty="0" err="1" smtClean="0">
                <a:solidFill>
                  <a:srgbClr val="0000FF"/>
                </a:solidFill>
              </a:rPr>
              <a:t>LHeC</a:t>
            </a:r>
            <a:r>
              <a:rPr lang="en-US" sz="2800" b="1" dirty="0" smtClean="0">
                <a:solidFill>
                  <a:srgbClr val="0000FF"/>
                </a:solidFill>
              </a:rPr>
              <a:t> Conceptual Design </a:t>
            </a:r>
            <a:endParaRPr lang="en-US" sz="2800" b="1" dirty="0">
              <a:solidFill>
                <a:srgbClr val="0000FF"/>
              </a:solidFill>
            </a:endParaRPr>
          </a:p>
        </p:txBody>
      </p:sp>
      <p:sp>
        <p:nvSpPr>
          <p:cNvPr id="7" name="TextBox 6"/>
          <p:cNvSpPr txBox="1"/>
          <p:nvPr/>
        </p:nvSpPr>
        <p:spPr>
          <a:xfrm>
            <a:off x="2797411" y="3097847"/>
            <a:ext cx="3469294" cy="1754327"/>
          </a:xfrm>
          <a:prstGeom prst="rect">
            <a:avLst/>
          </a:prstGeom>
          <a:noFill/>
          <a:ln>
            <a:solidFill>
              <a:schemeClr val="bg1">
                <a:lumMod val="75000"/>
              </a:schemeClr>
            </a:solidFill>
          </a:ln>
        </p:spPr>
        <p:txBody>
          <a:bodyPr wrap="none" rtlCol="0">
            <a:spAutoFit/>
          </a:bodyPr>
          <a:lstStyle/>
          <a:p>
            <a:r>
              <a:rPr lang="en-US" dirty="0" smtClean="0"/>
              <a:t>2007 CERN SPC and [</a:t>
            </a:r>
            <a:r>
              <a:rPr lang="en-US" dirty="0" err="1" smtClean="0"/>
              <a:t>r]ECFA</a:t>
            </a:r>
            <a:endParaRPr lang="en-US" dirty="0" smtClean="0"/>
          </a:p>
          <a:p>
            <a:r>
              <a:rPr lang="en-US" dirty="0" smtClean="0"/>
              <a:t>2008 </a:t>
            </a:r>
            <a:r>
              <a:rPr lang="en-US" dirty="0" err="1" smtClean="0"/>
              <a:t>Divonne</a:t>
            </a:r>
            <a:r>
              <a:rPr lang="en-US" dirty="0" smtClean="0"/>
              <a:t> I, ICFA,ECFA</a:t>
            </a:r>
          </a:p>
          <a:p>
            <a:r>
              <a:rPr lang="en-US" dirty="0" smtClean="0"/>
              <a:t>2009 </a:t>
            </a:r>
            <a:r>
              <a:rPr lang="en-US" dirty="0" err="1" smtClean="0"/>
              <a:t>Divonne</a:t>
            </a:r>
            <a:r>
              <a:rPr lang="en-US" dirty="0" smtClean="0"/>
              <a:t> II, </a:t>
            </a:r>
            <a:r>
              <a:rPr lang="en-US" dirty="0" err="1" smtClean="0"/>
              <a:t>NuPECC</a:t>
            </a:r>
            <a:r>
              <a:rPr lang="en-US" dirty="0" smtClean="0"/>
              <a:t>, ECFA</a:t>
            </a:r>
          </a:p>
          <a:p>
            <a:endParaRPr lang="en-US" dirty="0" smtClean="0"/>
          </a:p>
          <a:p>
            <a:r>
              <a:rPr lang="en-US" dirty="0" smtClean="0">
                <a:solidFill>
                  <a:schemeClr val="tx1">
                    <a:lumMod val="65000"/>
                    <a:lumOff val="35000"/>
                  </a:schemeClr>
                </a:solidFill>
              </a:rPr>
              <a:t>2010 </a:t>
            </a:r>
            <a:r>
              <a:rPr lang="en-US" dirty="0" err="1" smtClean="0">
                <a:solidFill>
                  <a:schemeClr val="tx1">
                    <a:lumMod val="65000"/>
                    <a:lumOff val="35000"/>
                  </a:schemeClr>
                </a:solidFill>
              </a:rPr>
              <a:t>Divonne</a:t>
            </a:r>
            <a:r>
              <a:rPr lang="en-US" dirty="0" smtClean="0">
                <a:solidFill>
                  <a:schemeClr val="tx1">
                    <a:lumMod val="65000"/>
                    <a:lumOff val="35000"/>
                  </a:schemeClr>
                </a:solidFill>
              </a:rPr>
              <a:t> III (28.-30.10.), ECFA</a:t>
            </a:r>
          </a:p>
          <a:p>
            <a:r>
              <a:rPr lang="en-US" dirty="0" smtClean="0">
                <a:solidFill>
                  <a:schemeClr val="tx1">
                    <a:lumMod val="65000"/>
                    <a:lumOff val="35000"/>
                  </a:schemeClr>
                </a:solidFill>
                <a:sym typeface="Wingdings"/>
              </a:rPr>
              <a:t>         </a:t>
            </a:r>
            <a:r>
              <a:rPr lang="en-US" dirty="0" err="1" smtClean="0">
                <a:solidFill>
                  <a:schemeClr val="tx1">
                    <a:lumMod val="65000"/>
                    <a:lumOff val="35000"/>
                  </a:schemeClr>
                </a:solidFill>
                <a:sym typeface="Wingdings"/>
              </a:rPr>
              <a:t></a:t>
            </a:r>
            <a:r>
              <a:rPr lang="en-US" dirty="0" smtClean="0">
                <a:solidFill>
                  <a:schemeClr val="tx1">
                    <a:lumMod val="65000"/>
                    <a:lumOff val="35000"/>
                  </a:schemeClr>
                </a:solidFill>
                <a:sym typeface="Wingdings"/>
              </a:rPr>
              <a:t>  Conceptual Design Report</a:t>
            </a:r>
            <a:endParaRPr lang="en-US" dirty="0" smtClean="0">
              <a:solidFill>
                <a:schemeClr val="tx1">
                  <a:lumMod val="65000"/>
                  <a:lumOff val="35000"/>
                </a:schemeClr>
              </a:solidFill>
            </a:endParaRPr>
          </a:p>
        </p:txBody>
      </p:sp>
      <p:sp>
        <p:nvSpPr>
          <p:cNvPr id="15" name="TextBox 14"/>
          <p:cNvSpPr txBox="1"/>
          <p:nvPr/>
        </p:nvSpPr>
        <p:spPr>
          <a:xfrm>
            <a:off x="2514600" y="1364633"/>
            <a:ext cx="4127387" cy="1169551"/>
          </a:xfrm>
          <a:prstGeom prst="rect">
            <a:avLst/>
          </a:prstGeom>
          <a:noFill/>
        </p:spPr>
        <p:txBody>
          <a:bodyPr wrap="square" rtlCol="0">
            <a:spAutoFit/>
          </a:bodyPr>
          <a:lstStyle/>
          <a:p>
            <a:r>
              <a:rPr lang="en-US" sz="1400" dirty="0" smtClean="0"/>
              <a:t>              Max Klein -  University of Liverpool</a:t>
            </a:r>
          </a:p>
          <a:p>
            <a:endParaRPr lang="en-US" sz="1400" dirty="0" smtClean="0"/>
          </a:p>
          <a:p>
            <a:endParaRPr lang="en-US" sz="1400" dirty="0" smtClean="0"/>
          </a:p>
          <a:p>
            <a:r>
              <a:rPr lang="en-US" sz="1400" dirty="0" smtClean="0"/>
              <a:t>    A status report on behalf of the </a:t>
            </a:r>
            <a:r>
              <a:rPr lang="en-US" sz="1400" dirty="0" err="1" smtClean="0"/>
              <a:t>LHeC</a:t>
            </a:r>
            <a:r>
              <a:rPr lang="en-US" sz="1400" dirty="0" smtClean="0"/>
              <a:t> Study Group</a:t>
            </a:r>
          </a:p>
          <a:p>
            <a:endParaRPr lang="en-US" sz="1400" dirty="0" smtClean="0"/>
          </a:p>
        </p:txBody>
      </p:sp>
      <p:sp>
        <p:nvSpPr>
          <p:cNvPr id="19" name="TextBox 18"/>
          <p:cNvSpPr txBox="1"/>
          <p:nvPr/>
        </p:nvSpPr>
        <p:spPr>
          <a:xfrm>
            <a:off x="3429000" y="5975866"/>
            <a:ext cx="2026817" cy="369332"/>
          </a:xfrm>
          <a:prstGeom prst="rect">
            <a:avLst/>
          </a:prstGeom>
          <a:noFill/>
        </p:spPr>
        <p:txBody>
          <a:bodyPr wrap="none" rtlCol="0">
            <a:spAutoFit/>
          </a:bodyPr>
          <a:lstStyle/>
          <a:p>
            <a:r>
              <a:rPr lang="en-US" dirty="0" smtClean="0">
                <a:sym typeface="Wingdings"/>
              </a:rPr>
              <a:t> </a:t>
            </a:r>
            <a:r>
              <a:rPr lang="en-US" dirty="0" smtClean="0">
                <a:solidFill>
                  <a:srgbClr val="0000FF"/>
                </a:solidFill>
                <a:sym typeface="Wingdings"/>
              </a:rPr>
              <a:t>http://</a:t>
            </a:r>
            <a:r>
              <a:rPr lang="en-US" dirty="0" err="1" smtClean="0">
                <a:solidFill>
                  <a:srgbClr val="0000FF"/>
                </a:solidFill>
                <a:sym typeface="Wingdings"/>
              </a:rPr>
              <a:t>cern.ch/lhec</a:t>
            </a:r>
            <a:endParaRPr lang="en-US" dirty="0">
              <a:solidFill>
                <a:srgbClr val="0000FF"/>
              </a:solidFill>
            </a:endParaRPr>
          </a:p>
        </p:txBody>
      </p:sp>
      <p:sp>
        <p:nvSpPr>
          <p:cNvPr id="20" name="Rectangle 19"/>
          <p:cNvSpPr/>
          <p:nvPr/>
        </p:nvSpPr>
        <p:spPr>
          <a:xfrm>
            <a:off x="2971800" y="5640288"/>
            <a:ext cx="3294905" cy="307777"/>
          </a:xfrm>
          <a:prstGeom prst="rect">
            <a:avLst/>
          </a:prstGeom>
        </p:spPr>
        <p:txBody>
          <a:bodyPr wrap="none">
            <a:spAutoFit/>
          </a:bodyPr>
          <a:lstStyle/>
          <a:p>
            <a:r>
              <a:rPr lang="en-US" sz="1400" dirty="0" smtClean="0"/>
              <a:t> </a:t>
            </a:r>
            <a:r>
              <a:rPr lang="en-US" sz="1400" dirty="0" smtClean="0">
                <a:solidFill>
                  <a:srgbClr val="0000FF"/>
                </a:solidFill>
              </a:rPr>
              <a:t>CERN Science Policy Committee 14.6.2010</a:t>
            </a:r>
            <a:endParaRPr lang="en-US" sz="1400" dirty="0">
              <a:solidFill>
                <a:srgbClr val="0000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ChangeArrowheads="1"/>
          </p:cNvSpPr>
          <p:nvPr>
            <p:ph type="ctrTitle"/>
          </p:nvPr>
        </p:nvSpPr>
        <p:spPr>
          <a:xfrm>
            <a:off x="609600" y="304800"/>
            <a:ext cx="7772400" cy="457200"/>
          </a:xfrm>
        </p:spPr>
        <p:txBody>
          <a:bodyPr/>
          <a:lstStyle/>
          <a:p>
            <a:r>
              <a:rPr lang="en-US" sz="2400" b="1" dirty="0"/>
              <a:t>Strong Coupling Constant</a:t>
            </a:r>
            <a:endParaRPr lang="en-US" dirty="0"/>
          </a:p>
        </p:txBody>
      </p:sp>
      <p:pic>
        <p:nvPicPr>
          <p:cNvPr id="62469" name="Picture 5"/>
          <p:cNvPicPr>
            <a:picLocks noChangeAspect="1" noChangeArrowheads="1"/>
          </p:cNvPicPr>
          <p:nvPr/>
        </p:nvPicPr>
        <p:blipFill>
          <a:blip r:embed="rId3"/>
          <a:srcRect/>
          <a:stretch>
            <a:fillRect/>
          </a:stretch>
        </p:blipFill>
        <p:spPr bwMode="auto">
          <a:xfrm>
            <a:off x="352425" y="1266825"/>
            <a:ext cx="3578225" cy="5181600"/>
          </a:xfrm>
          <a:prstGeom prst="rect">
            <a:avLst/>
          </a:prstGeom>
          <a:noFill/>
          <a:ln w="9525">
            <a:noFill/>
            <a:miter lim="800000"/>
            <a:headEnd/>
            <a:tailEnd/>
          </a:ln>
          <a:effectLst/>
        </p:spPr>
      </p:pic>
      <p:sp>
        <p:nvSpPr>
          <p:cNvPr id="62470" name="Text Box 6"/>
          <p:cNvSpPr txBox="1">
            <a:spLocks noChangeArrowheads="1"/>
          </p:cNvSpPr>
          <p:nvPr/>
        </p:nvSpPr>
        <p:spPr bwMode="auto">
          <a:xfrm>
            <a:off x="4800600" y="1074738"/>
            <a:ext cx="3465149" cy="1631216"/>
          </a:xfrm>
          <a:prstGeom prst="rect">
            <a:avLst/>
          </a:prstGeom>
          <a:noFill/>
          <a:ln w="9525">
            <a:noFill/>
            <a:miter lim="800000"/>
            <a:headEnd/>
            <a:tailEnd/>
          </a:ln>
        </p:spPr>
        <p:txBody>
          <a:bodyPr wrap="none">
            <a:prstTxWarp prst="textNoShape">
              <a:avLst/>
            </a:prstTxWarp>
            <a:spAutoFit/>
          </a:bodyPr>
          <a:lstStyle/>
          <a:p>
            <a:r>
              <a:rPr lang="en-US" sz="1600" b="1" dirty="0" err="1">
                <a:solidFill>
                  <a:srgbClr val="FF0000"/>
                </a:solidFill>
                <a:sym typeface="Symbol" charset="2"/>
              </a:rPr>
              <a:t></a:t>
            </a:r>
            <a:r>
              <a:rPr lang="en-US" sz="1600" b="1" baseline="-25000" dirty="0" err="1">
                <a:solidFill>
                  <a:srgbClr val="FF0000"/>
                </a:solidFill>
                <a:sym typeface="Symbol" charset="2"/>
              </a:rPr>
              <a:t>s</a:t>
            </a:r>
            <a:r>
              <a:rPr lang="en-US" sz="1600" b="1" dirty="0">
                <a:solidFill>
                  <a:srgbClr val="FF0000"/>
                </a:solidFill>
                <a:sym typeface="Symbol" charset="2"/>
              </a:rPr>
              <a:t> </a:t>
            </a:r>
            <a:r>
              <a:rPr lang="en-US" sz="1600" b="1" dirty="0">
                <a:solidFill>
                  <a:srgbClr val="FF0000"/>
                </a:solidFill>
              </a:rPr>
              <a:t>least known of coupling constants</a:t>
            </a:r>
            <a:r>
              <a:rPr lang="en-US" sz="1400" b="1" dirty="0"/>
              <a:t> </a:t>
            </a:r>
          </a:p>
          <a:p>
            <a:r>
              <a:rPr lang="en-US" sz="1400" dirty="0"/>
              <a:t>Grand Unification predictions suffer from </a:t>
            </a:r>
            <a:r>
              <a:rPr lang="en-US" sz="1400" dirty="0" err="1">
                <a:sym typeface="Symbol" charset="2"/>
              </a:rPr>
              <a:t></a:t>
            </a:r>
            <a:r>
              <a:rPr lang="en-US" sz="1400" baseline="-25000" dirty="0" err="1">
                <a:sym typeface="Symbol" charset="2"/>
              </a:rPr>
              <a:t>s</a:t>
            </a:r>
            <a:r>
              <a:rPr lang="en-US" sz="1400" dirty="0"/>
              <a:t> </a:t>
            </a:r>
          </a:p>
          <a:p>
            <a:endParaRPr lang="en-US" sz="1400" b="1" dirty="0"/>
          </a:p>
          <a:p>
            <a:r>
              <a:rPr lang="en-US" sz="1400" b="1" dirty="0"/>
              <a:t>DIS tends to be lower than world average</a:t>
            </a:r>
          </a:p>
          <a:p>
            <a:endParaRPr lang="en-US" sz="1400" b="1" dirty="0"/>
          </a:p>
          <a:p>
            <a:r>
              <a:rPr lang="en-US" sz="1400" b="1" dirty="0" err="1">
                <a:solidFill>
                  <a:srgbClr val="FF0000"/>
                </a:solidFill>
              </a:rPr>
              <a:t>LHeC</a:t>
            </a:r>
            <a:r>
              <a:rPr lang="en-US" sz="1400" b="1" dirty="0">
                <a:solidFill>
                  <a:srgbClr val="FF0000"/>
                </a:solidFill>
              </a:rPr>
              <a:t>: per mille accuracy </a:t>
            </a:r>
            <a:r>
              <a:rPr lang="en-US" sz="1400" b="1" dirty="0" err="1">
                <a:solidFill>
                  <a:srgbClr val="FF0000"/>
                </a:solidFill>
              </a:rPr>
              <a:t>indep</a:t>
            </a:r>
            <a:r>
              <a:rPr lang="en-US" sz="1400" b="1" dirty="0">
                <a:solidFill>
                  <a:srgbClr val="FF0000"/>
                </a:solidFill>
              </a:rPr>
              <a:t>. of BCDMS.</a:t>
            </a:r>
          </a:p>
          <a:p>
            <a:r>
              <a:rPr lang="en-US" sz="1400" b="1" dirty="0"/>
              <a:t>Challenge to experiment and to </a:t>
            </a:r>
            <a:r>
              <a:rPr lang="en-US" sz="1400" b="1" dirty="0" err="1"/>
              <a:t>h.o</a:t>
            </a:r>
            <a:r>
              <a:rPr lang="en-US" sz="1400" b="1" dirty="0"/>
              <a:t>. QCD</a:t>
            </a:r>
            <a:endParaRPr lang="en-US" b="1" dirty="0"/>
          </a:p>
        </p:txBody>
      </p:sp>
      <p:sp>
        <p:nvSpPr>
          <p:cNvPr id="62471" name="Text Box 7"/>
          <p:cNvSpPr txBox="1">
            <a:spLocks noChangeArrowheads="1"/>
          </p:cNvSpPr>
          <p:nvPr/>
        </p:nvSpPr>
        <p:spPr bwMode="auto">
          <a:xfrm>
            <a:off x="822325" y="809625"/>
            <a:ext cx="2914650" cy="457200"/>
          </a:xfrm>
          <a:prstGeom prst="rect">
            <a:avLst/>
          </a:prstGeom>
          <a:noFill/>
          <a:ln w="9525">
            <a:noFill/>
            <a:miter lim="800000"/>
            <a:headEnd/>
            <a:tailEnd/>
          </a:ln>
        </p:spPr>
        <p:txBody>
          <a:bodyPr wrap="none">
            <a:prstTxWarp prst="textNoShape">
              <a:avLst/>
            </a:prstTxWarp>
            <a:spAutoFit/>
          </a:bodyPr>
          <a:lstStyle/>
          <a:p>
            <a:r>
              <a:rPr lang="en-US" sz="1200" dirty="0"/>
              <a:t>Simulation of </a:t>
            </a:r>
            <a:r>
              <a:rPr lang="en-US" sz="1200" dirty="0" err="1">
                <a:sym typeface="Symbol" charset="2"/>
              </a:rPr>
              <a:t></a:t>
            </a:r>
            <a:r>
              <a:rPr lang="en-US" sz="1200" baseline="-25000" dirty="0" err="1">
                <a:sym typeface="Symbol" charset="2"/>
              </a:rPr>
              <a:t>s</a:t>
            </a:r>
            <a:r>
              <a:rPr lang="en-US" sz="1200" dirty="0">
                <a:sym typeface="Symbol" charset="2"/>
              </a:rPr>
              <a:t> measurement at </a:t>
            </a:r>
            <a:r>
              <a:rPr lang="en-US" sz="1200" dirty="0" err="1">
                <a:sym typeface="Symbol" charset="2"/>
              </a:rPr>
              <a:t>LHeC</a:t>
            </a:r>
            <a:r>
              <a:rPr lang="en-US" dirty="0"/>
              <a:t> </a:t>
            </a:r>
          </a:p>
        </p:txBody>
      </p:sp>
      <p:sp>
        <p:nvSpPr>
          <p:cNvPr id="62473" name="Text Box 9"/>
          <p:cNvSpPr txBox="1">
            <a:spLocks noChangeArrowheads="1"/>
          </p:cNvSpPr>
          <p:nvPr/>
        </p:nvSpPr>
        <p:spPr bwMode="auto">
          <a:xfrm>
            <a:off x="288925" y="1470025"/>
            <a:ext cx="444500" cy="304800"/>
          </a:xfrm>
          <a:prstGeom prst="rect">
            <a:avLst/>
          </a:prstGeom>
          <a:noFill/>
          <a:ln w="9525">
            <a:noFill/>
            <a:miter lim="800000"/>
            <a:headEnd/>
            <a:tailEnd/>
          </a:ln>
        </p:spPr>
        <p:txBody>
          <a:bodyPr wrap="none">
            <a:prstTxWarp prst="textNoShape">
              <a:avLst/>
            </a:prstTxWarp>
            <a:spAutoFit/>
          </a:bodyPr>
          <a:lstStyle/>
          <a:p>
            <a:r>
              <a:rPr lang="en-US" sz="1400"/>
              <a:t>1/</a:t>
            </a:r>
            <a:r>
              <a:rPr lang="en-US" sz="1400">
                <a:sym typeface="Symbol" charset="2"/>
              </a:rPr>
              <a:t></a:t>
            </a:r>
            <a:endParaRPr lang="en-US"/>
          </a:p>
        </p:txBody>
      </p:sp>
      <p:sp>
        <p:nvSpPr>
          <p:cNvPr id="62475" name="Text Box 11"/>
          <p:cNvSpPr txBox="1">
            <a:spLocks noChangeArrowheads="1"/>
          </p:cNvSpPr>
          <p:nvPr/>
        </p:nvSpPr>
        <p:spPr bwMode="auto">
          <a:xfrm>
            <a:off x="1092200" y="4084637"/>
            <a:ext cx="2478088" cy="244475"/>
          </a:xfrm>
          <a:prstGeom prst="rect">
            <a:avLst/>
          </a:prstGeom>
          <a:noFill/>
          <a:ln w="9525">
            <a:noFill/>
            <a:miter lim="800000"/>
            <a:headEnd/>
            <a:tailEnd/>
          </a:ln>
        </p:spPr>
        <p:txBody>
          <a:bodyPr wrap="none">
            <a:prstTxWarp prst="textNoShape">
              <a:avLst/>
            </a:prstTxWarp>
            <a:spAutoFit/>
          </a:bodyPr>
          <a:lstStyle/>
          <a:p>
            <a:r>
              <a:rPr lang="en-US" sz="1000" dirty="0"/>
              <a:t>MSSM - </a:t>
            </a:r>
            <a:r>
              <a:rPr lang="en-US" sz="1000" dirty="0" err="1"/>
              <a:t>B.Allnach</a:t>
            </a:r>
            <a:r>
              <a:rPr lang="en-US" sz="1000" dirty="0"/>
              <a:t> et al, hep-ex/0403133</a:t>
            </a:r>
            <a:endParaRPr lang="en-US" dirty="0"/>
          </a:p>
        </p:txBody>
      </p:sp>
      <p:sp>
        <p:nvSpPr>
          <p:cNvPr id="62476" name="Text Box 12"/>
          <p:cNvSpPr txBox="1">
            <a:spLocks noChangeArrowheads="1"/>
          </p:cNvSpPr>
          <p:nvPr/>
        </p:nvSpPr>
        <p:spPr bwMode="auto">
          <a:xfrm>
            <a:off x="2574925" y="1511300"/>
            <a:ext cx="995363" cy="244475"/>
          </a:xfrm>
          <a:prstGeom prst="rect">
            <a:avLst/>
          </a:prstGeom>
          <a:noFill/>
          <a:ln w="9525">
            <a:noFill/>
            <a:miter lim="800000"/>
            <a:headEnd/>
            <a:tailEnd/>
          </a:ln>
        </p:spPr>
        <p:txBody>
          <a:bodyPr wrap="none">
            <a:prstTxWarp prst="textNoShape">
              <a:avLst/>
            </a:prstTxWarp>
            <a:spAutoFit/>
          </a:bodyPr>
          <a:lstStyle/>
          <a:p>
            <a:r>
              <a:rPr lang="en-US" sz="1000" b="1">
                <a:solidFill>
                  <a:srgbClr val="0000FF"/>
                </a:solidFill>
              </a:rPr>
              <a:t>fine structure</a:t>
            </a:r>
            <a:endParaRPr lang="en-US"/>
          </a:p>
        </p:txBody>
      </p:sp>
      <p:sp>
        <p:nvSpPr>
          <p:cNvPr id="62477" name="Text Box 13"/>
          <p:cNvSpPr txBox="1">
            <a:spLocks noChangeArrowheads="1"/>
          </p:cNvSpPr>
          <p:nvPr/>
        </p:nvSpPr>
        <p:spPr bwMode="auto">
          <a:xfrm>
            <a:off x="974725" y="2044700"/>
            <a:ext cx="495300" cy="244475"/>
          </a:xfrm>
          <a:prstGeom prst="rect">
            <a:avLst/>
          </a:prstGeom>
          <a:noFill/>
          <a:ln w="9525">
            <a:noFill/>
            <a:miter lim="800000"/>
            <a:headEnd/>
            <a:tailEnd/>
          </a:ln>
        </p:spPr>
        <p:txBody>
          <a:bodyPr wrap="none">
            <a:prstTxWarp prst="textNoShape">
              <a:avLst/>
            </a:prstTxWarp>
            <a:spAutoFit/>
          </a:bodyPr>
          <a:lstStyle/>
          <a:p>
            <a:r>
              <a:rPr lang="en-US" sz="1000" b="1">
                <a:solidFill>
                  <a:srgbClr val="00FF00"/>
                </a:solidFill>
              </a:rPr>
              <a:t>weak</a:t>
            </a:r>
            <a:endParaRPr lang="en-US"/>
          </a:p>
        </p:txBody>
      </p:sp>
      <p:sp>
        <p:nvSpPr>
          <p:cNvPr id="62478" name="Text Box 14"/>
          <p:cNvSpPr txBox="1">
            <a:spLocks noChangeArrowheads="1"/>
          </p:cNvSpPr>
          <p:nvPr/>
        </p:nvSpPr>
        <p:spPr bwMode="auto">
          <a:xfrm>
            <a:off x="974725" y="3162300"/>
            <a:ext cx="658813" cy="274638"/>
          </a:xfrm>
          <a:prstGeom prst="rect">
            <a:avLst/>
          </a:prstGeom>
          <a:noFill/>
          <a:ln w="9525">
            <a:noFill/>
            <a:miter lim="800000"/>
            <a:headEnd/>
            <a:tailEnd/>
          </a:ln>
        </p:spPr>
        <p:txBody>
          <a:bodyPr wrap="none">
            <a:prstTxWarp prst="textNoShape">
              <a:avLst/>
            </a:prstTxWarp>
            <a:spAutoFit/>
          </a:bodyPr>
          <a:lstStyle/>
          <a:p>
            <a:r>
              <a:rPr lang="en-US" sz="1200" b="1">
                <a:solidFill>
                  <a:srgbClr val="FF0000"/>
                </a:solidFill>
              </a:rPr>
              <a:t>strong</a:t>
            </a:r>
            <a:endParaRPr lang="en-US"/>
          </a:p>
        </p:txBody>
      </p:sp>
      <p:pic>
        <p:nvPicPr>
          <p:cNvPr id="13" name="Picture 12"/>
          <p:cNvPicPr>
            <a:picLocks noChangeAspect="1"/>
          </p:cNvPicPr>
          <p:nvPr/>
        </p:nvPicPr>
        <p:blipFill>
          <a:blip r:embed="rId4"/>
          <a:stretch>
            <a:fillRect/>
          </a:stretch>
        </p:blipFill>
        <p:spPr>
          <a:xfrm>
            <a:off x="4495800" y="3098800"/>
            <a:ext cx="3505200" cy="3349625"/>
          </a:xfrm>
          <a:prstGeom prst="rect">
            <a:avLst/>
          </a:prstGeom>
        </p:spPr>
      </p:pic>
      <p:cxnSp>
        <p:nvCxnSpPr>
          <p:cNvPr id="15" name="Straight Connector 14"/>
          <p:cNvCxnSpPr/>
          <p:nvPr/>
        </p:nvCxnSpPr>
        <p:spPr>
          <a:xfrm rot="5400000" flipH="1" flipV="1">
            <a:off x="8153400" y="3162300"/>
            <a:ext cx="1588"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6763544" y="4401344"/>
            <a:ext cx="2474912" cy="1588"/>
          </a:xfrm>
          <a:prstGeom prst="line">
            <a:avLst/>
          </a:prstGeom>
          <a:ln>
            <a:solidFill>
              <a:schemeClr val="tx1">
                <a:lumMod val="85000"/>
                <a:lumOff val="15000"/>
              </a:schemeClr>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044551" y="6448425"/>
            <a:ext cx="3221198" cy="261610"/>
          </a:xfrm>
          <a:prstGeom prst="rect">
            <a:avLst/>
          </a:prstGeom>
          <a:noFill/>
        </p:spPr>
        <p:txBody>
          <a:bodyPr wrap="none" rtlCol="0">
            <a:spAutoFit/>
          </a:bodyPr>
          <a:lstStyle/>
          <a:p>
            <a:r>
              <a:rPr lang="en-US" sz="1100" dirty="0" err="1" smtClean="0"/>
              <a:t>J.Bluemlein</a:t>
            </a:r>
            <a:r>
              <a:rPr lang="en-US" sz="1100" dirty="0" smtClean="0"/>
              <a:t> and H. Boettcher, </a:t>
            </a:r>
            <a:r>
              <a:rPr lang="en-US" sz="1100" dirty="0" err="1" smtClean="0"/>
              <a:t>arXiv</a:t>
            </a:r>
            <a:r>
              <a:rPr lang="en-US" sz="1100" dirty="0" smtClean="0"/>
              <a:t> 1005.3013 (2010)</a:t>
            </a:r>
            <a:endParaRPr lang="en-US" sz="1100" dirty="0"/>
          </a:p>
        </p:txBody>
      </p:sp>
      <p:sp>
        <p:nvSpPr>
          <p:cNvPr id="23" name="TextBox 22"/>
          <p:cNvSpPr txBox="1"/>
          <p:nvPr/>
        </p:nvSpPr>
        <p:spPr>
          <a:xfrm>
            <a:off x="8047849" y="4067502"/>
            <a:ext cx="435799" cy="261610"/>
          </a:xfrm>
          <a:prstGeom prst="rect">
            <a:avLst/>
          </a:prstGeom>
          <a:noFill/>
        </p:spPr>
        <p:txBody>
          <a:bodyPr wrap="none" rtlCol="0">
            <a:spAutoFit/>
          </a:bodyPr>
          <a:lstStyle/>
          <a:p>
            <a:r>
              <a:rPr lang="en-US" sz="1100" dirty="0" smtClean="0">
                <a:solidFill>
                  <a:srgbClr val="FF0000"/>
                </a:solidFill>
              </a:rPr>
              <a:t>+</a:t>
            </a:r>
            <a:r>
              <a:rPr lang="en-US" sz="1100" dirty="0" err="1" smtClean="0">
                <a:solidFill>
                  <a:srgbClr val="FF0000"/>
                </a:solidFill>
              </a:rPr>
              <a:t>pol</a:t>
            </a:r>
            <a:endParaRPr lang="en-US" sz="1100" dirty="0">
              <a:solidFill>
                <a:srgbClr val="FF0000"/>
              </a:solidFill>
            </a:endParaRPr>
          </a:p>
        </p:txBody>
      </p:sp>
      <p:sp>
        <p:nvSpPr>
          <p:cNvPr id="16" name="TextBox 15"/>
          <p:cNvSpPr txBox="1"/>
          <p:nvPr/>
        </p:nvSpPr>
        <p:spPr>
          <a:xfrm>
            <a:off x="4495800" y="4067502"/>
            <a:ext cx="327283" cy="461665"/>
          </a:xfrm>
          <a:prstGeom prst="rect">
            <a:avLst/>
          </a:prstGeom>
          <a:noFill/>
        </p:spPr>
        <p:txBody>
          <a:bodyPr wrap="square" rtlCol="0">
            <a:spAutoFit/>
          </a:bodyPr>
          <a:lstStyle/>
          <a:p>
            <a:r>
              <a:rPr lang="en-US" sz="2400" dirty="0" smtClean="0">
                <a:solidFill>
                  <a:srgbClr val="FF0000"/>
                </a:solidFill>
              </a:rPr>
              <a:t>?</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7899" name="Picture 11"/>
          <p:cNvPicPr>
            <a:picLocks noChangeAspect="1" noChangeArrowheads="1"/>
          </p:cNvPicPr>
          <p:nvPr/>
        </p:nvPicPr>
        <p:blipFill>
          <a:blip r:embed="rId3"/>
          <a:srcRect/>
          <a:stretch>
            <a:fillRect/>
          </a:stretch>
        </p:blipFill>
        <p:spPr bwMode="auto">
          <a:xfrm>
            <a:off x="458788" y="838200"/>
            <a:ext cx="3606800" cy="3886200"/>
          </a:xfrm>
          <a:prstGeom prst="rect">
            <a:avLst/>
          </a:prstGeom>
          <a:noFill/>
          <a:ln w="9525">
            <a:noFill/>
            <a:miter lim="800000"/>
            <a:headEnd/>
            <a:tailEnd/>
          </a:ln>
          <a:effectLst/>
        </p:spPr>
      </p:pic>
      <p:sp>
        <p:nvSpPr>
          <p:cNvPr id="37890" name="Rectangle 2"/>
          <p:cNvSpPr>
            <a:spLocks noGrp="1" noChangeArrowheads="1"/>
          </p:cNvSpPr>
          <p:nvPr>
            <p:ph type="ctrTitle"/>
          </p:nvPr>
        </p:nvSpPr>
        <p:spPr>
          <a:xfrm>
            <a:off x="304800" y="228600"/>
            <a:ext cx="4343400" cy="609600"/>
          </a:xfrm>
        </p:spPr>
        <p:txBody>
          <a:bodyPr/>
          <a:lstStyle/>
          <a:p>
            <a:r>
              <a:rPr lang="en-US" sz="2400" b="1"/>
              <a:t>Gluon - SM Higgs</a:t>
            </a:r>
            <a:endParaRPr lang="en-US"/>
          </a:p>
        </p:txBody>
      </p:sp>
      <p:pic>
        <p:nvPicPr>
          <p:cNvPr id="37891" name="Picture 3"/>
          <p:cNvPicPr>
            <a:picLocks noChangeAspect="1" noChangeArrowheads="1"/>
          </p:cNvPicPr>
          <p:nvPr/>
        </p:nvPicPr>
        <p:blipFill>
          <a:blip r:embed="rId4"/>
          <a:srcRect/>
          <a:stretch>
            <a:fillRect/>
          </a:stretch>
        </p:blipFill>
        <p:spPr bwMode="auto">
          <a:xfrm>
            <a:off x="4648200" y="389619"/>
            <a:ext cx="3657600" cy="3004457"/>
          </a:xfrm>
          <a:prstGeom prst="rect">
            <a:avLst/>
          </a:prstGeom>
          <a:noFill/>
          <a:ln w="9525">
            <a:noFill/>
            <a:miter lim="800000"/>
            <a:headEnd/>
            <a:tailEnd/>
          </a:ln>
          <a:effectLst/>
        </p:spPr>
      </p:pic>
      <p:sp>
        <p:nvSpPr>
          <p:cNvPr id="37894" name="Text Box 6"/>
          <p:cNvSpPr txBox="1">
            <a:spLocks noChangeArrowheads="1"/>
          </p:cNvSpPr>
          <p:nvPr/>
        </p:nvSpPr>
        <p:spPr bwMode="auto">
          <a:xfrm>
            <a:off x="685800" y="4876800"/>
            <a:ext cx="3987800" cy="1155700"/>
          </a:xfrm>
          <a:prstGeom prst="rect">
            <a:avLst/>
          </a:prstGeom>
          <a:noFill/>
          <a:ln w="9525">
            <a:noFill/>
            <a:miter lim="800000"/>
            <a:headEnd/>
            <a:tailEnd/>
          </a:ln>
        </p:spPr>
        <p:txBody>
          <a:bodyPr wrap="none">
            <a:prstTxWarp prst="textNoShape">
              <a:avLst/>
            </a:prstTxWarp>
            <a:spAutoFit/>
          </a:bodyPr>
          <a:lstStyle/>
          <a:p>
            <a:r>
              <a:rPr lang="en-US" sz="1400" b="1"/>
              <a:t>In SM Higgs production is gluon dominated</a:t>
            </a:r>
          </a:p>
          <a:p>
            <a:endParaRPr lang="en-US" sz="1400" b="1"/>
          </a:p>
          <a:p>
            <a:r>
              <a:rPr lang="en-US" sz="1400" b="1"/>
              <a:t>LHeC: huge x,Q</a:t>
            </a:r>
            <a:r>
              <a:rPr lang="en-US" sz="1400" b="1" baseline="30000"/>
              <a:t>2</a:t>
            </a:r>
            <a:r>
              <a:rPr lang="en-US" sz="1400" b="1"/>
              <a:t> range for xg determination</a:t>
            </a:r>
          </a:p>
          <a:p>
            <a:endParaRPr lang="en-US" sz="1400" b="1"/>
          </a:p>
          <a:p>
            <a:r>
              <a:rPr lang="en-US" sz="1400" b="1"/>
              <a:t>WW to Higgs fusion has sizeable ep xsection</a:t>
            </a:r>
            <a:endParaRPr lang="en-US"/>
          </a:p>
        </p:txBody>
      </p:sp>
      <p:sp>
        <p:nvSpPr>
          <p:cNvPr id="37896" name="Text Box 8"/>
          <p:cNvSpPr txBox="1">
            <a:spLocks noChangeArrowheads="1"/>
          </p:cNvSpPr>
          <p:nvPr/>
        </p:nvSpPr>
        <p:spPr bwMode="auto">
          <a:xfrm>
            <a:off x="838200" y="4572000"/>
            <a:ext cx="2676525" cy="244475"/>
          </a:xfrm>
          <a:prstGeom prst="rect">
            <a:avLst/>
          </a:prstGeom>
          <a:noFill/>
          <a:ln w="9525">
            <a:noFill/>
            <a:miter lim="800000"/>
            <a:headEnd/>
            <a:tailEnd/>
          </a:ln>
        </p:spPr>
        <p:txBody>
          <a:bodyPr wrap="none">
            <a:prstTxWarp prst="textNoShape">
              <a:avLst/>
            </a:prstTxWarp>
            <a:spAutoFit/>
          </a:bodyPr>
          <a:lstStyle/>
          <a:p>
            <a:r>
              <a:rPr lang="en-US" sz="1000"/>
              <a:t>CTEQ Belyayev et al. JHEP 0601:069,2006 </a:t>
            </a:r>
          </a:p>
        </p:txBody>
      </p:sp>
      <p:pic>
        <p:nvPicPr>
          <p:cNvPr id="11" name="Picture 10"/>
          <p:cNvPicPr>
            <a:picLocks noChangeAspect="1"/>
          </p:cNvPicPr>
          <p:nvPr/>
        </p:nvPicPr>
        <p:blipFill>
          <a:blip r:embed="rId5"/>
          <a:stretch>
            <a:fillRect/>
          </a:stretch>
        </p:blipFill>
        <p:spPr>
          <a:xfrm>
            <a:off x="4800601" y="3394076"/>
            <a:ext cx="3505200" cy="3213100"/>
          </a:xfrm>
          <a:prstGeom prst="rect">
            <a:avLst/>
          </a:prstGeom>
        </p:spPr>
      </p:pic>
      <p:sp>
        <p:nvSpPr>
          <p:cNvPr id="14" name="TextBox 13"/>
          <p:cNvSpPr txBox="1"/>
          <p:nvPr/>
        </p:nvSpPr>
        <p:spPr>
          <a:xfrm>
            <a:off x="8153400" y="4572000"/>
            <a:ext cx="797138" cy="646331"/>
          </a:xfrm>
          <a:prstGeom prst="rect">
            <a:avLst/>
          </a:prstGeom>
          <a:noFill/>
        </p:spPr>
        <p:txBody>
          <a:bodyPr wrap="none" rtlCol="0">
            <a:spAutoFit/>
          </a:bodyPr>
          <a:lstStyle/>
          <a:p>
            <a:r>
              <a:rPr lang="en-US" dirty="0" err="1" smtClean="0">
                <a:solidFill>
                  <a:srgbClr val="FF0000"/>
                </a:solidFill>
              </a:rPr>
              <a:t>H</a:t>
            </a:r>
            <a:r>
              <a:rPr lang="en-US" dirty="0" err="1" smtClean="0">
                <a:solidFill>
                  <a:srgbClr val="FF0000"/>
                </a:solidFill>
                <a:sym typeface="Wingdings"/>
              </a:rPr>
              <a:t>bb</a:t>
            </a:r>
            <a:endParaRPr lang="en-US" dirty="0" smtClean="0">
              <a:solidFill>
                <a:srgbClr val="FF0000"/>
              </a:solidFill>
              <a:sym typeface="Wingdings"/>
            </a:endParaRPr>
          </a:p>
          <a:p>
            <a:r>
              <a:rPr lang="en-US" dirty="0" smtClean="0">
                <a:solidFill>
                  <a:srgbClr val="000090"/>
                </a:solidFill>
                <a:sym typeface="Wingdings"/>
              </a:rPr>
              <a:t>QCD3j</a:t>
            </a:r>
            <a:endParaRPr lang="en-US" dirty="0">
              <a:solidFill>
                <a:srgbClr val="00009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609600" y="304800"/>
            <a:ext cx="8077200" cy="685800"/>
          </a:xfrm>
        </p:spPr>
        <p:txBody>
          <a:bodyPr/>
          <a:lstStyle/>
          <a:p>
            <a:r>
              <a:rPr lang="en-US" sz="2400" b="1" dirty="0"/>
              <a:t>Single</a:t>
            </a:r>
            <a:r>
              <a:rPr lang="en-US" sz="2400" b="1" dirty="0" smtClean="0">
                <a:solidFill>
                  <a:srgbClr val="FF0000"/>
                </a:solidFill>
              </a:rPr>
              <a:t> top </a:t>
            </a:r>
            <a:r>
              <a:rPr lang="en-US" sz="2400" b="1" dirty="0" smtClean="0"/>
              <a:t>and </a:t>
            </a:r>
            <a:r>
              <a:rPr lang="en-US" sz="2400" b="1" dirty="0" smtClean="0">
                <a:solidFill>
                  <a:srgbClr val="0000FF"/>
                </a:solidFill>
              </a:rPr>
              <a:t>anti-top  </a:t>
            </a:r>
            <a:r>
              <a:rPr lang="en-US" sz="2400" b="1" dirty="0"/>
              <a:t>Production in</a:t>
            </a:r>
            <a:r>
              <a:rPr lang="en-US" sz="2400" b="1" dirty="0" smtClean="0"/>
              <a:t> charged currents</a:t>
            </a:r>
            <a:endParaRPr lang="en-US" dirty="0"/>
          </a:p>
        </p:txBody>
      </p:sp>
      <p:pic>
        <p:nvPicPr>
          <p:cNvPr id="52227" name="Picture 3"/>
          <p:cNvPicPr>
            <a:picLocks noChangeAspect="1" noChangeArrowheads="1"/>
          </p:cNvPicPr>
          <p:nvPr/>
        </p:nvPicPr>
        <p:blipFill>
          <a:blip r:embed="rId4"/>
          <a:srcRect/>
          <a:stretch>
            <a:fillRect/>
          </a:stretch>
        </p:blipFill>
        <p:spPr bwMode="auto">
          <a:xfrm>
            <a:off x="381000" y="1219200"/>
            <a:ext cx="5918200" cy="4927600"/>
          </a:xfrm>
          <a:prstGeom prst="rect">
            <a:avLst/>
          </a:prstGeom>
          <a:noFill/>
          <a:ln w="9525">
            <a:noFill/>
            <a:miter lim="800000"/>
            <a:headEnd/>
            <a:tailEnd/>
          </a:ln>
        </p:spPr>
      </p:pic>
      <p:graphicFrame>
        <p:nvGraphicFramePr>
          <p:cNvPr id="52228" name="Object 4"/>
          <p:cNvGraphicFramePr>
            <a:graphicFrameLocks noChangeAspect="1"/>
          </p:cNvGraphicFramePr>
          <p:nvPr/>
        </p:nvGraphicFramePr>
        <p:xfrm>
          <a:off x="2057400" y="1790700"/>
          <a:ext cx="914400" cy="293688"/>
        </p:xfrm>
        <a:graphic>
          <a:graphicData uri="http://schemas.openxmlformats.org/presentationml/2006/ole">
            <p:oleObj spid="_x0000_s75778" name="Equation" r:id="rId5" imgW="635000" imgH="203200" progId="Equation.3">
              <p:embed/>
            </p:oleObj>
          </a:graphicData>
        </a:graphic>
      </p:graphicFrame>
      <p:graphicFrame>
        <p:nvGraphicFramePr>
          <p:cNvPr id="52229" name="Object 5"/>
          <p:cNvGraphicFramePr>
            <a:graphicFrameLocks noChangeAspect="1"/>
          </p:cNvGraphicFramePr>
          <p:nvPr/>
        </p:nvGraphicFramePr>
        <p:xfrm>
          <a:off x="4876800" y="1809750"/>
          <a:ext cx="854075" cy="263525"/>
        </p:xfrm>
        <a:graphic>
          <a:graphicData uri="http://schemas.openxmlformats.org/presentationml/2006/ole">
            <p:oleObj spid="_x0000_s75779" name="Equation" r:id="rId6" imgW="660400" imgH="203200" progId="Equation.3">
              <p:embed/>
            </p:oleObj>
          </a:graphicData>
        </a:graphic>
      </p:graphicFrame>
      <p:graphicFrame>
        <p:nvGraphicFramePr>
          <p:cNvPr id="52230" name="Object 6"/>
          <p:cNvGraphicFramePr>
            <a:graphicFrameLocks noChangeAspect="1"/>
          </p:cNvGraphicFramePr>
          <p:nvPr/>
        </p:nvGraphicFramePr>
        <p:xfrm>
          <a:off x="4114800" y="2286000"/>
          <a:ext cx="812800" cy="230188"/>
        </p:xfrm>
        <a:graphic>
          <a:graphicData uri="http://schemas.openxmlformats.org/presentationml/2006/ole">
            <p:oleObj spid="_x0000_s75780" name="Equation" r:id="rId7" imgW="584200" imgH="165100" progId="Equation.3">
              <p:embed/>
            </p:oleObj>
          </a:graphicData>
        </a:graphic>
      </p:graphicFrame>
      <p:graphicFrame>
        <p:nvGraphicFramePr>
          <p:cNvPr id="52231" name="Object 7"/>
          <p:cNvGraphicFramePr>
            <a:graphicFrameLocks noChangeAspect="1"/>
          </p:cNvGraphicFramePr>
          <p:nvPr/>
        </p:nvGraphicFramePr>
        <p:xfrm>
          <a:off x="1295400" y="2362200"/>
          <a:ext cx="754063" cy="209550"/>
        </p:xfrm>
        <a:graphic>
          <a:graphicData uri="http://schemas.openxmlformats.org/presentationml/2006/ole">
            <p:oleObj spid="_x0000_s75781" name="Equation" r:id="rId8" imgW="596900" imgH="165100" progId="Equation.3">
              <p:embed/>
            </p:oleObj>
          </a:graphicData>
        </a:graphic>
      </p:graphicFrame>
      <p:graphicFrame>
        <p:nvGraphicFramePr>
          <p:cNvPr id="52232" name="Object 8"/>
          <p:cNvGraphicFramePr>
            <a:graphicFrameLocks noChangeAspect="1"/>
          </p:cNvGraphicFramePr>
          <p:nvPr/>
        </p:nvGraphicFramePr>
        <p:xfrm>
          <a:off x="2057400" y="4343400"/>
          <a:ext cx="812800" cy="230188"/>
        </p:xfrm>
        <a:graphic>
          <a:graphicData uri="http://schemas.openxmlformats.org/presentationml/2006/ole">
            <p:oleObj spid="_x0000_s75782" name="Equation" r:id="rId9" imgW="584200" imgH="165100" progId="Equation.3">
              <p:embed/>
            </p:oleObj>
          </a:graphicData>
        </a:graphic>
      </p:graphicFrame>
      <p:graphicFrame>
        <p:nvGraphicFramePr>
          <p:cNvPr id="52233" name="Object 9"/>
          <p:cNvGraphicFramePr>
            <a:graphicFrameLocks noChangeAspect="1"/>
          </p:cNvGraphicFramePr>
          <p:nvPr/>
        </p:nvGraphicFramePr>
        <p:xfrm>
          <a:off x="4724400" y="4267200"/>
          <a:ext cx="812800" cy="228600"/>
        </p:xfrm>
        <a:graphic>
          <a:graphicData uri="http://schemas.openxmlformats.org/presentationml/2006/ole">
            <p:oleObj spid="_x0000_s75783" name="Equation" r:id="rId10" imgW="584200" imgH="165100" progId="Equation.3">
              <p:embed/>
            </p:oleObj>
          </a:graphicData>
        </a:graphic>
      </p:graphicFrame>
      <p:sp>
        <p:nvSpPr>
          <p:cNvPr id="52234" name="Text Box 10"/>
          <p:cNvSpPr txBox="1">
            <a:spLocks noChangeArrowheads="1"/>
          </p:cNvSpPr>
          <p:nvPr/>
        </p:nvSpPr>
        <p:spPr bwMode="auto">
          <a:xfrm>
            <a:off x="6553200" y="4267200"/>
            <a:ext cx="2372665" cy="1046440"/>
          </a:xfrm>
          <a:prstGeom prst="rect">
            <a:avLst/>
          </a:prstGeom>
          <a:noFill/>
          <a:ln w="9525">
            <a:noFill/>
            <a:miter lim="800000"/>
            <a:headEnd/>
            <a:tailEnd/>
          </a:ln>
        </p:spPr>
        <p:txBody>
          <a:bodyPr wrap="none">
            <a:prstTxWarp prst="textNoShape">
              <a:avLst/>
            </a:prstTxWarp>
            <a:spAutoFit/>
          </a:bodyPr>
          <a:lstStyle/>
          <a:p>
            <a:r>
              <a:rPr lang="en-US" sz="1600" b="1" dirty="0" err="1">
                <a:solidFill>
                  <a:srgbClr val="FF0000"/>
                </a:solidFill>
              </a:rPr>
              <a:t>LHeC</a:t>
            </a:r>
            <a:r>
              <a:rPr lang="en-US" sz="1600" b="1" dirty="0">
                <a:solidFill>
                  <a:srgbClr val="FF0000"/>
                </a:solidFill>
              </a:rPr>
              <a:t> is a single top and</a:t>
            </a:r>
          </a:p>
          <a:p>
            <a:r>
              <a:rPr lang="en-US" sz="1600" b="1" dirty="0">
                <a:solidFill>
                  <a:srgbClr val="FF0000"/>
                </a:solidFill>
              </a:rPr>
              <a:t>single </a:t>
            </a:r>
            <a:r>
              <a:rPr lang="en-US" sz="1600" b="1" dirty="0" err="1">
                <a:solidFill>
                  <a:srgbClr val="FF0000"/>
                </a:solidFill>
              </a:rPr>
              <a:t>tbar</a:t>
            </a:r>
            <a:r>
              <a:rPr lang="en-US" sz="1600" b="1" dirty="0">
                <a:solidFill>
                  <a:srgbClr val="FF0000"/>
                </a:solidFill>
              </a:rPr>
              <a:t> quark `factory</a:t>
            </a:r>
            <a:r>
              <a:rPr lang="en-US" sz="1400" b="1" dirty="0">
                <a:solidFill>
                  <a:srgbClr val="FF0000"/>
                </a:solidFill>
              </a:rPr>
              <a:t>’</a:t>
            </a:r>
          </a:p>
          <a:p>
            <a:endParaRPr lang="en-US" sz="1400" b="1" dirty="0"/>
          </a:p>
          <a:p>
            <a:r>
              <a:rPr lang="en-US" sz="1600" dirty="0"/>
              <a:t>CC </a:t>
            </a:r>
            <a:r>
              <a:rPr lang="en-US" sz="1600" dirty="0" err="1"/>
              <a:t>t</a:t>
            </a:r>
            <a:r>
              <a:rPr lang="en-US" sz="1600" dirty="0"/>
              <a:t> cross section O(5)pb</a:t>
            </a:r>
            <a:r>
              <a:rPr lang="en-US" sz="1600" dirty="0" smtClean="0"/>
              <a:t> </a:t>
            </a:r>
          </a:p>
        </p:txBody>
      </p:sp>
      <p:pic>
        <p:nvPicPr>
          <p:cNvPr id="52236" name="Picture 12"/>
          <p:cNvPicPr>
            <a:picLocks noChangeAspect="1" noChangeArrowheads="1"/>
          </p:cNvPicPr>
          <p:nvPr/>
        </p:nvPicPr>
        <p:blipFill>
          <a:blip r:embed="rId11"/>
          <a:srcRect/>
          <a:stretch>
            <a:fillRect/>
          </a:stretch>
        </p:blipFill>
        <p:spPr bwMode="auto">
          <a:xfrm>
            <a:off x="6629400" y="1809750"/>
            <a:ext cx="1768475" cy="1595438"/>
          </a:xfrm>
          <a:prstGeom prst="rect">
            <a:avLst/>
          </a:prstGeom>
          <a:noFill/>
          <a:ln w="9525">
            <a:noFill/>
            <a:miter lim="800000"/>
            <a:headEnd/>
            <a:tailEnd/>
          </a:ln>
          <a:effectLst/>
        </p:spPr>
      </p:pic>
      <p:sp>
        <p:nvSpPr>
          <p:cNvPr id="13" name="TextBox 12"/>
          <p:cNvSpPr txBox="1"/>
          <p:nvPr/>
        </p:nvSpPr>
        <p:spPr>
          <a:xfrm>
            <a:off x="914400" y="6400800"/>
            <a:ext cx="1864613" cy="338554"/>
          </a:xfrm>
          <a:prstGeom prst="rect">
            <a:avLst/>
          </a:prstGeom>
          <a:noFill/>
        </p:spPr>
        <p:txBody>
          <a:bodyPr wrap="none" rtlCol="0">
            <a:spAutoFit/>
          </a:bodyPr>
          <a:lstStyle/>
          <a:p>
            <a:r>
              <a:rPr lang="en-US" sz="1600" dirty="0" smtClean="0"/>
              <a:t>CC events for 10 fb</a:t>
            </a:r>
            <a:r>
              <a:rPr lang="en-US" sz="1600" baseline="30000" dirty="0" smtClean="0"/>
              <a:t>-1</a:t>
            </a:r>
            <a:endParaRPr lang="en-US" sz="1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28600"/>
            <a:ext cx="7772400" cy="838200"/>
          </a:xfrm>
        </p:spPr>
        <p:txBody>
          <a:bodyPr>
            <a:normAutofit/>
          </a:bodyPr>
          <a:lstStyle/>
          <a:p>
            <a:r>
              <a:rPr lang="en-US" sz="2400" b="1" dirty="0" smtClean="0"/>
              <a:t> </a:t>
            </a:r>
            <a:r>
              <a:rPr lang="en-US" sz="2400" b="1" dirty="0" smtClean="0">
                <a:solidFill>
                  <a:schemeClr val="accent6">
                    <a:lumMod val="50000"/>
                  </a:schemeClr>
                </a:solidFill>
              </a:rPr>
              <a:t>Electroweak Couplings</a:t>
            </a:r>
            <a:endParaRPr lang="en-US" sz="1400" dirty="0">
              <a:solidFill>
                <a:schemeClr val="accent6">
                  <a:lumMod val="50000"/>
                </a:schemeClr>
              </a:solidFill>
            </a:endParaRPr>
          </a:p>
        </p:txBody>
      </p:sp>
      <p:pic>
        <p:nvPicPr>
          <p:cNvPr id="10" name="Picture 9"/>
          <p:cNvPicPr>
            <a:picLocks noChangeAspect="1"/>
          </p:cNvPicPr>
          <p:nvPr/>
        </p:nvPicPr>
        <p:blipFill>
          <a:blip r:embed="rId2"/>
          <a:stretch>
            <a:fillRect/>
          </a:stretch>
        </p:blipFill>
        <p:spPr>
          <a:xfrm>
            <a:off x="533400" y="1383434"/>
            <a:ext cx="3584319" cy="3725805"/>
          </a:xfrm>
          <a:prstGeom prst="rect">
            <a:avLst/>
          </a:prstGeom>
        </p:spPr>
      </p:pic>
      <p:pic>
        <p:nvPicPr>
          <p:cNvPr id="12" name="Picture 11"/>
          <p:cNvPicPr>
            <a:picLocks noChangeAspect="1"/>
          </p:cNvPicPr>
          <p:nvPr/>
        </p:nvPicPr>
        <p:blipFill>
          <a:blip r:embed="rId3"/>
          <a:stretch>
            <a:fillRect/>
          </a:stretch>
        </p:blipFill>
        <p:spPr>
          <a:xfrm>
            <a:off x="4724400" y="1383434"/>
            <a:ext cx="3892320" cy="3725805"/>
          </a:xfrm>
          <a:prstGeom prst="rect">
            <a:avLst/>
          </a:prstGeom>
        </p:spPr>
      </p:pic>
      <p:pic>
        <p:nvPicPr>
          <p:cNvPr id="15" name="Picture 14"/>
          <p:cNvPicPr>
            <a:picLocks noChangeAspect="1"/>
          </p:cNvPicPr>
          <p:nvPr/>
        </p:nvPicPr>
        <p:blipFill>
          <a:blip r:embed="rId4"/>
          <a:stretch>
            <a:fillRect/>
          </a:stretch>
        </p:blipFill>
        <p:spPr>
          <a:xfrm>
            <a:off x="990600" y="5499364"/>
            <a:ext cx="2743200" cy="902602"/>
          </a:xfrm>
          <a:prstGeom prst="rect">
            <a:avLst/>
          </a:prstGeom>
        </p:spPr>
      </p:pic>
      <p:sp>
        <p:nvSpPr>
          <p:cNvPr id="16" name="TextBox 15"/>
          <p:cNvSpPr txBox="1"/>
          <p:nvPr/>
        </p:nvSpPr>
        <p:spPr>
          <a:xfrm>
            <a:off x="5562600" y="5957500"/>
            <a:ext cx="2261932" cy="276999"/>
          </a:xfrm>
          <a:prstGeom prst="rect">
            <a:avLst/>
          </a:prstGeom>
          <a:noFill/>
        </p:spPr>
        <p:txBody>
          <a:bodyPr wrap="none" rtlCol="0">
            <a:spAutoFit/>
          </a:bodyPr>
          <a:lstStyle/>
          <a:p>
            <a:r>
              <a:rPr lang="en-US" sz="1200" dirty="0" smtClean="0"/>
              <a:t>For H1, CDF, LEP </a:t>
            </a:r>
            <a:r>
              <a:rPr lang="en-US" sz="1200" dirty="0" err="1" smtClean="0"/>
              <a:t>cf</a:t>
            </a:r>
            <a:r>
              <a:rPr lang="en-US" sz="1200" dirty="0" smtClean="0"/>
              <a:t> </a:t>
            </a:r>
            <a:r>
              <a:rPr lang="en-US" sz="1200" dirty="0" err="1" smtClean="0"/>
              <a:t>Z.Zhang</a:t>
            </a:r>
            <a:r>
              <a:rPr lang="en-US" sz="1200" dirty="0" smtClean="0"/>
              <a:t> DIS10</a:t>
            </a:r>
            <a:endParaRPr lang="en-US" sz="1200" dirty="0"/>
          </a:p>
        </p:txBody>
      </p:sp>
      <p:sp>
        <p:nvSpPr>
          <p:cNvPr id="7" name="TextBox 6"/>
          <p:cNvSpPr txBox="1"/>
          <p:nvPr/>
        </p:nvSpPr>
        <p:spPr>
          <a:xfrm>
            <a:off x="7543800" y="1981200"/>
            <a:ext cx="560132" cy="307777"/>
          </a:xfrm>
          <a:prstGeom prst="rect">
            <a:avLst/>
          </a:prstGeom>
          <a:noFill/>
        </p:spPr>
        <p:txBody>
          <a:bodyPr wrap="none" rtlCol="0">
            <a:spAutoFit/>
          </a:bodyPr>
          <a:lstStyle/>
          <a:p>
            <a:r>
              <a:rPr lang="en-US" sz="1400" b="1" dirty="0" smtClean="0">
                <a:solidFill>
                  <a:srgbClr val="660066"/>
                </a:solidFill>
              </a:rPr>
              <a:t>ZEUS</a:t>
            </a:r>
            <a:endParaRPr lang="en-US" sz="1400" b="1" dirty="0">
              <a:solidFill>
                <a:srgbClr val="660066"/>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 Physics Beyond the Standard Model</a:t>
            </a:r>
            <a:endParaRPr lang="en-US" sz="2800" b="1" dirty="0"/>
          </a:p>
        </p:txBody>
      </p:sp>
      <p:sp>
        <p:nvSpPr>
          <p:cNvPr id="3" name="TextBox 2"/>
          <p:cNvSpPr txBox="1"/>
          <p:nvPr/>
        </p:nvSpPr>
        <p:spPr>
          <a:xfrm>
            <a:off x="762000" y="2209800"/>
            <a:ext cx="8156613" cy="2585323"/>
          </a:xfrm>
          <a:prstGeom prst="rect">
            <a:avLst/>
          </a:prstGeom>
          <a:noFill/>
        </p:spPr>
        <p:txBody>
          <a:bodyPr wrap="none" rtlCol="0">
            <a:spAutoFit/>
          </a:bodyPr>
          <a:lstStyle/>
          <a:p>
            <a:r>
              <a:rPr lang="en-US" dirty="0" err="1" smtClean="0">
                <a:solidFill>
                  <a:srgbClr val="0000FF"/>
                </a:solidFill>
              </a:rPr>
              <a:t>Lepto</a:t>
            </a:r>
            <a:r>
              <a:rPr lang="en-US" dirty="0" smtClean="0">
                <a:solidFill>
                  <a:srgbClr val="0000FF"/>
                </a:solidFill>
              </a:rPr>
              <a:t>-Quarks </a:t>
            </a:r>
            <a:r>
              <a:rPr lang="en-US" dirty="0" smtClean="0"/>
              <a:t>[E6, bound states of </a:t>
            </a:r>
            <a:r>
              <a:rPr lang="en-US" dirty="0" err="1" smtClean="0"/>
              <a:t>technifermions</a:t>
            </a:r>
            <a:r>
              <a:rPr lang="en-US" dirty="0" smtClean="0"/>
              <a:t>, </a:t>
            </a:r>
            <a:r>
              <a:rPr lang="en-US" dirty="0" err="1" smtClean="0"/>
              <a:t>squarks</a:t>
            </a:r>
            <a:r>
              <a:rPr lang="en-US" dirty="0" smtClean="0"/>
              <a:t> decaying by RP violation..]</a:t>
            </a:r>
          </a:p>
          <a:p>
            <a:r>
              <a:rPr lang="en-US" dirty="0" smtClean="0">
                <a:solidFill>
                  <a:srgbClr val="0000FF"/>
                </a:solidFill>
              </a:rPr>
              <a:t>Contact Interactions </a:t>
            </a:r>
            <a:r>
              <a:rPr lang="en-US" dirty="0" smtClean="0"/>
              <a:t>[new physics at </a:t>
            </a:r>
            <a:r>
              <a:rPr lang="en-US" dirty="0" err="1" smtClean="0"/>
              <a:t>multiTev</a:t>
            </a:r>
            <a:r>
              <a:rPr lang="en-US" dirty="0" smtClean="0"/>
              <a:t> scale]</a:t>
            </a:r>
          </a:p>
          <a:p>
            <a:r>
              <a:rPr lang="en-US" dirty="0" smtClean="0"/>
              <a:t>Excited Fermions</a:t>
            </a:r>
          </a:p>
          <a:p>
            <a:r>
              <a:rPr lang="en-US" dirty="0" smtClean="0">
                <a:solidFill>
                  <a:srgbClr val="0000FF"/>
                </a:solidFill>
              </a:rPr>
              <a:t>Higgs in </a:t>
            </a:r>
            <a:r>
              <a:rPr lang="en-US" dirty="0" smtClean="0"/>
              <a:t>SM and </a:t>
            </a:r>
            <a:r>
              <a:rPr lang="en-US" dirty="0" smtClean="0">
                <a:solidFill>
                  <a:srgbClr val="0000FF"/>
                </a:solidFill>
              </a:rPr>
              <a:t>MSSM </a:t>
            </a:r>
            <a:r>
              <a:rPr lang="en-US" dirty="0" smtClean="0"/>
              <a:t>(in SM chapter)</a:t>
            </a:r>
          </a:p>
          <a:p>
            <a:r>
              <a:rPr lang="en-US" dirty="0" smtClean="0"/>
              <a:t>Heavy Leptons</a:t>
            </a:r>
          </a:p>
          <a:p>
            <a:r>
              <a:rPr lang="en-US" dirty="0" smtClean="0"/>
              <a:t>4</a:t>
            </a:r>
            <a:r>
              <a:rPr lang="en-US" baseline="30000" dirty="0" smtClean="0"/>
              <a:t>th</a:t>
            </a:r>
            <a:r>
              <a:rPr lang="en-US" dirty="0" smtClean="0"/>
              <a:t> generation quarks</a:t>
            </a:r>
          </a:p>
          <a:p>
            <a:r>
              <a:rPr lang="en-US" dirty="0" smtClean="0"/>
              <a:t>Z’</a:t>
            </a:r>
          </a:p>
          <a:p>
            <a:r>
              <a:rPr lang="en-US" dirty="0" smtClean="0"/>
              <a:t>SUSY</a:t>
            </a:r>
          </a:p>
          <a:p>
            <a:r>
              <a:rPr lang="en-US" dirty="0" smtClean="0"/>
              <a:t>…</a:t>
            </a:r>
            <a:endParaRPr lang="en-US" dirty="0"/>
          </a:p>
        </p:txBody>
      </p:sp>
      <p:sp>
        <p:nvSpPr>
          <p:cNvPr id="4" name="TextBox 3"/>
          <p:cNvSpPr txBox="1"/>
          <p:nvPr/>
        </p:nvSpPr>
        <p:spPr>
          <a:xfrm>
            <a:off x="1143000" y="1417638"/>
            <a:ext cx="6763991" cy="338554"/>
          </a:xfrm>
          <a:prstGeom prst="rect">
            <a:avLst/>
          </a:prstGeom>
          <a:noFill/>
        </p:spPr>
        <p:txBody>
          <a:bodyPr wrap="none" rtlCol="0">
            <a:spAutoFit/>
          </a:bodyPr>
          <a:lstStyle/>
          <a:p>
            <a:r>
              <a:rPr lang="en-US" sz="1600" b="1" dirty="0" smtClean="0">
                <a:solidFill>
                  <a:srgbClr val="FF0000"/>
                </a:solidFill>
              </a:rPr>
              <a:t>Based on high energy, luminosity, </a:t>
            </a:r>
            <a:r>
              <a:rPr lang="en-US" sz="1600" b="1" dirty="0" err="1" smtClean="0">
                <a:solidFill>
                  <a:srgbClr val="FF0000"/>
                </a:solidFill>
              </a:rPr>
              <a:t>e</a:t>
            </a:r>
            <a:r>
              <a:rPr lang="en-US" sz="1600" b="1" baseline="30000" dirty="0" err="1" smtClean="0">
                <a:solidFill>
                  <a:srgbClr val="FF0000"/>
                </a:solidFill>
              </a:rPr>
              <a:t>±</a:t>
            </a:r>
            <a:r>
              <a:rPr lang="en-US" sz="1600" b="1" dirty="0" err="1" smtClean="0">
                <a:solidFill>
                  <a:srgbClr val="FF0000"/>
                </a:solidFill>
              </a:rPr>
              <a:t>,P</a:t>
            </a:r>
            <a:r>
              <a:rPr lang="en-US" sz="1600" b="1" baseline="-25000" dirty="0" err="1" smtClean="0">
                <a:solidFill>
                  <a:srgbClr val="FF0000"/>
                </a:solidFill>
              </a:rPr>
              <a:t>e</a:t>
            </a:r>
            <a:r>
              <a:rPr lang="en-US" sz="1600" b="1" baseline="-25000" dirty="0" smtClean="0">
                <a:solidFill>
                  <a:srgbClr val="FF0000"/>
                </a:solidFill>
              </a:rPr>
              <a:t> </a:t>
            </a:r>
            <a:r>
              <a:rPr lang="en-US" sz="1600" b="1" dirty="0" smtClean="0">
                <a:solidFill>
                  <a:srgbClr val="FF0000"/>
                </a:solidFill>
              </a:rPr>
              <a:t> and high precision and full acceptance</a:t>
            </a:r>
            <a:endParaRPr lang="en-US" sz="1600" b="1" baseline="30000"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Date Placeholder 3"/>
          <p:cNvSpPr>
            <a:spLocks noGrp="1"/>
          </p:cNvSpPr>
          <p:nvPr>
            <p:ph type="dt" sz="half" idx="10"/>
          </p:nvPr>
        </p:nvSpPr>
        <p:spPr/>
        <p:txBody>
          <a:bodyPr/>
          <a:lstStyle/>
          <a:p>
            <a:r>
              <a:rPr lang="en-US"/>
              <a:t>Max Klein LHeC ECFA 11/08</a:t>
            </a:r>
          </a:p>
        </p:txBody>
      </p:sp>
      <p:sp>
        <p:nvSpPr>
          <p:cNvPr id="138242" name="Rectangle 2"/>
          <p:cNvSpPr>
            <a:spLocks noGrp="1" noChangeArrowheads="1"/>
          </p:cNvSpPr>
          <p:nvPr>
            <p:ph type="ctrTitle"/>
          </p:nvPr>
        </p:nvSpPr>
        <p:spPr>
          <a:xfrm>
            <a:off x="533400" y="381000"/>
            <a:ext cx="7772400" cy="609600"/>
          </a:xfrm>
        </p:spPr>
        <p:txBody>
          <a:bodyPr/>
          <a:lstStyle/>
          <a:p>
            <a:r>
              <a:rPr lang="en-US" sz="2400"/>
              <a:t>Questions  on a TeV ep Collider</a:t>
            </a:r>
          </a:p>
        </p:txBody>
      </p:sp>
      <p:sp>
        <p:nvSpPr>
          <p:cNvPr id="138245" name="Text Box 5"/>
          <p:cNvSpPr txBox="1">
            <a:spLocks noChangeArrowheads="1"/>
          </p:cNvSpPr>
          <p:nvPr/>
        </p:nvSpPr>
        <p:spPr bwMode="auto">
          <a:xfrm>
            <a:off x="5486400" y="1295400"/>
            <a:ext cx="184150" cy="882650"/>
          </a:xfrm>
          <a:prstGeom prst="rect">
            <a:avLst/>
          </a:prstGeom>
          <a:noFill/>
          <a:ln w="9525">
            <a:noFill/>
            <a:miter lim="800000"/>
            <a:headEnd/>
            <a:tailEnd/>
          </a:ln>
        </p:spPr>
        <p:txBody>
          <a:bodyPr wrap="none">
            <a:prstTxWarp prst="textNoShape">
              <a:avLst/>
            </a:prstTxWarp>
            <a:spAutoFit/>
          </a:bodyPr>
          <a:lstStyle/>
          <a:p>
            <a:endParaRPr lang="en-US" sz="1400"/>
          </a:p>
          <a:p>
            <a:endParaRPr lang="en-US" sz="1400"/>
          </a:p>
          <a:p>
            <a:endParaRPr lang="en-US"/>
          </a:p>
        </p:txBody>
      </p:sp>
      <p:pic>
        <p:nvPicPr>
          <p:cNvPr id="138246" name="Picture 6"/>
          <p:cNvPicPr>
            <a:picLocks noChangeAspect="1" noChangeArrowheads="1"/>
          </p:cNvPicPr>
          <p:nvPr/>
        </p:nvPicPr>
        <p:blipFill>
          <a:blip r:embed="rId3"/>
          <a:srcRect/>
          <a:stretch>
            <a:fillRect/>
          </a:stretch>
        </p:blipFill>
        <p:spPr bwMode="auto">
          <a:xfrm>
            <a:off x="0" y="74613"/>
            <a:ext cx="7239000" cy="6680200"/>
          </a:xfrm>
          <a:prstGeom prst="rect">
            <a:avLst/>
          </a:prstGeom>
          <a:noFill/>
          <a:ln w="9525">
            <a:noFill/>
            <a:miter lim="800000"/>
            <a:headEnd/>
            <a:tailEnd/>
          </a:ln>
          <a:effectLst/>
        </p:spPr>
      </p:pic>
      <p:pic>
        <p:nvPicPr>
          <p:cNvPr id="138247" name="Picture 7"/>
          <p:cNvPicPr>
            <a:picLocks noChangeAspect="1" noChangeArrowheads="1"/>
          </p:cNvPicPr>
          <p:nvPr/>
        </p:nvPicPr>
        <p:blipFill>
          <a:blip r:embed="rId4"/>
          <a:srcRect/>
          <a:stretch>
            <a:fillRect/>
          </a:stretch>
        </p:blipFill>
        <p:spPr bwMode="auto">
          <a:xfrm>
            <a:off x="4648200" y="2057400"/>
            <a:ext cx="4343400" cy="2822575"/>
          </a:xfrm>
          <a:prstGeom prst="rect">
            <a:avLst/>
          </a:prstGeom>
          <a:noFill/>
          <a:ln w="9525">
            <a:solidFill>
              <a:srgbClr val="969696"/>
            </a:solidFill>
            <a:miter lim="800000"/>
            <a:headEnd/>
            <a:tailEnd/>
          </a:ln>
          <a:effectLst/>
        </p:spPr>
      </p:pic>
      <p:sp>
        <p:nvSpPr>
          <p:cNvPr id="138248" name="Text Box 8"/>
          <p:cNvSpPr txBox="1">
            <a:spLocks noChangeArrowheads="1"/>
          </p:cNvSpPr>
          <p:nvPr/>
        </p:nvSpPr>
        <p:spPr bwMode="auto">
          <a:xfrm>
            <a:off x="4724400" y="4572000"/>
            <a:ext cx="887413" cy="274638"/>
          </a:xfrm>
          <a:prstGeom prst="rect">
            <a:avLst/>
          </a:prstGeom>
          <a:noFill/>
          <a:ln w="9525">
            <a:noFill/>
            <a:miter lim="800000"/>
            <a:headEnd/>
            <a:tailEnd/>
          </a:ln>
        </p:spPr>
        <p:txBody>
          <a:bodyPr wrap="none">
            <a:prstTxWarp prst="textNoShape">
              <a:avLst/>
            </a:prstTxWarp>
            <a:spAutoFit/>
          </a:bodyPr>
          <a:lstStyle/>
          <a:p>
            <a:r>
              <a:rPr lang="en-US" sz="1200"/>
              <a:t>G. Altarelli</a:t>
            </a:r>
            <a:endParaRPr lang="en-US"/>
          </a:p>
        </p:txBody>
      </p:sp>
      <p:sp>
        <p:nvSpPr>
          <p:cNvPr id="138249" name="Text Box 9"/>
          <p:cNvSpPr txBox="1">
            <a:spLocks noChangeArrowheads="1"/>
          </p:cNvSpPr>
          <p:nvPr/>
        </p:nvSpPr>
        <p:spPr bwMode="auto">
          <a:xfrm>
            <a:off x="5394325" y="5300663"/>
            <a:ext cx="3038475" cy="376237"/>
          </a:xfrm>
          <a:prstGeom prst="rect">
            <a:avLst/>
          </a:prstGeom>
          <a:noFill/>
          <a:ln w="9525">
            <a:solidFill>
              <a:srgbClr val="969696"/>
            </a:solidFill>
            <a:miter lim="800000"/>
            <a:headEnd/>
            <a:tailEnd/>
          </a:ln>
        </p:spPr>
        <p:txBody>
          <a:bodyPr wrap="none">
            <a:prstTxWarp prst="textNoShape">
              <a:avLst/>
            </a:prstTxWarp>
            <a:spAutoFit/>
          </a:bodyPr>
          <a:lstStyle/>
          <a:p>
            <a:r>
              <a:rPr lang="en-US" sz="1800" b="1">
                <a:solidFill>
                  <a:schemeClr val="accent2"/>
                </a:solidFill>
              </a:rPr>
              <a:t>J.Bartels: Theory on low x</a:t>
            </a:r>
          </a:p>
        </p:txBody>
      </p:sp>
      <p:sp>
        <p:nvSpPr>
          <p:cNvPr id="10" name="Rectangle 9"/>
          <p:cNvSpPr/>
          <p:nvPr/>
        </p:nvSpPr>
        <p:spPr>
          <a:xfrm>
            <a:off x="0" y="6096000"/>
            <a:ext cx="2209800" cy="62547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7543800" y="211723"/>
            <a:ext cx="1147770" cy="338554"/>
          </a:xfrm>
          <a:prstGeom prst="rect">
            <a:avLst/>
          </a:prstGeom>
          <a:noFill/>
        </p:spPr>
        <p:txBody>
          <a:bodyPr wrap="none" rtlCol="0">
            <a:spAutoFit/>
          </a:bodyPr>
          <a:lstStyle/>
          <a:p>
            <a:r>
              <a:rPr lang="en-US" sz="1600" b="1" dirty="0" err="1" smtClean="0"/>
              <a:t>Divonne</a:t>
            </a:r>
            <a:r>
              <a:rPr lang="en-US" sz="1600" b="1" dirty="0" smtClean="0"/>
              <a:t> 08</a:t>
            </a:r>
            <a:endParaRPr lang="en-US" sz="16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21762" y="0"/>
            <a:ext cx="8229600" cy="1143000"/>
          </a:xfrm>
        </p:spPr>
        <p:txBody>
          <a:bodyPr>
            <a:normAutofit/>
          </a:bodyPr>
          <a:lstStyle/>
          <a:p>
            <a:r>
              <a:rPr lang="en-US" sz="2400" b="1" dirty="0" smtClean="0">
                <a:solidFill>
                  <a:srgbClr val="0000FF"/>
                </a:solidFill>
              </a:rPr>
              <a:t>Contact Interactions</a:t>
            </a:r>
            <a:endParaRPr lang="en-US" sz="2400" b="1" dirty="0">
              <a:solidFill>
                <a:srgbClr val="0000FF"/>
              </a:solidFill>
            </a:endParaRPr>
          </a:p>
        </p:txBody>
      </p:sp>
      <p:sp>
        <p:nvSpPr>
          <p:cNvPr id="5" name="Slide Number Placeholder 4"/>
          <p:cNvSpPr>
            <a:spLocks noGrp="1"/>
          </p:cNvSpPr>
          <p:nvPr>
            <p:ph type="sldNum" sz="quarter" idx="12"/>
          </p:nvPr>
        </p:nvSpPr>
        <p:spPr/>
        <p:txBody>
          <a:bodyPr/>
          <a:lstStyle/>
          <a:p>
            <a:fld id="{F29E2BAA-81C4-184E-8BFA-3AFA3D83D168}" type="slidenum">
              <a:rPr lang="en-US" smtClean="0"/>
              <a:pPr/>
              <a:t>16</a:t>
            </a:fld>
            <a:endParaRPr lang="en-US"/>
          </a:p>
        </p:txBody>
      </p:sp>
      <p:pic>
        <p:nvPicPr>
          <p:cNvPr id="7" name="Picture 6"/>
          <p:cNvPicPr>
            <a:picLocks noChangeAspect="1"/>
          </p:cNvPicPr>
          <p:nvPr/>
        </p:nvPicPr>
        <p:blipFill>
          <a:blip r:embed="rId2"/>
          <a:stretch>
            <a:fillRect/>
          </a:stretch>
        </p:blipFill>
        <p:spPr>
          <a:xfrm>
            <a:off x="321762" y="2209800"/>
            <a:ext cx="4207962" cy="3276600"/>
          </a:xfrm>
          <a:prstGeom prst="rect">
            <a:avLst/>
          </a:prstGeom>
        </p:spPr>
      </p:pic>
      <p:pic>
        <p:nvPicPr>
          <p:cNvPr id="8" name="Picture 7"/>
          <p:cNvPicPr>
            <a:picLocks noChangeAspect="1"/>
          </p:cNvPicPr>
          <p:nvPr/>
        </p:nvPicPr>
        <p:blipFill>
          <a:blip r:embed="rId3"/>
          <a:stretch>
            <a:fillRect/>
          </a:stretch>
        </p:blipFill>
        <p:spPr>
          <a:xfrm>
            <a:off x="4768305" y="1600200"/>
            <a:ext cx="4093504" cy="3886200"/>
          </a:xfrm>
          <a:prstGeom prst="rect">
            <a:avLst/>
          </a:prstGeom>
        </p:spPr>
      </p:pic>
      <p:sp>
        <p:nvSpPr>
          <p:cNvPr id="9" name="TextBox 8"/>
          <p:cNvSpPr txBox="1"/>
          <p:nvPr/>
        </p:nvSpPr>
        <p:spPr>
          <a:xfrm>
            <a:off x="1295400" y="5791200"/>
            <a:ext cx="2467342" cy="307777"/>
          </a:xfrm>
          <a:prstGeom prst="rect">
            <a:avLst/>
          </a:prstGeom>
          <a:noFill/>
        </p:spPr>
        <p:txBody>
          <a:bodyPr wrap="none" rtlCol="0">
            <a:spAutoFit/>
          </a:bodyPr>
          <a:lstStyle/>
          <a:p>
            <a:r>
              <a:rPr lang="en-US" sz="1400" b="1" dirty="0" smtClean="0"/>
              <a:t>High luminosity </a:t>
            </a:r>
            <a:r>
              <a:rPr lang="en-US" sz="1400" b="1" dirty="0" err="1" smtClean="0"/>
              <a:t>vs</a:t>
            </a:r>
            <a:r>
              <a:rPr lang="en-US" sz="1400" b="1" dirty="0" smtClean="0"/>
              <a:t> high energy</a:t>
            </a:r>
            <a:endParaRPr lang="en-US" sz="1400" b="1" dirty="0"/>
          </a:p>
        </p:txBody>
      </p:sp>
      <p:sp>
        <p:nvSpPr>
          <p:cNvPr id="10" name="TextBox 9"/>
          <p:cNvSpPr txBox="1"/>
          <p:nvPr/>
        </p:nvSpPr>
        <p:spPr>
          <a:xfrm>
            <a:off x="4768305" y="5457111"/>
            <a:ext cx="2641982" cy="1169551"/>
          </a:xfrm>
          <a:prstGeom prst="rect">
            <a:avLst/>
          </a:prstGeom>
          <a:noFill/>
        </p:spPr>
        <p:txBody>
          <a:bodyPr wrap="none" rtlCol="0">
            <a:spAutoFit/>
          </a:bodyPr>
          <a:lstStyle/>
          <a:p>
            <a:r>
              <a:rPr lang="en-US" sz="1400" b="1" dirty="0" smtClean="0"/>
              <a:t>CI study:</a:t>
            </a:r>
          </a:p>
          <a:p>
            <a:r>
              <a:rPr lang="en-US" sz="1400" b="1" dirty="0" err="1" smtClean="0"/>
              <a:t>LHeC</a:t>
            </a:r>
            <a:r>
              <a:rPr lang="en-US" sz="1400" b="1" dirty="0" smtClean="0"/>
              <a:t> freezes the </a:t>
            </a:r>
            <a:r>
              <a:rPr lang="en-US" sz="1400" b="1" dirty="0" err="1" smtClean="0"/>
              <a:t>pdfs</a:t>
            </a:r>
            <a:r>
              <a:rPr lang="en-US" sz="1400" b="1" dirty="0" smtClean="0"/>
              <a:t> which</a:t>
            </a:r>
          </a:p>
          <a:p>
            <a:r>
              <a:rPr lang="en-US" sz="1400" b="1" dirty="0" smtClean="0"/>
              <a:t>allows new</a:t>
            </a:r>
          </a:p>
          <a:p>
            <a:r>
              <a:rPr lang="en-US" sz="1400" b="1" dirty="0" smtClean="0"/>
              <a:t>physics to be revealed. </a:t>
            </a:r>
          </a:p>
          <a:p>
            <a:r>
              <a:rPr lang="en-US" sz="1400" b="1" dirty="0" smtClean="0"/>
              <a:t>HERA+BCDMS reshuffle the sea…  </a:t>
            </a:r>
          </a:p>
        </p:txBody>
      </p:sp>
      <p:pic>
        <p:nvPicPr>
          <p:cNvPr id="11" name="Picture 10"/>
          <p:cNvPicPr>
            <a:picLocks noChangeAspect="1"/>
          </p:cNvPicPr>
          <p:nvPr/>
        </p:nvPicPr>
        <p:blipFill>
          <a:blip r:embed="rId4"/>
          <a:stretch>
            <a:fillRect/>
          </a:stretch>
        </p:blipFill>
        <p:spPr>
          <a:xfrm>
            <a:off x="609600" y="990599"/>
            <a:ext cx="3920124" cy="983875"/>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4524" name="Picture 12"/>
          <p:cNvPicPr>
            <a:picLocks noChangeAspect="1" noChangeArrowheads="1"/>
          </p:cNvPicPr>
          <p:nvPr/>
        </p:nvPicPr>
        <p:blipFill>
          <a:blip r:embed="rId3"/>
          <a:srcRect/>
          <a:stretch>
            <a:fillRect/>
          </a:stretch>
        </p:blipFill>
        <p:spPr bwMode="auto">
          <a:xfrm>
            <a:off x="304800" y="304800"/>
            <a:ext cx="3886200" cy="3886200"/>
          </a:xfrm>
          <a:prstGeom prst="rect">
            <a:avLst/>
          </a:prstGeom>
          <a:noFill/>
          <a:ln w="9525">
            <a:noFill/>
            <a:miter lim="800000"/>
            <a:headEnd/>
            <a:tailEnd/>
          </a:ln>
          <a:effectLst/>
        </p:spPr>
      </p:pic>
      <p:sp>
        <p:nvSpPr>
          <p:cNvPr id="64514" name="Rectangle 2"/>
          <p:cNvSpPr>
            <a:spLocks noGrp="1" noChangeArrowheads="1"/>
          </p:cNvSpPr>
          <p:nvPr>
            <p:ph type="ctrTitle"/>
          </p:nvPr>
        </p:nvSpPr>
        <p:spPr>
          <a:xfrm>
            <a:off x="4495800" y="762000"/>
            <a:ext cx="4343400" cy="609600"/>
          </a:xfrm>
        </p:spPr>
        <p:txBody>
          <a:bodyPr/>
          <a:lstStyle/>
          <a:p>
            <a:r>
              <a:rPr lang="en-US" sz="2400" b="1"/>
              <a:t>Beauty - MSSM Higgs</a:t>
            </a:r>
            <a:endParaRPr lang="en-US"/>
          </a:p>
        </p:txBody>
      </p:sp>
      <p:sp>
        <p:nvSpPr>
          <p:cNvPr id="64518" name="Text Box 6"/>
          <p:cNvSpPr txBox="1">
            <a:spLocks noChangeArrowheads="1"/>
          </p:cNvSpPr>
          <p:nvPr/>
        </p:nvSpPr>
        <p:spPr bwMode="auto">
          <a:xfrm>
            <a:off x="533400" y="4419600"/>
            <a:ext cx="3749675" cy="1581150"/>
          </a:xfrm>
          <a:prstGeom prst="rect">
            <a:avLst/>
          </a:prstGeom>
          <a:noFill/>
          <a:ln w="9525">
            <a:noFill/>
            <a:miter lim="800000"/>
            <a:headEnd/>
            <a:tailEnd/>
          </a:ln>
        </p:spPr>
        <p:txBody>
          <a:bodyPr wrap="none">
            <a:prstTxWarp prst="textNoShape">
              <a:avLst/>
            </a:prstTxWarp>
            <a:spAutoFit/>
          </a:bodyPr>
          <a:lstStyle/>
          <a:p>
            <a:r>
              <a:rPr lang="en-US" sz="1400" b="1"/>
              <a:t>In MSSM Higgs production is b dominated</a:t>
            </a:r>
          </a:p>
          <a:p>
            <a:endParaRPr lang="en-US" sz="1400" b="1"/>
          </a:p>
          <a:p>
            <a:r>
              <a:rPr lang="en-US" sz="1400" b="1"/>
              <a:t>First measurements of b at HERA can be </a:t>
            </a:r>
          </a:p>
          <a:p>
            <a:r>
              <a:rPr lang="en-US" sz="1400" b="1"/>
              <a:t>turned to precision measurement of b-df.</a:t>
            </a:r>
          </a:p>
          <a:p>
            <a:endParaRPr lang="en-US" sz="1400" b="1"/>
          </a:p>
          <a:p>
            <a:r>
              <a:rPr lang="en-US" sz="1400" b="1"/>
              <a:t>LHeC: higher fraction of b, larger range,</a:t>
            </a:r>
          </a:p>
          <a:p>
            <a:r>
              <a:rPr lang="en-US" sz="1400" b="1"/>
              <a:t>smaller beam spot, better Si detectors</a:t>
            </a:r>
          </a:p>
        </p:txBody>
      </p:sp>
      <p:pic>
        <p:nvPicPr>
          <p:cNvPr id="64520" name="Picture 8"/>
          <p:cNvPicPr>
            <a:picLocks noChangeAspect="1" noChangeArrowheads="1"/>
          </p:cNvPicPr>
          <p:nvPr/>
        </p:nvPicPr>
        <p:blipFill>
          <a:blip r:embed="rId4"/>
          <a:srcRect/>
          <a:stretch>
            <a:fillRect/>
          </a:stretch>
        </p:blipFill>
        <p:spPr bwMode="auto">
          <a:xfrm>
            <a:off x="4419600" y="1752600"/>
            <a:ext cx="4313238" cy="4343400"/>
          </a:xfrm>
          <a:prstGeom prst="rect">
            <a:avLst/>
          </a:prstGeom>
          <a:noFill/>
          <a:ln w="9525">
            <a:noFill/>
            <a:miter lim="800000"/>
            <a:headEnd/>
            <a:tailEnd/>
          </a:ln>
          <a:effectLst/>
        </p:spPr>
      </p:pic>
      <p:sp>
        <p:nvSpPr>
          <p:cNvPr id="64523" name="Text Box 11"/>
          <p:cNvSpPr txBox="1">
            <a:spLocks noChangeArrowheads="1"/>
          </p:cNvSpPr>
          <p:nvPr/>
        </p:nvSpPr>
        <p:spPr bwMode="auto">
          <a:xfrm>
            <a:off x="533400" y="4038600"/>
            <a:ext cx="2676525" cy="244475"/>
          </a:xfrm>
          <a:prstGeom prst="rect">
            <a:avLst/>
          </a:prstGeom>
          <a:noFill/>
          <a:ln w="9525">
            <a:noFill/>
            <a:miter lim="800000"/>
            <a:headEnd/>
            <a:tailEnd/>
          </a:ln>
        </p:spPr>
        <p:txBody>
          <a:bodyPr wrap="none">
            <a:prstTxWarp prst="textNoShape">
              <a:avLst/>
            </a:prstTxWarp>
            <a:spAutoFit/>
          </a:bodyPr>
          <a:lstStyle/>
          <a:p>
            <a:r>
              <a:rPr lang="en-US" sz="1000"/>
              <a:t>CTEQ Belyayev et al. JHEP 0601:069,2006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2"/>
          <p:cNvSpPr>
            <a:spLocks noGrp="1" noChangeArrowheads="1"/>
          </p:cNvSpPr>
          <p:nvPr>
            <p:ph type="ctrTitle"/>
          </p:nvPr>
        </p:nvSpPr>
        <p:spPr>
          <a:xfrm>
            <a:off x="685800" y="228600"/>
            <a:ext cx="3581400" cy="838200"/>
          </a:xfrm>
        </p:spPr>
        <p:txBody>
          <a:bodyPr/>
          <a:lstStyle/>
          <a:p>
            <a:pPr algn="l"/>
            <a:r>
              <a:rPr lang="en-US" sz="2400" b="1"/>
              <a:t>LQ Quantum Numbers</a:t>
            </a:r>
            <a:endParaRPr lang="en-US"/>
          </a:p>
        </p:txBody>
      </p:sp>
      <p:pic>
        <p:nvPicPr>
          <p:cNvPr id="72707" name="Picture 3"/>
          <p:cNvPicPr>
            <a:picLocks noChangeAspect="1" noChangeArrowheads="1"/>
          </p:cNvPicPr>
          <p:nvPr/>
        </p:nvPicPr>
        <p:blipFill>
          <a:blip r:embed="rId3"/>
          <a:srcRect/>
          <a:stretch>
            <a:fillRect/>
          </a:stretch>
        </p:blipFill>
        <p:spPr bwMode="auto">
          <a:xfrm>
            <a:off x="838200" y="1066800"/>
            <a:ext cx="3276600" cy="712304"/>
          </a:xfrm>
          <a:prstGeom prst="rect">
            <a:avLst/>
          </a:prstGeom>
          <a:noFill/>
          <a:ln w="9525">
            <a:noFill/>
            <a:miter lim="800000"/>
            <a:headEnd/>
            <a:tailEnd/>
          </a:ln>
          <a:effectLst/>
        </p:spPr>
      </p:pic>
      <p:sp>
        <p:nvSpPr>
          <p:cNvPr id="72708" name="Text Box 4"/>
          <p:cNvSpPr txBox="1">
            <a:spLocks noChangeArrowheads="1"/>
          </p:cNvSpPr>
          <p:nvPr/>
        </p:nvSpPr>
        <p:spPr bwMode="auto">
          <a:xfrm>
            <a:off x="4419600" y="5715000"/>
            <a:ext cx="4584709" cy="769441"/>
          </a:xfrm>
          <a:prstGeom prst="rect">
            <a:avLst/>
          </a:prstGeom>
          <a:noFill/>
          <a:ln w="9525">
            <a:solidFill>
              <a:srgbClr val="969696"/>
            </a:solidFill>
            <a:miter lim="800000"/>
            <a:headEnd/>
            <a:tailEnd/>
          </a:ln>
        </p:spPr>
        <p:txBody>
          <a:bodyPr wrap="none">
            <a:prstTxWarp prst="textNoShape">
              <a:avLst/>
            </a:prstTxWarp>
            <a:spAutoFit/>
          </a:bodyPr>
          <a:lstStyle/>
          <a:p>
            <a:r>
              <a:rPr lang="en-US" sz="1400" b="1" dirty="0"/>
              <a:t>Charge asymmetry much cleaner in </a:t>
            </a:r>
            <a:r>
              <a:rPr lang="en-US" sz="1400" b="1" dirty="0" err="1" smtClean="0"/>
              <a:t>ep</a:t>
            </a:r>
            <a:r>
              <a:rPr lang="en-US" sz="1400" b="1" dirty="0" smtClean="0"/>
              <a:t> [in] </a:t>
            </a:r>
            <a:r>
              <a:rPr lang="en-US" sz="1400" b="1" dirty="0"/>
              <a:t>than in </a:t>
            </a:r>
            <a:r>
              <a:rPr lang="en-US" sz="1400" b="1" dirty="0" smtClean="0"/>
              <a:t>pp [out]. </a:t>
            </a:r>
            <a:endParaRPr lang="en-US" sz="1400" b="1" dirty="0"/>
          </a:p>
          <a:p>
            <a:r>
              <a:rPr lang="en-US" sz="1400" b="1" dirty="0"/>
              <a:t>Similar for simultaneous determination of coupling </a:t>
            </a:r>
          </a:p>
          <a:p>
            <a:r>
              <a:rPr lang="en-US" sz="1400" b="1" dirty="0"/>
              <a:t>and quark </a:t>
            </a:r>
            <a:r>
              <a:rPr lang="en-US" sz="1400" b="1" dirty="0" err="1"/>
              <a:t>flavour</a:t>
            </a:r>
            <a:r>
              <a:rPr lang="en-US" sz="1400" b="1" dirty="0"/>
              <a:t>.</a:t>
            </a:r>
            <a:r>
              <a:rPr lang="en-US" sz="1400" b="1" dirty="0" smtClean="0"/>
              <a:t>  </a:t>
            </a:r>
            <a:r>
              <a:rPr lang="en-US" sz="1400" b="1" dirty="0" err="1" smtClean="0"/>
              <a:t>Polarisation</a:t>
            </a:r>
            <a:r>
              <a:rPr lang="en-US" sz="1400" b="1" dirty="0" smtClean="0"/>
              <a:t> </a:t>
            </a:r>
            <a:r>
              <a:rPr lang="en-US" sz="1400" b="1" dirty="0"/>
              <a:t>for spectroscopy</a:t>
            </a:r>
            <a:r>
              <a:rPr lang="en-US" sz="1600" dirty="0"/>
              <a:t> </a:t>
            </a:r>
          </a:p>
        </p:txBody>
      </p:sp>
      <p:pic>
        <p:nvPicPr>
          <p:cNvPr id="72709" name="Picture 5"/>
          <p:cNvPicPr>
            <a:picLocks noChangeAspect="1" noChangeArrowheads="1"/>
          </p:cNvPicPr>
          <p:nvPr/>
        </p:nvPicPr>
        <p:blipFill>
          <a:blip r:embed="rId4"/>
          <a:srcRect/>
          <a:stretch>
            <a:fillRect/>
          </a:stretch>
        </p:blipFill>
        <p:spPr bwMode="auto">
          <a:xfrm>
            <a:off x="381000" y="2209800"/>
            <a:ext cx="3843338" cy="3962400"/>
          </a:xfrm>
          <a:prstGeom prst="rect">
            <a:avLst/>
          </a:prstGeom>
          <a:noFill/>
          <a:ln w="9525">
            <a:noFill/>
            <a:miter lim="800000"/>
            <a:headEnd/>
            <a:tailEnd/>
          </a:ln>
        </p:spPr>
      </p:pic>
      <p:pic>
        <p:nvPicPr>
          <p:cNvPr id="72710" name="Picture 6"/>
          <p:cNvPicPr>
            <a:picLocks noChangeAspect="1" noChangeArrowheads="1"/>
          </p:cNvPicPr>
          <p:nvPr/>
        </p:nvPicPr>
        <p:blipFill>
          <a:blip r:embed="rId5"/>
          <a:srcRect/>
          <a:stretch>
            <a:fillRect/>
          </a:stretch>
        </p:blipFill>
        <p:spPr bwMode="auto">
          <a:xfrm>
            <a:off x="4495800" y="228600"/>
            <a:ext cx="4044950" cy="2643188"/>
          </a:xfrm>
          <a:prstGeom prst="rect">
            <a:avLst/>
          </a:prstGeom>
          <a:noFill/>
          <a:ln w="9525">
            <a:noFill/>
            <a:miter lim="800000"/>
            <a:headEnd/>
            <a:tailEnd/>
          </a:ln>
        </p:spPr>
      </p:pic>
      <p:pic>
        <p:nvPicPr>
          <p:cNvPr id="72711" name="Picture 7"/>
          <p:cNvPicPr>
            <a:picLocks noChangeAspect="1" noChangeArrowheads="1"/>
          </p:cNvPicPr>
          <p:nvPr/>
        </p:nvPicPr>
        <p:blipFill>
          <a:blip r:embed="rId6"/>
          <a:srcRect/>
          <a:stretch>
            <a:fillRect/>
          </a:stretch>
        </p:blipFill>
        <p:spPr bwMode="auto">
          <a:xfrm>
            <a:off x="4495800" y="2971800"/>
            <a:ext cx="4191000" cy="2603500"/>
          </a:xfrm>
          <a:prstGeom prst="rect">
            <a:avLst/>
          </a:prstGeom>
          <a:noFill/>
          <a:ln w="9525">
            <a:noFill/>
            <a:miter lim="800000"/>
            <a:headEnd/>
            <a:tailEnd/>
          </a:ln>
        </p:spPr>
      </p:pic>
      <p:sp>
        <p:nvSpPr>
          <p:cNvPr id="72713" name="Text Box 9"/>
          <p:cNvSpPr txBox="1">
            <a:spLocks noChangeArrowheads="1"/>
          </p:cNvSpPr>
          <p:nvPr/>
        </p:nvSpPr>
        <p:spPr bwMode="auto">
          <a:xfrm>
            <a:off x="685800" y="6096000"/>
            <a:ext cx="1433513" cy="244475"/>
          </a:xfrm>
          <a:prstGeom prst="rect">
            <a:avLst/>
          </a:prstGeom>
          <a:noFill/>
          <a:ln w="9525">
            <a:noFill/>
            <a:miter lim="800000"/>
            <a:headEnd/>
            <a:tailEnd/>
          </a:ln>
        </p:spPr>
        <p:txBody>
          <a:bodyPr wrap="none">
            <a:prstTxWarp prst="textNoShape">
              <a:avLst/>
            </a:prstTxWarp>
            <a:spAutoFit/>
          </a:bodyPr>
          <a:lstStyle/>
          <a:p>
            <a:r>
              <a:rPr lang="en-US" sz="1000"/>
              <a:t>JINST 1 2006 P10001</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257800" y="152400"/>
            <a:ext cx="3048000" cy="838200"/>
          </a:xfrm>
        </p:spPr>
        <p:txBody>
          <a:bodyPr>
            <a:normAutofit/>
          </a:bodyPr>
          <a:lstStyle/>
          <a:p>
            <a:r>
              <a:rPr lang="en-US" sz="2400" b="1" dirty="0" smtClean="0"/>
              <a:t>Surprises and Theory </a:t>
            </a:r>
            <a:endParaRPr lang="en-US" sz="1400" dirty="0"/>
          </a:p>
        </p:txBody>
      </p:sp>
      <p:pic>
        <p:nvPicPr>
          <p:cNvPr id="5" name="Picture 4"/>
          <p:cNvPicPr>
            <a:picLocks noChangeAspect="1"/>
          </p:cNvPicPr>
          <p:nvPr/>
        </p:nvPicPr>
        <p:blipFill>
          <a:blip r:embed="rId2"/>
          <a:stretch>
            <a:fillRect/>
          </a:stretch>
        </p:blipFill>
        <p:spPr>
          <a:xfrm>
            <a:off x="890106" y="152400"/>
            <a:ext cx="4017947" cy="3506702"/>
          </a:xfrm>
          <a:prstGeom prst="rect">
            <a:avLst/>
          </a:prstGeom>
        </p:spPr>
      </p:pic>
      <p:pic>
        <p:nvPicPr>
          <p:cNvPr id="6" name="Picture 5"/>
          <p:cNvPicPr>
            <a:picLocks noChangeAspect="1"/>
          </p:cNvPicPr>
          <p:nvPr/>
        </p:nvPicPr>
        <p:blipFill>
          <a:blip r:embed="rId3"/>
          <a:stretch>
            <a:fillRect/>
          </a:stretch>
        </p:blipFill>
        <p:spPr>
          <a:xfrm>
            <a:off x="1064725" y="3914001"/>
            <a:ext cx="6745177" cy="2284498"/>
          </a:xfrm>
          <a:prstGeom prst="rect">
            <a:avLst/>
          </a:prstGeom>
          <a:ln>
            <a:solidFill>
              <a:srgbClr val="008000"/>
            </a:solidFill>
          </a:ln>
        </p:spPr>
      </p:pic>
      <p:sp>
        <p:nvSpPr>
          <p:cNvPr id="7" name="TextBox 6"/>
          <p:cNvSpPr txBox="1"/>
          <p:nvPr/>
        </p:nvSpPr>
        <p:spPr>
          <a:xfrm>
            <a:off x="5518301" y="3914001"/>
            <a:ext cx="1753229" cy="246221"/>
          </a:xfrm>
          <a:prstGeom prst="rect">
            <a:avLst/>
          </a:prstGeom>
          <a:noFill/>
        </p:spPr>
        <p:txBody>
          <a:bodyPr wrap="none" rtlCol="0">
            <a:spAutoFit/>
          </a:bodyPr>
          <a:lstStyle/>
          <a:p>
            <a:r>
              <a:rPr lang="en-US" sz="1000" dirty="0" err="1" smtClean="0"/>
              <a:t>S.Adler</a:t>
            </a:r>
            <a:r>
              <a:rPr lang="en-US" sz="1000" dirty="0" smtClean="0"/>
              <a:t>, arXiv:hep-th/9610104</a:t>
            </a:r>
            <a:endParaRPr lang="en-US" sz="1000" dirty="0"/>
          </a:p>
        </p:txBody>
      </p:sp>
      <p:sp>
        <p:nvSpPr>
          <p:cNvPr id="8" name="TextBox 7"/>
          <p:cNvSpPr txBox="1"/>
          <p:nvPr/>
        </p:nvSpPr>
        <p:spPr>
          <a:xfrm>
            <a:off x="5518301" y="1371600"/>
            <a:ext cx="2550723" cy="2031325"/>
          </a:xfrm>
          <a:prstGeom prst="rect">
            <a:avLst/>
          </a:prstGeom>
          <a:noFill/>
        </p:spPr>
        <p:txBody>
          <a:bodyPr wrap="none" rtlCol="0">
            <a:spAutoFit/>
          </a:bodyPr>
          <a:lstStyle/>
          <a:p>
            <a:r>
              <a:rPr lang="en-US" sz="1400" dirty="0" smtClean="0"/>
              <a:t>Things may evolve differently</a:t>
            </a:r>
          </a:p>
          <a:p>
            <a:r>
              <a:rPr lang="en-US" sz="1400" dirty="0" smtClean="0"/>
              <a:t>than we think, but we  may</a:t>
            </a:r>
          </a:p>
          <a:p>
            <a:r>
              <a:rPr lang="en-US" sz="1400" dirty="0" smtClean="0"/>
              <a:t>rely on the ingenuity of our</a:t>
            </a:r>
          </a:p>
          <a:p>
            <a:r>
              <a:rPr lang="en-US" sz="1400" dirty="0" smtClean="0"/>
              <a:t>theory colleagues to deal with</a:t>
            </a:r>
          </a:p>
          <a:p>
            <a:r>
              <a:rPr lang="en-US" sz="1400" dirty="0" smtClean="0"/>
              <a:t>the unexpected.</a:t>
            </a:r>
          </a:p>
          <a:p>
            <a:endParaRPr lang="en-US" sz="1400" dirty="0" smtClean="0"/>
          </a:p>
          <a:p>
            <a:endParaRPr lang="en-US" sz="1400" dirty="0" smtClean="0"/>
          </a:p>
          <a:p>
            <a:r>
              <a:rPr lang="en-US" sz="1400" b="1" dirty="0" smtClean="0"/>
              <a:t>Design a maximum energy, high</a:t>
            </a:r>
          </a:p>
          <a:p>
            <a:r>
              <a:rPr lang="en-US" sz="1400" b="1" dirty="0" smtClean="0"/>
              <a:t>luminosity, </a:t>
            </a:r>
            <a:r>
              <a:rPr lang="en-US" sz="1400" dirty="0" smtClean="0"/>
              <a:t>affordable</a:t>
            </a:r>
            <a:r>
              <a:rPr lang="en-US" sz="1400" b="1" dirty="0" smtClean="0"/>
              <a:t> collider</a:t>
            </a:r>
          </a:p>
        </p:txBody>
      </p:sp>
      <p:sp>
        <p:nvSpPr>
          <p:cNvPr id="9" name="TextBox 8"/>
          <p:cNvSpPr txBox="1"/>
          <p:nvPr/>
        </p:nvSpPr>
        <p:spPr>
          <a:xfrm>
            <a:off x="3698576" y="3279814"/>
            <a:ext cx="691553" cy="246221"/>
          </a:xfrm>
          <a:prstGeom prst="rect">
            <a:avLst/>
          </a:prstGeom>
          <a:noFill/>
        </p:spPr>
        <p:txBody>
          <a:bodyPr wrap="none" rtlCol="0">
            <a:spAutoFit/>
          </a:bodyPr>
          <a:lstStyle/>
          <a:p>
            <a:r>
              <a:rPr lang="en-US" sz="1000" dirty="0" err="1" smtClean="0"/>
              <a:t>Tbilissi</a:t>
            </a:r>
            <a:r>
              <a:rPr lang="en-US" sz="1000" dirty="0" smtClean="0"/>
              <a:t> 76</a:t>
            </a:r>
            <a:endParaRPr lang="en-US" sz="1000" dirty="0"/>
          </a:p>
        </p:txBody>
      </p:sp>
      <p:sp>
        <p:nvSpPr>
          <p:cNvPr id="10" name="Rectangle 9"/>
          <p:cNvSpPr/>
          <p:nvPr/>
        </p:nvSpPr>
        <p:spPr>
          <a:xfrm>
            <a:off x="7391400" y="5867400"/>
            <a:ext cx="418502" cy="3310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1030"/>
          <p:cNvSpPr>
            <a:spLocks noChangeArrowheads="1"/>
          </p:cNvSpPr>
          <p:nvPr/>
        </p:nvSpPr>
        <p:spPr bwMode="auto">
          <a:xfrm>
            <a:off x="7010400" y="800983"/>
            <a:ext cx="1999115" cy="5786199"/>
          </a:xfrm>
          <a:prstGeom prst="rect">
            <a:avLst/>
          </a:prstGeom>
          <a:noFill/>
          <a:ln w="9525">
            <a:solidFill>
              <a:schemeClr val="bg1">
                <a:lumMod val="65000"/>
              </a:schemeClr>
            </a:solidFill>
            <a:miter lim="800000"/>
            <a:headEnd/>
            <a:tailEnd/>
          </a:ln>
        </p:spPr>
        <p:txBody>
          <a:bodyPr wrap="square">
            <a:prstTxWarp prst="textNoShape">
              <a:avLst/>
            </a:prstTxWarp>
            <a:spAutoFit/>
          </a:bodyPr>
          <a:lstStyle/>
          <a:p>
            <a:pPr>
              <a:spcBef>
                <a:spcPct val="50000"/>
              </a:spcBef>
            </a:pPr>
            <a:r>
              <a:rPr lang="en-US" sz="1000" b="1" dirty="0"/>
              <a:t>Accelerator Design [RR and LR]</a:t>
            </a:r>
            <a:endParaRPr lang="en-US" sz="1000" dirty="0"/>
          </a:p>
          <a:p>
            <a:pPr>
              <a:spcBef>
                <a:spcPct val="50000"/>
              </a:spcBef>
            </a:pPr>
            <a:r>
              <a:rPr lang="en-US" sz="1000" dirty="0"/>
              <a:t>Oliver </a:t>
            </a:r>
            <a:r>
              <a:rPr lang="en-US" sz="1000" dirty="0" err="1"/>
              <a:t>Bruening</a:t>
            </a:r>
            <a:r>
              <a:rPr lang="en-US" sz="1000" dirty="0"/>
              <a:t> (CERN), </a:t>
            </a:r>
          </a:p>
          <a:p>
            <a:pPr>
              <a:spcBef>
                <a:spcPct val="50000"/>
              </a:spcBef>
            </a:pPr>
            <a:r>
              <a:rPr lang="en-US" sz="1000" dirty="0"/>
              <a:t>John </a:t>
            </a:r>
            <a:r>
              <a:rPr lang="en-US" sz="1000" dirty="0" err="1"/>
              <a:t>Dainton</a:t>
            </a:r>
            <a:r>
              <a:rPr lang="en-US" sz="1000" dirty="0"/>
              <a:t> (CI/Liverpool)</a:t>
            </a:r>
          </a:p>
          <a:p>
            <a:pPr>
              <a:spcBef>
                <a:spcPct val="50000"/>
              </a:spcBef>
            </a:pPr>
            <a:r>
              <a:rPr lang="en-US" sz="1000" b="1" dirty="0"/>
              <a:t>Interaction Region and Fwd/</a:t>
            </a:r>
            <a:r>
              <a:rPr lang="en-US" sz="1000" b="1" dirty="0" err="1"/>
              <a:t>Bwd</a:t>
            </a:r>
            <a:r>
              <a:rPr lang="en-US" sz="1000" b="1" dirty="0"/>
              <a:t> </a:t>
            </a:r>
            <a:endParaRPr lang="en-US" sz="1000" dirty="0"/>
          </a:p>
          <a:p>
            <a:pPr>
              <a:spcBef>
                <a:spcPct val="50000"/>
              </a:spcBef>
            </a:pPr>
            <a:r>
              <a:rPr lang="en-US" sz="1000" dirty="0">
                <a:solidFill>
                  <a:srgbClr val="000000"/>
                </a:solidFill>
              </a:rPr>
              <a:t>Bernhard </a:t>
            </a:r>
            <a:r>
              <a:rPr lang="en-US" sz="1000" dirty="0" err="1">
                <a:solidFill>
                  <a:srgbClr val="000000"/>
                </a:solidFill>
              </a:rPr>
              <a:t>Holzer</a:t>
            </a:r>
            <a:r>
              <a:rPr lang="en-US" sz="1000" dirty="0">
                <a:solidFill>
                  <a:srgbClr val="000000"/>
                </a:solidFill>
              </a:rPr>
              <a:t> (DESY), </a:t>
            </a:r>
          </a:p>
          <a:p>
            <a:pPr>
              <a:spcBef>
                <a:spcPct val="50000"/>
              </a:spcBef>
            </a:pPr>
            <a:r>
              <a:rPr lang="en-US" sz="1000" dirty="0" err="1">
                <a:solidFill>
                  <a:srgbClr val="000000"/>
                </a:solidFill>
              </a:rPr>
              <a:t>Uwe</a:t>
            </a:r>
            <a:r>
              <a:rPr lang="en-US" sz="1000" dirty="0">
                <a:solidFill>
                  <a:srgbClr val="000000"/>
                </a:solidFill>
              </a:rPr>
              <a:t> </a:t>
            </a:r>
            <a:r>
              <a:rPr lang="en-US" sz="1000" dirty="0" err="1">
                <a:solidFill>
                  <a:srgbClr val="000000"/>
                </a:solidFill>
              </a:rPr>
              <a:t>Schneeekloth</a:t>
            </a:r>
            <a:r>
              <a:rPr lang="en-US" sz="1000" dirty="0">
                <a:solidFill>
                  <a:srgbClr val="000000"/>
                </a:solidFill>
              </a:rPr>
              <a:t> (DESY),</a:t>
            </a:r>
          </a:p>
          <a:p>
            <a:pPr>
              <a:spcBef>
                <a:spcPct val="50000"/>
              </a:spcBef>
            </a:pPr>
            <a:r>
              <a:rPr lang="en-US" sz="1000" dirty="0">
                <a:solidFill>
                  <a:srgbClr val="000000"/>
                </a:solidFill>
              </a:rPr>
              <a:t>Pierre van </a:t>
            </a:r>
            <a:r>
              <a:rPr lang="en-US" sz="1000" dirty="0" err="1">
                <a:solidFill>
                  <a:srgbClr val="000000"/>
                </a:solidFill>
              </a:rPr>
              <a:t>Mechelen</a:t>
            </a:r>
            <a:r>
              <a:rPr lang="en-US" sz="1000" dirty="0">
                <a:solidFill>
                  <a:srgbClr val="000000"/>
                </a:solidFill>
              </a:rPr>
              <a:t> (</a:t>
            </a:r>
            <a:r>
              <a:rPr lang="en-US" sz="1000" dirty="0" err="1">
                <a:solidFill>
                  <a:srgbClr val="000000"/>
                </a:solidFill>
              </a:rPr>
              <a:t>Antwerpen</a:t>
            </a:r>
            <a:r>
              <a:rPr lang="en-US" sz="1000" dirty="0">
                <a:solidFill>
                  <a:srgbClr val="000000"/>
                </a:solidFill>
              </a:rPr>
              <a:t>)</a:t>
            </a:r>
          </a:p>
          <a:p>
            <a:pPr>
              <a:spcBef>
                <a:spcPct val="50000"/>
              </a:spcBef>
            </a:pPr>
            <a:r>
              <a:rPr lang="en-US" sz="1000" b="1" dirty="0"/>
              <a:t>Detector Design </a:t>
            </a:r>
          </a:p>
          <a:p>
            <a:pPr>
              <a:spcBef>
                <a:spcPct val="50000"/>
              </a:spcBef>
            </a:pPr>
            <a:r>
              <a:rPr lang="en-US" sz="1000" dirty="0">
                <a:solidFill>
                  <a:srgbClr val="000000"/>
                </a:solidFill>
              </a:rPr>
              <a:t>Peter </a:t>
            </a:r>
            <a:r>
              <a:rPr lang="en-US" sz="1000" dirty="0" err="1">
                <a:solidFill>
                  <a:srgbClr val="000000"/>
                </a:solidFill>
              </a:rPr>
              <a:t>Kostka</a:t>
            </a:r>
            <a:r>
              <a:rPr lang="en-US" sz="1000" dirty="0">
                <a:solidFill>
                  <a:srgbClr val="000000"/>
                </a:solidFill>
              </a:rPr>
              <a:t> (DESY), </a:t>
            </a:r>
          </a:p>
          <a:p>
            <a:pPr>
              <a:spcBef>
                <a:spcPct val="50000"/>
              </a:spcBef>
            </a:pPr>
            <a:r>
              <a:rPr lang="en-US" sz="1000" dirty="0">
                <a:solidFill>
                  <a:srgbClr val="000000"/>
                </a:solidFill>
              </a:rPr>
              <a:t>Rainer </a:t>
            </a:r>
            <a:r>
              <a:rPr lang="en-US" sz="1000" dirty="0" err="1">
                <a:solidFill>
                  <a:srgbClr val="000000"/>
                </a:solidFill>
              </a:rPr>
              <a:t>Wallny</a:t>
            </a:r>
            <a:r>
              <a:rPr lang="en-US" sz="1000" dirty="0">
                <a:solidFill>
                  <a:srgbClr val="000000"/>
                </a:solidFill>
              </a:rPr>
              <a:t> (UCLA), </a:t>
            </a:r>
          </a:p>
          <a:p>
            <a:pPr>
              <a:spcBef>
                <a:spcPct val="50000"/>
              </a:spcBef>
            </a:pPr>
            <a:r>
              <a:rPr lang="en-US" sz="1000" dirty="0">
                <a:solidFill>
                  <a:srgbClr val="000000"/>
                </a:solidFill>
              </a:rPr>
              <a:t>Alessandro </a:t>
            </a:r>
            <a:r>
              <a:rPr lang="en-US" sz="1000" dirty="0" err="1">
                <a:solidFill>
                  <a:srgbClr val="000000"/>
                </a:solidFill>
              </a:rPr>
              <a:t>Polini</a:t>
            </a:r>
            <a:r>
              <a:rPr lang="en-US" sz="1000" dirty="0">
                <a:solidFill>
                  <a:srgbClr val="000000"/>
                </a:solidFill>
              </a:rPr>
              <a:t> (Bologna</a:t>
            </a:r>
            <a:r>
              <a:rPr lang="en-US" sz="1000" dirty="0" smtClean="0">
                <a:solidFill>
                  <a:srgbClr val="000000"/>
                </a:solidFill>
              </a:rPr>
              <a:t>)</a:t>
            </a:r>
          </a:p>
          <a:p>
            <a:pPr>
              <a:spcBef>
                <a:spcPct val="50000"/>
              </a:spcBef>
            </a:pPr>
            <a:r>
              <a:rPr lang="en-US" sz="1000" b="1" dirty="0" smtClean="0"/>
              <a:t>New Physics at Large Scales</a:t>
            </a:r>
            <a:r>
              <a:rPr lang="en-US" sz="1000" dirty="0" smtClean="0"/>
              <a:t> </a:t>
            </a:r>
          </a:p>
          <a:p>
            <a:pPr>
              <a:spcBef>
                <a:spcPct val="50000"/>
              </a:spcBef>
            </a:pPr>
            <a:r>
              <a:rPr lang="en-US" sz="1000" dirty="0" smtClean="0">
                <a:solidFill>
                  <a:srgbClr val="000000"/>
                </a:solidFill>
              </a:rPr>
              <a:t>George </a:t>
            </a:r>
            <a:r>
              <a:rPr lang="en-US" sz="1000" dirty="0" err="1" smtClean="0">
                <a:solidFill>
                  <a:srgbClr val="000000"/>
                </a:solidFill>
              </a:rPr>
              <a:t>Azuelos</a:t>
            </a:r>
            <a:r>
              <a:rPr lang="en-US" sz="1000" dirty="0" smtClean="0">
                <a:solidFill>
                  <a:srgbClr val="000000"/>
                </a:solidFill>
              </a:rPr>
              <a:t> (Montreal)</a:t>
            </a:r>
          </a:p>
          <a:p>
            <a:pPr>
              <a:spcBef>
                <a:spcPct val="50000"/>
              </a:spcBef>
            </a:pPr>
            <a:r>
              <a:rPr lang="en-US" sz="1000" dirty="0" smtClean="0">
                <a:solidFill>
                  <a:srgbClr val="000000"/>
                </a:solidFill>
              </a:rPr>
              <a:t>Emmanuelle Perez (CERN), </a:t>
            </a:r>
          </a:p>
          <a:p>
            <a:pPr>
              <a:spcBef>
                <a:spcPct val="50000"/>
              </a:spcBef>
            </a:pPr>
            <a:r>
              <a:rPr lang="en-US" sz="1000" dirty="0" smtClean="0">
                <a:solidFill>
                  <a:srgbClr val="000000"/>
                </a:solidFill>
              </a:rPr>
              <a:t>Georg </a:t>
            </a:r>
            <a:r>
              <a:rPr lang="en-US" sz="1000" dirty="0" err="1" smtClean="0">
                <a:solidFill>
                  <a:srgbClr val="000000"/>
                </a:solidFill>
              </a:rPr>
              <a:t>Weiglein</a:t>
            </a:r>
            <a:r>
              <a:rPr lang="en-US" sz="1000" dirty="0" smtClean="0">
                <a:solidFill>
                  <a:srgbClr val="000000"/>
                </a:solidFill>
              </a:rPr>
              <a:t> (Durham)</a:t>
            </a:r>
          </a:p>
          <a:p>
            <a:pPr>
              <a:spcBef>
                <a:spcPct val="50000"/>
              </a:spcBef>
            </a:pPr>
            <a:r>
              <a:rPr lang="en-US" sz="1000" b="1" dirty="0" smtClean="0"/>
              <a:t>Precision QCD and Electroweak </a:t>
            </a:r>
          </a:p>
          <a:p>
            <a:pPr>
              <a:spcBef>
                <a:spcPct val="50000"/>
              </a:spcBef>
            </a:pPr>
            <a:r>
              <a:rPr lang="en-US" sz="1000" dirty="0" smtClean="0">
                <a:solidFill>
                  <a:srgbClr val="000000"/>
                </a:solidFill>
              </a:rPr>
              <a:t>Olaf </a:t>
            </a:r>
            <a:r>
              <a:rPr lang="en-US" sz="1000" dirty="0" err="1" smtClean="0">
                <a:solidFill>
                  <a:srgbClr val="000000"/>
                </a:solidFill>
              </a:rPr>
              <a:t>Behnke</a:t>
            </a:r>
            <a:r>
              <a:rPr lang="en-US" sz="1000" dirty="0" smtClean="0">
                <a:solidFill>
                  <a:srgbClr val="000000"/>
                </a:solidFill>
              </a:rPr>
              <a:t> (DESY),</a:t>
            </a:r>
          </a:p>
          <a:p>
            <a:pPr>
              <a:spcBef>
                <a:spcPct val="50000"/>
              </a:spcBef>
            </a:pPr>
            <a:r>
              <a:rPr lang="en-US" sz="1000" dirty="0" smtClean="0">
                <a:solidFill>
                  <a:srgbClr val="000000"/>
                </a:solidFill>
              </a:rPr>
              <a:t>Paolo </a:t>
            </a:r>
            <a:r>
              <a:rPr lang="en-US" sz="1000" dirty="0" err="1" smtClean="0">
                <a:solidFill>
                  <a:srgbClr val="000000"/>
                </a:solidFill>
              </a:rPr>
              <a:t>Gambino</a:t>
            </a:r>
            <a:r>
              <a:rPr lang="en-US" sz="1000" dirty="0" smtClean="0">
                <a:solidFill>
                  <a:srgbClr val="000000"/>
                </a:solidFill>
              </a:rPr>
              <a:t> (Torino),</a:t>
            </a:r>
          </a:p>
          <a:p>
            <a:pPr>
              <a:spcBef>
                <a:spcPct val="50000"/>
              </a:spcBef>
            </a:pPr>
            <a:r>
              <a:rPr lang="en-US" sz="1000" dirty="0" smtClean="0">
                <a:solidFill>
                  <a:srgbClr val="000000"/>
                </a:solidFill>
              </a:rPr>
              <a:t>Thomas </a:t>
            </a:r>
            <a:r>
              <a:rPr lang="en-US" sz="1000" dirty="0" err="1" smtClean="0">
                <a:solidFill>
                  <a:srgbClr val="000000"/>
                </a:solidFill>
              </a:rPr>
              <a:t>Gehrmann</a:t>
            </a:r>
            <a:r>
              <a:rPr lang="en-US" sz="1000" dirty="0" smtClean="0">
                <a:solidFill>
                  <a:srgbClr val="000000"/>
                </a:solidFill>
              </a:rPr>
              <a:t> (</a:t>
            </a:r>
            <a:r>
              <a:rPr lang="en-US" sz="1000" dirty="0" err="1" smtClean="0">
                <a:solidFill>
                  <a:srgbClr val="000000"/>
                </a:solidFill>
              </a:rPr>
              <a:t>Zuerich</a:t>
            </a:r>
            <a:r>
              <a:rPr lang="en-US" sz="1000" dirty="0" smtClean="0">
                <a:solidFill>
                  <a:srgbClr val="000000"/>
                </a:solidFill>
              </a:rPr>
              <a:t>)</a:t>
            </a:r>
          </a:p>
          <a:p>
            <a:pPr>
              <a:spcBef>
                <a:spcPct val="50000"/>
              </a:spcBef>
            </a:pPr>
            <a:r>
              <a:rPr lang="en-US" sz="1000" dirty="0" smtClean="0">
                <a:solidFill>
                  <a:srgbClr val="000000"/>
                </a:solidFill>
              </a:rPr>
              <a:t>Claire </a:t>
            </a:r>
            <a:r>
              <a:rPr lang="en-US" sz="1000" dirty="0" err="1" smtClean="0">
                <a:solidFill>
                  <a:srgbClr val="000000"/>
                </a:solidFill>
              </a:rPr>
              <a:t>Gwenlan</a:t>
            </a:r>
            <a:r>
              <a:rPr lang="en-US" sz="1000" dirty="0" smtClean="0">
                <a:solidFill>
                  <a:srgbClr val="000000"/>
                </a:solidFill>
              </a:rPr>
              <a:t> (Oxford)</a:t>
            </a:r>
          </a:p>
          <a:p>
            <a:pPr>
              <a:spcBef>
                <a:spcPct val="50000"/>
              </a:spcBef>
            </a:pPr>
            <a:r>
              <a:rPr lang="en-US" sz="1000" b="1" dirty="0" smtClean="0"/>
              <a:t>Physics at High Parton Densities </a:t>
            </a:r>
            <a:endParaRPr lang="en-US" sz="1000" dirty="0" smtClean="0"/>
          </a:p>
          <a:p>
            <a:pPr>
              <a:spcBef>
                <a:spcPct val="50000"/>
              </a:spcBef>
            </a:pPr>
            <a:r>
              <a:rPr lang="en-US" sz="1000" dirty="0" smtClean="0">
                <a:solidFill>
                  <a:srgbClr val="000000"/>
                </a:solidFill>
              </a:rPr>
              <a:t>Nestor </a:t>
            </a:r>
            <a:r>
              <a:rPr lang="en-US" sz="1000" dirty="0" err="1" smtClean="0">
                <a:solidFill>
                  <a:srgbClr val="000000"/>
                </a:solidFill>
              </a:rPr>
              <a:t>Armesto</a:t>
            </a:r>
            <a:r>
              <a:rPr lang="en-US" sz="1000" dirty="0" smtClean="0">
                <a:solidFill>
                  <a:srgbClr val="000000"/>
                </a:solidFill>
              </a:rPr>
              <a:t> (Santiago), </a:t>
            </a:r>
          </a:p>
          <a:p>
            <a:pPr>
              <a:spcBef>
                <a:spcPct val="50000"/>
              </a:spcBef>
            </a:pPr>
            <a:r>
              <a:rPr lang="en-US" sz="1000" dirty="0" smtClean="0">
                <a:solidFill>
                  <a:srgbClr val="000000"/>
                </a:solidFill>
              </a:rPr>
              <a:t>Brian Cole (Columbia), </a:t>
            </a:r>
          </a:p>
          <a:p>
            <a:pPr>
              <a:spcBef>
                <a:spcPct val="50000"/>
              </a:spcBef>
            </a:pPr>
            <a:r>
              <a:rPr lang="en-US" sz="1000" dirty="0" smtClean="0">
                <a:solidFill>
                  <a:srgbClr val="000000"/>
                </a:solidFill>
              </a:rPr>
              <a:t>Paul Newman (Birmingham), </a:t>
            </a:r>
          </a:p>
          <a:p>
            <a:pPr>
              <a:spcBef>
                <a:spcPct val="50000"/>
              </a:spcBef>
            </a:pPr>
            <a:r>
              <a:rPr lang="en-US" sz="1000" dirty="0" smtClean="0">
                <a:solidFill>
                  <a:srgbClr val="000000"/>
                </a:solidFill>
              </a:rPr>
              <a:t>Anna </a:t>
            </a:r>
            <a:r>
              <a:rPr lang="en-US" sz="1000" dirty="0" err="1" smtClean="0">
                <a:solidFill>
                  <a:srgbClr val="000000"/>
                </a:solidFill>
              </a:rPr>
              <a:t>Stasto</a:t>
            </a:r>
            <a:r>
              <a:rPr lang="en-US" sz="1000" dirty="0" smtClean="0">
                <a:solidFill>
                  <a:srgbClr val="000000"/>
                </a:solidFill>
              </a:rPr>
              <a:t> (MSU)</a:t>
            </a:r>
            <a:endParaRPr lang="en-US" sz="1000" dirty="0">
              <a:solidFill>
                <a:srgbClr val="000000"/>
              </a:solidFill>
            </a:endParaRPr>
          </a:p>
        </p:txBody>
      </p:sp>
      <p:sp>
        <p:nvSpPr>
          <p:cNvPr id="9" name="Text Box 5"/>
          <p:cNvSpPr txBox="1">
            <a:spLocks noChangeArrowheads="1"/>
          </p:cNvSpPr>
          <p:nvPr/>
        </p:nvSpPr>
        <p:spPr bwMode="auto">
          <a:xfrm>
            <a:off x="3429000" y="3536145"/>
            <a:ext cx="1838076" cy="2092881"/>
          </a:xfrm>
          <a:prstGeom prst="rect">
            <a:avLst/>
          </a:prstGeom>
          <a:noFill/>
          <a:ln w="12700">
            <a:solidFill>
              <a:schemeClr val="bg1">
                <a:lumMod val="65000"/>
              </a:schemeClr>
            </a:solidFill>
            <a:miter lim="800000"/>
            <a:headEnd/>
            <a:tailEnd/>
          </a:ln>
        </p:spPr>
        <p:txBody>
          <a:bodyPr wrap="none">
            <a:prstTxWarp prst="textNoShape">
              <a:avLst/>
            </a:prstTxWarp>
            <a:spAutoFit/>
          </a:bodyPr>
          <a:lstStyle/>
          <a:p>
            <a:r>
              <a:rPr lang="en-US" sz="1000" dirty="0"/>
              <a:t>Oliver </a:t>
            </a:r>
            <a:r>
              <a:rPr lang="en-US" sz="1000" dirty="0" err="1"/>
              <a:t>Bruening</a:t>
            </a:r>
            <a:r>
              <a:rPr lang="en-US" sz="1000" dirty="0"/>
              <a:t>          (CERN)</a:t>
            </a:r>
          </a:p>
          <a:p>
            <a:r>
              <a:rPr lang="en-US" sz="1000" dirty="0"/>
              <a:t>John </a:t>
            </a:r>
            <a:r>
              <a:rPr lang="en-US" sz="1000" dirty="0" err="1"/>
              <a:t>Dainton</a:t>
            </a:r>
            <a:r>
              <a:rPr lang="en-US" sz="1000" dirty="0"/>
              <a:t>          (Cockcroft)</a:t>
            </a:r>
          </a:p>
          <a:p>
            <a:r>
              <a:rPr lang="en-US" sz="1000" dirty="0"/>
              <a:t>Albert </a:t>
            </a:r>
            <a:r>
              <a:rPr lang="en-US" sz="1000" dirty="0" err="1"/>
              <a:t>DeRoeck</a:t>
            </a:r>
            <a:r>
              <a:rPr lang="en-US" sz="1000" dirty="0"/>
              <a:t>          (CERN)</a:t>
            </a:r>
          </a:p>
          <a:p>
            <a:r>
              <a:rPr lang="en-US" sz="1000" dirty="0"/>
              <a:t>Stefano Forte             (Milano)</a:t>
            </a:r>
          </a:p>
          <a:p>
            <a:r>
              <a:rPr lang="en-US" sz="1000" dirty="0"/>
              <a:t>Max Klein - chair    (Liverpool</a:t>
            </a:r>
            <a:r>
              <a:rPr lang="en-US" sz="1000" dirty="0" smtClean="0"/>
              <a:t>)</a:t>
            </a:r>
          </a:p>
          <a:p>
            <a:r>
              <a:rPr lang="en-US" sz="1000" dirty="0" smtClean="0"/>
              <a:t>Paul </a:t>
            </a:r>
            <a:r>
              <a:rPr lang="en-US" sz="1000" dirty="0" err="1" smtClean="0"/>
              <a:t>Laycock</a:t>
            </a:r>
            <a:r>
              <a:rPr lang="en-US" sz="1000" dirty="0" smtClean="0"/>
              <a:t> (secretary) (</a:t>
            </a:r>
            <a:r>
              <a:rPr lang="en-US" sz="1000" dirty="0" err="1" smtClean="0"/>
              <a:t>L’pool</a:t>
            </a:r>
            <a:r>
              <a:rPr lang="en-US" sz="1000" dirty="0" smtClean="0"/>
              <a:t>)</a:t>
            </a:r>
          </a:p>
          <a:p>
            <a:r>
              <a:rPr lang="en-US" sz="1000" dirty="0"/>
              <a:t>Paul Newman    (Birmingham)</a:t>
            </a:r>
          </a:p>
          <a:p>
            <a:r>
              <a:rPr lang="en-US" sz="1000" dirty="0"/>
              <a:t>Emmanuelle Perez     (CERN)</a:t>
            </a:r>
          </a:p>
          <a:p>
            <a:r>
              <a:rPr lang="en-US" sz="1000" dirty="0"/>
              <a:t>Wesley Smith       (Wisconsin)</a:t>
            </a:r>
          </a:p>
          <a:p>
            <a:r>
              <a:rPr lang="en-US" sz="1000" dirty="0"/>
              <a:t>Bernd </a:t>
            </a:r>
            <a:r>
              <a:rPr lang="en-US" sz="1000" dirty="0" err="1"/>
              <a:t>Surrow</a:t>
            </a:r>
            <a:r>
              <a:rPr lang="en-US" sz="1000" dirty="0"/>
              <a:t>                 (MIT)</a:t>
            </a:r>
          </a:p>
          <a:p>
            <a:r>
              <a:rPr lang="en-US" sz="1000" dirty="0" err="1"/>
              <a:t>Katsuo</a:t>
            </a:r>
            <a:r>
              <a:rPr lang="en-US" sz="1000" dirty="0"/>
              <a:t> </a:t>
            </a:r>
            <a:r>
              <a:rPr lang="en-US" sz="1000" dirty="0" err="1"/>
              <a:t>Tokushuku</a:t>
            </a:r>
            <a:r>
              <a:rPr lang="en-US" sz="1000" dirty="0"/>
              <a:t>        (KEK)</a:t>
            </a:r>
          </a:p>
          <a:p>
            <a:r>
              <a:rPr lang="en-US" sz="1000" dirty="0" err="1"/>
              <a:t>Urs</a:t>
            </a:r>
            <a:r>
              <a:rPr lang="en-US" sz="1000" dirty="0"/>
              <a:t> </a:t>
            </a:r>
            <a:r>
              <a:rPr lang="en-US" sz="1000" dirty="0" err="1"/>
              <a:t>Wiedemann</a:t>
            </a:r>
            <a:r>
              <a:rPr lang="en-US" sz="1000" dirty="0"/>
              <a:t>          (CERN)</a:t>
            </a:r>
            <a:r>
              <a:rPr lang="en-US" sz="1000" dirty="0" smtClean="0">
                <a:solidFill>
                  <a:schemeClr val="bg1"/>
                </a:solidFill>
              </a:rPr>
              <a:t>)</a:t>
            </a:r>
          </a:p>
          <a:p>
            <a:r>
              <a:rPr lang="en-US" sz="1000" dirty="0" smtClean="0"/>
              <a:t>Frank Zimmermann (CERN)</a:t>
            </a:r>
          </a:p>
        </p:txBody>
      </p:sp>
      <p:sp>
        <p:nvSpPr>
          <p:cNvPr id="10" name="Text Box 10"/>
          <p:cNvSpPr txBox="1">
            <a:spLocks noChangeArrowheads="1"/>
          </p:cNvSpPr>
          <p:nvPr/>
        </p:nvSpPr>
        <p:spPr bwMode="auto">
          <a:xfrm>
            <a:off x="457200" y="1566375"/>
            <a:ext cx="2082659" cy="3939540"/>
          </a:xfrm>
          <a:prstGeom prst="rect">
            <a:avLst/>
          </a:prstGeom>
          <a:noFill/>
          <a:ln w="12700">
            <a:solidFill>
              <a:schemeClr val="bg1">
                <a:lumMod val="65000"/>
              </a:schemeClr>
            </a:solidFill>
            <a:miter lim="800000"/>
            <a:headEnd/>
            <a:tailEnd/>
          </a:ln>
        </p:spPr>
        <p:txBody>
          <a:bodyPr wrap="none">
            <a:prstTxWarp prst="textNoShape">
              <a:avLst/>
            </a:prstTxWarp>
            <a:spAutoFit/>
          </a:bodyPr>
          <a:lstStyle/>
          <a:p>
            <a:r>
              <a:rPr lang="en-US" sz="1000" dirty="0"/>
              <a:t>Guido </a:t>
            </a:r>
            <a:r>
              <a:rPr lang="en-US" sz="1000" dirty="0" err="1"/>
              <a:t>Altarelli</a:t>
            </a:r>
            <a:r>
              <a:rPr lang="en-US" sz="1000" dirty="0"/>
              <a:t> (Rome</a:t>
            </a:r>
            <a:r>
              <a:rPr lang="en-US" sz="1000" dirty="0" smtClean="0"/>
              <a:t>)</a:t>
            </a:r>
          </a:p>
          <a:p>
            <a:r>
              <a:rPr lang="en-US" sz="1000" dirty="0" smtClean="0"/>
              <a:t>Sergio </a:t>
            </a:r>
            <a:r>
              <a:rPr lang="en-US" sz="1000" dirty="0" err="1" smtClean="0"/>
              <a:t>Bertolucci</a:t>
            </a:r>
            <a:r>
              <a:rPr lang="en-US" sz="1000" dirty="0" smtClean="0"/>
              <a:t> (CERN)</a:t>
            </a:r>
          </a:p>
          <a:p>
            <a:r>
              <a:rPr lang="en-US" sz="1000" dirty="0"/>
              <a:t>Stan Brodsky (SLAC)</a:t>
            </a:r>
          </a:p>
          <a:p>
            <a:r>
              <a:rPr lang="en-US" sz="1000" dirty="0"/>
              <a:t>Allen Caldwell -chair  (MPI Munich)</a:t>
            </a:r>
          </a:p>
          <a:p>
            <a:r>
              <a:rPr lang="en-US" sz="1000" dirty="0" err="1"/>
              <a:t>Swapan</a:t>
            </a:r>
            <a:r>
              <a:rPr lang="en-US" sz="1000" dirty="0"/>
              <a:t> </a:t>
            </a:r>
            <a:r>
              <a:rPr lang="en-US" sz="1000" dirty="0" err="1"/>
              <a:t>Chattopadhyay</a:t>
            </a:r>
            <a:r>
              <a:rPr lang="en-US" sz="1000" dirty="0"/>
              <a:t> (Cockcroft)</a:t>
            </a:r>
          </a:p>
          <a:p>
            <a:r>
              <a:rPr lang="en-US" sz="1000" dirty="0"/>
              <a:t>John </a:t>
            </a:r>
            <a:r>
              <a:rPr lang="en-US" sz="1000" dirty="0" err="1"/>
              <a:t>Dainton</a:t>
            </a:r>
            <a:r>
              <a:rPr lang="en-US" sz="1000" dirty="0"/>
              <a:t> (Liverpool)</a:t>
            </a:r>
          </a:p>
          <a:p>
            <a:r>
              <a:rPr lang="en-US" sz="1000" dirty="0"/>
              <a:t>John Ellis (CERN)</a:t>
            </a:r>
          </a:p>
          <a:p>
            <a:r>
              <a:rPr lang="en-US" sz="1000" dirty="0" err="1"/>
              <a:t>Jos</a:t>
            </a:r>
            <a:r>
              <a:rPr lang="en-US" sz="1000" dirty="0"/>
              <a:t> </a:t>
            </a:r>
            <a:r>
              <a:rPr lang="en-US" sz="1000" dirty="0" err="1"/>
              <a:t>Engelen</a:t>
            </a:r>
            <a:r>
              <a:rPr lang="en-US" sz="1000" dirty="0"/>
              <a:t> (CERN)</a:t>
            </a:r>
          </a:p>
          <a:p>
            <a:r>
              <a:rPr lang="en-US" sz="1000" dirty="0"/>
              <a:t>Joel </a:t>
            </a:r>
            <a:r>
              <a:rPr lang="en-US" sz="1000" dirty="0" err="1"/>
              <a:t>Feltesse</a:t>
            </a:r>
            <a:r>
              <a:rPr lang="en-US" sz="1000" dirty="0"/>
              <a:t> (</a:t>
            </a:r>
            <a:r>
              <a:rPr lang="en-US" sz="1000" dirty="0" err="1"/>
              <a:t>Saclay</a:t>
            </a:r>
            <a:r>
              <a:rPr lang="en-US" sz="1000" dirty="0"/>
              <a:t>)</a:t>
            </a:r>
          </a:p>
          <a:p>
            <a:r>
              <a:rPr lang="en-US" sz="1000" dirty="0"/>
              <a:t>Lev </a:t>
            </a:r>
            <a:r>
              <a:rPr lang="en-US" sz="1000" dirty="0" err="1"/>
              <a:t>Lipatov</a:t>
            </a:r>
            <a:r>
              <a:rPr lang="en-US" sz="1000" dirty="0"/>
              <a:t> (</a:t>
            </a:r>
            <a:r>
              <a:rPr lang="en-US" sz="1000" dirty="0" err="1"/>
              <a:t>St.Petersburg</a:t>
            </a:r>
            <a:r>
              <a:rPr lang="en-US" sz="1000" dirty="0"/>
              <a:t>)</a:t>
            </a:r>
          </a:p>
          <a:p>
            <a:r>
              <a:rPr lang="en-US" sz="1000" dirty="0"/>
              <a:t>Roland </a:t>
            </a:r>
            <a:r>
              <a:rPr lang="en-US" sz="1000" dirty="0" err="1"/>
              <a:t>Garoby</a:t>
            </a:r>
            <a:r>
              <a:rPr lang="en-US" sz="1000" dirty="0"/>
              <a:t> (CERN</a:t>
            </a:r>
            <a:r>
              <a:rPr lang="en-US" sz="1000" dirty="0" smtClean="0"/>
              <a:t>)</a:t>
            </a:r>
          </a:p>
          <a:p>
            <a:r>
              <a:rPr lang="en-US" sz="1000" dirty="0"/>
              <a:t>Roland </a:t>
            </a:r>
            <a:r>
              <a:rPr lang="en-US" sz="1000" dirty="0" err="1"/>
              <a:t>Horisberger</a:t>
            </a:r>
            <a:r>
              <a:rPr lang="en-US" sz="1000" dirty="0"/>
              <a:t> (PSI)</a:t>
            </a:r>
          </a:p>
          <a:p>
            <a:r>
              <a:rPr lang="en-US" sz="1000" dirty="0"/>
              <a:t>Young-</a:t>
            </a:r>
            <a:r>
              <a:rPr lang="en-US" sz="1000" dirty="0" err="1"/>
              <a:t>Kee</a:t>
            </a:r>
            <a:r>
              <a:rPr lang="en-US" sz="1000" dirty="0"/>
              <a:t> Kim (</a:t>
            </a:r>
            <a:r>
              <a:rPr lang="en-US" sz="1000" dirty="0" err="1"/>
              <a:t>Fermilab</a:t>
            </a:r>
            <a:r>
              <a:rPr lang="en-US" sz="1000" dirty="0"/>
              <a:t>)</a:t>
            </a:r>
          </a:p>
          <a:p>
            <a:r>
              <a:rPr lang="en-US" sz="1000" dirty="0" err="1"/>
              <a:t>Aharon</a:t>
            </a:r>
            <a:r>
              <a:rPr lang="en-US" sz="1000" dirty="0"/>
              <a:t> Levy (Tel Aviv)</a:t>
            </a:r>
          </a:p>
          <a:p>
            <a:r>
              <a:rPr lang="en-US" sz="1000" dirty="0" err="1"/>
              <a:t>Karlheinz</a:t>
            </a:r>
            <a:r>
              <a:rPr lang="en-US" sz="1000" dirty="0"/>
              <a:t> Meier (</a:t>
            </a:r>
            <a:r>
              <a:rPr lang="en-US" sz="1000" dirty="0" smtClean="0"/>
              <a:t>Heidelberg)</a:t>
            </a:r>
            <a:endParaRPr lang="en-US" sz="1000" dirty="0"/>
          </a:p>
          <a:p>
            <a:r>
              <a:rPr lang="en-US" sz="1000" dirty="0"/>
              <a:t>Richard Milner (Bates</a:t>
            </a:r>
            <a:r>
              <a:rPr lang="en-US" sz="1000" dirty="0" smtClean="0"/>
              <a:t>)</a:t>
            </a:r>
          </a:p>
          <a:p>
            <a:r>
              <a:rPr lang="en-US" sz="1000" dirty="0" smtClean="0"/>
              <a:t>Joachim </a:t>
            </a:r>
            <a:r>
              <a:rPr lang="en-US" sz="1000" dirty="0" err="1" smtClean="0"/>
              <a:t>Mnich</a:t>
            </a:r>
            <a:r>
              <a:rPr lang="en-US" sz="1000" dirty="0" smtClean="0"/>
              <a:t> (DESY)</a:t>
            </a:r>
          </a:p>
          <a:p>
            <a:r>
              <a:rPr lang="en-US" sz="1000" dirty="0"/>
              <a:t>Steven Myers, (CERN</a:t>
            </a:r>
            <a:r>
              <a:rPr lang="en-US" sz="1000" dirty="0" smtClean="0"/>
              <a:t>)</a:t>
            </a:r>
          </a:p>
          <a:p>
            <a:r>
              <a:rPr lang="en-US" sz="1000" dirty="0" smtClean="0"/>
              <a:t>Tatsuya </a:t>
            </a:r>
            <a:r>
              <a:rPr lang="en-US" sz="1000" dirty="0" err="1" smtClean="0"/>
              <a:t>Nakada</a:t>
            </a:r>
            <a:r>
              <a:rPr lang="en-US" sz="1000" dirty="0" smtClean="0"/>
              <a:t> (Lausanne, ECFA)</a:t>
            </a:r>
          </a:p>
          <a:p>
            <a:r>
              <a:rPr lang="en-US" sz="1000" dirty="0" smtClean="0"/>
              <a:t>Guenther </a:t>
            </a:r>
            <a:r>
              <a:rPr lang="en-US" sz="1000" dirty="0" err="1"/>
              <a:t>Rosner</a:t>
            </a:r>
            <a:r>
              <a:rPr lang="en-US" sz="1000" dirty="0"/>
              <a:t> (Glasgow, </a:t>
            </a:r>
            <a:r>
              <a:rPr lang="en-US" sz="1000" dirty="0" err="1"/>
              <a:t>NuPECC</a:t>
            </a:r>
            <a:r>
              <a:rPr lang="en-US" sz="1000" dirty="0"/>
              <a:t>)</a:t>
            </a:r>
          </a:p>
          <a:p>
            <a:r>
              <a:rPr lang="en-US" sz="1000" dirty="0"/>
              <a:t>Alexander </a:t>
            </a:r>
            <a:r>
              <a:rPr lang="en-US" sz="1000" dirty="0" err="1"/>
              <a:t>Skrinsky</a:t>
            </a:r>
            <a:r>
              <a:rPr lang="en-US" sz="1000" dirty="0"/>
              <a:t> (Novosibirsk)</a:t>
            </a:r>
          </a:p>
          <a:p>
            <a:r>
              <a:rPr lang="en-US" sz="1000" dirty="0"/>
              <a:t>Anthony Thomas (</a:t>
            </a:r>
            <a:r>
              <a:rPr lang="en-US" sz="1000" dirty="0" err="1"/>
              <a:t>Jlab</a:t>
            </a:r>
            <a:r>
              <a:rPr lang="en-US" sz="1000" dirty="0"/>
              <a:t>)</a:t>
            </a:r>
          </a:p>
          <a:p>
            <a:r>
              <a:rPr lang="en-US" sz="1000" dirty="0"/>
              <a:t>Steven </a:t>
            </a:r>
            <a:r>
              <a:rPr lang="en-US" sz="1000" dirty="0" err="1"/>
              <a:t>Vigdor</a:t>
            </a:r>
            <a:r>
              <a:rPr lang="en-US" sz="1000" dirty="0"/>
              <a:t> (BNL)</a:t>
            </a:r>
          </a:p>
          <a:p>
            <a:r>
              <a:rPr lang="en-US" sz="1000" dirty="0"/>
              <a:t>Frank </a:t>
            </a:r>
            <a:r>
              <a:rPr lang="en-US" sz="1000" dirty="0" err="1"/>
              <a:t>Wilczek</a:t>
            </a:r>
            <a:r>
              <a:rPr lang="en-US" sz="1000" dirty="0"/>
              <a:t> (MIT)</a:t>
            </a:r>
          </a:p>
          <a:p>
            <a:r>
              <a:rPr lang="en-US" sz="1000" dirty="0"/>
              <a:t>Ferdinand </a:t>
            </a:r>
            <a:r>
              <a:rPr lang="en-US" sz="1000" dirty="0" err="1"/>
              <a:t>Willeke</a:t>
            </a:r>
            <a:r>
              <a:rPr lang="en-US" sz="1000" dirty="0"/>
              <a:t> (BNL)</a:t>
            </a:r>
          </a:p>
        </p:txBody>
      </p:sp>
      <p:sp>
        <p:nvSpPr>
          <p:cNvPr id="12" name="TextBox 11"/>
          <p:cNvSpPr txBox="1"/>
          <p:nvPr/>
        </p:nvSpPr>
        <p:spPr>
          <a:xfrm>
            <a:off x="457200" y="800983"/>
            <a:ext cx="2094669" cy="276999"/>
          </a:xfrm>
          <a:prstGeom prst="rect">
            <a:avLst/>
          </a:prstGeom>
          <a:noFill/>
        </p:spPr>
        <p:txBody>
          <a:bodyPr wrap="none" rtlCol="0">
            <a:spAutoFit/>
          </a:bodyPr>
          <a:lstStyle/>
          <a:p>
            <a:r>
              <a:rPr lang="en-US" sz="1200" b="1" dirty="0" smtClean="0">
                <a:solidFill>
                  <a:srgbClr val="0000FF"/>
                </a:solidFill>
              </a:rPr>
              <a:t>Scientific Advisory Committee</a:t>
            </a:r>
            <a:endParaRPr lang="en-US" sz="1200" b="1" dirty="0">
              <a:solidFill>
                <a:srgbClr val="0000FF"/>
              </a:solidFill>
            </a:endParaRPr>
          </a:p>
        </p:txBody>
      </p:sp>
      <p:sp>
        <p:nvSpPr>
          <p:cNvPr id="13" name="TextBox 12"/>
          <p:cNvSpPr txBox="1"/>
          <p:nvPr/>
        </p:nvSpPr>
        <p:spPr>
          <a:xfrm>
            <a:off x="3604208" y="2938790"/>
            <a:ext cx="1454921" cy="276999"/>
          </a:xfrm>
          <a:prstGeom prst="rect">
            <a:avLst/>
          </a:prstGeom>
          <a:noFill/>
        </p:spPr>
        <p:txBody>
          <a:bodyPr wrap="none" rtlCol="0">
            <a:spAutoFit/>
          </a:bodyPr>
          <a:lstStyle/>
          <a:p>
            <a:r>
              <a:rPr lang="en-US" sz="1200" b="1" dirty="0" smtClean="0">
                <a:solidFill>
                  <a:srgbClr val="0000FF"/>
                </a:solidFill>
              </a:rPr>
              <a:t>Steering Committee</a:t>
            </a:r>
            <a:endParaRPr lang="en-US" sz="1200" b="1" dirty="0">
              <a:solidFill>
                <a:srgbClr val="0000FF"/>
              </a:solidFill>
            </a:endParaRPr>
          </a:p>
        </p:txBody>
      </p:sp>
      <p:sp>
        <p:nvSpPr>
          <p:cNvPr id="14" name="TextBox 13"/>
          <p:cNvSpPr txBox="1"/>
          <p:nvPr/>
        </p:nvSpPr>
        <p:spPr>
          <a:xfrm>
            <a:off x="7010400" y="357901"/>
            <a:ext cx="1864062" cy="276999"/>
          </a:xfrm>
          <a:prstGeom prst="rect">
            <a:avLst/>
          </a:prstGeom>
          <a:noFill/>
        </p:spPr>
        <p:txBody>
          <a:bodyPr wrap="none" rtlCol="0">
            <a:spAutoFit/>
          </a:bodyPr>
          <a:lstStyle/>
          <a:p>
            <a:r>
              <a:rPr lang="en-US" sz="1200" b="1" dirty="0" smtClean="0">
                <a:solidFill>
                  <a:srgbClr val="0000FF"/>
                </a:solidFill>
              </a:rPr>
              <a:t>Working Group </a:t>
            </a:r>
            <a:r>
              <a:rPr lang="en-US" sz="1200" b="1" dirty="0" err="1" smtClean="0">
                <a:solidFill>
                  <a:srgbClr val="0000FF"/>
                </a:solidFill>
              </a:rPr>
              <a:t>Convenors</a:t>
            </a:r>
            <a:endParaRPr lang="en-US" sz="1200" b="1" dirty="0">
              <a:solidFill>
                <a:srgbClr val="0000FF"/>
              </a:solidFill>
            </a:endParaRPr>
          </a:p>
        </p:txBody>
      </p:sp>
      <p:sp>
        <p:nvSpPr>
          <p:cNvPr id="19" name="TextBox 18"/>
          <p:cNvSpPr txBox="1"/>
          <p:nvPr/>
        </p:nvSpPr>
        <p:spPr>
          <a:xfrm>
            <a:off x="457200" y="5975866"/>
            <a:ext cx="2026817" cy="369332"/>
          </a:xfrm>
          <a:prstGeom prst="rect">
            <a:avLst/>
          </a:prstGeom>
          <a:noFill/>
        </p:spPr>
        <p:txBody>
          <a:bodyPr wrap="none" rtlCol="0">
            <a:spAutoFit/>
          </a:bodyPr>
          <a:lstStyle/>
          <a:p>
            <a:r>
              <a:rPr lang="en-US" dirty="0" smtClean="0">
                <a:sym typeface="Wingdings"/>
              </a:rPr>
              <a:t> </a:t>
            </a:r>
            <a:r>
              <a:rPr lang="en-US" dirty="0" smtClean="0">
                <a:solidFill>
                  <a:srgbClr val="0000FF"/>
                </a:solidFill>
                <a:sym typeface="Wingdings"/>
              </a:rPr>
              <a:t>http://</a:t>
            </a:r>
            <a:r>
              <a:rPr lang="en-US" dirty="0" err="1" smtClean="0">
                <a:solidFill>
                  <a:srgbClr val="0000FF"/>
                </a:solidFill>
                <a:sym typeface="Wingdings"/>
              </a:rPr>
              <a:t>cern.ch/lhec</a:t>
            </a:r>
            <a:endParaRPr lang="en-US" dirty="0">
              <a:solidFill>
                <a:srgbClr val="0000FF"/>
              </a:solidFill>
            </a:endParaRPr>
          </a:p>
        </p:txBody>
      </p:sp>
      <p:sp>
        <p:nvSpPr>
          <p:cNvPr id="16" name="Title 15"/>
          <p:cNvSpPr>
            <a:spLocks noGrp="1"/>
          </p:cNvSpPr>
          <p:nvPr>
            <p:ph type="ctrTitle"/>
          </p:nvPr>
        </p:nvSpPr>
        <p:spPr>
          <a:xfrm>
            <a:off x="2667000" y="619511"/>
            <a:ext cx="3124200" cy="1069975"/>
          </a:xfrm>
        </p:spPr>
        <p:txBody>
          <a:bodyPr>
            <a:normAutofit/>
          </a:bodyPr>
          <a:lstStyle/>
          <a:p>
            <a:r>
              <a:rPr lang="en-US" sz="2400" b="1" dirty="0" err="1" smtClean="0"/>
              <a:t>Organisation</a:t>
            </a:r>
            <a:r>
              <a:rPr lang="en-US" sz="2400" b="1" dirty="0" smtClean="0"/>
              <a:t/>
            </a:r>
            <a:br>
              <a:rPr lang="en-US" sz="2400" b="1" dirty="0" smtClean="0"/>
            </a:br>
            <a:r>
              <a:rPr lang="en-US" sz="2400" b="1" dirty="0" smtClean="0"/>
              <a:t>for the CDR</a:t>
            </a:r>
            <a:endParaRPr lang="en-US" sz="2400" b="1"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 Low </a:t>
            </a:r>
            <a:r>
              <a:rPr lang="en-US" sz="2800" b="1" dirty="0" err="1" smtClean="0"/>
              <a:t>x</a:t>
            </a:r>
            <a:r>
              <a:rPr lang="en-US" sz="2800" b="1" dirty="0" smtClean="0"/>
              <a:t> Physics: non-linear </a:t>
            </a:r>
            <a:r>
              <a:rPr lang="en-US" sz="2800" b="1" dirty="0" err="1" smtClean="0"/>
              <a:t>parton</a:t>
            </a:r>
            <a:r>
              <a:rPr lang="en-US" sz="2800" b="1" dirty="0" smtClean="0"/>
              <a:t> evolution (</a:t>
            </a:r>
            <a:r>
              <a:rPr lang="en-US" sz="2800" b="1" dirty="0" err="1" smtClean="0"/>
              <a:t>ep/eA</a:t>
            </a:r>
            <a:r>
              <a:rPr lang="en-US" sz="2800" b="1" dirty="0" smtClean="0"/>
              <a:t>)</a:t>
            </a:r>
            <a:endParaRPr lang="en-US" sz="2800" b="1" dirty="0"/>
          </a:p>
        </p:txBody>
      </p:sp>
      <p:sp>
        <p:nvSpPr>
          <p:cNvPr id="5" name="Slide Number Placeholder 4"/>
          <p:cNvSpPr>
            <a:spLocks noGrp="1"/>
          </p:cNvSpPr>
          <p:nvPr>
            <p:ph type="sldNum" sz="quarter" idx="12"/>
          </p:nvPr>
        </p:nvSpPr>
        <p:spPr/>
        <p:txBody>
          <a:bodyPr/>
          <a:lstStyle/>
          <a:p>
            <a:fld id="{F29E2BAA-81C4-184E-8BFA-3AFA3D83D168}" type="slidenum">
              <a:rPr lang="en-US" smtClean="0"/>
              <a:pPr/>
              <a:t>20</a:t>
            </a:fld>
            <a:endParaRPr lang="en-US"/>
          </a:p>
        </p:txBody>
      </p:sp>
      <p:sp>
        <p:nvSpPr>
          <p:cNvPr id="6" name="TextBox 5"/>
          <p:cNvSpPr txBox="1"/>
          <p:nvPr/>
        </p:nvSpPr>
        <p:spPr>
          <a:xfrm>
            <a:off x="457200" y="1417638"/>
            <a:ext cx="8007653" cy="338554"/>
          </a:xfrm>
          <a:prstGeom prst="rect">
            <a:avLst/>
          </a:prstGeom>
          <a:noFill/>
        </p:spPr>
        <p:txBody>
          <a:bodyPr wrap="none" rtlCol="0">
            <a:spAutoFit/>
          </a:bodyPr>
          <a:lstStyle/>
          <a:p>
            <a:r>
              <a:rPr lang="en-US" sz="1600" b="1" dirty="0" smtClean="0">
                <a:solidFill>
                  <a:srgbClr val="FF0000"/>
                </a:solidFill>
              </a:rPr>
              <a:t>Based on  </a:t>
            </a:r>
            <a:r>
              <a:rPr lang="en-US" sz="1600" b="1" dirty="0" err="1" smtClean="0">
                <a:solidFill>
                  <a:srgbClr val="FF0000"/>
                </a:solidFill>
              </a:rPr>
              <a:t>p</a:t>
            </a:r>
            <a:r>
              <a:rPr lang="en-US" sz="1600" b="1" dirty="0" smtClean="0">
                <a:solidFill>
                  <a:srgbClr val="FF0000"/>
                </a:solidFill>
              </a:rPr>
              <a:t>/A [</a:t>
            </a:r>
            <a:r>
              <a:rPr lang="en-US" sz="1600" b="1" dirty="0" err="1" smtClean="0">
                <a:solidFill>
                  <a:srgbClr val="FF0000"/>
                </a:solidFill>
              </a:rPr>
              <a:t>e</a:t>
            </a:r>
            <a:r>
              <a:rPr lang="en-US" sz="1600" b="1" baseline="30000" dirty="0" err="1" smtClean="0">
                <a:solidFill>
                  <a:srgbClr val="FF0000"/>
                </a:solidFill>
              </a:rPr>
              <a:t>±</a:t>
            </a:r>
            <a:r>
              <a:rPr lang="en-US" sz="1600" b="1" dirty="0" err="1" smtClean="0">
                <a:solidFill>
                  <a:srgbClr val="FF0000"/>
                </a:solidFill>
              </a:rPr>
              <a:t>,P</a:t>
            </a:r>
            <a:r>
              <a:rPr lang="en-US" sz="1600" b="1" baseline="-25000" dirty="0" err="1" smtClean="0">
                <a:solidFill>
                  <a:srgbClr val="FF0000"/>
                </a:solidFill>
              </a:rPr>
              <a:t>e</a:t>
            </a:r>
            <a:r>
              <a:rPr lang="en-US" sz="1600" b="1" dirty="0" smtClean="0">
                <a:solidFill>
                  <a:srgbClr val="FF0000"/>
                </a:solidFill>
              </a:rPr>
              <a:t>] and high precision and full acceptance in forward and backward region</a:t>
            </a:r>
            <a:endParaRPr lang="en-US" sz="1600" b="1" baseline="30000" dirty="0">
              <a:solidFill>
                <a:srgbClr val="FF0000"/>
              </a:solidFill>
            </a:endParaRPr>
          </a:p>
        </p:txBody>
      </p:sp>
      <p:sp>
        <p:nvSpPr>
          <p:cNvPr id="7" name="TextBox 6"/>
          <p:cNvSpPr txBox="1"/>
          <p:nvPr/>
        </p:nvSpPr>
        <p:spPr>
          <a:xfrm>
            <a:off x="762000" y="2743200"/>
            <a:ext cx="3420603" cy="3416320"/>
          </a:xfrm>
          <a:prstGeom prst="rect">
            <a:avLst/>
          </a:prstGeom>
          <a:noFill/>
          <a:ln>
            <a:solidFill>
              <a:schemeClr val="bg1">
                <a:lumMod val="65000"/>
              </a:schemeClr>
            </a:solidFill>
          </a:ln>
        </p:spPr>
        <p:txBody>
          <a:bodyPr wrap="none" rtlCol="0">
            <a:spAutoFit/>
          </a:bodyPr>
          <a:lstStyle/>
          <a:p>
            <a:r>
              <a:rPr lang="en-US" dirty="0" err="1" smtClean="0"/>
              <a:t>Unitarity</a:t>
            </a:r>
            <a:r>
              <a:rPr lang="en-US" dirty="0" smtClean="0"/>
              <a:t> and QCD</a:t>
            </a:r>
          </a:p>
          <a:p>
            <a:r>
              <a:rPr lang="en-US" dirty="0" smtClean="0"/>
              <a:t>Expectations from LHC</a:t>
            </a:r>
          </a:p>
          <a:p>
            <a:r>
              <a:rPr lang="en-US" dirty="0" smtClean="0">
                <a:solidFill>
                  <a:srgbClr val="0000FF"/>
                </a:solidFill>
              </a:rPr>
              <a:t>DIS on nuclei</a:t>
            </a:r>
          </a:p>
          <a:p>
            <a:r>
              <a:rPr lang="en-US" dirty="0" smtClean="0">
                <a:solidFill>
                  <a:srgbClr val="0000FF"/>
                </a:solidFill>
              </a:rPr>
              <a:t>New physics at low </a:t>
            </a:r>
            <a:r>
              <a:rPr lang="en-US" dirty="0" err="1" smtClean="0">
                <a:solidFill>
                  <a:srgbClr val="0000FF"/>
                </a:solidFill>
              </a:rPr>
              <a:t>x</a:t>
            </a:r>
            <a:endParaRPr lang="en-US" dirty="0" smtClean="0">
              <a:solidFill>
                <a:srgbClr val="0000FF"/>
              </a:solidFill>
            </a:endParaRPr>
          </a:p>
          <a:p>
            <a:r>
              <a:rPr lang="en-US" dirty="0" smtClean="0"/>
              <a:t>Diffraction</a:t>
            </a:r>
          </a:p>
          <a:p>
            <a:r>
              <a:rPr lang="en-US" dirty="0" smtClean="0">
                <a:solidFill>
                  <a:srgbClr val="0000FF"/>
                </a:solidFill>
              </a:rPr>
              <a:t>Vector Mesons</a:t>
            </a:r>
          </a:p>
          <a:p>
            <a:r>
              <a:rPr lang="en-US" dirty="0" smtClean="0"/>
              <a:t>Deeply Virtual Compton Scattering</a:t>
            </a:r>
          </a:p>
          <a:p>
            <a:r>
              <a:rPr lang="en-US" dirty="0" smtClean="0"/>
              <a:t>Jets and Parton Dynamics</a:t>
            </a:r>
          </a:p>
          <a:p>
            <a:r>
              <a:rPr lang="en-US" dirty="0" smtClean="0"/>
              <a:t>Forward jets and </a:t>
            </a:r>
            <a:r>
              <a:rPr lang="en-US" dirty="0" err="1" smtClean="0"/>
              <a:t>parton</a:t>
            </a:r>
            <a:r>
              <a:rPr lang="en-US" dirty="0" smtClean="0"/>
              <a:t> emission </a:t>
            </a:r>
          </a:p>
          <a:p>
            <a:r>
              <a:rPr lang="en-US" dirty="0" smtClean="0">
                <a:solidFill>
                  <a:srgbClr val="0000FF"/>
                </a:solidFill>
              </a:rPr>
              <a:t>Initial QGP [AA-</a:t>
            </a:r>
            <a:r>
              <a:rPr lang="en-US" dirty="0" err="1" smtClean="0">
                <a:solidFill>
                  <a:srgbClr val="0000FF"/>
                </a:solidFill>
              </a:rPr>
              <a:t>eA</a:t>
            </a:r>
            <a:r>
              <a:rPr lang="en-US" dirty="0" smtClean="0">
                <a:solidFill>
                  <a:srgbClr val="0000FF"/>
                </a:solidFill>
              </a:rPr>
              <a:t>]</a:t>
            </a:r>
          </a:p>
          <a:p>
            <a:r>
              <a:rPr lang="en-US" dirty="0" smtClean="0"/>
              <a:t>UHE Neutrino Scattering and </a:t>
            </a:r>
            <a:r>
              <a:rPr lang="en-US" dirty="0" err="1" smtClean="0"/>
              <a:t>LHeC</a:t>
            </a:r>
            <a:endParaRPr lang="en-US" dirty="0" smtClean="0"/>
          </a:p>
          <a:p>
            <a:endParaRPr lang="en-US" dirty="0"/>
          </a:p>
        </p:txBody>
      </p:sp>
      <p:pic>
        <p:nvPicPr>
          <p:cNvPr id="9" name="Picture 8"/>
          <p:cNvPicPr>
            <a:picLocks noChangeAspect="1"/>
          </p:cNvPicPr>
          <p:nvPr/>
        </p:nvPicPr>
        <p:blipFill>
          <a:blip r:embed="rId2"/>
          <a:stretch>
            <a:fillRect/>
          </a:stretch>
        </p:blipFill>
        <p:spPr>
          <a:xfrm>
            <a:off x="4572000" y="2743200"/>
            <a:ext cx="3683000" cy="28702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020568" cy="700881"/>
          </a:xfrm>
        </p:spPr>
        <p:txBody>
          <a:bodyPr>
            <a:normAutofit/>
          </a:bodyPr>
          <a:lstStyle/>
          <a:p>
            <a:r>
              <a:rPr lang="en-US" sz="2400" b="1" dirty="0" err="1" smtClean="0"/>
              <a:t>eA</a:t>
            </a:r>
            <a:r>
              <a:rPr lang="en-US" sz="2400" b="1" dirty="0" smtClean="0"/>
              <a:t> </a:t>
            </a:r>
            <a:r>
              <a:rPr lang="en-US" sz="1400" b="1" dirty="0" err="1" smtClean="0">
                <a:sym typeface="Wingdings"/>
              </a:rPr>
              <a:t></a:t>
            </a:r>
            <a:r>
              <a:rPr lang="en-US" sz="2400" b="1" dirty="0" smtClean="0">
                <a:sym typeface="Wingdings"/>
              </a:rPr>
              <a:t> </a:t>
            </a:r>
            <a:r>
              <a:rPr lang="en-US" sz="2400" b="1" dirty="0" err="1" smtClean="0">
                <a:sym typeface="Wingdings"/>
              </a:rPr>
              <a:t>eX</a:t>
            </a:r>
            <a:endParaRPr lang="en-US" sz="2400" b="1" dirty="0"/>
          </a:p>
        </p:txBody>
      </p:sp>
      <p:sp>
        <p:nvSpPr>
          <p:cNvPr id="5" name="Slide Number Placeholder 4"/>
          <p:cNvSpPr>
            <a:spLocks noGrp="1"/>
          </p:cNvSpPr>
          <p:nvPr>
            <p:ph type="sldNum" sz="quarter" idx="12"/>
          </p:nvPr>
        </p:nvSpPr>
        <p:spPr/>
        <p:txBody>
          <a:bodyPr/>
          <a:lstStyle/>
          <a:p>
            <a:fld id="{F29E2BAA-81C4-184E-8BFA-3AFA3D83D168}" type="slidenum">
              <a:rPr lang="en-US" smtClean="0"/>
              <a:pPr/>
              <a:t>21</a:t>
            </a:fld>
            <a:endParaRPr lang="en-US"/>
          </a:p>
        </p:txBody>
      </p:sp>
      <p:pic>
        <p:nvPicPr>
          <p:cNvPr id="8" name="Picture 7"/>
          <p:cNvPicPr>
            <a:picLocks noChangeAspect="1"/>
          </p:cNvPicPr>
          <p:nvPr/>
        </p:nvPicPr>
        <p:blipFill>
          <a:blip r:embed="rId2"/>
          <a:stretch>
            <a:fillRect/>
          </a:stretch>
        </p:blipFill>
        <p:spPr>
          <a:xfrm>
            <a:off x="5633598" y="274638"/>
            <a:ext cx="2917569" cy="3001962"/>
          </a:xfrm>
          <a:prstGeom prst="rect">
            <a:avLst/>
          </a:prstGeom>
        </p:spPr>
      </p:pic>
      <p:sp>
        <p:nvSpPr>
          <p:cNvPr id="10" name="TextBox 9"/>
          <p:cNvSpPr txBox="1"/>
          <p:nvPr/>
        </p:nvSpPr>
        <p:spPr>
          <a:xfrm>
            <a:off x="926347" y="5715000"/>
            <a:ext cx="4551421" cy="861774"/>
          </a:xfrm>
          <a:prstGeom prst="rect">
            <a:avLst/>
          </a:prstGeom>
          <a:noFill/>
        </p:spPr>
        <p:txBody>
          <a:bodyPr wrap="none" rtlCol="0">
            <a:spAutoFit/>
          </a:bodyPr>
          <a:lstStyle/>
          <a:p>
            <a:r>
              <a:rPr lang="en-US" sz="1600" dirty="0" smtClean="0"/>
              <a:t>Extension of kinematic range by 3-4 orders of</a:t>
            </a:r>
          </a:p>
          <a:p>
            <a:r>
              <a:rPr lang="en-US" sz="1600" dirty="0" smtClean="0"/>
              <a:t>magnitude into saturation region (with </a:t>
            </a:r>
            <a:r>
              <a:rPr lang="en-US" sz="1600" dirty="0" err="1" smtClean="0"/>
              <a:t>p</a:t>
            </a:r>
            <a:r>
              <a:rPr lang="en-US" sz="1600" dirty="0" smtClean="0"/>
              <a:t> and A)</a:t>
            </a:r>
          </a:p>
          <a:p>
            <a:r>
              <a:rPr lang="en-US" sz="1600" dirty="0" smtClean="0"/>
              <a:t>Like </a:t>
            </a:r>
            <a:r>
              <a:rPr lang="en-US" sz="1600" dirty="0" err="1" smtClean="0"/>
              <a:t>LHeC</a:t>
            </a:r>
            <a:r>
              <a:rPr lang="en-US" sz="1600" dirty="0" smtClean="0"/>
              <a:t> </a:t>
            </a:r>
            <a:r>
              <a:rPr lang="en-US" sz="1600" dirty="0" err="1" smtClean="0"/>
              <a:t>ep</a:t>
            </a:r>
            <a:r>
              <a:rPr lang="en-US" sz="1600" dirty="0" smtClean="0"/>
              <a:t> without HERA.. (e.g. heavy quarks in </a:t>
            </a:r>
            <a:r>
              <a:rPr lang="en-US" dirty="0" smtClean="0"/>
              <a:t>A)</a:t>
            </a:r>
            <a:endParaRPr lang="en-US" dirty="0"/>
          </a:p>
        </p:txBody>
      </p:sp>
      <p:pic>
        <p:nvPicPr>
          <p:cNvPr id="12" name="Picture 11"/>
          <p:cNvPicPr>
            <a:picLocks noChangeAspect="1"/>
          </p:cNvPicPr>
          <p:nvPr/>
        </p:nvPicPr>
        <p:blipFill>
          <a:blip r:embed="rId3"/>
          <a:stretch>
            <a:fillRect/>
          </a:stretch>
        </p:blipFill>
        <p:spPr>
          <a:xfrm>
            <a:off x="5633424" y="3429000"/>
            <a:ext cx="2917742" cy="2932331"/>
          </a:xfrm>
          <a:prstGeom prst="rect">
            <a:avLst/>
          </a:prstGeom>
        </p:spPr>
      </p:pic>
      <p:pic>
        <p:nvPicPr>
          <p:cNvPr id="9" name="Picture 8"/>
          <p:cNvPicPr>
            <a:picLocks noChangeAspect="1"/>
          </p:cNvPicPr>
          <p:nvPr/>
        </p:nvPicPr>
        <p:blipFill>
          <a:blip r:embed="rId4"/>
          <a:stretch>
            <a:fillRect/>
          </a:stretch>
        </p:blipFill>
        <p:spPr>
          <a:xfrm>
            <a:off x="261973" y="840573"/>
            <a:ext cx="5215795" cy="4874427"/>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Rectangle 2"/>
          <p:cNvSpPr>
            <a:spLocks noGrp="1" noChangeArrowheads="1"/>
          </p:cNvSpPr>
          <p:nvPr>
            <p:ph type="ctrTitle"/>
          </p:nvPr>
        </p:nvSpPr>
        <p:spPr>
          <a:xfrm>
            <a:off x="762000" y="0"/>
            <a:ext cx="7772400" cy="609600"/>
          </a:xfrm>
        </p:spPr>
        <p:txBody>
          <a:bodyPr>
            <a:normAutofit/>
          </a:bodyPr>
          <a:lstStyle/>
          <a:p>
            <a:r>
              <a:rPr lang="en-US" sz="2800" b="1" dirty="0" smtClean="0">
                <a:solidFill>
                  <a:srgbClr val="0000FF"/>
                </a:solidFill>
              </a:rPr>
              <a:t>Rich Neutron Physics from </a:t>
            </a:r>
            <a:r>
              <a:rPr lang="en-US" sz="2800" b="1" dirty="0" err="1" smtClean="0">
                <a:solidFill>
                  <a:srgbClr val="0000FF"/>
                </a:solidFill>
              </a:rPr>
              <a:t>eD</a:t>
            </a:r>
            <a:r>
              <a:rPr lang="en-US" sz="2800" b="1" dirty="0" smtClean="0">
                <a:solidFill>
                  <a:srgbClr val="0000FF"/>
                </a:solidFill>
              </a:rPr>
              <a:t>  </a:t>
            </a:r>
            <a:endParaRPr lang="en-US" sz="2800" b="1" dirty="0">
              <a:solidFill>
                <a:srgbClr val="0000FF"/>
              </a:solidFill>
            </a:endParaRPr>
          </a:p>
        </p:txBody>
      </p:sp>
      <p:pic>
        <p:nvPicPr>
          <p:cNvPr id="89091" name="Picture 3"/>
          <p:cNvPicPr>
            <a:picLocks noChangeAspect="1" noChangeArrowheads="1"/>
          </p:cNvPicPr>
          <p:nvPr/>
        </p:nvPicPr>
        <p:blipFill>
          <a:blip r:embed="rId3"/>
          <a:srcRect/>
          <a:stretch>
            <a:fillRect/>
          </a:stretch>
        </p:blipFill>
        <p:spPr bwMode="auto">
          <a:xfrm>
            <a:off x="457200" y="838200"/>
            <a:ext cx="3239703" cy="2895600"/>
          </a:xfrm>
          <a:prstGeom prst="rect">
            <a:avLst/>
          </a:prstGeom>
          <a:noFill/>
          <a:ln w="38100">
            <a:noFill/>
            <a:miter lim="800000"/>
            <a:headEnd/>
            <a:tailEnd/>
          </a:ln>
          <a:effectLst/>
        </p:spPr>
      </p:pic>
      <p:pic>
        <p:nvPicPr>
          <p:cNvPr id="89092" name="Picture 4"/>
          <p:cNvPicPr>
            <a:picLocks noChangeAspect="1" noChangeArrowheads="1"/>
          </p:cNvPicPr>
          <p:nvPr/>
        </p:nvPicPr>
        <p:blipFill>
          <a:blip r:embed="rId4"/>
          <a:srcRect/>
          <a:stretch>
            <a:fillRect/>
          </a:stretch>
        </p:blipFill>
        <p:spPr bwMode="auto">
          <a:xfrm>
            <a:off x="5562600" y="1219200"/>
            <a:ext cx="2501900" cy="1724025"/>
          </a:xfrm>
          <a:prstGeom prst="rect">
            <a:avLst/>
          </a:prstGeom>
          <a:noFill/>
          <a:ln w="38100">
            <a:noFill/>
            <a:miter lim="800000"/>
            <a:headEnd/>
            <a:tailEnd/>
          </a:ln>
          <a:effectLst/>
        </p:spPr>
      </p:pic>
      <p:pic>
        <p:nvPicPr>
          <p:cNvPr id="89093" name="Picture 5"/>
          <p:cNvPicPr>
            <a:picLocks noChangeAspect="1" noChangeArrowheads="1"/>
          </p:cNvPicPr>
          <p:nvPr/>
        </p:nvPicPr>
        <p:blipFill>
          <a:blip r:embed="rId5"/>
          <a:srcRect/>
          <a:stretch>
            <a:fillRect/>
          </a:stretch>
        </p:blipFill>
        <p:spPr bwMode="auto">
          <a:xfrm>
            <a:off x="5638800" y="3048000"/>
            <a:ext cx="2743200" cy="1752600"/>
          </a:xfrm>
          <a:prstGeom prst="rect">
            <a:avLst/>
          </a:prstGeom>
          <a:noFill/>
          <a:ln w="38100">
            <a:noFill/>
            <a:miter lim="800000"/>
            <a:headEnd/>
            <a:tailEnd/>
          </a:ln>
          <a:effectLst/>
        </p:spPr>
      </p:pic>
      <p:pic>
        <p:nvPicPr>
          <p:cNvPr id="89094" name="Picture 6"/>
          <p:cNvPicPr>
            <a:picLocks noChangeAspect="1" noChangeArrowheads="1"/>
          </p:cNvPicPr>
          <p:nvPr/>
        </p:nvPicPr>
        <p:blipFill>
          <a:blip r:embed="rId6"/>
          <a:srcRect/>
          <a:stretch>
            <a:fillRect/>
          </a:stretch>
        </p:blipFill>
        <p:spPr bwMode="auto">
          <a:xfrm>
            <a:off x="5410200" y="5029200"/>
            <a:ext cx="3221038" cy="1160463"/>
          </a:xfrm>
          <a:prstGeom prst="rect">
            <a:avLst/>
          </a:prstGeom>
          <a:noFill/>
          <a:ln w="25400">
            <a:solidFill>
              <a:srgbClr val="0000FF"/>
            </a:solidFill>
            <a:miter lim="800000"/>
            <a:headEnd/>
            <a:tailEnd/>
          </a:ln>
          <a:effectLst/>
        </p:spPr>
      </p:pic>
      <p:sp>
        <p:nvSpPr>
          <p:cNvPr id="89095" name="Rectangle 7"/>
          <p:cNvSpPr>
            <a:spLocks noChangeArrowheads="1"/>
          </p:cNvSpPr>
          <p:nvPr/>
        </p:nvSpPr>
        <p:spPr bwMode="auto">
          <a:xfrm>
            <a:off x="4876800" y="1066800"/>
            <a:ext cx="4114800" cy="5410200"/>
          </a:xfrm>
          <a:prstGeom prst="rect">
            <a:avLst/>
          </a:prstGeom>
          <a:noFill/>
          <a:ln w="25400">
            <a:solidFill>
              <a:schemeClr val="bg1">
                <a:lumMod val="85000"/>
              </a:schemeClr>
            </a:solidFill>
            <a:miter lim="800000"/>
            <a:headEnd/>
            <a:tailEnd/>
          </a:ln>
        </p:spPr>
        <p:txBody>
          <a:bodyPr wrap="none" anchor="ctr">
            <a:prstTxWarp prst="textNoShape">
              <a:avLst/>
            </a:prstTxWarp>
          </a:bodyPr>
          <a:lstStyle/>
          <a:p>
            <a:endParaRPr lang="en-US"/>
          </a:p>
        </p:txBody>
      </p:sp>
      <p:sp>
        <p:nvSpPr>
          <p:cNvPr id="11" name="TextBox 10"/>
          <p:cNvSpPr txBox="1"/>
          <p:nvPr/>
        </p:nvSpPr>
        <p:spPr>
          <a:xfrm>
            <a:off x="457200" y="3733800"/>
            <a:ext cx="3886034" cy="1600438"/>
          </a:xfrm>
          <a:prstGeom prst="rect">
            <a:avLst/>
          </a:prstGeom>
          <a:noFill/>
        </p:spPr>
        <p:txBody>
          <a:bodyPr wrap="square" rtlCol="0">
            <a:spAutoFit/>
          </a:bodyPr>
          <a:lstStyle/>
          <a:p>
            <a:r>
              <a:rPr lang="en-US" sz="1400" b="1" dirty="0" smtClean="0"/>
              <a:t>Neutron structure unknown in HERA range and below, yet crucial to resolve its </a:t>
            </a:r>
            <a:r>
              <a:rPr lang="en-US" sz="1400" b="1" dirty="0" err="1" smtClean="0"/>
              <a:t>partonic</a:t>
            </a:r>
            <a:r>
              <a:rPr lang="en-US" sz="1400" b="1" dirty="0" smtClean="0"/>
              <a:t> structure and to predict scattering on nucleons. Stabilizes</a:t>
            </a:r>
          </a:p>
          <a:p>
            <a:r>
              <a:rPr lang="en-US" sz="1400" b="1" dirty="0" smtClean="0"/>
              <a:t>QCD evolution (singlet – non singlet parts!)</a:t>
            </a:r>
          </a:p>
          <a:p>
            <a:endParaRPr lang="en-US" sz="1400" b="1" dirty="0" smtClean="0">
              <a:solidFill>
                <a:srgbClr val="0000FF"/>
              </a:solidFill>
            </a:endParaRPr>
          </a:p>
          <a:p>
            <a:r>
              <a:rPr lang="en-US" sz="1400" b="1" dirty="0" smtClean="0">
                <a:solidFill>
                  <a:srgbClr val="0000FF"/>
                </a:solidFill>
              </a:rPr>
              <a:t>Collider </a:t>
            </a:r>
            <a:r>
              <a:rPr lang="en-US" sz="1400" b="1" dirty="0" err="1" smtClean="0">
                <a:solidFill>
                  <a:srgbClr val="0000FF"/>
                </a:solidFill>
              </a:rPr>
              <a:t>eD</a:t>
            </a:r>
            <a:r>
              <a:rPr lang="en-US" sz="1400" b="1" dirty="0" smtClean="0">
                <a:solidFill>
                  <a:srgbClr val="0000FF"/>
                </a:solidFill>
              </a:rPr>
              <a:t>: low </a:t>
            </a:r>
            <a:r>
              <a:rPr lang="en-US" sz="1400" b="1" dirty="0" err="1" smtClean="0">
                <a:solidFill>
                  <a:srgbClr val="0000FF"/>
                </a:solidFill>
              </a:rPr>
              <a:t>x</a:t>
            </a:r>
            <a:r>
              <a:rPr lang="en-US" sz="1400" b="1" dirty="0" smtClean="0">
                <a:solidFill>
                  <a:srgbClr val="0000FF"/>
                </a:solidFill>
              </a:rPr>
              <a:t>: diffraction-shadowing, </a:t>
            </a:r>
          </a:p>
          <a:p>
            <a:r>
              <a:rPr lang="en-US" sz="1400" b="1" dirty="0" smtClean="0">
                <a:solidFill>
                  <a:srgbClr val="0000FF"/>
                </a:solidFill>
              </a:rPr>
              <a:t>high : tag </a:t>
            </a:r>
            <a:r>
              <a:rPr lang="en-US" sz="1400" b="1" dirty="0" err="1" smtClean="0">
                <a:solidFill>
                  <a:srgbClr val="0000FF"/>
                </a:solidFill>
              </a:rPr>
              <a:t>p</a:t>
            </a:r>
            <a:r>
              <a:rPr lang="en-US" sz="1400" b="1" dirty="0" smtClean="0">
                <a:solidFill>
                  <a:srgbClr val="0000FF"/>
                </a:solidFill>
              </a:rPr>
              <a:t> spectator to en interaction </a:t>
            </a:r>
            <a:endParaRPr lang="en-US" sz="1400" b="1" dirty="0">
              <a:solidFill>
                <a:srgbClr val="0000FF"/>
              </a:solidFill>
            </a:endParaRPr>
          </a:p>
        </p:txBody>
      </p:sp>
      <p:pic>
        <p:nvPicPr>
          <p:cNvPr id="9" name="Picture 9"/>
          <p:cNvPicPr>
            <a:picLocks noChangeAspect="1" noChangeArrowheads="1"/>
          </p:cNvPicPr>
          <p:nvPr/>
        </p:nvPicPr>
        <p:blipFill>
          <a:blip r:embed="rId7"/>
          <a:srcRect/>
          <a:stretch>
            <a:fillRect/>
          </a:stretch>
        </p:blipFill>
        <p:spPr bwMode="auto">
          <a:xfrm>
            <a:off x="328377" y="5533969"/>
            <a:ext cx="4014857" cy="956931"/>
          </a:xfrm>
          <a:prstGeom prst="rect">
            <a:avLst/>
          </a:prstGeom>
          <a:noFill/>
          <a:ln w="9525">
            <a:noFill/>
            <a:miter lim="800000"/>
            <a:headEnd/>
            <a:tailEnd/>
          </a:ln>
          <a:effectLst/>
        </p:spPr>
      </p:pic>
      <p:cxnSp>
        <p:nvCxnSpPr>
          <p:cNvPr id="12" name="Straight Connector 11"/>
          <p:cNvCxnSpPr/>
          <p:nvPr/>
        </p:nvCxnSpPr>
        <p:spPr>
          <a:xfrm rot="5400000">
            <a:off x="2362994" y="2362994"/>
            <a:ext cx="762000" cy="1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696903" y="6490900"/>
            <a:ext cx="646331" cy="261610"/>
          </a:xfrm>
          <a:prstGeom prst="rect">
            <a:avLst/>
          </a:prstGeom>
          <a:noFill/>
        </p:spPr>
        <p:txBody>
          <a:bodyPr wrap="none" rtlCol="0">
            <a:spAutoFit/>
          </a:bodyPr>
          <a:lstStyle/>
          <a:p>
            <a:r>
              <a:rPr lang="en-US" sz="1100" dirty="0" smtClean="0"/>
              <a:t>Brodsky</a:t>
            </a:r>
            <a:endParaRPr lang="en-US" sz="11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685800" y="304800"/>
            <a:ext cx="7772400" cy="457200"/>
          </a:xfrm>
        </p:spPr>
        <p:txBody>
          <a:bodyPr>
            <a:normAutofit/>
          </a:bodyPr>
          <a:lstStyle/>
          <a:p>
            <a:r>
              <a:rPr lang="en-US" sz="2400" b="1" dirty="0" smtClean="0"/>
              <a:t>Saturation of Gluon Density</a:t>
            </a:r>
            <a:endParaRPr lang="en-US" sz="2400" b="1" dirty="0"/>
          </a:p>
        </p:txBody>
      </p:sp>
      <p:pic>
        <p:nvPicPr>
          <p:cNvPr id="150539" name="Picture 11"/>
          <p:cNvPicPr>
            <a:picLocks noChangeAspect="1" noChangeArrowheads="1"/>
          </p:cNvPicPr>
          <p:nvPr/>
        </p:nvPicPr>
        <p:blipFill>
          <a:blip r:embed="rId3"/>
          <a:srcRect/>
          <a:stretch>
            <a:fillRect/>
          </a:stretch>
        </p:blipFill>
        <p:spPr bwMode="auto">
          <a:xfrm>
            <a:off x="914400" y="889314"/>
            <a:ext cx="3048000" cy="2405944"/>
          </a:xfrm>
          <a:prstGeom prst="rect">
            <a:avLst/>
          </a:prstGeom>
          <a:noFill/>
          <a:ln w="9525">
            <a:noFill/>
            <a:miter lim="800000"/>
            <a:headEnd/>
            <a:tailEnd/>
          </a:ln>
        </p:spPr>
      </p:pic>
      <p:pic>
        <p:nvPicPr>
          <p:cNvPr id="12" name="Picture 11"/>
          <p:cNvPicPr>
            <a:picLocks noChangeAspect="1"/>
          </p:cNvPicPr>
          <p:nvPr/>
        </p:nvPicPr>
        <p:blipFill>
          <a:blip r:embed="rId4"/>
          <a:stretch>
            <a:fillRect/>
          </a:stretch>
        </p:blipFill>
        <p:spPr>
          <a:xfrm>
            <a:off x="4387850" y="889314"/>
            <a:ext cx="4148137" cy="4127186"/>
          </a:xfrm>
          <a:prstGeom prst="rect">
            <a:avLst/>
          </a:prstGeom>
        </p:spPr>
      </p:pic>
      <p:pic>
        <p:nvPicPr>
          <p:cNvPr id="13" name="Picture 12"/>
          <p:cNvPicPr>
            <a:picLocks noChangeAspect="1"/>
          </p:cNvPicPr>
          <p:nvPr/>
        </p:nvPicPr>
        <p:blipFill>
          <a:blip r:embed="rId5"/>
          <a:stretch>
            <a:fillRect/>
          </a:stretch>
        </p:blipFill>
        <p:spPr>
          <a:xfrm>
            <a:off x="381000" y="3648432"/>
            <a:ext cx="4006850" cy="2736135"/>
          </a:xfrm>
          <a:prstGeom prst="rect">
            <a:avLst/>
          </a:prstGeom>
        </p:spPr>
      </p:pic>
      <p:sp>
        <p:nvSpPr>
          <p:cNvPr id="14" name="TextBox 13"/>
          <p:cNvSpPr txBox="1"/>
          <p:nvPr/>
        </p:nvSpPr>
        <p:spPr>
          <a:xfrm>
            <a:off x="5008421" y="5307349"/>
            <a:ext cx="3702956" cy="1323439"/>
          </a:xfrm>
          <a:prstGeom prst="rect">
            <a:avLst/>
          </a:prstGeom>
          <a:noFill/>
        </p:spPr>
        <p:txBody>
          <a:bodyPr wrap="none" rtlCol="0">
            <a:spAutoFit/>
          </a:bodyPr>
          <a:lstStyle/>
          <a:p>
            <a:r>
              <a:rPr lang="en-US" sz="1600" dirty="0" smtClean="0"/>
              <a:t>MUST show up as </a:t>
            </a:r>
            <a:r>
              <a:rPr lang="en-US" sz="1600" dirty="0" err="1" smtClean="0"/>
              <a:t>LHeC</a:t>
            </a:r>
            <a:r>
              <a:rPr lang="en-US" sz="1600" dirty="0" smtClean="0"/>
              <a:t> measures in</a:t>
            </a:r>
          </a:p>
          <a:p>
            <a:r>
              <a:rPr lang="en-US" sz="1600" dirty="0" err="1" smtClean="0"/>
              <a:t>unitarity</a:t>
            </a:r>
            <a:r>
              <a:rPr lang="en-US" sz="1600" dirty="0" smtClean="0"/>
              <a:t> limited region. Can be uniquely</a:t>
            </a:r>
          </a:p>
          <a:p>
            <a:r>
              <a:rPr lang="en-US" sz="1600" dirty="0" smtClean="0"/>
              <a:t>identified (inclusive F</a:t>
            </a:r>
            <a:r>
              <a:rPr lang="en-US" sz="1600" baseline="-25000" dirty="0" smtClean="0"/>
              <a:t>2</a:t>
            </a:r>
            <a:r>
              <a:rPr lang="en-US" sz="1600" dirty="0" smtClean="0"/>
              <a:t>/F</a:t>
            </a:r>
            <a:r>
              <a:rPr lang="en-US" sz="1600" baseline="-25000" dirty="0" smtClean="0"/>
              <a:t>L</a:t>
            </a:r>
            <a:r>
              <a:rPr lang="en-US" sz="1600" dirty="0" smtClean="0"/>
              <a:t>, diffraction, J/ψ).</a:t>
            </a:r>
          </a:p>
          <a:p>
            <a:endParaRPr lang="en-US" sz="1600" dirty="0" smtClean="0"/>
          </a:p>
          <a:p>
            <a:r>
              <a:rPr lang="en-US" sz="1600" dirty="0" smtClean="0"/>
              <a:t>With </a:t>
            </a:r>
            <a:r>
              <a:rPr lang="en-US" sz="1600" dirty="0" err="1" smtClean="0"/>
              <a:t>eA</a:t>
            </a:r>
            <a:r>
              <a:rPr lang="en-US" sz="1600" dirty="0" smtClean="0"/>
              <a:t> reach effectively </a:t>
            </a:r>
            <a:r>
              <a:rPr lang="en-US" sz="1600" dirty="0" err="1" smtClean="0"/>
              <a:t>x</a:t>
            </a:r>
            <a:r>
              <a:rPr lang="en-US" sz="1600" dirty="0" smtClean="0"/>
              <a:t> of 10</a:t>
            </a:r>
            <a:r>
              <a:rPr lang="en-US" sz="1600" baseline="30000" dirty="0" smtClean="0"/>
              <a:t>-8</a:t>
            </a:r>
            <a:r>
              <a:rPr lang="en-US" sz="1600" dirty="0" smtClean="0"/>
              <a:t> (UHEν)</a:t>
            </a:r>
            <a:endParaRPr lang="en-US" sz="1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solidFill>
                  <a:srgbClr val="FF0000"/>
                </a:solidFill>
              </a:rPr>
              <a:t>J/ψ – golden channel</a:t>
            </a:r>
            <a:endParaRPr lang="en-US" sz="2400" b="1" dirty="0">
              <a:solidFill>
                <a:srgbClr val="FF0000"/>
              </a:solidFill>
            </a:endParaRPr>
          </a:p>
        </p:txBody>
      </p:sp>
      <p:sp>
        <p:nvSpPr>
          <p:cNvPr id="5" name="Slide Number Placeholder 4"/>
          <p:cNvSpPr>
            <a:spLocks noGrp="1"/>
          </p:cNvSpPr>
          <p:nvPr>
            <p:ph type="sldNum" sz="quarter" idx="12"/>
          </p:nvPr>
        </p:nvSpPr>
        <p:spPr/>
        <p:txBody>
          <a:bodyPr/>
          <a:lstStyle/>
          <a:p>
            <a:fld id="{F29E2BAA-81C4-184E-8BFA-3AFA3D83D168}" type="slidenum">
              <a:rPr lang="en-US" smtClean="0"/>
              <a:pPr/>
              <a:t>24</a:t>
            </a:fld>
            <a:endParaRPr lang="en-US"/>
          </a:p>
        </p:txBody>
      </p:sp>
      <p:pic>
        <p:nvPicPr>
          <p:cNvPr id="7" name="Picture 6"/>
          <p:cNvPicPr>
            <a:picLocks noChangeAspect="1"/>
          </p:cNvPicPr>
          <p:nvPr/>
        </p:nvPicPr>
        <p:blipFill>
          <a:blip r:embed="rId2"/>
          <a:stretch>
            <a:fillRect/>
          </a:stretch>
        </p:blipFill>
        <p:spPr>
          <a:xfrm>
            <a:off x="171862" y="2362200"/>
            <a:ext cx="5543688" cy="3994150"/>
          </a:xfrm>
          <a:prstGeom prst="rect">
            <a:avLst/>
          </a:prstGeom>
        </p:spPr>
      </p:pic>
      <p:pic>
        <p:nvPicPr>
          <p:cNvPr id="9" name="Picture 8"/>
          <p:cNvPicPr>
            <a:picLocks noChangeAspect="1"/>
          </p:cNvPicPr>
          <p:nvPr/>
        </p:nvPicPr>
        <p:blipFill>
          <a:blip r:embed="rId3"/>
          <a:stretch>
            <a:fillRect/>
          </a:stretch>
        </p:blipFill>
        <p:spPr>
          <a:xfrm>
            <a:off x="5715550" y="1162050"/>
            <a:ext cx="2768600" cy="2400300"/>
          </a:xfrm>
          <a:prstGeom prst="rect">
            <a:avLst/>
          </a:prstGeom>
        </p:spPr>
      </p:pic>
      <p:sp>
        <p:nvSpPr>
          <p:cNvPr id="10" name="Rectangle 9"/>
          <p:cNvSpPr/>
          <p:nvPr/>
        </p:nvSpPr>
        <p:spPr>
          <a:xfrm>
            <a:off x="5715550" y="1417638"/>
            <a:ext cx="228050" cy="3349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593889" y="4921478"/>
            <a:ext cx="1890261" cy="1169551"/>
          </a:xfrm>
          <a:prstGeom prst="rect">
            <a:avLst/>
          </a:prstGeom>
          <a:noFill/>
        </p:spPr>
        <p:txBody>
          <a:bodyPr wrap="none" rtlCol="0">
            <a:spAutoFit/>
          </a:bodyPr>
          <a:lstStyle/>
          <a:p>
            <a:r>
              <a:rPr lang="en-US" sz="1400" dirty="0" err="1" smtClean="0"/>
              <a:t>cf</a:t>
            </a:r>
            <a:r>
              <a:rPr lang="en-US" sz="1400" dirty="0" smtClean="0"/>
              <a:t> also:</a:t>
            </a:r>
          </a:p>
          <a:p>
            <a:r>
              <a:rPr lang="en-US" sz="1400" dirty="0" err="1" smtClean="0"/>
              <a:t>A.Caldwell</a:t>
            </a:r>
            <a:r>
              <a:rPr lang="en-US" sz="1400" dirty="0" smtClean="0"/>
              <a:t>, </a:t>
            </a:r>
            <a:r>
              <a:rPr lang="en-US" sz="1400" dirty="0" err="1" smtClean="0"/>
              <a:t>H.Kowalski</a:t>
            </a:r>
            <a:endParaRPr lang="en-US" sz="1400" dirty="0" smtClean="0"/>
          </a:p>
          <a:p>
            <a:r>
              <a:rPr lang="en-US" sz="1400" dirty="0" smtClean="0"/>
              <a:t>PR C81:025203,2010</a:t>
            </a:r>
          </a:p>
          <a:p>
            <a:r>
              <a:rPr lang="en-US" sz="1400" dirty="0" smtClean="0"/>
              <a:t>Investigation of nuclear</a:t>
            </a:r>
          </a:p>
          <a:p>
            <a:r>
              <a:rPr lang="en-US" sz="1400" dirty="0" smtClean="0"/>
              <a:t>matter with J/Psi</a:t>
            </a:r>
            <a:endParaRPr lang="en-US" sz="1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685800" y="304800"/>
            <a:ext cx="7772400" cy="457200"/>
          </a:xfrm>
        </p:spPr>
        <p:txBody>
          <a:bodyPr/>
          <a:lstStyle/>
          <a:p>
            <a:r>
              <a:rPr lang="en-US" sz="2400" b="1" dirty="0"/>
              <a:t>Quark-Gluon Dynamics - Diffraction and HFS </a:t>
            </a:r>
            <a:r>
              <a:rPr lang="en-US" sz="1400" b="1" dirty="0"/>
              <a:t>(fwd jets)</a:t>
            </a:r>
            <a:endParaRPr lang="en-US" dirty="0"/>
          </a:p>
        </p:txBody>
      </p:sp>
      <p:sp>
        <p:nvSpPr>
          <p:cNvPr id="153607" name="Text Box 7"/>
          <p:cNvSpPr txBox="1">
            <a:spLocks noChangeArrowheads="1"/>
          </p:cNvSpPr>
          <p:nvPr/>
        </p:nvSpPr>
        <p:spPr bwMode="auto">
          <a:xfrm>
            <a:off x="1219200" y="2630099"/>
            <a:ext cx="2278088" cy="276999"/>
          </a:xfrm>
          <a:prstGeom prst="rect">
            <a:avLst/>
          </a:prstGeom>
          <a:noFill/>
          <a:ln w="9525">
            <a:noFill/>
            <a:miter lim="800000"/>
            <a:headEnd/>
            <a:tailEnd/>
          </a:ln>
        </p:spPr>
        <p:txBody>
          <a:bodyPr wrap="none">
            <a:prstTxWarp prst="textNoShape">
              <a:avLst/>
            </a:prstTxWarp>
            <a:spAutoFit/>
          </a:bodyPr>
          <a:lstStyle/>
          <a:p>
            <a:r>
              <a:rPr lang="en-US" sz="1200" b="1" dirty="0" smtClean="0"/>
              <a:t>Production of high mass 1</a:t>
            </a:r>
            <a:r>
              <a:rPr lang="en-US" sz="1200" b="1" baseline="30000" dirty="0" smtClean="0"/>
              <a:t>-</a:t>
            </a:r>
            <a:r>
              <a:rPr lang="en-US" sz="1200" b="1" dirty="0" smtClean="0"/>
              <a:t> states</a:t>
            </a:r>
            <a:endParaRPr lang="en-US" sz="1200" b="1" dirty="0"/>
          </a:p>
        </p:txBody>
      </p:sp>
      <p:pic>
        <p:nvPicPr>
          <p:cNvPr id="153609" name="Picture 9"/>
          <p:cNvPicPr>
            <a:picLocks noChangeAspect="1" noChangeArrowheads="1"/>
          </p:cNvPicPr>
          <p:nvPr/>
        </p:nvPicPr>
        <p:blipFill>
          <a:blip r:embed="rId3"/>
          <a:srcRect/>
          <a:stretch>
            <a:fillRect/>
          </a:stretch>
        </p:blipFill>
        <p:spPr bwMode="auto">
          <a:xfrm>
            <a:off x="1219200" y="782348"/>
            <a:ext cx="2133600" cy="1929102"/>
          </a:xfrm>
          <a:prstGeom prst="rect">
            <a:avLst/>
          </a:prstGeom>
          <a:noFill/>
          <a:ln w="9525">
            <a:noFill/>
            <a:miter lim="800000"/>
            <a:headEnd/>
            <a:tailEnd/>
          </a:ln>
          <a:effectLst/>
        </p:spPr>
      </p:pic>
      <p:sp>
        <p:nvSpPr>
          <p:cNvPr id="153611" name="Line 11"/>
          <p:cNvSpPr>
            <a:spLocks noChangeShapeType="1"/>
          </p:cNvSpPr>
          <p:nvPr/>
        </p:nvSpPr>
        <p:spPr bwMode="auto">
          <a:xfrm>
            <a:off x="7162800" y="3962400"/>
            <a:ext cx="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pic>
        <p:nvPicPr>
          <p:cNvPr id="12" name="Picture 11"/>
          <p:cNvPicPr>
            <a:picLocks noChangeAspect="1"/>
          </p:cNvPicPr>
          <p:nvPr/>
        </p:nvPicPr>
        <p:blipFill>
          <a:blip r:embed="rId4"/>
          <a:stretch>
            <a:fillRect/>
          </a:stretch>
        </p:blipFill>
        <p:spPr>
          <a:xfrm>
            <a:off x="4812383" y="2711450"/>
            <a:ext cx="3803454" cy="3689350"/>
          </a:xfrm>
          <a:prstGeom prst="rect">
            <a:avLst/>
          </a:prstGeom>
        </p:spPr>
      </p:pic>
      <p:pic>
        <p:nvPicPr>
          <p:cNvPr id="13" name="Picture 12"/>
          <p:cNvPicPr>
            <a:picLocks noChangeAspect="1"/>
          </p:cNvPicPr>
          <p:nvPr/>
        </p:nvPicPr>
        <p:blipFill>
          <a:blip r:embed="rId5"/>
          <a:stretch>
            <a:fillRect/>
          </a:stretch>
        </p:blipFill>
        <p:spPr>
          <a:xfrm>
            <a:off x="5638799" y="762000"/>
            <a:ext cx="2727281" cy="1793618"/>
          </a:xfrm>
          <a:prstGeom prst="rect">
            <a:avLst/>
          </a:prstGeom>
        </p:spPr>
      </p:pic>
      <p:sp>
        <p:nvSpPr>
          <p:cNvPr id="14" name="TextBox 13"/>
          <p:cNvSpPr txBox="1"/>
          <p:nvPr/>
        </p:nvSpPr>
        <p:spPr>
          <a:xfrm>
            <a:off x="4812383" y="2251501"/>
            <a:ext cx="3886025" cy="830997"/>
          </a:xfrm>
          <a:prstGeom prst="rect">
            <a:avLst/>
          </a:prstGeom>
          <a:noFill/>
        </p:spPr>
        <p:txBody>
          <a:bodyPr wrap="none" rtlCol="0">
            <a:spAutoFit/>
          </a:bodyPr>
          <a:lstStyle/>
          <a:p>
            <a:endParaRPr lang="en-US" b="1" dirty="0" smtClean="0"/>
          </a:p>
          <a:p>
            <a:r>
              <a:rPr lang="en-US" sz="1200" b="1" dirty="0" smtClean="0"/>
              <a:t>Understand multi-jet emission (</a:t>
            </a:r>
            <a:r>
              <a:rPr lang="en-US" sz="1200" b="1" dirty="0" err="1" smtClean="0"/>
              <a:t>unintegr</a:t>
            </a:r>
            <a:r>
              <a:rPr lang="en-US" sz="1200" b="1" dirty="0" smtClean="0"/>
              <a:t>. </a:t>
            </a:r>
            <a:r>
              <a:rPr lang="en-US" sz="1200" b="1" dirty="0" err="1" smtClean="0"/>
              <a:t>pdf’s</a:t>
            </a:r>
            <a:r>
              <a:rPr lang="en-US" sz="1200" b="1" dirty="0" smtClean="0"/>
              <a:t>), tune </a:t>
            </a:r>
            <a:r>
              <a:rPr lang="en-US" sz="1200" b="1" dirty="0" err="1" smtClean="0"/>
              <a:t>MC’s</a:t>
            </a:r>
            <a:endParaRPr lang="en-US" sz="1200" b="1" dirty="0" smtClean="0"/>
          </a:p>
          <a:p>
            <a:endParaRPr lang="en-US" dirty="0"/>
          </a:p>
        </p:txBody>
      </p:sp>
      <p:sp>
        <p:nvSpPr>
          <p:cNvPr id="15" name="TextBox 14"/>
          <p:cNvSpPr txBox="1"/>
          <p:nvPr/>
        </p:nvSpPr>
        <p:spPr>
          <a:xfrm>
            <a:off x="5029200" y="6400800"/>
            <a:ext cx="3876106" cy="553998"/>
          </a:xfrm>
          <a:prstGeom prst="rect">
            <a:avLst/>
          </a:prstGeom>
          <a:noFill/>
        </p:spPr>
        <p:txBody>
          <a:bodyPr wrap="none" rtlCol="0">
            <a:spAutoFit/>
          </a:bodyPr>
          <a:lstStyle/>
          <a:p>
            <a:r>
              <a:rPr lang="en-US" sz="1200" b="1" dirty="0" smtClean="0"/>
              <a:t>At HERA resolved </a:t>
            </a:r>
            <a:r>
              <a:rPr lang="en-US" sz="1200" b="1" dirty="0" err="1" smtClean="0">
                <a:sym typeface="Symbol" charset="2"/>
              </a:rPr>
              <a:t></a:t>
            </a:r>
            <a:r>
              <a:rPr lang="en-US" sz="1200" b="1" dirty="0" smtClean="0"/>
              <a:t> effects mimic non-</a:t>
            </a:r>
            <a:r>
              <a:rPr lang="en-US" sz="1200" b="1" dirty="0" err="1" smtClean="0"/>
              <a:t>kt</a:t>
            </a:r>
            <a:r>
              <a:rPr lang="en-US" sz="1200" b="1" dirty="0" smtClean="0"/>
              <a:t> ordered emission</a:t>
            </a:r>
          </a:p>
          <a:p>
            <a:endParaRPr lang="en-US" dirty="0"/>
          </a:p>
        </p:txBody>
      </p:sp>
      <p:pic>
        <p:nvPicPr>
          <p:cNvPr id="16" name="Picture 15"/>
          <p:cNvPicPr>
            <a:picLocks noChangeAspect="1"/>
          </p:cNvPicPr>
          <p:nvPr/>
        </p:nvPicPr>
        <p:blipFill>
          <a:blip r:embed="rId6"/>
          <a:stretch>
            <a:fillRect/>
          </a:stretch>
        </p:blipFill>
        <p:spPr>
          <a:xfrm>
            <a:off x="281837" y="2907098"/>
            <a:ext cx="4003027" cy="3798502"/>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a:srcRect/>
          <a:stretch>
            <a:fillRect/>
          </a:stretch>
        </p:blipFill>
        <p:spPr bwMode="auto">
          <a:xfrm>
            <a:off x="7036594" y="290215"/>
            <a:ext cx="1741289" cy="1183184"/>
          </a:xfrm>
          <a:prstGeom prst="rect">
            <a:avLst/>
          </a:prstGeom>
          <a:noFill/>
          <a:ln w="12700" cap="flat">
            <a:noFill/>
            <a:miter lim="800000"/>
            <a:headEnd/>
            <a:tailEnd/>
          </a:ln>
        </p:spPr>
      </p:pic>
      <p:sp>
        <p:nvSpPr>
          <p:cNvPr id="3074" name="Rectangle 2"/>
          <p:cNvSpPr>
            <a:spLocks noGrp="1" noChangeArrowheads="1"/>
          </p:cNvSpPr>
          <p:nvPr>
            <p:ph type="title"/>
          </p:nvPr>
        </p:nvSpPr>
        <p:spPr>
          <a:xfrm>
            <a:off x="1143000" y="303609"/>
            <a:ext cx="5634633" cy="607219"/>
          </a:xfrm>
          <a:ln/>
        </p:spPr>
        <p:txBody>
          <a:bodyPr/>
          <a:lstStyle/>
          <a:p>
            <a:r>
              <a:rPr lang="en-US" sz="2400" dirty="0">
                <a:latin typeface="Calibri Bold" charset="0"/>
                <a:ea typeface="Calibri Bold" charset="0"/>
                <a:cs typeface="Calibri Bold" charset="0"/>
                <a:sym typeface="Calibri Bold" charset="0"/>
              </a:rPr>
              <a:t>            </a:t>
            </a:r>
            <a:r>
              <a:rPr lang="en-US" sz="2700" dirty="0">
                <a:latin typeface="Calibri Bold" charset="0"/>
                <a:ea typeface="Calibri Bold" charset="0"/>
                <a:cs typeface="Calibri Bold" charset="0"/>
                <a:sym typeface="Calibri Bold" charset="0"/>
              </a:rPr>
              <a:t>Detector Design </a:t>
            </a:r>
            <a:endParaRPr lang="en-US" sz="2700" dirty="0">
              <a:latin typeface="Calibri Bold" charset="0"/>
              <a:ea typeface="ヒラギノ角ゴ ProN W6" charset="-128"/>
              <a:cs typeface="ヒラギノ角ゴ ProN W6" charset="-128"/>
              <a:sym typeface="Calibri Bold" charset="0"/>
            </a:endParaRPr>
          </a:p>
        </p:txBody>
      </p:sp>
      <p:pic>
        <p:nvPicPr>
          <p:cNvPr id="3075" name="Picture 3"/>
          <p:cNvPicPr>
            <a:picLocks noChangeAspect="1" noChangeArrowheads="1"/>
          </p:cNvPicPr>
          <p:nvPr/>
        </p:nvPicPr>
        <p:blipFill>
          <a:blip r:embed="rId3"/>
          <a:srcRect/>
          <a:stretch>
            <a:fillRect/>
          </a:stretch>
        </p:blipFill>
        <p:spPr bwMode="auto">
          <a:xfrm>
            <a:off x="467693" y="2173263"/>
            <a:ext cx="4116586" cy="3314030"/>
          </a:xfrm>
          <a:prstGeom prst="rect">
            <a:avLst/>
          </a:prstGeom>
          <a:noFill/>
          <a:ln w="9525" cap="flat">
            <a:noFill/>
            <a:miter lim="800000"/>
            <a:headEnd/>
            <a:tailEnd/>
          </a:ln>
        </p:spPr>
      </p:pic>
      <p:pic>
        <p:nvPicPr>
          <p:cNvPr id="3076" name="Picture 4"/>
          <p:cNvPicPr>
            <a:picLocks noChangeAspect="1" noChangeArrowheads="1"/>
          </p:cNvPicPr>
          <p:nvPr/>
        </p:nvPicPr>
        <p:blipFill>
          <a:blip r:embed="rId4"/>
          <a:srcRect/>
          <a:stretch>
            <a:fillRect/>
          </a:stretch>
        </p:blipFill>
        <p:spPr bwMode="auto">
          <a:xfrm>
            <a:off x="5331024" y="2518172"/>
            <a:ext cx="3444627" cy="3733726"/>
          </a:xfrm>
          <a:prstGeom prst="rect">
            <a:avLst/>
          </a:prstGeom>
          <a:noFill/>
          <a:ln w="9525" cap="flat">
            <a:solidFill>
              <a:srgbClr val="808080"/>
            </a:solidFill>
            <a:prstDash val="solid"/>
            <a:miter lim="800000"/>
            <a:headEnd/>
            <a:tailEnd/>
          </a:ln>
        </p:spPr>
      </p:pic>
      <p:sp>
        <p:nvSpPr>
          <p:cNvPr id="3077" name="Rectangle 5"/>
          <p:cNvSpPr>
            <a:spLocks/>
          </p:cNvSpPr>
          <p:nvPr/>
        </p:nvSpPr>
        <p:spPr bwMode="auto">
          <a:xfrm>
            <a:off x="901899" y="5277446"/>
            <a:ext cx="2823249" cy="1054373"/>
          </a:xfrm>
          <a:prstGeom prst="rect">
            <a:avLst/>
          </a:prstGeom>
          <a:noFill/>
          <a:ln w="9525" cap="flat">
            <a:noFill/>
            <a:miter lim="800000"/>
            <a:headEnd type="none" w="med" len="med"/>
            <a:tailEnd type="none" w="med" len="med"/>
          </a:ln>
        </p:spPr>
        <p:txBody>
          <a:bodyPr wrap="none" lIns="26788" tIns="26788" rIns="26788" bIns="26788">
            <a:prstTxWarp prst="textNoShape">
              <a:avLst/>
            </a:prstTxWarp>
            <a:spAutoFit/>
          </a:bodyPr>
          <a:lstStyle/>
          <a:p>
            <a:pPr algn="l"/>
            <a:endParaRPr lang="en-US" sz="1300" dirty="0">
              <a:latin typeface="Calibri Bold" charset="0"/>
              <a:ea typeface="Calibri Bold" charset="0"/>
              <a:cs typeface="Calibri Bold" charset="0"/>
              <a:sym typeface="Calibri Bold" charset="0"/>
            </a:endParaRPr>
          </a:p>
          <a:p>
            <a:pPr algn="l"/>
            <a:r>
              <a:rPr lang="en-US" sz="1300" dirty="0">
                <a:latin typeface="Calibri Bold" charset="0"/>
                <a:ea typeface="Calibri Bold" charset="0"/>
                <a:cs typeface="Calibri Bold" charset="0"/>
                <a:sym typeface="Calibri Bold" charset="0"/>
              </a:rPr>
              <a:t>Forward tagging of </a:t>
            </a:r>
            <a:r>
              <a:rPr lang="en-US" sz="1300" dirty="0" err="1">
                <a:latin typeface="Calibri Bold" charset="0"/>
                <a:ea typeface="Calibri Bold" charset="0"/>
                <a:cs typeface="Calibri Bold" charset="0"/>
                <a:sym typeface="Calibri Bold" charset="0"/>
              </a:rPr>
              <a:t>p,n,d</a:t>
            </a:r>
            <a:endParaRPr lang="en-US" sz="1700" dirty="0">
              <a:latin typeface="Calibri" charset="0"/>
              <a:ea typeface="Calibri" charset="0"/>
              <a:cs typeface="Calibri" charset="0"/>
              <a:sym typeface="Calibri" charset="0"/>
            </a:endParaRPr>
          </a:p>
          <a:p>
            <a:pPr algn="l"/>
            <a:r>
              <a:rPr lang="en-US" sz="1300" dirty="0">
                <a:latin typeface="Calibri Bold" charset="0"/>
                <a:ea typeface="Calibri Bold" charset="0"/>
                <a:cs typeface="Calibri Bold" charset="0"/>
                <a:sym typeface="Calibri Bold" charset="0"/>
              </a:rPr>
              <a:t>Backward tagging of </a:t>
            </a:r>
            <a:r>
              <a:rPr lang="en-US" sz="1300" dirty="0" err="1">
                <a:latin typeface="Calibri Bold" charset="0"/>
                <a:ea typeface="Calibri Bold" charset="0"/>
                <a:cs typeface="Calibri Bold" charset="0"/>
                <a:sym typeface="Calibri Bold" charset="0"/>
              </a:rPr>
              <a:t>e,</a:t>
            </a:r>
            <a:r>
              <a:rPr lang="en-US" sz="1300" dirty="0" err="1">
                <a:latin typeface="Symbol" charset="2"/>
                <a:ea typeface="Symbol" charset="2"/>
                <a:cs typeface="Symbol" charset="2"/>
                <a:sym typeface="Symbol" charset="2"/>
              </a:rPr>
              <a:t>γ</a:t>
            </a:r>
            <a:endParaRPr lang="en-US" sz="1700" dirty="0">
              <a:latin typeface="Calibri" charset="0"/>
              <a:ea typeface="Calibri" charset="0"/>
              <a:cs typeface="Calibri" charset="0"/>
              <a:sym typeface="Calibri" charset="0"/>
            </a:endParaRPr>
          </a:p>
          <a:p>
            <a:pPr algn="l"/>
            <a:r>
              <a:rPr lang="en-US" sz="1300" dirty="0">
                <a:latin typeface="Calibri Bold" charset="0"/>
                <a:ea typeface="Calibri Bold" charset="0"/>
                <a:cs typeface="Calibri Bold" charset="0"/>
                <a:sym typeface="Calibri Bold" charset="0"/>
              </a:rPr>
              <a:t>Tagging of </a:t>
            </a:r>
            <a:r>
              <a:rPr lang="en-US" sz="1300" dirty="0" err="1">
                <a:latin typeface="Calibri Bold" charset="0"/>
                <a:ea typeface="Calibri Bold" charset="0"/>
                <a:cs typeface="Calibri Bold" charset="0"/>
                <a:sym typeface="Calibri Bold" charset="0"/>
              </a:rPr>
              <a:t>c</a:t>
            </a:r>
            <a:r>
              <a:rPr lang="en-US" sz="1300" dirty="0">
                <a:latin typeface="Calibri Bold" charset="0"/>
                <a:ea typeface="Calibri Bold" charset="0"/>
                <a:cs typeface="Calibri Bold" charset="0"/>
                <a:sym typeface="Calibri Bold" charset="0"/>
              </a:rPr>
              <a:t> and </a:t>
            </a:r>
            <a:r>
              <a:rPr lang="en-US" sz="1300" dirty="0" err="1">
                <a:latin typeface="Calibri Bold" charset="0"/>
                <a:ea typeface="Calibri Bold" charset="0"/>
                <a:cs typeface="Calibri Bold" charset="0"/>
                <a:sym typeface="Calibri Bold" charset="0"/>
              </a:rPr>
              <a:t>b</a:t>
            </a:r>
            <a:r>
              <a:rPr lang="en-US" sz="1300" dirty="0">
                <a:latin typeface="Calibri Bold" charset="0"/>
                <a:ea typeface="Calibri Bold" charset="0"/>
                <a:cs typeface="Calibri Bold" charset="0"/>
                <a:sym typeface="Calibri Bold" charset="0"/>
              </a:rPr>
              <a:t> in max. angular range</a:t>
            </a:r>
            <a:endParaRPr lang="en-US" sz="1700" dirty="0">
              <a:latin typeface="Calibri" charset="0"/>
              <a:ea typeface="Calibri" charset="0"/>
              <a:cs typeface="Calibri" charset="0"/>
              <a:sym typeface="Calibri" charset="0"/>
            </a:endParaRPr>
          </a:p>
          <a:p>
            <a:pPr algn="l"/>
            <a:r>
              <a:rPr lang="en-US" sz="1300" dirty="0">
                <a:latin typeface="Calibri Bold" charset="0"/>
                <a:ea typeface="Calibri Bold" charset="0"/>
                <a:cs typeface="Calibri Bold" charset="0"/>
                <a:sym typeface="Calibri Bold" charset="0"/>
              </a:rPr>
              <a:t>High resolution final state (Higgs to </a:t>
            </a:r>
            <a:r>
              <a:rPr lang="en-US" sz="1300" dirty="0" err="1">
                <a:latin typeface="Calibri Bold" charset="0"/>
                <a:ea typeface="Calibri Bold" charset="0"/>
                <a:cs typeface="Calibri Bold" charset="0"/>
                <a:sym typeface="Calibri Bold" charset="0"/>
              </a:rPr>
              <a:t>bbar</a:t>
            </a:r>
            <a:r>
              <a:rPr lang="en-US" sz="1300" dirty="0">
                <a:latin typeface="Calibri Bold" charset="0"/>
                <a:ea typeface="Calibri Bold" charset="0"/>
                <a:cs typeface="Calibri Bold" charset="0"/>
                <a:sym typeface="Calibri Bold" charset="0"/>
              </a:rPr>
              <a:t>)</a:t>
            </a:r>
          </a:p>
        </p:txBody>
      </p:sp>
      <p:sp>
        <p:nvSpPr>
          <p:cNvPr id="3078" name="Rectangle 6"/>
          <p:cNvSpPr>
            <a:spLocks/>
          </p:cNvSpPr>
          <p:nvPr/>
        </p:nvSpPr>
        <p:spPr bwMode="auto">
          <a:xfrm>
            <a:off x="901899" y="1750219"/>
            <a:ext cx="2888208" cy="254154"/>
          </a:xfrm>
          <a:prstGeom prst="rect">
            <a:avLst/>
          </a:prstGeom>
          <a:noFill/>
          <a:ln w="9525" cap="flat">
            <a:noFill/>
            <a:miter lim="800000"/>
            <a:headEnd type="none" w="med" len="med"/>
            <a:tailEnd type="none" w="med" len="med"/>
          </a:ln>
        </p:spPr>
        <p:txBody>
          <a:bodyPr wrap="none" lIns="26788" tIns="26788" rIns="26788" bIns="26788">
            <a:prstTxWarp prst="textNoShape">
              <a:avLst/>
            </a:prstTxWarp>
            <a:spAutoFit/>
          </a:bodyPr>
          <a:lstStyle/>
          <a:p>
            <a:pPr algn="l"/>
            <a:r>
              <a:rPr lang="en-US" sz="1300" dirty="0">
                <a:latin typeface="Calibri Bold" charset="0"/>
                <a:ea typeface="Calibri Bold" charset="0"/>
                <a:cs typeface="Calibri Bold" charset="0"/>
                <a:sym typeface="Calibri Bold" charset="0"/>
              </a:rPr>
              <a:t>Large fwd acceptance and high luminosity</a:t>
            </a:r>
          </a:p>
        </p:txBody>
      </p:sp>
      <p:sp>
        <p:nvSpPr>
          <p:cNvPr id="3079" name="Rectangle 7"/>
          <p:cNvSpPr>
            <a:spLocks/>
          </p:cNvSpPr>
          <p:nvPr/>
        </p:nvSpPr>
        <p:spPr bwMode="auto">
          <a:xfrm>
            <a:off x="5259586" y="1750219"/>
            <a:ext cx="2700250" cy="254154"/>
          </a:xfrm>
          <a:prstGeom prst="rect">
            <a:avLst/>
          </a:prstGeom>
          <a:noFill/>
          <a:ln w="9525" cap="flat">
            <a:noFill/>
            <a:miter lim="800000"/>
            <a:headEnd type="none" w="med" len="med"/>
            <a:tailEnd type="none" w="med" len="med"/>
          </a:ln>
        </p:spPr>
        <p:txBody>
          <a:bodyPr wrap="none" lIns="26788" tIns="26788" rIns="26788" bIns="26788">
            <a:prstTxWarp prst="textNoShape">
              <a:avLst/>
            </a:prstTxWarp>
            <a:spAutoFit/>
          </a:bodyPr>
          <a:lstStyle/>
          <a:p>
            <a:pPr algn="l"/>
            <a:r>
              <a:rPr lang="en-US" sz="1300" dirty="0">
                <a:latin typeface="Calibri Bold" charset="0"/>
                <a:ea typeface="Calibri Bold" charset="0"/>
                <a:cs typeface="Calibri Bold" charset="0"/>
                <a:sym typeface="Calibri Bold" charset="0"/>
              </a:rPr>
              <a:t>High precision tracking and </a:t>
            </a:r>
            <a:r>
              <a:rPr lang="en-US" sz="1300" dirty="0" err="1">
                <a:latin typeface="Calibri Bold" charset="0"/>
                <a:ea typeface="Calibri Bold" charset="0"/>
                <a:cs typeface="Calibri Bold" charset="0"/>
                <a:sym typeface="Calibri Bold" charset="0"/>
              </a:rPr>
              <a:t>calorimetry</a:t>
            </a:r>
            <a:endParaRPr lang="en-US" sz="1300" dirty="0">
              <a:latin typeface="Calibri Bold" charset="0"/>
              <a:ea typeface="Calibri Bold" charset="0"/>
              <a:cs typeface="Calibri Bold" charset="0"/>
              <a:sym typeface="Calibri Bold" charset="0"/>
            </a:endParaRPr>
          </a:p>
        </p:txBody>
      </p:sp>
      <p:sp>
        <p:nvSpPr>
          <p:cNvPr id="3080" name="Rectangle 8"/>
          <p:cNvSpPr>
            <a:spLocks/>
          </p:cNvSpPr>
          <p:nvPr/>
        </p:nvSpPr>
        <p:spPr bwMode="auto">
          <a:xfrm>
            <a:off x="6178228" y="5482828"/>
            <a:ext cx="303609" cy="312539"/>
          </a:xfrm>
          <a:prstGeom prst="rect">
            <a:avLst/>
          </a:prstGeom>
          <a:noFill/>
          <a:ln w="12700" cap="rnd">
            <a:noFill/>
            <a:round/>
            <a:headEnd type="none" w="med" len="med"/>
            <a:tailEnd type="none" w="med" len="med"/>
          </a:ln>
        </p:spPr>
        <p:txBody>
          <a:bodyPr lIns="26788" tIns="26788" rIns="26788" bIns="26788">
            <a:prstTxWarp prst="textNoShape">
              <a:avLst/>
            </a:prstTxWarp>
          </a:bodyPr>
          <a:lstStyle/>
          <a:p>
            <a:pPr algn="l"/>
            <a:r>
              <a:rPr lang="en-US" sz="1700" dirty="0">
                <a:latin typeface="Calibri" charset="0"/>
                <a:ea typeface="Calibri" charset="0"/>
                <a:cs typeface="Calibri" charset="0"/>
                <a:sym typeface="Calibri" charset="0"/>
              </a:rPr>
              <a:t>?</a:t>
            </a:r>
          </a:p>
        </p:txBody>
      </p:sp>
      <p:sp>
        <p:nvSpPr>
          <p:cNvPr id="3081" name="Rectangle 9"/>
          <p:cNvSpPr>
            <a:spLocks/>
          </p:cNvSpPr>
          <p:nvPr/>
        </p:nvSpPr>
        <p:spPr bwMode="auto">
          <a:xfrm>
            <a:off x="2973586" y="910828"/>
            <a:ext cx="2399524" cy="284932"/>
          </a:xfrm>
          <a:prstGeom prst="rect">
            <a:avLst/>
          </a:prstGeom>
          <a:noFill/>
          <a:ln w="12700" cap="rnd">
            <a:noFill/>
            <a:round/>
            <a:headEnd type="none" w="med" len="med"/>
            <a:tailEnd type="none" w="med" len="med"/>
          </a:ln>
        </p:spPr>
        <p:txBody>
          <a:bodyPr wrap="none" lIns="26788" tIns="26788" rIns="26788" bIns="26788">
            <a:prstTxWarp prst="textNoShape">
              <a:avLst/>
            </a:prstTxWarp>
            <a:spAutoFit/>
          </a:bodyPr>
          <a:lstStyle/>
          <a:p>
            <a:pPr algn="l"/>
            <a:r>
              <a:rPr lang="en-US" sz="1500" dirty="0">
                <a:solidFill>
                  <a:srgbClr val="FF0000"/>
                </a:solidFill>
                <a:latin typeface="Calibri Bold" charset="0"/>
                <a:ea typeface="Calibri Bold" charset="0"/>
                <a:cs typeface="Calibri Bold" charset="0"/>
                <a:sym typeface="Calibri Bold" charset="0"/>
              </a:rPr>
              <a:t> Based on HERA, LHC, ILC R&amp;D</a:t>
            </a:r>
          </a:p>
        </p:txBody>
      </p:sp>
      <p:pic>
        <p:nvPicPr>
          <p:cNvPr id="3082" name="Picture 10"/>
          <p:cNvPicPr>
            <a:picLocks noChangeAspect="1" noChangeArrowheads="1"/>
          </p:cNvPicPr>
          <p:nvPr/>
        </p:nvPicPr>
        <p:blipFill>
          <a:blip r:embed="rId5"/>
          <a:srcRect/>
          <a:stretch>
            <a:fillRect/>
          </a:stretch>
        </p:blipFill>
        <p:spPr bwMode="auto">
          <a:xfrm>
            <a:off x="464344" y="290215"/>
            <a:ext cx="1741289" cy="1183184"/>
          </a:xfrm>
          <a:prstGeom prst="rect">
            <a:avLst/>
          </a:prstGeom>
          <a:noFill/>
          <a:ln w="12700" cap="flat">
            <a:noFill/>
            <a:miter lim="800000"/>
            <a:headEnd/>
            <a:tailEnd/>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2"/>
          <a:srcRect/>
          <a:stretch>
            <a:fillRect/>
          </a:stretch>
        </p:blipFill>
        <p:spPr bwMode="auto">
          <a:xfrm>
            <a:off x="3710285" y="1312664"/>
            <a:ext cx="5357813" cy="3637732"/>
          </a:xfrm>
          <a:prstGeom prst="rect">
            <a:avLst/>
          </a:prstGeom>
          <a:noFill/>
          <a:ln w="12700" cap="flat">
            <a:noFill/>
            <a:miter lim="800000"/>
            <a:headEnd/>
            <a:tailEnd/>
          </a:ln>
        </p:spPr>
      </p:pic>
      <p:sp>
        <p:nvSpPr>
          <p:cNvPr id="4098" name="Rectangle 2"/>
          <p:cNvSpPr>
            <a:spLocks noGrp="1" noChangeArrowheads="1"/>
          </p:cNvSpPr>
          <p:nvPr>
            <p:ph type="title"/>
          </p:nvPr>
        </p:nvSpPr>
        <p:spPr>
          <a:xfrm>
            <a:off x="4143375" y="419695"/>
            <a:ext cx="4607719" cy="607219"/>
          </a:xfrm>
          <a:ln/>
        </p:spPr>
        <p:txBody>
          <a:bodyPr/>
          <a:lstStyle/>
          <a:p>
            <a:r>
              <a:rPr lang="en-US" sz="2400" dirty="0" err="1">
                <a:latin typeface="Calibri Bold" charset="0"/>
                <a:ea typeface="Calibri Bold" charset="0"/>
                <a:cs typeface="Calibri Bold" charset="0"/>
                <a:sym typeface="Calibri Bold" charset="0"/>
              </a:rPr>
              <a:t>LHeC</a:t>
            </a:r>
            <a:r>
              <a:rPr lang="en-US" sz="2400" dirty="0">
                <a:latin typeface="Calibri Bold" charset="0"/>
                <a:ea typeface="Calibri Bold" charset="0"/>
                <a:cs typeface="Calibri Bold" charset="0"/>
                <a:sym typeface="Calibri Bold" charset="0"/>
              </a:rPr>
              <a:t> Detector: </a:t>
            </a:r>
            <a:r>
              <a:rPr lang="en-US" sz="2400" dirty="0"/>
              <a:t>version for low </a:t>
            </a:r>
            <a:r>
              <a:rPr lang="en-US" sz="2400" dirty="0" err="1"/>
              <a:t>x</a:t>
            </a:r>
            <a:endParaRPr lang="en-US" sz="2400" dirty="0"/>
          </a:p>
        </p:txBody>
      </p:sp>
      <p:sp>
        <p:nvSpPr>
          <p:cNvPr id="4099" name="Rectangle 3"/>
          <p:cNvSpPr>
            <a:spLocks/>
          </p:cNvSpPr>
          <p:nvPr/>
        </p:nvSpPr>
        <p:spPr bwMode="auto">
          <a:xfrm>
            <a:off x="3812976" y="5971729"/>
            <a:ext cx="5279895" cy="254154"/>
          </a:xfrm>
          <a:prstGeom prst="rect">
            <a:avLst/>
          </a:prstGeom>
          <a:noFill/>
          <a:ln w="9525" cap="flat">
            <a:noFill/>
            <a:miter lim="800000"/>
            <a:headEnd type="none" w="med" len="med"/>
            <a:tailEnd type="none" w="med" len="med"/>
          </a:ln>
        </p:spPr>
        <p:txBody>
          <a:bodyPr wrap="none" lIns="26788" tIns="26788" rIns="26788" bIns="26788">
            <a:prstTxWarp prst="textNoShape">
              <a:avLst/>
            </a:prstTxWarp>
            <a:spAutoFit/>
          </a:bodyPr>
          <a:lstStyle/>
          <a:p>
            <a:pPr algn="l"/>
            <a:r>
              <a:rPr lang="en-US" sz="1300" dirty="0">
                <a:latin typeface="Calibri Bold" charset="0"/>
                <a:ea typeface="Calibri Bold" charset="0"/>
                <a:cs typeface="Calibri Bold" charset="0"/>
                <a:sym typeface="Calibri Bold" charset="0"/>
              </a:rPr>
              <a:t>Dimensions defined by beam pipe (</a:t>
            </a:r>
            <a:r>
              <a:rPr lang="en-US" sz="1300" dirty="0" err="1">
                <a:latin typeface="Calibri Bold" charset="0"/>
                <a:ea typeface="Calibri Bold" charset="0"/>
                <a:cs typeface="Calibri Bold" charset="0"/>
                <a:sym typeface="Calibri Bold" charset="0"/>
              </a:rPr>
              <a:t>Nomex</a:t>
            </a:r>
            <a:r>
              <a:rPr lang="en-US" sz="1300" dirty="0">
                <a:latin typeface="Calibri Bold" charset="0"/>
                <a:ea typeface="Calibri Bold" charset="0"/>
                <a:cs typeface="Calibri Bold" charset="0"/>
                <a:sym typeface="Calibri Bold" charset="0"/>
              </a:rPr>
              <a:t>/Be sandwich?) – work in progress. </a:t>
            </a:r>
          </a:p>
        </p:txBody>
      </p:sp>
      <p:sp>
        <p:nvSpPr>
          <p:cNvPr id="4100" name="Rectangle 4"/>
          <p:cNvSpPr>
            <a:spLocks/>
          </p:cNvSpPr>
          <p:nvPr/>
        </p:nvSpPr>
        <p:spPr bwMode="auto">
          <a:xfrm>
            <a:off x="460995" y="1026914"/>
            <a:ext cx="3411141" cy="5197078"/>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pPr algn="l"/>
            <a:r>
              <a:rPr lang="en-US" sz="1100" dirty="0" err="1">
                <a:solidFill>
                  <a:srgbClr val="343434"/>
                </a:solidFill>
                <a:latin typeface="Calibri Bold" charset="0"/>
                <a:ea typeface="Calibri Bold" charset="0"/>
                <a:cs typeface="Calibri Bold" charset="0"/>
                <a:sym typeface="Calibri Bold" charset="0"/>
              </a:rPr>
              <a:t>Muon</a:t>
            </a:r>
            <a:r>
              <a:rPr lang="en-US" sz="1100" dirty="0">
                <a:solidFill>
                  <a:srgbClr val="343434"/>
                </a:solidFill>
                <a:latin typeface="Calibri Bold" charset="0"/>
                <a:ea typeface="Calibri Bold" charset="0"/>
                <a:cs typeface="Calibri Bold" charset="0"/>
                <a:sym typeface="Calibri Bold" charset="0"/>
              </a:rPr>
              <a:t> chambers</a:t>
            </a:r>
            <a:endParaRPr lang="en-US" sz="1300" dirty="0">
              <a:latin typeface="Calibri" charset="0"/>
              <a:ea typeface="Calibri" charset="0"/>
              <a:cs typeface="Calibri" charset="0"/>
              <a:sym typeface="Calibri" charset="0"/>
            </a:endParaRPr>
          </a:p>
          <a:p>
            <a:pPr algn="l"/>
            <a:r>
              <a:rPr lang="en-US" sz="1000" dirty="0">
                <a:latin typeface="Calibri Bold" charset="0"/>
                <a:ea typeface="Calibri Bold" charset="0"/>
                <a:cs typeface="Calibri Bold" charset="0"/>
                <a:sym typeface="Calibri Bold" charset="0"/>
              </a:rPr>
              <a:t>(</a:t>
            </a:r>
            <a:r>
              <a:rPr lang="en-US" sz="1000" dirty="0" err="1">
                <a:latin typeface="Calibri Bold" charset="0"/>
                <a:ea typeface="Calibri Bold" charset="0"/>
                <a:cs typeface="Calibri Bold" charset="0"/>
                <a:sym typeface="Calibri Bold" charset="0"/>
              </a:rPr>
              <a:t>fwd,bwd,central</a:t>
            </a:r>
            <a:r>
              <a:rPr lang="en-US" sz="1000" dirty="0">
                <a:latin typeface="Calibri Bold" charset="0"/>
                <a:ea typeface="Calibri Bold" charset="0"/>
                <a:cs typeface="Calibri Bold" charset="0"/>
                <a:sym typeface="Calibri Bold" charset="0"/>
              </a:rPr>
              <a:t>)</a:t>
            </a:r>
            <a:endParaRPr lang="en-US" sz="1000" dirty="0">
              <a:latin typeface="Calibri" charset="0"/>
              <a:ea typeface="Calibri" charset="0"/>
              <a:cs typeface="Calibri" charset="0"/>
              <a:sym typeface="Calibri" charset="0"/>
            </a:endParaRPr>
          </a:p>
          <a:p>
            <a:pPr algn="l"/>
            <a:endParaRPr lang="en-US" sz="700" dirty="0">
              <a:latin typeface="Calibri Bold" charset="0"/>
              <a:ea typeface="Calibri Bold" charset="0"/>
              <a:cs typeface="Calibri Bold" charset="0"/>
              <a:sym typeface="Calibri Bold" charset="0"/>
            </a:endParaRPr>
          </a:p>
          <a:p>
            <a:pPr algn="l"/>
            <a:r>
              <a:rPr lang="en-US" sz="1100" dirty="0">
                <a:solidFill>
                  <a:srgbClr val="2B0DFF"/>
                </a:solidFill>
                <a:latin typeface="Calibri Bold" charset="0"/>
                <a:ea typeface="Calibri Bold" charset="0"/>
                <a:cs typeface="Calibri Bold" charset="0"/>
                <a:sym typeface="Calibri Bold" charset="0"/>
              </a:rPr>
              <a:t>Coil (</a:t>
            </a:r>
            <a:r>
              <a:rPr lang="en-US" sz="1100" dirty="0" err="1">
                <a:solidFill>
                  <a:srgbClr val="2B0DFF"/>
                </a:solidFill>
                <a:latin typeface="Calibri Bold" charset="0"/>
                <a:ea typeface="Calibri Bold" charset="0"/>
                <a:cs typeface="Calibri Bold" charset="0"/>
                <a:sym typeface="Calibri Bold" charset="0"/>
              </a:rPr>
              <a:t>r</a:t>
            </a:r>
            <a:r>
              <a:rPr lang="en-US" sz="1100" dirty="0">
                <a:solidFill>
                  <a:srgbClr val="2B0DFF"/>
                </a:solidFill>
                <a:latin typeface="Calibri Bold" charset="0"/>
                <a:ea typeface="Calibri Bold" charset="0"/>
                <a:cs typeface="Calibri Bold" charset="0"/>
                <a:sym typeface="Calibri Bold" charset="0"/>
              </a:rPr>
              <a:t>=3m </a:t>
            </a:r>
            <a:r>
              <a:rPr lang="en-US" sz="1100" dirty="0" err="1">
                <a:solidFill>
                  <a:srgbClr val="2B0DFF"/>
                </a:solidFill>
                <a:latin typeface="Calibri Bold" charset="0"/>
                <a:ea typeface="Calibri Bold" charset="0"/>
                <a:cs typeface="Calibri Bold" charset="0"/>
                <a:sym typeface="Calibri Bold" charset="0"/>
              </a:rPr>
              <a:t>l</a:t>
            </a:r>
            <a:r>
              <a:rPr lang="en-US" sz="1100" dirty="0">
                <a:solidFill>
                  <a:srgbClr val="2B0DFF"/>
                </a:solidFill>
                <a:latin typeface="Calibri Bold" charset="0"/>
                <a:ea typeface="Calibri Bold" charset="0"/>
                <a:cs typeface="Calibri Bold" charset="0"/>
                <a:sym typeface="Calibri Bold" charset="0"/>
              </a:rPr>
              <a:t>=11.8m, 3.5T)</a:t>
            </a:r>
            <a:endParaRPr lang="en-US" sz="1300" dirty="0">
              <a:latin typeface="Calibri" charset="0"/>
              <a:ea typeface="Calibri" charset="0"/>
              <a:cs typeface="Calibri" charset="0"/>
              <a:sym typeface="Calibri" charset="0"/>
            </a:endParaRPr>
          </a:p>
          <a:p>
            <a:pPr algn="l"/>
            <a:r>
              <a:rPr lang="en-US" sz="1000" dirty="0">
                <a:solidFill>
                  <a:srgbClr val="1F497D"/>
                </a:solidFill>
                <a:latin typeface="Calibri Bold" charset="0"/>
                <a:ea typeface="Calibri Bold" charset="0"/>
                <a:cs typeface="Calibri Bold" charset="0"/>
                <a:sym typeface="Calibri Bold" charset="0"/>
              </a:rPr>
              <a:t>[Return Fe not drawn]</a:t>
            </a:r>
            <a:endParaRPr lang="en-US" sz="1000" dirty="0">
              <a:latin typeface="Calibri" charset="0"/>
              <a:ea typeface="Calibri" charset="0"/>
              <a:cs typeface="Calibri" charset="0"/>
              <a:sym typeface="Calibri" charset="0"/>
            </a:endParaRPr>
          </a:p>
          <a:p>
            <a:pPr algn="l"/>
            <a:endParaRPr lang="en-US" sz="700" dirty="0">
              <a:latin typeface="Calibri Bold" charset="0"/>
              <a:ea typeface="Calibri Bold" charset="0"/>
              <a:cs typeface="Calibri Bold" charset="0"/>
              <a:sym typeface="Calibri Bold" charset="0"/>
            </a:endParaRPr>
          </a:p>
          <a:p>
            <a:pPr algn="l"/>
            <a:r>
              <a:rPr lang="en-US" sz="1500" u="sng" dirty="0">
                <a:latin typeface="Calibri Bold" charset="0"/>
                <a:ea typeface="Calibri Bold" charset="0"/>
                <a:cs typeface="Calibri Bold" charset="0"/>
                <a:sym typeface="Calibri Bold" charset="0"/>
              </a:rPr>
              <a:t>Central Detector</a:t>
            </a:r>
            <a:endParaRPr lang="en-US" sz="1500" dirty="0">
              <a:latin typeface="Calibri" charset="0"/>
              <a:ea typeface="Calibri" charset="0"/>
              <a:cs typeface="Calibri" charset="0"/>
              <a:sym typeface="Calibri" charset="0"/>
            </a:endParaRPr>
          </a:p>
          <a:p>
            <a:pPr algn="l"/>
            <a:r>
              <a:rPr lang="en-US" sz="1100" dirty="0">
                <a:solidFill>
                  <a:srgbClr val="1F497D"/>
                </a:solidFill>
                <a:latin typeface="Calibri Bold" charset="0"/>
                <a:ea typeface="Calibri Bold" charset="0"/>
                <a:cs typeface="Calibri Bold" charset="0"/>
                <a:sym typeface="Calibri Bold" charset="0"/>
              </a:rPr>
              <a:t>Pixels</a:t>
            </a:r>
            <a:endParaRPr lang="en-US" sz="1300" dirty="0">
              <a:latin typeface="Calibri" charset="0"/>
              <a:ea typeface="Calibri" charset="0"/>
              <a:cs typeface="Calibri" charset="0"/>
              <a:sym typeface="Calibri" charset="0"/>
            </a:endParaRPr>
          </a:p>
          <a:p>
            <a:pPr algn="l"/>
            <a:r>
              <a:rPr lang="en-US" sz="1000" dirty="0">
                <a:latin typeface="Calibri Bold" charset="0"/>
                <a:ea typeface="Calibri Bold" charset="0"/>
                <a:cs typeface="Calibri Bold" charset="0"/>
                <a:sym typeface="Calibri Bold" charset="0"/>
              </a:rPr>
              <a:t>Elliptic beam pipe </a:t>
            </a:r>
          </a:p>
          <a:p>
            <a:pPr algn="l"/>
            <a:endParaRPr lang="en-US" sz="1000" dirty="0">
              <a:latin typeface="Calibri" charset="0"/>
              <a:ea typeface="Calibri" charset="0"/>
              <a:cs typeface="Calibri" charset="0"/>
              <a:sym typeface="Calibri" charset="0"/>
            </a:endParaRPr>
          </a:p>
          <a:p>
            <a:pPr algn="l"/>
            <a:r>
              <a:rPr lang="en-US" sz="1100" dirty="0">
                <a:solidFill>
                  <a:srgbClr val="FFDF05"/>
                </a:solidFill>
                <a:latin typeface="Calibri Bold" charset="0"/>
                <a:ea typeface="Calibri Bold" charset="0"/>
                <a:cs typeface="Calibri Bold" charset="0"/>
                <a:sym typeface="Calibri Bold" charset="0"/>
              </a:rPr>
              <a:t>Silicon</a:t>
            </a:r>
            <a:r>
              <a:rPr lang="en-US" sz="1100" dirty="0">
                <a:solidFill>
                  <a:srgbClr val="CBCE07"/>
                </a:solidFill>
                <a:latin typeface="Calibri Bold" charset="0"/>
                <a:ea typeface="Calibri Bold" charset="0"/>
                <a:cs typeface="Calibri Bold" charset="0"/>
                <a:sym typeface="Calibri Bold" charset="0"/>
              </a:rPr>
              <a:t> </a:t>
            </a:r>
            <a:r>
              <a:rPr lang="en-US" sz="1100" dirty="0">
                <a:latin typeface="Calibri Bold" charset="0"/>
                <a:ea typeface="Calibri Bold" charset="0"/>
                <a:cs typeface="Calibri Bold" charset="0"/>
                <a:sym typeface="Calibri Bold" charset="0"/>
              </a:rPr>
              <a:t>(</a:t>
            </a:r>
            <a:r>
              <a:rPr lang="en-US" sz="1100" dirty="0">
                <a:solidFill>
                  <a:srgbClr val="2E6FFD"/>
                </a:solidFill>
                <a:latin typeface="Calibri Bold" charset="0"/>
                <a:ea typeface="Calibri Bold" charset="0"/>
                <a:cs typeface="Calibri Bold" charset="0"/>
                <a:sym typeface="Calibri Bold" charset="0"/>
              </a:rPr>
              <a:t>fwd/</a:t>
            </a:r>
            <a:r>
              <a:rPr lang="en-US" sz="1100" dirty="0" err="1">
                <a:solidFill>
                  <a:srgbClr val="2E6FFD"/>
                </a:solidFill>
                <a:latin typeface="Calibri Bold" charset="0"/>
                <a:ea typeface="Calibri Bold" charset="0"/>
                <a:cs typeface="Calibri Bold" charset="0"/>
                <a:sym typeface="Calibri Bold" charset="0"/>
              </a:rPr>
              <a:t>bwd</a:t>
            </a:r>
            <a:r>
              <a:rPr lang="en-US" sz="1100" dirty="0" err="1">
                <a:solidFill>
                  <a:srgbClr val="FFDF05"/>
                </a:solidFill>
                <a:latin typeface="Calibri Bold" charset="0"/>
                <a:ea typeface="Calibri Bold" charset="0"/>
                <a:cs typeface="Calibri Bold" charset="0"/>
                <a:sym typeface="Calibri Bold" charset="0"/>
              </a:rPr>
              <a:t>+central</a:t>
            </a:r>
            <a:r>
              <a:rPr lang="en-US" sz="1100" dirty="0">
                <a:latin typeface="Calibri Bold" charset="0"/>
                <a:ea typeface="Calibri Bold" charset="0"/>
                <a:cs typeface="Calibri Bold" charset="0"/>
                <a:sym typeface="Calibri Bold" charset="0"/>
              </a:rPr>
              <a:t>)</a:t>
            </a:r>
            <a:endParaRPr lang="en-US" sz="1300" dirty="0">
              <a:latin typeface="Calibri" charset="0"/>
              <a:ea typeface="Calibri" charset="0"/>
              <a:cs typeface="Calibri" charset="0"/>
              <a:sym typeface="Calibri" charset="0"/>
            </a:endParaRPr>
          </a:p>
          <a:p>
            <a:pPr algn="l"/>
            <a:r>
              <a:rPr lang="en-US" sz="1000" dirty="0">
                <a:latin typeface="Calibri Bold" charset="0"/>
                <a:ea typeface="Calibri Bold" charset="0"/>
                <a:cs typeface="Calibri Bold" charset="0"/>
                <a:sym typeface="Calibri Bold" charset="0"/>
              </a:rPr>
              <a:t>[Strip or/and Gas on Slimmed Si Pixels]</a:t>
            </a:r>
            <a:endParaRPr lang="en-US" sz="1000" dirty="0">
              <a:latin typeface="Calibri" charset="0"/>
              <a:ea typeface="Calibri" charset="0"/>
              <a:cs typeface="Calibri" charset="0"/>
              <a:sym typeface="Calibri" charset="0"/>
            </a:endParaRPr>
          </a:p>
          <a:p>
            <a:pPr algn="l"/>
            <a:r>
              <a:rPr lang="en-US" sz="1000" dirty="0">
                <a:latin typeface="Calibri Bold" charset="0"/>
                <a:ea typeface="Calibri Bold" charset="0"/>
                <a:cs typeface="Calibri Bold" charset="0"/>
                <a:sym typeface="Calibri Bold" charset="0"/>
              </a:rPr>
              <a:t>[0.6m radius for 0.03% * p</a:t>
            </a:r>
            <a:r>
              <a:rPr lang="en-US" sz="1000" baseline="-6000" dirty="0">
                <a:latin typeface="Calibri Bold" charset="0"/>
                <a:ea typeface="Calibri Bold" charset="0"/>
                <a:cs typeface="Calibri Bold" charset="0"/>
                <a:sym typeface="Calibri Bold" charset="0"/>
              </a:rPr>
              <a:t>t</a:t>
            </a:r>
            <a:r>
              <a:rPr lang="en-US" sz="1000" dirty="0">
                <a:latin typeface="Calibri Bold" charset="0"/>
                <a:ea typeface="Calibri Bold" charset="0"/>
                <a:cs typeface="Calibri Bold" charset="0"/>
                <a:sym typeface="Calibri Bold" charset="0"/>
              </a:rPr>
              <a:t> in 3.5T field]</a:t>
            </a:r>
            <a:endParaRPr lang="en-US" sz="1000" dirty="0">
              <a:latin typeface="Calibri" charset="0"/>
              <a:ea typeface="Calibri" charset="0"/>
              <a:cs typeface="Calibri" charset="0"/>
              <a:sym typeface="Calibri" charset="0"/>
            </a:endParaRPr>
          </a:p>
          <a:p>
            <a:pPr algn="l"/>
            <a:endParaRPr lang="en-US" sz="700" dirty="0">
              <a:latin typeface="Calibri Bold" charset="0"/>
              <a:ea typeface="Calibri Bold" charset="0"/>
              <a:cs typeface="Calibri Bold" charset="0"/>
              <a:sym typeface="Calibri Bold" charset="0"/>
            </a:endParaRPr>
          </a:p>
          <a:p>
            <a:pPr algn="l"/>
            <a:r>
              <a:rPr lang="en-US" sz="1100" dirty="0" err="1">
                <a:solidFill>
                  <a:srgbClr val="00CA17"/>
                </a:solidFill>
                <a:latin typeface="Calibri Bold" charset="0"/>
                <a:ea typeface="Calibri Bold" charset="0"/>
                <a:cs typeface="Calibri Bold" charset="0"/>
                <a:sym typeface="Calibri Bold" charset="0"/>
              </a:rPr>
              <a:t>El.magn</a:t>
            </a:r>
            <a:r>
              <a:rPr lang="en-US" sz="1100" dirty="0">
                <a:solidFill>
                  <a:srgbClr val="00CA17"/>
                </a:solidFill>
                <a:latin typeface="Calibri Bold" charset="0"/>
                <a:ea typeface="Calibri Bold" charset="0"/>
                <a:cs typeface="Calibri Bold" charset="0"/>
                <a:sym typeface="Calibri Bold" charset="0"/>
              </a:rPr>
              <a:t>. </a:t>
            </a:r>
            <a:r>
              <a:rPr lang="en-US" sz="1100" dirty="0" err="1">
                <a:solidFill>
                  <a:srgbClr val="00CA17"/>
                </a:solidFill>
                <a:latin typeface="Calibri Bold" charset="0"/>
                <a:ea typeface="Calibri Bold" charset="0"/>
                <a:cs typeface="Calibri Bold" charset="0"/>
                <a:sym typeface="Calibri Bold" charset="0"/>
              </a:rPr>
              <a:t>Calo</a:t>
            </a:r>
            <a:r>
              <a:rPr lang="en-US" sz="1100" dirty="0">
                <a:solidFill>
                  <a:srgbClr val="00CA17"/>
                </a:solidFill>
                <a:latin typeface="Calibri Bold" charset="0"/>
                <a:ea typeface="Calibri Bold" charset="0"/>
                <a:cs typeface="Calibri Bold" charset="0"/>
                <a:sym typeface="Calibri Bold" charset="0"/>
              </a:rPr>
              <a:t> (</a:t>
            </a:r>
            <a:r>
              <a:rPr lang="en-US" sz="1100" dirty="0" err="1">
                <a:solidFill>
                  <a:srgbClr val="00CA17"/>
                </a:solidFill>
                <a:latin typeface="Calibri Bold" charset="0"/>
                <a:ea typeface="Calibri Bold" charset="0"/>
                <a:cs typeface="Calibri Bold" charset="0"/>
                <a:sym typeface="Calibri Bold" charset="0"/>
              </a:rPr>
              <a:t>Pb,Scint</a:t>
            </a:r>
            <a:r>
              <a:rPr lang="en-US" sz="1100" dirty="0">
                <a:solidFill>
                  <a:srgbClr val="00CA17"/>
                </a:solidFill>
                <a:latin typeface="Calibri Bold" charset="0"/>
                <a:ea typeface="Calibri Bold" charset="0"/>
                <a:cs typeface="Calibri Bold" charset="0"/>
                <a:sym typeface="Calibri Bold" charset="0"/>
              </a:rPr>
              <a:t>.    30X</a:t>
            </a:r>
            <a:r>
              <a:rPr lang="en-US" sz="1100" baseline="-6000" dirty="0">
                <a:solidFill>
                  <a:srgbClr val="00CA17"/>
                </a:solidFill>
                <a:latin typeface="Calibri Bold" charset="0"/>
                <a:ea typeface="Calibri Bold" charset="0"/>
                <a:cs typeface="Calibri Bold" charset="0"/>
                <a:sym typeface="Calibri Bold" charset="0"/>
              </a:rPr>
              <a:t>0</a:t>
            </a:r>
            <a:r>
              <a:rPr lang="en-US" sz="1100" dirty="0">
                <a:solidFill>
                  <a:srgbClr val="00CA17"/>
                </a:solidFill>
                <a:latin typeface="Calibri Bold" charset="0"/>
                <a:ea typeface="Calibri Bold" charset="0"/>
                <a:cs typeface="Calibri Bold" charset="0"/>
                <a:sym typeface="Calibri Bold" charset="0"/>
              </a:rPr>
              <a:t>) </a:t>
            </a:r>
            <a:endParaRPr lang="en-US" sz="1100" dirty="0">
              <a:solidFill>
                <a:srgbClr val="00CA17"/>
              </a:solidFill>
              <a:latin typeface="Calibri" charset="0"/>
              <a:ea typeface="Calibri" charset="0"/>
              <a:cs typeface="Calibri" charset="0"/>
              <a:sym typeface="Calibri" charset="0"/>
            </a:endParaRPr>
          </a:p>
          <a:p>
            <a:pPr algn="l"/>
            <a:r>
              <a:rPr lang="en-US" sz="1100" dirty="0" err="1">
                <a:solidFill>
                  <a:srgbClr val="FF9D04"/>
                </a:solidFill>
                <a:latin typeface="Calibri Bold" charset="0"/>
                <a:ea typeface="Calibri Bold" charset="0"/>
                <a:cs typeface="Calibri Bold" charset="0"/>
                <a:sym typeface="Calibri Bold" charset="0"/>
              </a:rPr>
              <a:t>Hadronic</a:t>
            </a:r>
            <a:r>
              <a:rPr lang="en-US" sz="1100" dirty="0">
                <a:solidFill>
                  <a:srgbClr val="FF9D04"/>
                </a:solidFill>
                <a:latin typeface="Calibri Bold" charset="0"/>
                <a:ea typeface="Calibri Bold" charset="0"/>
                <a:cs typeface="Calibri Bold" charset="0"/>
                <a:sym typeface="Calibri Bold" charset="0"/>
              </a:rPr>
              <a:t> </a:t>
            </a:r>
            <a:r>
              <a:rPr lang="en-US" sz="1100" dirty="0" err="1">
                <a:solidFill>
                  <a:srgbClr val="FF9D04"/>
                </a:solidFill>
                <a:latin typeface="Calibri Bold" charset="0"/>
                <a:ea typeface="Calibri Bold" charset="0"/>
                <a:cs typeface="Calibri Bold" charset="0"/>
                <a:sym typeface="Calibri Bold" charset="0"/>
              </a:rPr>
              <a:t>Calo</a:t>
            </a:r>
            <a:r>
              <a:rPr lang="en-US" sz="1100" dirty="0">
                <a:solidFill>
                  <a:srgbClr val="FF9D04"/>
                </a:solidFill>
                <a:latin typeface="Calibri Bold" charset="0"/>
                <a:ea typeface="Calibri Bold" charset="0"/>
                <a:cs typeface="Calibri Bold" charset="0"/>
                <a:sym typeface="Calibri Bold" charset="0"/>
              </a:rPr>
              <a:t> (Fe/</a:t>
            </a:r>
            <a:r>
              <a:rPr lang="en-US" sz="1100" dirty="0" err="1">
                <a:solidFill>
                  <a:srgbClr val="FF9D04"/>
                </a:solidFill>
                <a:latin typeface="Calibri Bold" charset="0"/>
                <a:ea typeface="Calibri Bold" charset="0"/>
                <a:cs typeface="Calibri Bold" charset="0"/>
                <a:sym typeface="Calibri Bold" charset="0"/>
              </a:rPr>
              <a:t>LAr</a:t>
            </a:r>
            <a:r>
              <a:rPr lang="en-US" sz="1100" dirty="0">
                <a:solidFill>
                  <a:srgbClr val="FF9D04"/>
                </a:solidFill>
                <a:latin typeface="Calibri Bold" charset="0"/>
                <a:ea typeface="Calibri Bold" charset="0"/>
                <a:cs typeface="Calibri Bold" charset="0"/>
                <a:sym typeface="Calibri Bold" charset="0"/>
              </a:rPr>
              <a:t>; Cu/Brass-</a:t>
            </a:r>
            <a:r>
              <a:rPr lang="en-US" sz="1100" dirty="0" err="1">
                <a:solidFill>
                  <a:srgbClr val="FF9D04"/>
                </a:solidFill>
                <a:latin typeface="Calibri Bold" charset="0"/>
                <a:ea typeface="Calibri Bold" charset="0"/>
                <a:cs typeface="Calibri Bold" charset="0"/>
                <a:sym typeface="Calibri Bold" charset="0"/>
              </a:rPr>
              <a:t>Scint</a:t>
            </a:r>
            <a:r>
              <a:rPr lang="en-US" sz="1100" dirty="0">
                <a:solidFill>
                  <a:srgbClr val="FF9D04"/>
                </a:solidFill>
                <a:latin typeface="Calibri Bold" charset="0"/>
                <a:ea typeface="Calibri Bold" charset="0"/>
                <a:cs typeface="Calibri Bold" charset="0"/>
                <a:sym typeface="Calibri Bold" charset="0"/>
              </a:rPr>
              <a:t>.   9-12λ)</a:t>
            </a:r>
            <a:endParaRPr lang="en-US" sz="1300" dirty="0">
              <a:solidFill>
                <a:srgbClr val="FF9D04"/>
              </a:solidFill>
              <a:latin typeface="Calibri" charset="0"/>
              <a:ea typeface="Calibri" charset="0"/>
              <a:cs typeface="Calibri" charset="0"/>
              <a:sym typeface="Calibri" charset="0"/>
            </a:endParaRPr>
          </a:p>
          <a:p>
            <a:pPr algn="l"/>
            <a:endParaRPr lang="en-US" sz="700" dirty="0">
              <a:latin typeface="Calibri Bold" charset="0"/>
              <a:ea typeface="Calibri Bold" charset="0"/>
              <a:cs typeface="Calibri Bold" charset="0"/>
              <a:sym typeface="Calibri Bold" charset="0"/>
            </a:endParaRPr>
          </a:p>
          <a:p>
            <a:pPr algn="l"/>
            <a:r>
              <a:rPr lang="en-US" sz="1500" u="sng" dirty="0">
                <a:latin typeface="Calibri Bold" charset="0"/>
                <a:ea typeface="Calibri Bold" charset="0"/>
                <a:cs typeface="Calibri Bold" charset="0"/>
                <a:sym typeface="Calibri Bold" charset="0"/>
              </a:rPr>
              <a:t>Fwd Detectors</a:t>
            </a:r>
            <a:endParaRPr lang="en-US" sz="1500" dirty="0">
              <a:latin typeface="Calibri" charset="0"/>
              <a:ea typeface="Calibri" charset="0"/>
              <a:cs typeface="Calibri" charset="0"/>
              <a:sym typeface="Calibri" charset="0"/>
            </a:endParaRPr>
          </a:p>
          <a:p>
            <a:pPr algn="l"/>
            <a:r>
              <a:rPr lang="en-US" sz="1100" dirty="0">
                <a:latin typeface="Calibri Bold" charset="0"/>
                <a:ea typeface="Calibri Bold" charset="0"/>
                <a:cs typeface="Calibri Bold" charset="0"/>
                <a:sym typeface="Calibri Bold" charset="0"/>
              </a:rPr>
              <a:t>(down to 1</a:t>
            </a:r>
            <a:r>
              <a:rPr lang="en-US" sz="1100" baseline="32000" dirty="0">
                <a:latin typeface="Calibri Bold" charset="0"/>
                <a:ea typeface="Calibri Bold" charset="0"/>
                <a:cs typeface="Calibri Bold" charset="0"/>
                <a:sym typeface="Calibri Bold" charset="0"/>
              </a:rPr>
              <a:t>o</a:t>
            </a:r>
            <a:r>
              <a:rPr lang="en-US" sz="1100" dirty="0">
                <a:latin typeface="Calibri Bold" charset="0"/>
                <a:ea typeface="Calibri Bold" charset="0"/>
                <a:cs typeface="Calibri Bold" charset="0"/>
                <a:sym typeface="Calibri Bold" charset="0"/>
              </a:rPr>
              <a:t>)</a:t>
            </a:r>
            <a:endParaRPr lang="en-US" sz="1100" dirty="0">
              <a:latin typeface="Calibri" charset="0"/>
              <a:ea typeface="Calibri" charset="0"/>
              <a:cs typeface="Calibri" charset="0"/>
              <a:sym typeface="Calibri" charset="0"/>
            </a:endParaRPr>
          </a:p>
          <a:p>
            <a:pPr algn="l"/>
            <a:r>
              <a:rPr lang="en-US" sz="1100" dirty="0">
                <a:solidFill>
                  <a:srgbClr val="FF0000"/>
                </a:solidFill>
                <a:latin typeface="Calibri Bold" charset="0"/>
                <a:ea typeface="Calibri Bold" charset="0"/>
                <a:cs typeface="Calibri Bold" charset="0"/>
                <a:sym typeface="Calibri Bold" charset="0"/>
              </a:rPr>
              <a:t>Silicon Tracker</a:t>
            </a:r>
            <a:endParaRPr lang="en-US" sz="1300" dirty="0">
              <a:latin typeface="Calibri" charset="0"/>
              <a:ea typeface="Calibri" charset="0"/>
              <a:cs typeface="Calibri" charset="0"/>
              <a:sym typeface="Calibri" charset="0"/>
            </a:endParaRPr>
          </a:p>
          <a:p>
            <a:pPr algn="l"/>
            <a:r>
              <a:rPr lang="en-US" sz="1000" dirty="0">
                <a:latin typeface="Calibri Bold" charset="0"/>
                <a:ea typeface="Calibri Bold" charset="0"/>
                <a:cs typeface="Calibri Bold" charset="0"/>
                <a:sym typeface="Calibri Bold" charset="0"/>
              </a:rPr>
              <a:t>[Pix/Strip/</a:t>
            </a:r>
            <a:r>
              <a:rPr lang="en-US" sz="1000" dirty="0" err="1">
                <a:latin typeface="Calibri Bold" charset="0"/>
                <a:ea typeface="Calibri Bold" charset="0"/>
                <a:cs typeface="Calibri Bold" charset="0"/>
                <a:sym typeface="Calibri Bold" charset="0"/>
              </a:rPr>
              <a:t>Strixel</a:t>
            </a:r>
            <a:r>
              <a:rPr lang="en-US" sz="1000" dirty="0">
                <a:latin typeface="Calibri Bold" charset="0"/>
                <a:ea typeface="Calibri Bold" charset="0"/>
                <a:cs typeface="Calibri Bold" charset="0"/>
                <a:sym typeface="Calibri Bold" charset="0"/>
              </a:rPr>
              <a:t>/Pad Silicon or/and Gas on Slimmed Si Pixels]</a:t>
            </a:r>
            <a:endParaRPr lang="en-US" sz="1000" dirty="0">
              <a:latin typeface="Calibri" charset="0"/>
              <a:ea typeface="Calibri" charset="0"/>
              <a:cs typeface="Calibri" charset="0"/>
              <a:sym typeface="Calibri" charset="0"/>
            </a:endParaRPr>
          </a:p>
          <a:p>
            <a:pPr algn="l"/>
            <a:endParaRPr lang="en-US" sz="900" dirty="0">
              <a:solidFill>
                <a:srgbClr val="FF0000"/>
              </a:solidFill>
              <a:latin typeface="Calibri Bold" charset="0"/>
              <a:ea typeface="Calibri Bold" charset="0"/>
              <a:cs typeface="Calibri Bold" charset="0"/>
              <a:sym typeface="Calibri Bold" charset="0"/>
            </a:endParaRPr>
          </a:p>
          <a:p>
            <a:pPr algn="l"/>
            <a:r>
              <a:rPr lang="en-US" sz="1100" dirty="0" err="1">
                <a:solidFill>
                  <a:srgbClr val="FF00FF"/>
                </a:solidFill>
                <a:latin typeface="Calibri Bold" charset="0"/>
                <a:ea typeface="Calibri Bold" charset="0"/>
                <a:cs typeface="Calibri Bold" charset="0"/>
                <a:sym typeface="Calibri Bold" charset="0"/>
              </a:rPr>
              <a:t>Calice</a:t>
            </a:r>
            <a:r>
              <a:rPr lang="en-US" sz="1100" dirty="0">
                <a:solidFill>
                  <a:srgbClr val="FF00FF"/>
                </a:solidFill>
                <a:latin typeface="Calibri Bold" charset="0"/>
                <a:ea typeface="Calibri Bold" charset="0"/>
                <a:cs typeface="Calibri Bold" charset="0"/>
                <a:sym typeface="Calibri Bold" charset="0"/>
              </a:rPr>
              <a:t> (W/Si); dual </a:t>
            </a:r>
            <a:r>
              <a:rPr lang="en-US" sz="1100" dirty="0" err="1">
                <a:solidFill>
                  <a:srgbClr val="FF00FF"/>
                </a:solidFill>
                <a:latin typeface="Calibri Bold" charset="0"/>
                <a:ea typeface="Calibri Bold" charset="0"/>
                <a:cs typeface="Calibri Bold" charset="0"/>
                <a:sym typeface="Calibri Bold" charset="0"/>
              </a:rPr>
              <a:t>ReadOut</a:t>
            </a:r>
            <a:r>
              <a:rPr lang="en-US" sz="1100" dirty="0">
                <a:solidFill>
                  <a:srgbClr val="FF00FF"/>
                </a:solidFill>
                <a:latin typeface="Calibri Bold" charset="0"/>
                <a:ea typeface="Calibri Bold" charset="0"/>
                <a:cs typeface="Calibri Bold" charset="0"/>
                <a:sym typeface="Calibri Bold" charset="0"/>
              </a:rPr>
              <a:t> - Elm </a:t>
            </a:r>
            <a:r>
              <a:rPr lang="en-US" sz="1100" dirty="0" err="1">
                <a:solidFill>
                  <a:srgbClr val="FF00FF"/>
                </a:solidFill>
                <a:latin typeface="Calibri Bold" charset="0"/>
                <a:ea typeface="Calibri Bold" charset="0"/>
                <a:cs typeface="Calibri Bold" charset="0"/>
                <a:sym typeface="Calibri Bold" charset="0"/>
              </a:rPr>
              <a:t>Calo</a:t>
            </a:r>
            <a:endParaRPr lang="en-US" sz="1100" dirty="0">
              <a:latin typeface="Calibri" charset="0"/>
              <a:ea typeface="Calibri" charset="0"/>
              <a:cs typeface="Calibri" charset="0"/>
              <a:sym typeface="Calibri" charset="0"/>
            </a:endParaRPr>
          </a:p>
          <a:p>
            <a:pPr algn="l"/>
            <a:r>
              <a:rPr lang="en-US" sz="1100" dirty="0" err="1">
                <a:solidFill>
                  <a:srgbClr val="343434"/>
                </a:solidFill>
                <a:latin typeface="Calibri Bold" charset="0"/>
                <a:ea typeface="Calibri Bold" charset="0"/>
                <a:cs typeface="Calibri Bold" charset="0"/>
                <a:sym typeface="Calibri Bold" charset="0"/>
              </a:rPr>
              <a:t>FwdHadrCalo</a:t>
            </a:r>
            <a:r>
              <a:rPr lang="en-US" sz="1100" dirty="0">
                <a:solidFill>
                  <a:srgbClr val="343434"/>
                </a:solidFill>
                <a:latin typeface="Calibri Bold" charset="0"/>
                <a:ea typeface="Calibri Bold" charset="0"/>
                <a:cs typeface="Calibri Bold" charset="0"/>
                <a:sym typeface="Calibri Bold" charset="0"/>
              </a:rPr>
              <a:t>:</a:t>
            </a:r>
            <a:endParaRPr lang="en-US" sz="1100" dirty="0">
              <a:latin typeface="Calibri" charset="0"/>
              <a:ea typeface="Calibri" charset="0"/>
              <a:cs typeface="Calibri" charset="0"/>
              <a:sym typeface="Calibri" charset="0"/>
            </a:endParaRPr>
          </a:p>
          <a:p>
            <a:pPr algn="l"/>
            <a:r>
              <a:rPr lang="en-US" sz="1100" dirty="0">
                <a:solidFill>
                  <a:srgbClr val="343434"/>
                </a:solidFill>
                <a:latin typeface="Calibri Bold" charset="0"/>
                <a:ea typeface="Calibri Bold" charset="0"/>
                <a:cs typeface="Calibri Bold" charset="0"/>
                <a:sym typeface="Calibri Bold" charset="0"/>
              </a:rPr>
              <a:t>Cu/Brass-</a:t>
            </a:r>
            <a:r>
              <a:rPr lang="en-US" sz="1100" dirty="0" err="1">
                <a:solidFill>
                  <a:srgbClr val="343434"/>
                </a:solidFill>
                <a:latin typeface="Calibri Bold" charset="0"/>
                <a:ea typeface="Calibri Bold" charset="0"/>
                <a:cs typeface="Calibri Bold" charset="0"/>
                <a:sym typeface="Calibri Bold" charset="0"/>
              </a:rPr>
              <a:t>Scintillator</a:t>
            </a:r>
            <a:endParaRPr lang="en-US" sz="1300" dirty="0">
              <a:latin typeface="Calibri" charset="0"/>
              <a:ea typeface="Calibri" charset="0"/>
              <a:cs typeface="Calibri" charset="0"/>
              <a:sym typeface="Calibri" charset="0"/>
            </a:endParaRPr>
          </a:p>
          <a:p>
            <a:pPr algn="l"/>
            <a:endParaRPr lang="en-US" sz="700" dirty="0">
              <a:latin typeface="Calibri Bold" charset="0"/>
              <a:ea typeface="Calibri Bold" charset="0"/>
              <a:cs typeface="Calibri Bold" charset="0"/>
              <a:sym typeface="Calibri Bold" charset="0"/>
            </a:endParaRPr>
          </a:p>
          <a:p>
            <a:pPr algn="l"/>
            <a:r>
              <a:rPr lang="en-US" sz="1500" u="sng" dirty="0" err="1">
                <a:latin typeface="Calibri Bold" charset="0"/>
                <a:ea typeface="Calibri Bold" charset="0"/>
                <a:cs typeface="Calibri Bold" charset="0"/>
                <a:sym typeface="Calibri Bold" charset="0"/>
              </a:rPr>
              <a:t>Bwd</a:t>
            </a:r>
            <a:r>
              <a:rPr lang="en-US" sz="1500" u="sng" dirty="0">
                <a:latin typeface="Calibri Bold" charset="0"/>
                <a:ea typeface="Calibri Bold" charset="0"/>
                <a:cs typeface="Calibri Bold" charset="0"/>
                <a:sym typeface="Calibri Bold" charset="0"/>
              </a:rPr>
              <a:t> Detectors</a:t>
            </a:r>
            <a:endParaRPr lang="en-US" sz="1500" dirty="0">
              <a:latin typeface="Calibri" charset="0"/>
              <a:ea typeface="Calibri" charset="0"/>
              <a:cs typeface="Calibri" charset="0"/>
              <a:sym typeface="Calibri" charset="0"/>
            </a:endParaRPr>
          </a:p>
          <a:p>
            <a:pPr algn="l"/>
            <a:r>
              <a:rPr lang="en-US" sz="1100" dirty="0">
                <a:latin typeface="Calibri Bold" charset="0"/>
                <a:ea typeface="Calibri Bold" charset="0"/>
                <a:cs typeface="Calibri Bold" charset="0"/>
                <a:sym typeface="Calibri Bold" charset="0"/>
              </a:rPr>
              <a:t>(down to 179</a:t>
            </a:r>
            <a:r>
              <a:rPr lang="en-US" sz="1100" baseline="32000" dirty="0">
                <a:latin typeface="Calibri Bold" charset="0"/>
                <a:ea typeface="Calibri Bold" charset="0"/>
                <a:cs typeface="Calibri Bold" charset="0"/>
                <a:sym typeface="Calibri Bold" charset="0"/>
              </a:rPr>
              <a:t>o</a:t>
            </a:r>
            <a:r>
              <a:rPr lang="en-US" sz="1100" dirty="0">
                <a:latin typeface="Calibri Bold" charset="0"/>
                <a:ea typeface="Calibri Bold" charset="0"/>
                <a:cs typeface="Calibri Bold" charset="0"/>
                <a:sym typeface="Calibri Bold" charset="0"/>
              </a:rPr>
              <a:t>)</a:t>
            </a:r>
            <a:endParaRPr lang="en-US" sz="1100" dirty="0">
              <a:latin typeface="Calibri" charset="0"/>
              <a:ea typeface="Calibri" charset="0"/>
              <a:cs typeface="Calibri" charset="0"/>
              <a:sym typeface="Calibri" charset="0"/>
            </a:endParaRPr>
          </a:p>
          <a:p>
            <a:pPr algn="l"/>
            <a:r>
              <a:rPr lang="en-US" sz="1100" dirty="0">
                <a:solidFill>
                  <a:srgbClr val="FF0000"/>
                </a:solidFill>
                <a:latin typeface="Calibri Bold" charset="0"/>
                <a:ea typeface="Calibri Bold" charset="0"/>
                <a:cs typeface="Calibri Bold" charset="0"/>
                <a:sym typeface="Calibri Bold" charset="0"/>
              </a:rPr>
              <a:t>Silicon Tracker</a:t>
            </a:r>
            <a:endParaRPr lang="en-US" sz="1300" dirty="0">
              <a:latin typeface="Calibri" charset="0"/>
              <a:ea typeface="Calibri" charset="0"/>
              <a:cs typeface="Calibri" charset="0"/>
              <a:sym typeface="Calibri" charset="0"/>
            </a:endParaRPr>
          </a:p>
          <a:p>
            <a:pPr algn="l"/>
            <a:r>
              <a:rPr lang="en-US" sz="1000" dirty="0">
                <a:latin typeface="Calibri Bold" charset="0"/>
                <a:ea typeface="Calibri Bold" charset="0"/>
                <a:cs typeface="Calibri Bold" charset="0"/>
                <a:sym typeface="Calibri Bold" charset="0"/>
              </a:rPr>
              <a:t>[Pix/Strip/</a:t>
            </a:r>
            <a:r>
              <a:rPr lang="en-US" sz="1000" dirty="0" err="1">
                <a:latin typeface="Calibri Bold" charset="0"/>
                <a:ea typeface="Calibri Bold" charset="0"/>
                <a:cs typeface="Calibri Bold" charset="0"/>
                <a:sym typeface="Calibri Bold" charset="0"/>
              </a:rPr>
              <a:t>Strixel</a:t>
            </a:r>
            <a:r>
              <a:rPr lang="en-US" sz="1000" dirty="0">
                <a:latin typeface="Calibri Bold" charset="0"/>
                <a:ea typeface="Calibri Bold" charset="0"/>
                <a:cs typeface="Calibri Bold" charset="0"/>
                <a:sym typeface="Calibri Bold" charset="0"/>
              </a:rPr>
              <a:t>/Pad Silicon or/and Gas on Slimmed Si Pixels]</a:t>
            </a:r>
            <a:endParaRPr lang="en-US" sz="1000" dirty="0">
              <a:latin typeface="Calibri" charset="0"/>
              <a:ea typeface="Calibri" charset="0"/>
              <a:cs typeface="Calibri" charset="0"/>
              <a:sym typeface="Calibri" charset="0"/>
            </a:endParaRPr>
          </a:p>
          <a:p>
            <a:pPr algn="l"/>
            <a:r>
              <a:rPr lang="en-US" sz="1100" dirty="0">
                <a:solidFill>
                  <a:srgbClr val="343434"/>
                </a:solidFill>
                <a:latin typeface="Calibri Bold" charset="0"/>
                <a:ea typeface="Calibri Bold" charset="0"/>
                <a:cs typeface="Calibri Bold" charset="0"/>
                <a:sym typeface="Calibri Bold" charset="0"/>
              </a:rPr>
              <a:t>Cu/Brass-</a:t>
            </a:r>
            <a:r>
              <a:rPr lang="en-US" sz="1100" dirty="0" err="1">
                <a:solidFill>
                  <a:srgbClr val="343434"/>
                </a:solidFill>
                <a:latin typeface="Calibri Bold" charset="0"/>
                <a:ea typeface="Calibri Bold" charset="0"/>
                <a:cs typeface="Calibri Bold" charset="0"/>
                <a:sym typeface="Calibri Bold" charset="0"/>
              </a:rPr>
              <a:t>Scintillator</a:t>
            </a:r>
            <a:r>
              <a:rPr lang="en-US" sz="1100" dirty="0">
                <a:solidFill>
                  <a:srgbClr val="343434"/>
                </a:solidFill>
                <a:latin typeface="Calibri Bold" charset="0"/>
                <a:ea typeface="Calibri Bold" charset="0"/>
                <a:cs typeface="Calibri Bold" charset="0"/>
                <a:sym typeface="Calibri Bold" charset="0"/>
              </a:rPr>
              <a:t>,</a:t>
            </a:r>
            <a:endParaRPr lang="en-US" sz="1100" dirty="0">
              <a:solidFill>
                <a:srgbClr val="343434"/>
              </a:solidFill>
              <a:latin typeface="Calibri" charset="0"/>
              <a:ea typeface="Calibri" charset="0"/>
              <a:cs typeface="Calibri" charset="0"/>
              <a:sym typeface="Calibri" charset="0"/>
            </a:endParaRPr>
          </a:p>
          <a:p>
            <a:pPr algn="l"/>
            <a:r>
              <a:rPr lang="en-US" sz="1100" dirty="0" err="1">
                <a:solidFill>
                  <a:srgbClr val="343434"/>
                </a:solidFill>
                <a:latin typeface="Calibri Bold" charset="0"/>
                <a:ea typeface="Calibri Bold" charset="0"/>
                <a:cs typeface="Calibri Bold" charset="0"/>
                <a:sym typeface="Calibri Bold" charset="0"/>
              </a:rPr>
              <a:t>Pb-Scintillator</a:t>
            </a:r>
            <a:r>
              <a:rPr lang="en-US" sz="1100" dirty="0">
                <a:solidFill>
                  <a:srgbClr val="343434"/>
                </a:solidFill>
                <a:latin typeface="Calibri Bold" charset="0"/>
                <a:ea typeface="Calibri Bold" charset="0"/>
                <a:cs typeface="Calibri Bold" charset="0"/>
                <a:sym typeface="Calibri Bold" charset="0"/>
              </a:rPr>
              <a:t> </a:t>
            </a:r>
            <a:r>
              <a:rPr lang="en-US" sz="1100" dirty="0">
                <a:latin typeface="Calibri Bold" charset="0"/>
                <a:ea typeface="Calibri Bold" charset="0"/>
                <a:cs typeface="Calibri Bold" charset="0"/>
                <a:sym typeface="Calibri Bold" charset="0"/>
              </a:rPr>
              <a:t>                     </a:t>
            </a:r>
            <a:r>
              <a:rPr lang="en-US" sz="1100" dirty="0">
                <a:solidFill>
                  <a:srgbClr val="4D4D4D"/>
                </a:solidFill>
                <a:latin typeface="Calibri Bold" charset="0"/>
                <a:ea typeface="Calibri Bold" charset="0"/>
                <a:cs typeface="Calibri Bold" charset="0"/>
                <a:sym typeface="Calibri Bold" charset="0"/>
              </a:rPr>
              <a:t>(</a:t>
            </a:r>
            <a:r>
              <a:rPr lang="en-US" sz="1100" dirty="0" err="1">
                <a:solidFill>
                  <a:srgbClr val="4D4D4D"/>
                </a:solidFill>
                <a:latin typeface="Calibri Bold" charset="0"/>
                <a:ea typeface="Calibri Bold" charset="0"/>
                <a:cs typeface="Calibri Bold" charset="0"/>
                <a:sym typeface="Calibri Bold" charset="0"/>
              </a:rPr>
              <a:t>SpaCal</a:t>
            </a:r>
            <a:r>
              <a:rPr lang="en-US" sz="1100" dirty="0">
                <a:solidFill>
                  <a:srgbClr val="4D4D4D"/>
                </a:solidFill>
                <a:latin typeface="Calibri Bold" charset="0"/>
                <a:ea typeface="Calibri Bold" charset="0"/>
                <a:cs typeface="Calibri Bold" charset="0"/>
                <a:sym typeface="Calibri Bold" charset="0"/>
              </a:rPr>
              <a:t> - </a:t>
            </a:r>
            <a:r>
              <a:rPr lang="en-US" sz="1100" dirty="0" err="1">
                <a:solidFill>
                  <a:srgbClr val="4D4D4D"/>
                </a:solidFill>
                <a:latin typeface="Calibri Bold" charset="0"/>
                <a:ea typeface="Calibri Bold" charset="0"/>
                <a:cs typeface="Calibri Bold" charset="0"/>
                <a:sym typeface="Calibri Bold" charset="0"/>
              </a:rPr>
              <a:t>hadr</a:t>
            </a:r>
            <a:r>
              <a:rPr lang="en-US" sz="1100" dirty="0">
                <a:solidFill>
                  <a:srgbClr val="4D4D4D"/>
                </a:solidFill>
                <a:latin typeface="Calibri Bold" charset="0"/>
                <a:ea typeface="Calibri Bold" charset="0"/>
                <a:cs typeface="Calibri Bold" charset="0"/>
                <a:sym typeface="Calibri Bold" charset="0"/>
              </a:rPr>
              <a:t>, elm) </a:t>
            </a:r>
            <a:r>
              <a:rPr lang="en-US" sz="900" dirty="0">
                <a:solidFill>
                  <a:srgbClr val="4D4D4D"/>
                </a:solidFill>
                <a:latin typeface="Calibri Bold" charset="0"/>
                <a:ea typeface="Calibri Bold" charset="0"/>
                <a:cs typeface="Calibri Bold" charset="0"/>
                <a:sym typeface="Calibri Bold" charset="0"/>
              </a:rPr>
              <a:t> </a:t>
            </a:r>
            <a:r>
              <a:rPr lang="en-US" sz="900" dirty="0">
                <a:latin typeface="Calibri Bold" charset="0"/>
                <a:ea typeface="Calibri Bold" charset="0"/>
                <a:cs typeface="Calibri Bold" charset="0"/>
                <a:sym typeface="Calibri Bold" charset="0"/>
              </a:rPr>
              <a:t> </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 name="Slide Number Placeholder 3"/>
          <p:cNvSpPr>
            <a:spLocks noGrp="1"/>
          </p:cNvSpPr>
          <p:nvPr>
            <p:ph type="sldNum" sz="quarter" idx="10"/>
          </p:nvPr>
        </p:nvSpPr>
        <p:spPr/>
        <p:txBody>
          <a:bodyPr/>
          <a:lstStyle/>
          <a:p>
            <a:fld id="{F76E89E9-B8A0-1840-AA27-8FCBC754A8F5}" type="slidenum">
              <a:rPr lang="en-US"/>
              <a:pPr/>
              <a:t>28</a:t>
            </a:fld>
            <a:endParaRPr lang="en-US"/>
          </a:p>
        </p:txBody>
      </p:sp>
      <p:pic>
        <p:nvPicPr>
          <p:cNvPr id="5121" name="Picture 1"/>
          <p:cNvPicPr>
            <a:picLocks noChangeArrowheads="1"/>
          </p:cNvPicPr>
          <p:nvPr/>
        </p:nvPicPr>
        <p:blipFill>
          <a:blip r:embed="rId2"/>
          <a:srcRect/>
          <a:stretch>
            <a:fillRect/>
          </a:stretch>
        </p:blipFill>
        <p:spPr bwMode="auto">
          <a:xfrm>
            <a:off x="-1321594" y="1143000"/>
            <a:ext cx="11778258" cy="4554141"/>
          </a:xfrm>
          <a:prstGeom prst="rect">
            <a:avLst/>
          </a:prstGeom>
          <a:noFill/>
          <a:ln w="12700" cap="flat">
            <a:noFill/>
            <a:miter lim="800000"/>
            <a:headEnd/>
            <a:tailEnd/>
          </a:ln>
        </p:spPr>
      </p:pic>
      <p:sp>
        <p:nvSpPr>
          <p:cNvPr id="5122" name="Rectangle 2"/>
          <p:cNvSpPr>
            <a:spLocks/>
          </p:cNvSpPr>
          <p:nvPr/>
        </p:nvSpPr>
        <p:spPr bwMode="auto">
          <a:xfrm>
            <a:off x="1660922" y="4598789"/>
            <a:ext cx="1017391" cy="169277"/>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err="1">
                <a:solidFill>
                  <a:srgbClr val="15FF53"/>
                </a:solidFill>
                <a:latin typeface="Calibri" charset="0"/>
                <a:ea typeface="Calibri" charset="0"/>
                <a:cs typeface="Calibri" charset="0"/>
                <a:sym typeface="Calibri" charset="0"/>
              </a:rPr>
              <a:t>EmC</a:t>
            </a:r>
            <a:r>
              <a:rPr lang="en-US" sz="1100" dirty="0" err="1">
                <a:latin typeface="Calibri" charset="0"/>
                <a:ea typeface="Calibri" charset="0"/>
                <a:cs typeface="Calibri" charset="0"/>
                <a:sym typeface="Calibri" charset="0"/>
              </a:rPr>
              <a:t>-Endcap-fwd</a:t>
            </a:r>
            <a:endParaRPr lang="en-US" sz="1100" dirty="0">
              <a:latin typeface="Calibri" charset="0"/>
              <a:ea typeface="Calibri" charset="0"/>
              <a:cs typeface="Calibri" charset="0"/>
              <a:sym typeface="Calibri" charset="0"/>
            </a:endParaRPr>
          </a:p>
        </p:txBody>
      </p:sp>
      <p:sp>
        <p:nvSpPr>
          <p:cNvPr id="5123" name="Rectangle 3"/>
          <p:cNvSpPr>
            <a:spLocks/>
          </p:cNvSpPr>
          <p:nvPr/>
        </p:nvSpPr>
        <p:spPr bwMode="auto">
          <a:xfrm>
            <a:off x="4067472" y="3641080"/>
            <a:ext cx="974453" cy="169664"/>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a:latin typeface="Calibri" charset="0"/>
                <a:ea typeface="Calibri" charset="0"/>
                <a:cs typeface="Calibri" charset="0"/>
                <a:sym typeface="Calibri" charset="0"/>
              </a:rPr>
              <a:t>Central Tracking</a:t>
            </a:r>
          </a:p>
        </p:txBody>
      </p:sp>
      <p:sp>
        <p:nvSpPr>
          <p:cNvPr id="5124" name="Rectangle 4"/>
          <p:cNvSpPr>
            <a:spLocks/>
          </p:cNvSpPr>
          <p:nvPr/>
        </p:nvSpPr>
        <p:spPr bwMode="auto">
          <a:xfrm>
            <a:off x="5682630" y="2426643"/>
            <a:ext cx="811485" cy="169664"/>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err="1">
                <a:solidFill>
                  <a:srgbClr val="BE0001"/>
                </a:solidFill>
                <a:latin typeface="Calibri" charset="0"/>
                <a:ea typeface="Calibri" charset="0"/>
                <a:cs typeface="Calibri" charset="0"/>
                <a:sym typeface="Calibri" charset="0"/>
              </a:rPr>
              <a:t>Bwd</a:t>
            </a:r>
            <a:r>
              <a:rPr lang="en-US" sz="1100" dirty="0">
                <a:solidFill>
                  <a:srgbClr val="BE0001"/>
                </a:solidFill>
                <a:latin typeface="Calibri" charset="0"/>
                <a:ea typeface="Calibri" charset="0"/>
                <a:cs typeface="Calibri" charset="0"/>
                <a:sym typeface="Calibri" charset="0"/>
              </a:rPr>
              <a:t> Tracking</a:t>
            </a:r>
          </a:p>
        </p:txBody>
      </p:sp>
      <p:sp>
        <p:nvSpPr>
          <p:cNvPr id="5125" name="Rectangle 5"/>
          <p:cNvSpPr>
            <a:spLocks/>
          </p:cNvSpPr>
          <p:nvPr/>
        </p:nvSpPr>
        <p:spPr bwMode="auto">
          <a:xfrm>
            <a:off x="2292697" y="2428875"/>
            <a:ext cx="799207" cy="169664"/>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a:solidFill>
                  <a:srgbClr val="BE0001"/>
                </a:solidFill>
                <a:latin typeface="Calibri" charset="0"/>
                <a:ea typeface="Calibri" charset="0"/>
                <a:cs typeface="Calibri" charset="0"/>
                <a:sym typeface="Calibri" charset="0"/>
              </a:rPr>
              <a:t>Fwd Tracking</a:t>
            </a:r>
          </a:p>
        </p:txBody>
      </p:sp>
      <p:sp>
        <p:nvSpPr>
          <p:cNvPr id="5126" name="Rectangle 6"/>
          <p:cNvSpPr>
            <a:spLocks/>
          </p:cNvSpPr>
          <p:nvPr/>
        </p:nvSpPr>
        <p:spPr bwMode="auto">
          <a:xfrm>
            <a:off x="1660922" y="4357688"/>
            <a:ext cx="1061956" cy="169277"/>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a:solidFill>
                  <a:srgbClr val="E227FF"/>
                </a:solidFill>
                <a:latin typeface="Calibri" charset="0"/>
                <a:ea typeface="Calibri" charset="0"/>
                <a:cs typeface="Calibri" charset="0"/>
                <a:sym typeface="Calibri" charset="0"/>
              </a:rPr>
              <a:t>EmC</a:t>
            </a:r>
            <a:r>
              <a:rPr lang="en-US" sz="1100" dirty="0">
                <a:latin typeface="Calibri" charset="0"/>
                <a:ea typeface="Calibri" charset="0"/>
                <a:cs typeface="Calibri" charset="0"/>
                <a:sym typeface="Calibri" charset="0"/>
              </a:rPr>
              <a:t>-insert-½-fwd</a:t>
            </a:r>
          </a:p>
        </p:txBody>
      </p:sp>
      <p:sp>
        <p:nvSpPr>
          <p:cNvPr id="5127" name="Rectangle 7"/>
          <p:cNvSpPr>
            <a:spLocks/>
          </p:cNvSpPr>
          <p:nvPr/>
        </p:nvSpPr>
        <p:spPr bwMode="auto">
          <a:xfrm>
            <a:off x="3869904" y="5429250"/>
            <a:ext cx="1319081" cy="230832"/>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500" dirty="0" err="1">
                <a:latin typeface="Calibri" charset="0"/>
                <a:ea typeface="Calibri" charset="0"/>
                <a:cs typeface="Calibri" charset="0"/>
                <a:sym typeface="Calibri" charset="0"/>
              </a:rPr>
              <a:t>Solenoid+Dipole</a:t>
            </a:r>
            <a:r>
              <a:rPr lang="en-US" sz="1500" dirty="0">
                <a:latin typeface="Calibri" charset="0"/>
                <a:ea typeface="Calibri" charset="0"/>
                <a:cs typeface="Calibri" charset="0"/>
                <a:sym typeface="Calibri" charset="0"/>
              </a:rPr>
              <a:t> </a:t>
            </a:r>
          </a:p>
        </p:txBody>
      </p:sp>
      <p:grpSp>
        <p:nvGrpSpPr>
          <p:cNvPr id="2" name="Group 8"/>
          <p:cNvGrpSpPr>
            <a:grpSpLocks/>
          </p:cNvGrpSpPr>
          <p:nvPr/>
        </p:nvGrpSpPr>
        <p:grpSpPr bwMode="auto">
          <a:xfrm>
            <a:off x="4573117" y="2794993"/>
            <a:ext cx="3763863" cy="628427"/>
            <a:chOff x="0" y="0"/>
            <a:chExt cx="3371" cy="563"/>
          </a:xfrm>
        </p:grpSpPr>
        <p:sp>
          <p:nvSpPr>
            <p:cNvPr id="5129" name="Rectangle 9"/>
            <p:cNvSpPr>
              <a:spLocks/>
            </p:cNvSpPr>
            <p:nvPr/>
          </p:nvSpPr>
          <p:spPr bwMode="auto">
            <a:xfrm>
              <a:off x="2784" y="462"/>
              <a:ext cx="584" cy="80"/>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600" dirty="0">
                  <a:solidFill>
                    <a:srgbClr val="66B132"/>
                  </a:solidFill>
                  <a:latin typeface="Chalkboard" charset="0"/>
                  <a:ea typeface="Chalkboard" charset="0"/>
                  <a:cs typeface="Chalkboard" charset="0"/>
                  <a:sym typeface="Chalkboard" charset="0"/>
                </a:rPr>
                <a:t>1</a:t>
              </a:r>
              <a:r>
                <a:rPr lang="en-US" sz="600" dirty="0">
                  <a:solidFill>
                    <a:srgbClr val="66B132"/>
                  </a:solidFill>
                  <a:latin typeface="ヒラギノ角ゴ ProN W3" charset="-128"/>
                  <a:sym typeface="ヒラギノ角ゴ ProN W3" charset="-128"/>
                </a:rPr>
                <a:t>⁰</a:t>
              </a:r>
              <a:r>
                <a:rPr lang="en-US" sz="600" dirty="0">
                  <a:solidFill>
                    <a:srgbClr val="66B132"/>
                  </a:solidFill>
                  <a:latin typeface="Chalkboard" charset="0"/>
                  <a:ea typeface="Chalkboard" charset="0"/>
                  <a:cs typeface="Chalkboard" charset="0"/>
                  <a:sym typeface="Chalkboard" charset="0"/>
                </a:rPr>
                <a:t> and 179</a:t>
              </a:r>
              <a:r>
                <a:rPr lang="en-US" sz="600" dirty="0">
                  <a:solidFill>
                    <a:srgbClr val="66B132"/>
                  </a:solidFill>
                  <a:latin typeface="ヒラギノ角ゴ ProN W3" charset="-128"/>
                  <a:sym typeface="ヒラギノ角ゴ ProN W3" charset="-128"/>
                </a:rPr>
                <a:t>⁰</a:t>
              </a:r>
              <a:r>
                <a:rPr lang="en-US" sz="600" dirty="0">
                  <a:solidFill>
                    <a:srgbClr val="66B132"/>
                  </a:solidFill>
                  <a:latin typeface="Chalkboard" charset="0"/>
                  <a:ea typeface="Chalkboard" charset="0"/>
                  <a:cs typeface="Chalkboard" charset="0"/>
                  <a:sym typeface="Chalkboard" charset="0"/>
                </a:rPr>
                <a:t> </a:t>
              </a:r>
            </a:p>
          </p:txBody>
        </p:sp>
        <p:sp>
          <p:nvSpPr>
            <p:cNvPr id="5130" name="Line 10"/>
            <p:cNvSpPr>
              <a:spLocks noChangeShapeType="1"/>
            </p:cNvSpPr>
            <p:nvPr/>
          </p:nvSpPr>
          <p:spPr bwMode="auto">
            <a:xfrm flipH="1">
              <a:off x="0" y="514"/>
              <a:ext cx="2770" cy="49"/>
            </a:xfrm>
            <a:prstGeom prst="line">
              <a:avLst/>
            </a:prstGeom>
            <a:noFill/>
            <a:ln w="25400" cap="flat">
              <a:solidFill>
                <a:srgbClr val="86CD4D"/>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5131" name="Rectangle 11"/>
            <p:cNvSpPr>
              <a:spLocks/>
            </p:cNvSpPr>
            <p:nvPr/>
          </p:nvSpPr>
          <p:spPr bwMode="auto">
            <a:xfrm>
              <a:off x="2771" y="378"/>
              <a:ext cx="584" cy="80"/>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600" dirty="0">
                  <a:solidFill>
                    <a:srgbClr val="FF5308"/>
                  </a:solidFill>
                  <a:latin typeface="Chalkboard" charset="0"/>
                  <a:ea typeface="Chalkboard" charset="0"/>
                  <a:cs typeface="Chalkboard" charset="0"/>
                  <a:sym typeface="Chalkboard" charset="0"/>
                </a:rPr>
                <a:t>2</a:t>
              </a:r>
              <a:r>
                <a:rPr lang="en-US" sz="600" dirty="0">
                  <a:solidFill>
                    <a:srgbClr val="FF5308"/>
                  </a:solidFill>
                  <a:latin typeface="ヒラギノ角ゴ ProN W3" charset="-128"/>
                  <a:sym typeface="ヒラギノ角ゴ ProN W3" charset="-128"/>
                </a:rPr>
                <a:t>⁰</a:t>
              </a:r>
              <a:r>
                <a:rPr lang="en-US" sz="600" dirty="0">
                  <a:solidFill>
                    <a:srgbClr val="FF5308"/>
                  </a:solidFill>
                  <a:latin typeface="Chalkboard" charset="0"/>
                  <a:ea typeface="Chalkboard" charset="0"/>
                  <a:cs typeface="Chalkboard" charset="0"/>
                  <a:sym typeface="Chalkboard" charset="0"/>
                </a:rPr>
                <a:t> and 178</a:t>
              </a:r>
              <a:r>
                <a:rPr lang="en-US" sz="600" dirty="0">
                  <a:solidFill>
                    <a:srgbClr val="FF5308"/>
                  </a:solidFill>
                  <a:latin typeface="ヒラギノ角ゴ ProN W3" charset="-128"/>
                  <a:sym typeface="ヒラギノ角ゴ ProN W3" charset="-128"/>
                </a:rPr>
                <a:t>⁰</a:t>
              </a:r>
              <a:r>
                <a:rPr lang="en-US" sz="600" dirty="0">
                  <a:solidFill>
                    <a:srgbClr val="FF5308"/>
                  </a:solidFill>
                  <a:latin typeface="Chalkboard" charset="0"/>
                  <a:ea typeface="Chalkboard" charset="0"/>
                  <a:cs typeface="Chalkboard" charset="0"/>
                  <a:sym typeface="Chalkboard" charset="0"/>
                </a:rPr>
                <a:t> </a:t>
              </a:r>
            </a:p>
          </p:txBody>
        </p:sp>
        <p:sp>
          <p:nvSpPr>
            <p:cNvPr id="5132" name="Line 12"/>
            <p:cNvSpPr>
              <a:spLocks noChangeShapeType="1"/>
            </p:cNvSpPr>
            <p:nvPr/>
          </p:nvSpPr>
          <p:spPr bwMode="auto">
            <a:xfrm flipH="1">
              <a:off x="0" y="467"/>
              <a:ext cx="2770" cy="96"/>
            </a:xfrm>
            <a:prstGeom prst="line">
              <a:avLst/>
            </a:prstGeom>
            <a:noFill/>
            <a:ln w="25400" cap="flat">
              <a:solidFill>
                <a:srgbClr val="FE7038"/>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5133" name="Rectangle 13"/>
            <p:cNvSpPr>
              <a:spLocks/>
            </p:cNvSpPr>
            <p:nvPr/>
          </p:nvSpPr>
          <p:spPr bwMode="auto">
            <a:xfrm>
              <a:off x="2771" y="304"/>
              <a:ext cx="600" cy="80"/>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600" dirty="0">
                  <a:solidFill>
                    <a:srgbClr val="FF2712"/>
                  </a:solidFill>
                  <a:latin typeface="Chalkboard" charset="0"/>
                  <a:ea typeface="Chalkboard" charset="0"/>
                  <a:cs typeface="Chalkboard" charset="0"/>
                  <a:sym typeface="Chalkboard" charset="0"/>
                </a:rPr>
                <a:t>3</a:t>
              </a:r>
              <a:r>
                <a:rPr lang="en-US" sz="600" dirty="0">
                  <a:solidFill>
                    <a:srgbClr val="FF2712"/>
                  </a:solidFill>
                  <a:latin typeface="ヒラギノ角ゴ ProN W3" charset="-128"/>
                  <a:sym typeface="ヒラギノ角ゴ ProN W3" charset="-128"/>
                </a:rPr>
                <a:t>⁰</a:t>
              </a:r>
              <a:r>
                <a:rPr lang="en-US" sz="600" dirty="0">
                  <a:solidFill>
                    <a:srgbClr val="FF2712"/>
                  </a:solidFill>
                  <a:latin typeface="Chalkboard" charset="0"/>
                  <a:ea typeface="Chalkboard" charset="0"/>
                  <a:cs typeface="Chalkboard" charset="0"/>
                  <a:sym typeface="Chalkboard" charset="0"/>
                </a:rPr>
                <a:t> and 177</a:t>
              </a:r>
              <a:r>
                <a:rPr lang="en-US" sz="600" dirty="0">
                  <a:solidFill>
                    <a:srgbClr val="FF2712"/>
                  </a:solidFill>
                  <a:latin typeface="ヒラギノ角ゴ ProN W3" charset="-128"/>
                  <a:sym typeface="ヒラギノ角ゴ ProN W3" charset="-128"/>
                </a:rPr>
                <a:t>⁰</a:t>
              </a:r>
              <a:r>
                <a:rPr lang="en-US" sz="600" dirty="0">
                  <a:solidFill>
                    <a:srgbClr val="FF2712"/>
                  </a:solidFill>
                  <a:latin typeface="Chalkboard" charset="0"/>
                  <a:ea typeface="Chalkboard" charset="0"/>
                  <a:cs typeface="Chalkboard" charset="0"/>
                  <a:sym typeface="Chalkboard" charset="0"/>
                </a:rPr>
                <a:t> </a:t>
              </a:r>
            </a:p>
          </p:txBody>
        </p:sp>
        <p:sp>
          <p:nvSpPr>
            <p:cNvPr id="5134" name="Line 14"/>
            <p:cNvSpPr>
              <a:spLocks noChangeShapeType="1"/>
            </p:cNvSpPr>
            <p:nvPr/>
          </p:nvSpPr>
          <p:spPr bwMode="auto">
            <a:xfrm flipH="1">
              <a:off x="0" y="416"/>
              <a:ext cx="2770" cy="145"/>
            </a:xfrm>
            <a:prstGeom prst="line">
              <a:avLst/>
            </a:prstGeom>
            <a:noFill/>
            <a:ln w="25400" cap="flat">
              <a:solidFill>
                <a:srgbClr val="FE4940"/>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5135" name="Rectangle 15"/>
            <p:cNvSpPr>
              <a:spLocks/>
            </p:cNvSpPr>
            <p:nvPr/>
          </p:nvSpPr>
          <p:spPr bwMode="auto">
            <a:xfrm>
              <a:off x="2769" y="224"/>
              <a:ext cx="592" cy="80"/>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600" dirty="0">
                  <a:solidFill>
                    <a:srgbClr val="A8184B"/>
                  </a:solidFill>
                  <a:latin typeface="Chalkboard" charset="0"/>
                  <a:ea typeface="Chalkboard" charset="0"/>
                  <a:cs typeface="Chalkboard" charset="0"/>
                  <a:sym typeface="Chalkboard" charset="0"/>
                </a:rPr>
                <a:t>4</a:t>
              </a:r>
              <a:r>
                <a:rPr lang="en-US" sz="600" dirty="0">
                  <a:solidFill>
                    <a:srgbClr val="A8184B"/>
                  </a:solidFill>
                  <a:latin typeface="ヒラギノ角ゴ ProN W3" charset="-128"/>
                  <a:sym typeface="ヒラギノ角ゴ ProN W3" charset="-128"/>
                </a:rPr>
                <a:t>⁰</a:t>
              </a:r>
              <a:r>
                <a:rPr lang="en-US" sz="600" dirty="0">
                  <a:solidFill>
                    <a:srgbClr val="A8184B"/>
                  </a:solidFill>
                  <a:latin typeface="Chalkboard" charset="0"/>
                  <a:ea typeface="Chalkboard" charset="0"/>
                  <a:cs typeface="Chalkboard" charset="0"/>
                  <a:sym typeface="Chalkboard" charset="0"/>
                </a:rPr>
                <a:t> and 176</a:t>
              </a:r>
              <a:r>
                <a:rPr lang="en-US" sz="600" dirty="0">
                  <a:solidFill>
                    <a:srgbClr val="A8184B"/>
                  </a:solidFill>
                  <a:latin typeface="ヒラギノ角ゴ ProN W3" charset="-128"/>
                  <a:sym typeface="ヒラギノ角ゴ ProN W3" charset="-128"/>
                </a:rPr>
                <a:t>⁰</a:t>
              </a:r>
              <a:r>
                <a:rPr lang="en-US" sz="600" dirty="0">
                  <a:solidFill>
                    <a:srgbClr val="A8184B"/>
                  </a:solidFill>
                  <a:latin typeface="Chalkboard" charset="0"/>
                  <a:ea typeface="Chalkboard" charset="0"/>
                  <a:cs typeface="Chalkboard" charset="0"/>
                  <a:sym typeface="Chalkboard" charset="0"/>
                </a:rPr>
                <a:t> </a:t>
              </a:r>
            </a:p>
          </p:txBody>
        </p:sp>
        <p:sp>
          <p:nvSpPr>
            <p:cNvPr id="5136" name="Line 16"/>
            <p:cNvSpPr>
              <a:spLocks noChangeShapeType="1"/>
            </p:cNvSpPr>
            <p:nvPr/>
          </p:nvSpPr>
          <p:spPr bwMode="auto">
            <a:xfrm flipH="1">
              <a:off x="0" y="366"/>
              <a:ext cx="2768" cy="195"/>
            </a:xfrm>
            <a:prstGeom prst="line">
              <a:avLst/>
            </a:prstGeom>
            <a:noFill/>
            <a:ln w="25400" cap="flat">
              <a:solidFill>
                <a:srgbClr val="DD2067"/>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5137" name="Line 17"/>
            <p:cNvSpPr>
              <a:spLocks noChangeShapeType="1"/>
            </p:cNvSpPr>
            <p:nvPr/>
          </p:nvSpPr>
          <p:spPr bwMode="auto">
            <a:xfrm flipH="1">
              <a:off x="0" y="315"/>
              <a:ext cx="2747" cy="246"/>
            </a:xfrm>
            <a:prstGeom prst="line">
              <a:avLst/>
            </a:prstGeom>
            <a:noFill/>
            <a:ln w="25400" cap="flat">
              <a:solidFill>
                <a:srgbClr val="8500AF"/>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5138" name="Rectangle 18"/>
            <p:cNvSpPr>
              <a:spLocks/>
            </p:cNvSpPr>
            <p:nvPr/>
          </p:nvSpPr>
          <p:spPr bwMode="auto">
            <a:xfrm>
              <a:off x="2764" y="132"/>
              <a:ext cx="600" cy="80"/>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600" dirty="0">
                  <a:solidFill>
                    <a:srgbClr val="8500AF"/>
                  </a:solidFill>
                  <a:latin typeface="Chalkboard" charset="0"/>
                  <a:ea typeface="Chalkboard" charset="0"/>
                  <a:cs typeface="Chalkboard" charset="0"/>
                  <a:sym typeface="Chalkboard" charset="0"/>
                </a:rPr>
                <a:t>5</a:t>
              </a:r>
              <a:r>
                <a:rPr lang="en-US" sz="600" dirty="0">
                  <a:solidFill>
                    <a:srgbClr val="8500AF"/>
                  </a:solidFill>
                  <a:latin typeface="ヒラギノ角ゴ ProN W3" charset="-128"/>
                  <a:sym typeface="ヒラギノ角ゴ ProN W3" charset="-128"/>
                </a:rPr>
                <a:t>⁰</a:t>
              </a:r>
              <a:r>
                <a:rPr lang="en-US" sz="600" dirty="0">
                  <a:solidFill>
                    <a:srgbClr val="8500AF"/>
                  </a:solidFill>
                  <a:latin typeface="Chalkboard" charset="0"/>
                  <a:ea typeface="Chalkboard" charset="0"/>
                  <a:cs typeface="Chalkboard" charset="0"/>
                  <a:sym typeface="Chalkboard" charset="0"/>
                </a:rPr>
                <a:t> and 175</a:t>
              </a:r>
              <a:r>
                <a:rPr lang="en-US" sz="600" dirty="0">
                  <a:solidFill>
                    <a:srgbClr val="8500AF"/>
                  </a:solidFill>
                  <a:latin typeface="ヒラギノ角ゴ ProN W3" charset="-128"/>
                  <a:sym typeface="ヒラギノ角ゴ ProN W3" charset="-128"/>
                </a:rPr>
                <a:t>⁰</a:t>
              </a:r>
              <a:r>
                <a:rPr lang="en-US" sz="600" dirty="0">
                  <a:solidFill>
                    <a:srgbClr val="8500AF"/>
                  </a:solidFill>
                  <a:latin typeface="Chalkboard" charset="0"/>
                  <a:ea typeface="Chalkboard" charset="0"/>
                  <a:cs typeface="Chalkboard" charset="0"/>
                  <a:sym typeface="Chalkboard" charset="0"/>
                </a:rPr>
                <a:t> </a:t>
              </a:r>
            </a:p>
          </p:txBody>
        </p:sp>
        <p:sp>
          <p:nvSpPr>
            <p:cNvPr id="5139" name="Line 19"/>
            <p:cNvSpPr>
              <a:spLocks noChangeShapeType="1"/>
            </p:cNvSpPr>
            <p:nvPr/>
          </p:nvSpPr>
          <p:spPr bwMode="auto">
            <a:xfrm flipH="1">
              <a:off x="0" y="88"/>
              <a:ext cx="2713" cy="475"/>
            </a:xfrm>
            <a:prstGeom prst="line">
              <a:avLst/>
            </a:prstGeom>
            <a:noFill/>
            <a:ln w="25400" cap="flat">
              <a:solidFill>
                <a:srgbClr val="0044FE"/>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5140" name="Rectangle 20"/>
            <p:cNvSpPr>
              <a:spLocks/>
            </p:cNvSpPr>
            <p:nvPr/>
          </p:nvSpPr>
          <p:spPr bwMode="auto">
            <a:xfrm>
              <a:off x="2750" y="0"/>
              <a:ext cx="616" cy="80"/>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600" dirty="0">
                  <a:solidFill>
                    <a:srgbClr val="0044FE"/>
                  </a:solidFill>
                  <a:latin typeface="Chalkboard" charset="0"/>
                  <a:ea typeface="Chalkboard" charset="0"/>
                  <a:cs typeface="Chalkboard" charset="0"/>
                  <a:sym typeface="Chalkboard" charset="0"/>
                </a:rPr>
                <a:t>10</a:t>
              </a:r>
              <a:r>
                <a:rPr lang="en-US" sz="600" dirty="0">
                  <a:solidFill>
                    <a:srgbClr val="0044FE"/>
                  </a:solidFill>
                  <a:latin typeface="ヒラギノ角ゴ ProN W3" charset="-128"/>
                  <a:sym typeface="ヒラギノ角ゴ ProN W3" charset="-128"/>
                </a:rPr>
                <a:t>⁰</a:t>
              </a:r>
              <a:r>
                <a:rPr lang="en-US" sz="600" dirty="0">
                  <a:solidFill>
                    <a:srgbClr val="0044FE"/>
                  </a:solidFill>
                  <a:latin typeface="Chalkboard" charset="0"/>
                  <a:ea typeface="Chalkboard" charset="0"/>
                  <a:cs typeface="Chalkboard" charset="0"/>
                  <a:sym typeface="Chalkboard" charset="0"/>
                </a:rPr>
                <a:t> and 170</a:t>
              </a:r>
              <a:r>
                <a:rPr lang="en-US" sz="600" dirty="0">
                  <a:solidFill>
                    <a:srgbClr val="0044FE"/>
                  </a:solidFill>
                  <a:latin typeface="ヒラギノ角ゴ ProN W3" charset="-128"/>
                  <a:sym typeface="ヒラギノ角ゴ ProN W3" charset="-128"/>
                </a:rPr>
                <a:t>⁰</a:t>
              </a:r>
              <a:r>
                <a:rPr lang="en-US" sz="600" dirty="0">
                  <a:solidFill>
                    <a:srgbClr val="0044FE"/>
                  </a:solidFill>
                  <a:latin typeface="Chalkboard" charset="0"/>
                  <a:ea typeface="Chalkboard" charset="0"/>
                  <a:cs typeface="Chalkboard" charset="0"/>
                  <a:sym typeface="Chalkboard" charset="0"/>
                </a:rPr>
                <a:t> </a:t>
              </a:r>
            </a:p>
          </p:txBody>
        </p:sp>
      </p:grpSp>
      <p:grpSp>
        <p:nvGrpSpPr>
          <p:cNvPr id="3" name="Group 21"/>
          <p:cNvGrpSpPr>
            <a:grpSpLocks/>
          </p:cNvGrpSpPr>
          <p:nvPr/>
        </p:nvGrpSpPr>
        <p:grpSpPr bwMode="auto">
          <a:xfrm>
            <a:off x="8716492" y="4039568"/>
            <a:ext cx="582662" cy="187523"/>
            <a:chOff x="0" y="0"/>
            <a:chExt cx="521" cy="168"/>
          </a:xfrm>
        </p:grpSpPr>
        <p:sp>
          <p:nvSpPr>
            <p:cNvPr id="5142" name="Rectangle 22"/>
            <p:cNvSpPr>
              <a:spLocks/>
            </p:cNvSpPr>
            <p:nvPr/>
          </p:nvSpPr>
          <p:spPr bwMode="auto">
            <a:xfrm>
              <a:off x="113" y="0"/>
              <a:ext cx="408" cy="168"/>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1100" dirty="0">
                  <a:solidFill>
                    <a:srgbClr val="FFFFFF"/>
                  </a:solidFill>
                  <a:latin typeface="Chalkboard" charset="0"/>
                  <a:ea typeface="Chalkboard" charset="0"/>
                  <a:cs typeface="Chalkboard" charset="0"/>
                  <a:sym typeface="Chalkboard" charset="0"/>
                </a:rPr>
                <a:t>112</a:t>
              </a:r>
            </a:p>
          </p:txBody>
        </p:sp>
        <p:sp>
          <p:nvSpPr>
            <p:cNvPr id="5143" name="Line 23"/>
            <p:cNvSpPr>
              <a:spLocks noChangeShapeType="1"/>
            </p:cNvSpPr>
            <p:nvPr/>
          </p:nvSpPr>
          <p:spPr bwMode="auto">
            <a:xfrm>
              <a:off x="0" y="140"/>
              <a:ext cx="149" cy="2"/>
            </a:xfrm>
            <a:prstGeom prst="line">
              <a:avLst/>
            </a:prstGeom>
            <a:noFill/>
            <a:ln w="25400" cap="flat">
              <a:solidFill>
                <a:srgbClr val="FFFFFF"/>
              </a:solidFill>
              <a:prstDash val="solid"/>
              <a:round/>
              <a:headEnd type="stealth" w="med" len="med"/>
              <a:tailEnd type="none" w="med" len="med"/>
            </a:ln>
          </p:spPr>
          <p:txBody>
            <a:bodyPr lIns="0" tIns="0" rIns="0" bIns="0">
              <a:prstTxWarp prst="textNoShape">
                <a:avLst/>
              </a:prstTxWarp>
            </a:bodyPr>
            <a:lstStyle/>
            <a:p>
              <a:endParaRPr lang="en-US"/>
            </a:p>
          </p:txBody>
        </p:sp>
      </p:grpSp>
      <p:sp>
        <p:nvSpPr>
          <p:cNvPr id="5144" name="Rectangle 24"/>
          <p:cNvSpPr>
            <a:spLocks/>
          </p:cNvSpPr>
          <p:nvPr/>
        </p:nvSpPr>
        <p:spPr bwMode="auto">
          <a:xfrm>
            <a:off x="8843740" y="3540621"/>
            <a:ext cx="455414" cy="187523"/>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solidFill>
                  <a:srgbClr val="FFFFFF"/>
                </a:solidFill>
                <a:latin typeface="Chalkboard" charset="0"/>
                <a:ea typeface="Chalkboard" charset="0"/>
                <a:cs typeface="Chalkboard" charset="0"/>
                <a:sym typeface="Chalkboard" charset="0"/>
              </a:rPr>
              <a:t>40</a:t>
            </a:r>
          </a:p>
        </p:txBody>
      </p:sp>
      <p:sp>
        <p:nvSpPr>
          <p:cNvPr id="5145" name="Line 25"/>
          <p:cNvSpPr>
            <a:spLocks noChangeShapeType="1"/>
          </p:cNvSpPr>
          <p:nvPr/>
        </p:nvSpPr>
        <p:spPr bwMode="auto">
          <a:xfrm>
            <a:off x="8716492" y="3696890"/>
            <a:ext cx="166315" cy="1117"/>
          </a:xfrm>
          <a:prstGeom prst="line">
            <a:avLst/>
          </a:prstGeom>
          <a:noFill/>
          <a:ln w="25400" cap="flat">
            <a:solidFill>
              <a:srgbClr val="FFFFFF"/>
            </a:solidFill>
            <a:prstDash val="solid"/>
            <a:round/>
            <a:headEnd type="stealth" w="med" len="med"/>
            <a:tailEnd type="none" w="med" len="med"/>
          </a:ln>
        </p:spPr>
        <p:txBody>
          <a:bodyPr lIns="0" tIns="0" rIns="0" bIns="0">
            <a:prstTxWarp prst="textNoShape">
              <a:avLst/>
            </a:prstTxWarp>
          </a:bodyPr>
          <a:lstStyle/>
          <a:p>
            <a:endParaRPr lang="en-US"/>
          </a:p>
        </p:txBody>
      </p:sp>
      <p:grpSp>
        <p:nvGrpSpPr>
          <p:cNvPr id="4" name="Group 26"/>
          <p:cNvGrpSpPr>
            <a:grpSpLocks/>
          </p:cNvGrpSpPr>
          <p:nvPr/>
        </p:nvGrpSpPr>
        <p:grpSpPr bwMode="auto">
          <a:xfrm>
            <a:off x="8707562" y="3420071"/>
            <a:ext cx="582662" cy="187523"/>
            <a:chOff x="0" y="0"/>
            <a:chExt cx="521" cy="168"/>
          </a:xfrm>
        </p:grpSpPr>
        <p:sp>
          <p:nvSpPr>
            <p:cNvPr id="5147" name="Rectangle 27"/>
            <p:cNvSpPr>
              <a:spLocks/>
            </p:cNvSpPr>
            <p:nvPr/>
          </p:nvSpPr>
          <p:spPr bwMode="auto">
            <a:xfrm>
              <a:off x="113" y="0"/>
              <a:ext cx="408" cy="168"/>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1100" dirty="0">
                  <a:solidFill>
                    <a:srgbClr val="FFFFFF"/>
                  </a:solidFill>
                  <a:latin typeface="Chalkboard" charset="0"/>
                  <a:ea typeface="Chalkboard" charset="0"/>
                  <a:cs typeface="Chalkboard" charset="0"/>
                  <a:sym typeface="Chalkboard" charset="0"/>
                </a:rPr>
                <a:t>20</a:t>
              </a:r>
            </a:p>
          </p:txBody>
        </p:sp>
        <p:sp>
          <p:nvSpPr>
            <p:cNvPr id="5148" name="Line 28"/>
            <p:cNvSpPr>
              <a:spLocks noChangeShapeType="1"/>
            </p:cNvSpPr>
            <p:nvPr/>
          </p:nvSpPr>
          <p:spPr bwMode="auto">
            <a:xfrm>
              <a:off x="0" y="136"/>
              <a:ext cx="149" cy="1"/>
            </a:xfrm>
            <a:prstGeom prst="line">
              <a:avLst/>
            </a:prstGeom>
            <a:noFill/>
            <a:ln w="25400" cap="flat">
              <a:solidFill>
                <a:srgbClr val="FFFFFF"/>
              </a:solidFill>
              <a:prstDash val="solid"/>
              <a:round/>
              <a:headEnd type="stealth" w="med" len="med"/>
              <a:tailEnd type="none" w="med" len="med"/>
            </a:ln>
          </p:spPr>
          <p:txBody>
            <a:bodyPr lIns="0" tIns="0" rIns="0" bIns="0">
              <a:prstTxWarp prst="textNoShape">
                <a:avLst/>
              </a:prstTxWarp>
            </a:bodyPr>
            <a:lstStyle/>
            <a:p>
              <a:endParaRPr lang="en-US"/>
            </a:p>
          </p:txBody>
        </p:sp>
      </p:grpSp>
      <p:grpSp>
        <p:nvGrpSpPr>
          <p:cNvPr id="5" name="Group 29"/>
          <p:cNvGrpSpPr>
            <a:grpSpLocks/>
          </p:cNvGrpSpPr>
          <p:nvPr/>
        </p:nvGrpSpPr>
        <p:grpSpPr bwMode="auto">
          <a:xfrm>
            <a:off x="8716492" y="3746004"/>
            <a:ext cx="582662" cy="187523"/>
            <a:chOff x="0" y="0"/>
            <a:chExt cx="521" cy="168"/>
          </a:xfrm>
        </p:grpSpPr>
        <p:sp>
          <p:nvSpPr>
            <p:cNvPr id="5150" name="Rectangle 30"/>
            <p:cNvSpPr>
              <a:spLocks/>
            </p:cNvSpPr>
            <p:nvPr/>
          </p:nvSpPr>
          <p:spPr bwMode="auto">
            <a:xfrm>
              <a:off x="113" y="0"/>
              <a:ext cx="408" cy="168"/>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1100" dirty="0">
                  <a:solidFill>
                    <a:srgbClr val="FFFFFF"/>
                  </a:solidFill>
                  <a:latin typeface="Chalkboard" charset="0"/>
                  <a:ea typeface="Chalkboard" charset="0"/>
                  <a:cs typeface="Chalkboard" charset="0"/>
                  <a:sym typeface="Chalkboard" charset="0"/>
                </a:rPr>
                <a:t>60</a:t>
              </a:r>
            </a:p>
          </p:txBody>
        </p:sp>
        <p:sp>
          <p:nvSpPr>
            <p:cNvPr id="5151" name="Line 31"/>
            <p:cNvSpPr>
              <a:spLocks noChangeShapeType="1"/>
            </p:cNvSpPr>
            <p:nvPr/>
          </p:nvSpPr>
          <p:spPr bwMode="auto">
            <a:xfrm>
              <a:off x="0" y="147"/>
              <a:ext cx="149" cy="1"/>
            </a:xfrm>
            <a:prstGeom prst="line">
              <a:avLst/>
            </a:prstGeom>
            <a:noFill/>
            <a:ln w="25400" cap="flat">
              <a:solidFill>
                <a:srgbClr val="FFFFFF"/>
              </a:solidFill>
              <a:prstDash val="solid"/>
              <a:round/>
              <a:headEnd type="stealth" w="med" len="med"/>
              <a:tailEnd type="none" w="med" len="med"/>
            </a:ln>
          </p:spPr>
          <p:txBody>
            <a:bodyPr lIns="0" tIns="0" rIns="0" bIns="0">
              <a:prstTxWarp prst="textNoShape">
                <a:avLst/>
              </a:prstTxWarp>
            </a:bodyPr>
            <a:lstStyle/>
            <a:p>
              <a:endParaRPr lang="en-US"/>
            </a:p>
          </p:txBody>
        </p:sp>
      </p:grpSp>
      <p:sp>
        <p:nvSpPr>
          <p:cNvPr id="5152" name="Rectangle 32"/>
          <p:cNvSpPr>
            <a:spLocks/>
          </p:cNvSpPr>
          <p:nvPr/>
        </p:nvSpPr>
        <p:spPr bwMode="auto">
          <a:xfrm>
            <a:off x="8733234" y="1196578"/>
            <a:ext cx="288088" cy="169277"/>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a:latin typeface="Chalkboard" charset="0"/>
                <a:ea typeface="Chalkboard" charset="0"/>
                <a:cs typeface="Chalkboard" charset="0"/>
                <a:sym typeface="Chalkboard" charset="0"/>
              </a:rPr>
              <a:t>[cm]</a:t>
            </a:r>
          </a:p>
        </p:txBody>
      </p:sp>
      <p:sp>
        <p:nvSpPr>
          <p:cNvPr id="5153" name="Rectangle 33"/>
          <p:cNvSpPr>
            <a:spLocks/>
          </p:cNvSpPr>
          <p:nvPr/>
        </p:nvSpPr>
        <p:spPr bwMode="auto">
          <a:xfrm>
            <a:off x="4321969" y="1192114"/>
            <a:ext cx="459879" cy="231056"/>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250</a:t>
            </a:r>
          </a:p>
        </p:txBody>
      </p:sp>
      <p:sp>
        <p:nvSpPr>
          <p:cNvPr id="5154" name="Rectangle 34"/>
          <p:cNvSpPr>
            <a:spLocks/>
          </p:cNvSpPr>
          <p:nvPr/>
        </p:nvSpPr>
        <p:spPr bwMode="auto">
          <a:xfrm>
            <a:off x="997893" y="1192114"/>
            <a:ext cx="459879" cy="231056"/>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217</a:t>
            </a:r>
          </a:p>
        </p:txBody>
      </p:sp>
      <p:sp>
        <p:nvSpPr>
          <p:cNvPr id="5155" name="Rectangle 35"/>
          <p:cNvSpPr>
            <a:spLocks/>
          </p:cNvSpPr>
          <p:nvPr/>
        </p:nvSpPr>
        <p:spPr bwMode="auto">
          <a:xfrm>
            <a:off x="2610818" y="1192114"/>
            <a:ext cx="459879" cy="231056"/>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250</a:t>
            </a:r>
          </a:p>
        </p:txBody>
      </p:sp>
      <p:sp>
        <p:nvSpPr>
          <p:cNvPr id="5156" name="Rectangle 36"/>
          <p:cNvSpPr>
            <a:spLocks/>
          </p:cNvSpPr>
          <p:nvPr/>
        </p:nvSpPr>
        <p:spPr bwMode="auto">
          <a:xfrm>
            <a:off x="6054328" y="1192114"/>
            <a:ext cx="459879" cy="231056"/>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250</a:t>
            </a:r>
          </a:p>
        </p:txBody>
      </p:sp>
      <p:sp>
        <p:nvSpPr>
          <p:cNvPr id="5157" name="Rectangle 37"/>
          <p:cNvSpPr>
            <a:spLocks/>
          </p:cNvSpPr>
          <p:nvPr/>
        </p:nvSpPr>
        <p:spPr bwMode="auto">
          <a:xfrm>
            <a:off x="7682880" y="1192114"/>
            <a:ext cx="459879" cy="231056"/>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217</a:t>
            </a:r>
          </a:p>
        </p:txBody>
      </p:sp>
      <p:sp>
        <p:nvSpPr>
          <p:cNvPr id="5158" name="Line 38"/>
          <p:cNvSpPr>
            <a:spLocks noChangeShapeType="1"/>
          </p:cNvSpPr>
          <p:nvPr/>
        </p:nvSpPr>
        <p:spPr bwMode="auto">
          <a:xfrm rot="10800000" flipH="1">
            <a:off x="3696891" y="1425402"/>
            <a:ext cx="1726779" cy="0"/>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5159" name="Line 39"/>
          <p:cNvSpPr>
            <a:spLocks noChangeShapeType="1"/>
          </p:cNvSpPr>
          <p:nvPr/>
        </p:nvSpPr>
        <p:spPr bwMode="auto">
          <a:xfrm>
            <a:off x="469925" y="1428750"/>
            <a:ext cx="1502420" cy="0"/>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5160" name="Line 40"/>
          <p:cNvSpPr>
            <a:spLocks noChangeShapeType="1"/>
          </p:cNvSpPr>
          <p:nvPr/>
        </p:nvSpPr>
        <p:spPr bwMode="auto">
          <a:xfrm rot="10800000" flipH="1">
            <a:off x="1964531" y="1425402"/>
            <a:ext cx="1726779" cy="0"/>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5161" name="Line 41"/>
          <p:cNvSpPr>
            <a:spLocks noChangeShapeType="1"/>
          </p:cNvSpPr>
          <p:nvPr/>
        </p:nvSpPr>
        <p:spPr bwMode="auto">
          <a:xfrm rot="10800000" flipH="1">
            <a:off x="5432599" y="1425402"/>
            <a:ext cx="1726778" cy="0"/>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5162" name="Line 42"/>
          <p:cNvSpPr>
            <a:spLocks noChangeShapeType="1"/>
          </p:cNvSpPr>
          <p:nvPr/>
        </p:nvSpPr>
        <p:spPr bwMode="auto">
          <a:xfrm>
            <a:off x="7153796" y="1428750"/>
            <a:ext cx="1504652" cy="0"/>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5163" name="Line 43"/>
          <p:cNvSpPr>
            <a:spLocks noChangeShapeType="1"/>
          </p:cNvSpPr>
          <p:nvPr/>
        </p:nvSpPr>
        <p:spPr bwMode="auto">
          <a:xfrm>
            <a:off x="454298" y="2691185"/>
            <a:ext cx="1260202" cy="8930"/>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5164" name="Rectangle 44"/>
          <p:cNvSpPr>
            <a:spLocks/>
          </p:cNvSpPr>
          <p:nvPr/>
        </p:nvSpPr>
        <p:spPr bwMode="auto">
          <a:xfrm>
            <a:off x="878458" y="2703463"/>
            <a:ext cx="383977" cy="232172"/>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solidFill>
                  <a:srgbClr val="FFFFFF"/>
                </a:solidFill>
                <a:latin typeface="Calibri" charset="0"/>
                <a:ea typeface="Calibri" charset="0"/>
                <a:cs typeface="Calibri" charset="0"/>
                <a:sym typeface="Calibri" charset="0"/>
              </a:rPr>
              <a:t>177</a:t>
            </a:r>
          </a:p>
        </p:txBody>
      </p:sp>
      <p:sp>
        <p:nvSpPr>
          <p:cNvPr id="5165" name="Line 45"/>
          <p:cNvSpPr>
            <a:spLocks noChangeShapeType="1"/>
          </p:cNvSpPr>
          <p:nvPr/>
        </p:nvSpPr>
        <p:spPr bwMode="auto">
          <a:xfrm>
            <a:off x="1668736" y="2558355"/>
            <a:ext cx="304725" cy="1117"/>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5166" name="Rectangle 46"/>
          <p:cNvSpPr>
            <a:spLocks/>
          </p:cNvSpPr>
          <p:nvPr/>
        </p:nvSpPr>
        <p:spPr bwMode="auto">
          <a:xfrm>
            <a:off x="1685478" y="2291581"/>
            <a:ext cx="383977" cy="181942"/>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alibri" charset="0"/>
                <a:ea typeface="Calibri" charset="0"/>
                <a:cs typeface="Calibri" charset="0"/>
                <a:sym typeface="Calibri" charset="0"/>
              </a:rPr>
              <a:t>40</a:t>
            </a:r>
          </a:p>
        </p:txBody>
      </p:sp>
      <p:sp>
        <p:nvSpPr>
          <p:cNvPr id="5167" name="Line 47"/>
          <p:cNvSpPr>
            <a:spLocks noChangeShapeType="1"/>
          </p:cNvSpPr>
          <p:nvPr/>
        </p:nvSpPr>
        <p:spPr bwMode="auto">
          <a:xfrm>
            <a:off x="7159377" y="4279553"/>
            <a:ext cx="304726" cy="2232"/>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5168" name="Rectangle 48"/>
          <p:cNvSpPr>
            <a:spLocks/>
          </p:cNvSpPr>
          <p:nvPr/>
        </p:nvSpPr>
        <p:spPr bwMode="auto">
          <a:xfrm>
            <a:off x="7183934" y="4347642"/>
            <a:ext cx="359420" cy="226590"/>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alibri" charset="0"/>
                <a:ea typeface="Calibri" charset="0"/>
                <a:cs typeface="Calibri" charset="0"/>
                <a:sym typeface="Calibri" charset="0"/>
              </a:rPr>
              <a:t>40</a:t>
            </a:r>
          </a:p>
        </p:txBody>
      </p:sp>
      <p:sp>
        <p:nvSpPr>
          <p:cNvPr id="5169" name="Line 49"/>
          <p:cNvSpPr>
            <a:spLocks noChangeShapeType="1"/>
          </p:cNvSpPr>
          <p:nvPr/>
        </p:nvSpPr>
        <p:spPr bwMode="auto">
          <a:xfrm>
            <a:off x="7426152" y="2702347"/>
            <a:ext cx="8930" cy="8930"/>
          </a:xfrm>
          <a:prstGeom prst="line">
            <a:avLst/>
          </a:prstGeom>
          <a:noFill/>
          <a:ln w="19050" cap="flat">
            <a:solidFill>
              <a:srgbClr val="FFFFFF"/>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5170" name="Rectangle 50"/>
          <p:cNvSpPr>
            <a:spLocks/>
          </p:cNvSpPr>
          <p:nvPr/>
        </p:nvSpPr>
        <p:spPr bwMode="auto">
          <a:xfrm>
            <a:off x="8254380" y="2707928"/>
            <a:ext cx="383977" cy="241102"/>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alibri" charset="0"/>
                <a:ea typeface="Calibri" charset="0"/>
                <a:cs typeface="Calibri" charset="0"/>
                <a:sym typeface="Calibri" charset="0"/>
              </a:rPr>
              <a:t>177</a:t>
            </a:r>
          </a:p>
        </p:txBody>
      </p:sp>
      <p:sp>
        <p:nvSpPr>
          <p:cNvPr id="5171" name="Line 51"/>
          <p:cNvSpPr>
            <a:spLocks noChangeShapeType="1"/>
          </p:cNvSpPr>
          <p:nvPr/>
        </p:nvSpPr>
        <p:spPr bwMode="auto">
          <a:xfrm rot="10800000" flipH="1">
            <a:off x="3687961" y="2941216"/>
            <a:ext cx="1726779" cy="0"/>
          </a:xfrm>
          <a:prstGeom prst="line">
            <a:avLst/>
          </a:prstGeom>
          <a:noFill/>
          <a:ln w="2540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5172" name="Line 52"/>
          <p:cNvSpPr>
            <a:spLocks noChangeShapeType="1"/>
          </p:cNvSpPr>
          <p:nvPr/>
        </p:nvSpPr>
        <p:spPr bwMode="auto">
          <a:xfrm rot="10800000" flipH="1">
            <a:off x="1973461" y="2941216"/>
            <a:ext cx="1726779" cy="0"/>
          </a:xfrm>
          <a:prstGeom prst="line">
            <a:avLst/>
          </a:prstGeom>
          <a:noFill/>
          <a:ln w="2540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5173" name="Line 53"/>
          <p:cNvSpPr>
            <a:spLocks noChangeShapeType="1"/>
          </p:cNvSpPr>
          <p:nvPr/>
        </p:nvSpPr>
        <p:spPr bwMode="auto">
          <a:xfrm rot="10800000" flipH="1">
            <a:off x="5429250" y="2941216"/>
            <a:ext cx="1726779" cy="0"/>
          </a:xfrm>
          <a:prstGeom prst="line">
            <a:avLst/>
          </a:prstGeom>
          <a:noFill/>
          <a:ln w="2540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5174" name="Rectangle 54"/>
          <p:cNvSpPr>
            <a:spLocks/>
          </p:cNvSpPr>
          <p:nvPr/>
        </p:nvSpPr>
        <p:spPr bwMode="auto">
          <a:xfrm>
            <a:off x="8843740" y="5271865"/>
            <a:ext cx="455414" cy="187523"/>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289</a:t>
            </a:r>
          </a:p>
        </p:txBody>
      </p:sp>
      <p:sp>
        <p:nvSpPr>
          <p:cNvPr id="5175" name="Line 55"/>
          <p:cNvSpPr>
            <a:spLocks noChangeShapeType="1"/>
          </p:cNvSpPr>
          <p:nvPr/>
        </p:nvSpPr>
        <p:spPr bwMode="auto">
          <a:xfrm>
            <a:off x="8716492" y="5420320"/>
            <a:ext cx="166315" cy="1117"/>
          </a:xfrm>
          <a:prstGeom prst="line">
            <a:avLst/>
          </a:prstGeom>
          <a:noFill/>
          <a:ln w="25400" cap="flat">
            <a:solidFill>
              <a:schemeClr val="tx1"/>
            </a:solidFill>
            <a:prstDash val="solid"/>
            <a:round/>
            <a:headEnd type="stealth" w="med" len="med"/>
            <a:tailEnd type="none" w="med" len="med"/>
          </a:ln>
        </p:spPr>
        <p:txBody>
          <a:bodyPr lIns="0" tIns="0" rIns="0" bIns="0">
            <a:prstTxWarp prst="textNoShape">
              <a:avLst/>
            </a:prstTxWarp>
          </a:bodyPr>
          <a:lstStyle/>
          <a:p>
            <a:endParaRPr lang="en-US"/>
          </a:p>
        </p:txBody>
      </p:sp>
      <p:sp>
        <p:nvSpPr>
          <p:cNvPr id="5176" name="Line 56"/>
          <p:cNvSpPr>
            <a:spLocks noChangeShapeType="1"/>
          </p:cNvSpPr>
          <p:nvPr/>
        </p:nvSpPr>
        <p:spPr bwMode="auto">
          <a:xfrm>
            <a:off x="7438429" y="2696765"/>
            <a:ext cx="1260203" cy="8930"/>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5177" name="Rectangle 57"/>
          <p:cNvSpPr>
            <a:spLocks/>
          </p:cNvSpPr>
          <p:nvPr/>
        </p:nvSpPr>
        <p:spPr bwMode="auto">
          <a:xfrm>
            <a:off x="7134821" y="2232422"/>
            <a:ext cx="1185663" cy="169277"/>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err="1">
                <a:solidFill>
                  <a:srgbClr val="2BC8CE"/>
                </a:solidFill>
                <a:latin typeface="Arial" charset="0"/>
                <a:ea typeface="Arial" charset="0"/>
                <a:cs typeface="Arial" charset="0"/>
                <a:sym typeface="Arial" charset="0"/>
              </a:rPr>
              <a:t>EmC</a:t>
            </a:r>
            <a:r>
              <a:rPr lang="en-US" sz="1100" dirty="0" err="1">
                <a:latin typeface="Arial" charset="0"/>
                <a:ea typeface="Arial" charset="0"/>
                <a:cs typeface="Arial" charset="0"/>
                <a:sym typeface="Arial" charset="0"/>
              </a:rPr>
              <a:t>-Endcap-bwd</a:t>
            </a:r>
            <a:endParaRPr lang="en-US" sz="1100" dirty="0">
              <a:latin typeface="Arial" charset="0"/>
              <a:ea typeface="Arial" charset="0"/>
              <a:cs typeface="Arial" charset="0"/>
              <a:sym typeface="Arial" charset="0"/>
            </a:endParaRPr>
          </a:p>
        </p:txBody>
      </p:sp>
      <p:sp>
        <p:nvSpPr>
          <p:cNvPr id="5178" name="Rectangle 58"/>
          <p:cNvSpPr>
            <a:spLocks/>
          </p:cNvSpPr>
          <p:nvPr/>
        </p:nvSpPr>
        <p:spPr bwMode="auto">
          <a:xfrm>
            <a:off x="7134821" y="2473523"/>
            <a:ext cx="1216796" cy="169277"/>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a:solidFill>
                  <a:srgbClr val="6E7D8F"/>
                </a:solidFill>
                <a:latin typeface="Arial" charset="0"/>
                <a:ea typeface="Arial" charset="0"/>
                <a:cs typeface="Arial" charset="0"/>
                <a:sym typeface="Arial" charset="0"/>
              </a:rPr>
              <a:t>EmC</a:t>
            </a:r>
            <a:r>
              <a:rPr lang="en-US" sz="1100" dirty="0">
                <a:latin typeface="Arial" charset="0"/>
                <a:ea typeface="Arial" charset="0"/>
                <a:cs typeface="Arial" charset="0"/>
                <a:sym typeface="Arial" charset="0"/>
              </a:rPr>
              <a:t>-insert-½-bwd</a:t>
            </a:r>
          </a:p>
        </p:txBody>
      </p:sp>
      <p:sp>
        <p:nvSpPr>
          <p:cNvPr id="5179" name="Rectangle 59"/>
          <p:cNvSpPr>
            <a:spLocks/>
          </p:cNvSpPr>
          <p:nvPr/>
        </p:nvSpPr>
        <p:spPr bwMode="auto">
          <a:xfrm>
            <a:off x="463228" y="3704704"/>
            <a:ext cx="1205508" cy="151805"/>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solidFill>
                  <a:srgbClr val="FFFFFF"/>
                </a:solidFill>
                <a:latin typeface="Arial" charset="0"/>
                <a:ea typeface="Arial" charset="0"/>
                <a:cs typeface="Arial" charset="0"/>
                <a:sym typeface="Arial" charset="0"/>
              </a:rPr>
              <a:t>HaC-insert-½-fwd</a:t>
            </a:r>
          </a:p>
        </p:txBody>
      </p:sp>
      <p:sp>
        <p:nvSpPr>
          <p:cNvPr id="5180" name="Rectangle 60"/>
          <p:cNvSpPr>
            <a:spLocks/>
          </p:cNvSpPr>
          <p:nvPr/>
        </p:nvSpPr>
        <p:spPr bwMode="auto">
          <a:xfrm>
            <a:off x="7483078" y="3705820"/>
            <a:ext cx="1357313" cy="151805"/>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Arial" charset="0"/>
                <a:ea typeface="Arial" charset="0"/>
                <a:cs typeface="Arial" charset="0"/>
                <a:sym typeface="Arial" charset="0"/>
              </a:rPr>
              <a:t>HaC-insert-½-bwd</a:t>
            </a:r>
          </a:p>
        </p:txBody>
      </p:sp>
      <p:sp>
        <p:nvSpPr>
          <p:cNvPr id="5181" name="Rectangle 61"/>
          <p:cNvSpPr>
            <a:spLocks/>
          </p:cNvSpPr>
          <p:nvPr/>
        </p:nvSpPr>
        <p:spPr bwMode="auto">
          <a:xfrm>
            <a:off x="2623096" y="2714625"/>
            <a:ext cx="620992" cy="169277"/>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err="1">
                <a:latin typeface="Arial" charset="0"/>
                <a:ea typeface="Arial" charset="0"/>
                <a:cs typeface="Arial" charset="0"/>
                <a:sym typeface="Arial" charset="0"/>
              </a:rPr>
              <a:t>EmC</a:t>
            </a:r>
            <a:r>
              <a:rPr lang="en-US" sz="1100" dirty="0">
                <a:latin typeface="Arial" charset="0"/>
                <a:ea typeface="Arial" charset="0"/>
                <a:cs typeface="Arial" charset="0"/>
                <a:sym typeface="Arial" charset="0"/>
              </a:rPr>
              <a:t>-fwd</a:t>
            </a:r>
          </a:p>
        </p:txBody>
      </p:sp>
      <p:sp>
        <p:nvSpPr>
          <p:cNvPr id="5182" name="Rectangle 62"/>
          <p:cNvSpPr>
            <a:spLocks/>
          </p:cNvSpPr>
          <p:nvPr/>
        </p:nvSpPr>
        <p:spPr bwMode="auto">
          <a:xfrm>
            <a:off x="5893594" y="2714625"/>
            <a:ext cx="660253" cy="169277"/>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err="1">
                <a:latin typeface="Arial" charset="0"/>
                <a:ea typeface="Arial" charset="0"/>
                <a:cs typeface="Arial" charset="0"/>
                <a:sym typeface="Arial" charset="0"/>
              </a:rPr>
              <a:t>EmC-bwd</a:t>
            </a:r>
            <a:endParaRPr lang="en-US" sz="1100" dirty="0">
              <a:latin typeface="Arial" charset="0"/>
              <a:ea typeface="Arial" charset="0"/>
              <a:cs typeface="Arial" charset="0"/>
              <a:sym typeface="Arial" charset="0"/>
            </a:endParaRPr>
          </a:p>
        </p:txBody>
      </p:sp>
      <p:sp>
        <p:nvSpPr>
          <p:cNvPr id="5183" name="Rectangle 63"/>
          <p:cNvSpPr>
            <a:spLocks/>
          </p:cNvSpPr>
          <p:nvPr/>
        </p:nvSpPr>
        <p:spPr bwMode="auto">
          <a:xfrm>
            <a:off x="6314406" y="1848445"/>
            <a:ext cx="1419958" cy="230832"/>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500" dirty="0" err="1">
                <a:latin typeface="Arial" charset="0"/>
                <a:ea typeface="Arial" charset="0"/>
                <a:cs typeface="Arial" charset="0"/>
                <a:sym typeface="Arial" charset="0"/>
              </a:rPr>
              <a:t>HaC-Barrel-bwd</a:t>
            </a:r>
            <a:endParaRPr lang="en-US" sz="1500" dirty="0">
              <a:latin typeface="Arial" charset="0"/>
              <a:ea typeface="Arial" charset="0"/>
              <a:cs typeface="Arial" charset="0"/>
              <a:sym typeface="Arial" charset="0"/>
            </a:endParaRPr>
          </a:p>
        </p:txBody>
      </p:sp>
      <p:sp>
        <p:nvSpPr>
          <p:cNvPr id="5184" name="Rectangle 64"/>
          <p:cNvSpPr>
            <a:spLocks/>
          </p:cNvSpPr>
          <p:nvPr/>
        </p:nvSpPr>
        <p:spPr bwMode="auto">
          <a:xfrm>
            <a:off x="2365251" y="1850678"/>
            <a:ext cx="1366420" cy="230832"/>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500" dirty="0" err="1">
                <a:latin typeface="Arial" charset="0"/>
                <a:ea typeface="Arial" charset="0"/>
                <a:cs typeface="Arial" charset="0"/>
                <a:sym typeface="Arial" charset="0"/>
              </a:rPr>
              <a:t>HaC</a:t>
            </a:r>
            <a:r>
              <a:rPr lang="en-US" sz="1500" dirty="0">
                <a:latin typeface="Arial" charset="0"/>
                <a:ea typeface="Arial" charset="0"/>
                <a:cs typeface="Arial" charset="0"/>
                <a:sym typeface="Arial" charset="0"/>
              </a:rPr>
              <a:t>-Barrel-fwd</a:t>
            </a:r>
          </a:p>
        </p:txBody>
      </p:sp>
      <p:sp>
        <p:nvSpPr>
          <p:cNvPr id="5185" name="Rectangle 65"/>
          <p:cNvSpPr>
            <a:spLocks/>
          </p:cNvSpPr>
          <p:nvPr/>
        </p:nvSpPr>
        <p:spPr bwMode="auto">
          <a:xfrm>
            <a:off x="8843740" y="4048498"/>
            <a:ext cx="455414" cy="187523"/>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112</a:t>
            </a:r>
          </a:p>
        </p:txBody>
      </p:sp>
      <p:sp>
        <p:nvSpPr>
          <p:cNvPr id="5186" name="Line 66"/>
          <p:cNvSpPr>
            <a:spLocks noChangeShapeType="1"/>
          </p:cNvSpPr>
          <p:nvPr/>
        </p:nvSpPr>
        <p:spPr bwMode="auto">
          <a:xfrm>
            <a:off x="8716492" y="4198070"/>
            <a:ext cx="166315" cy="0"/>
          </a:xfrm>
          <a:prstGeom prst="line">
            <a:avLst/>
          </a:prstGeom>
          <a:noFill/>
          <a:ln w="25400" cap="flat">
            <a:solidFill>
              <a:schemeClr val="tx1"/>
            </a:solidFill>
            <a:prstDash val="solid"/>
            <a:round/>
            <a:headEnd type="stealth" w="med" len="med"/>
            <a:tailEnd type="none" w="med" len="med"/>
          </a:ln>
        </p:spPr>
        <p:txBody>
          <a:bodyPr lIns="0" tIns="0" rIns="0" bIns="0">
            <a:prstTxWarp prst="textNoShape">
              <a:avLst/>
            </a:prstTxWarp>
          </a:bodyPr>
          <a:lstStyle/>
          <a:p>
            <a:endParaRPr lang="en-US"/>
          </a:p>
        </p:txBody>
      </p:sp>
      <p:sp>
        <p:nvSpPr>
          <p:cNvPr id="5187" name="Rectangle 67"/>
          <p:cNvSpPr>
            <a:spLocks/>
          </p:cNvSpPr>
          <p:nvPr/>
        </p:nvSpPr>
        <p:spPr bwMode="auto">
          <a:xfrm>
            <a:off x="8843740" y="3540621"/>
            <a:ext cx="455414" cy="187523"/>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40</a:t>
            </a:r>
          </a:p>
        </p:txBody>
      </p:sp>
      <p:sp>
        <p:nvSpPr>
          <p:cNvPr id="5188" name="Rectangle 68"/>
          <p:cNvSpPr>
            <a:spLocks/>
          </p:cNvSpPr>
          <p:nvPr/>
        </p:nvSpPr>
        <p:spPr bwMode="auto">
          <a:xfrm>
            <a:off x="8834810" y="3420071"/>
            <a:ext cx="455414" cy="187523"/>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20</a:t>
            </a:r>
          </a:p>
        </p:txBody>
      </p:sp>
      <p:sp>
        <p:nvSpPr>
          <p:cNvPr id="5189" name="Line 69"/>
          <p:cNvSpPr>
            <a:spLocks noChangeShapeType="1"/>
          </p:cNvSpPr>
          <p:nvPr/>
        </p:nvSpPr>
        <p:spPr bwMode="auto">
          <a:xfrm>
            <a:off x="8707562" y="3571875"/>
            <a:ext cx="166315" cy="1117"/>
          </a:xfrm>
          <a:prstGeom prst="line">
            <a:avLst/>
          </a:prstGeom>
          <a:noFill/>
          <a:ln w="25400" cap="flat">
            <a:solidFill>
              <a:schemeClr val="tx1"/>
            </a:solidFill>
            <a:prstDash val="solid"/>
            <a:round/>
            <a:headEnd type="stealth" w="med" len="med"/>
            <a:tailEnd type="none" w="med" len="med"/>
          </a:ln>
        </p:spPr>
        <p:txBody>
          <a:bodyPr lIns="0" tIns="0" rIns="0" bIns="0">
            <a:prstTxWarp prst="textNoShape">
              <a:avLst/>
            </a:prstTxWarp>
          </a:bodyPr>
          <a:lstStyle/>
          <a:p>
            <a:endParaRPr lang="en-US"/>
          </a:p>
        </p:txBody>
      </p:sp>
      <p:sp>
        <p:nvSpPr>
          <p:cNvPr id="5190" name="Rectangle 70"/>
          <p:cNvSpPr>
            <a:spLocks/>
          </p:cNvSpPr>
          <p:nvPr/>
        </p:nvSpPr>
        <p:spPr bwMode="auto">
          <a:xfrm>
            <a:off x="8843740" y="3737074"/>
            <a:ext cx="455414" cy="187523"/>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60</a:t>
            </a:r>
          </a:p>
        </p:txBody>
      </p:sp>
      <p:sp>
        <p:nvSpPr>
          <p:cNvPr id="5191" name="Line 71"/>
          <p:cNvSpPr>
            <a:spLocks noChangeShapeType="1"/>
          </p:cNvSpPr>
          <p:nvPr/>
        </p:nvSpPr>
        <p:spPr bwMode="auto">
          <a:xfrm>
            <a:off x="8716492" y="3902273"/>
            <a:ext cx="166315" cy="1117"/>
          </a:xfrm>
          <a:prstGeom prst="line">
            <a:avLst/>
          </a:prstGeom>
          <a:noFill/>
          <a:ln w="25400" cap="flat">
            <a:solidFill>
              <a:schemeClr val="tx1"/>
            </a:solidFill>
            <a:prstDash val="solid"/>
            <a:round/>
            <a:headEnd type="stealth" w="med" len="med"/>
            <a:tailEnd type="none" w="med" len="med"/>
          </a:ln>
        </p:spPr>
        <p:txBody>
          <a:bodyPr lIns="0" tIns="0" rIns="0" bIns="0">
            <a:prstTxWarp prst="textNoShape">
              <a:avLst/>
            </a:prstTxWarp>
          </a:bodyPr>
          <a:lstStyle/>
          <a:p>
            <a:endParaRPr lang="en-US"/>
          </a:p>
        </p:txBody>
      </p:sp>
      <p:sp>
        <p:nvSpPr>
          <p:cNvPr id="5192" name="Rectangle 72"/>
          <p:cNvSpPr>
            <a:spLocks/>
          </p:cNvSpPr>
          <p:nvPr/>
        </p:nvSpPr>
        <p:spPr bwMode="auto">
          <a:xfrm>
            <a:off x="8843740" y="5271865"/>
            <a:ext cx="455414" cy="187523"/>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289</a:t>
            </a:r>
          </a:p>
        </p:txBody>
      </p:sp>
      <p:sp>
        <p:nvSpPr>
          <p:cNvPr id="5193" name="Line 73"/>
          <p:cNvSpPr>
            <a:spLocks noChangeShapeType="1"/>
          </p:cNvSpPr>
          <p:nvPr/>
        </p:nvSpPr>
        <p:spPr bwMode="auto">
          <a:xfrm>
            <a:off x="8716492" y="5420320"/>
            <a:ext cx="166315" cy="0"/>
          </a:xfrm>
          <a:prstGeom prst="line">
            <a:avLst/>
          </a:prstGeom>
          <a:noFill/>
          <a:ln w="25400" cap="flat">
            <a:solidFill>
              <a:schemeClr val="tx1"/>
            </a:solidFill>
            <a:prstDash val="solid"/>
            <a:round/>
            <a:headEnd type="stealth" w="med" len="med"/>
            <a:tailEnd type="none" w="med" len="med"/>
          </a:ln>
        </p:spPr>
        <p:txBody>
          <a:bodyPr lIns="0" tIns="0" rIns="0" bIns="0">
            <a:prstTxWarp prst="textNoShape">
              <a:avLst/>
            </a:prstTxWarp>
          </a:bodyPr>
          <a:lstStyle/>
          <a:p>
            <a:endParaRPr lang="en-US"/>
          </a:p>
        </p:txBody>
      </p:sp>
      <p:sp>
        <p:nvSpPr>
          <p:cNvPr id="5194" name="Line 74"/>
          <p:cNvSpPr>
            <a:spLocks noChangeShapeType="1"/>
          </p:cNvSpPr>
          <p:nvPr/>
        </p:nvSpPr>
        <p:spPr bwMode="auto">
          <a:xfrm>
            <a:off x="8716492" y="3696890"/>
            <a:ext cx="166315" cy="1117"/>
          </a:xfrm>
          <a:prstGeom prst="line">
            <a:avLst/>
          </a:prstGeom>
          <a:noFill/>
          <a:ln w="25400" cap="flat">
            <a:solidFill>
              <a:schemeClr val="tx1"/>
            </a:solidFill>
            <a:prstDash val="solid"/>
            <a:round/>
            <a:headEnd type="stealth" w="med" len="med"/>
            <a:tailEnd type="none" w="med" len="med"/>
          </a:ln>
        </p:spPr>
        <p:txBody>
          <a:bodyPr lIns="0" tIns="0" rIns="0" bIns="0">
            <a:prstTxWarp prst="textNoShape">
              <a:avLst/>
            </a:prstTxWarp>
          </a:bodyPr>
          <a:lstStyle/>
          <a:p>
            <a:endParaRPr lang="en-US"/>
          </a:p>
        </p:txBody>
      </p:sp>
      <p:sp>
        <p:nvSpPr>
          <p:cNvPr id="5195" name="Rectangle 75"/>
          <p:cNvSpPr>
            <a:spLocks/>
          </p:cNvSpPr>
          <p:nvPr/>
        </p:nvSpPr>
        <p:spPr bwMode="auto">
          <a:xfrm>
            <a:off x="2168798" y="235521"/>
            <a:ext cx="4822031" cy="392906"/>
          </a:xfrm>
          <a:prstGeom prst="rect">
            <a:avLst/>
          </a:prstGeom>
          <a:noFill/>
          <a:ln w="12700" cap="flat">
            <a:noFill/>
            <a:miter lim="800000"/>
            <a:headEnd type="none" w="med" len="med"/>
            <a:tailEnd type="none" w="med" len="med"/>
          </a:ln>
        </p:spPr>
        <p:txBody>
          <a:bodyPr lIns="0" tIns="0" rIns="0" bIns="0">
            <a:prstTxWarp prst="textNoShape">
              <a:avLst/>
            </a:prstTxWarp>
          </a:bodyPr>
          <a:lstStyle/>
          <a:p>
            <a:pPr marL="37950"/>
            <a:r>
              <a:rPr lang="en-US" sz="2700" dirty="0">
                <a:solidFill>
                  <a:srgbClr val="5F497A"/>
                </a:solidFill>
                <a:latin typeface="Arial Rounded MT Bold" charset="0"/>
                <a:ea typeface="Arial Rounded MT Bold" charset="0"/>
                <a:cs typeface="Arial Rounded MT Bold" charset="0"/>
                <a:sym typeface="Arial Rounded MT Bold" charset="0"/>
              </a:rPr>
              <a:t>The Detector - Low Q</a:t>
            </a:r>
            <a:r>
              <a:rPr lang="en-US" sz="2700" baseline="32000" dirty="0">
                <a:solidFill>
                  <a:srgbClr val="5F497A"/>
                </a:solidFill>
                <a:latin typeface="Arial Rounded MT Bold" charset="0"/>
                <a:ea typeface="Arial Rounded MT Bold" charset="0"/>
                <a:cs typeface="Arial Rounded MT Bold" charset="0"/>
                <a:sym typeface="Arial Rounded MT Bold" charset="0"/>
              </a:rPr>
              <a:t>2</a:t>
            </a:r>
            <a:r>
              <a:rPr lang="en-US" sz="2700" dirty="0">
                <a:solidFill>
                  <a:srgbClr val="5F497A"/>
                </a:solidFill>
                <a:latin typeface="Arial Rounded MT Bold" charset="0"/>
                <a:ea typeface="Arial Rounded MT Bold" charset="0"/>
                <a:cs typeface="Arial Rounded MT Bold" charset="0"/>
                <a:sym typeface="Arial Rounded MT Bold" charset="0"/>
              </a:rPr>
              <a:t> </a:t>
            </a:r>
            <a:r>
              <a:rPr lang="en-US" sz="2700" dirty="0">
                <a:solidFill>
                  <a:srgbClr val="604A7B"/>
                </a:solidFill>
                <a:latin typeface="Arial Rounded MT Bold" charset="0"/>
                <a:ea typeface="Arial Rounded MT Bold" charset="0"/>
                <a:cs typeface="Arial Rounded MT Bold" charset="0"/>
                <a:sym typeface="Arial Rounded MT Bold" charset="0"/>
              </a:rPr>
              <a:t>Setup</a:t>
            </a:r>
          </a:p>
        </p:txBody>
      </p:sp>
      <p:sp>
        <p:nvSpPr>
          <p:cNvPr id="5196" name="Rectangle 76"/>
          <p:cNvSpPr>
            <a:spLocks/>
          </p:cNvSpPr>
          <p:nvPr/>
        </p:nvSpPr>
        <p:spPr bwMode="auto">
          <a:xfrm>
            <a:off x="4143375" y="2714625"/>
            <a:ext cx="777761" cy="169277"/>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err="1">
                <a:latin typeface="Arial" charset="0"/>
                <a:ea typeface="Arial" charset="0"/>
                <a:cs typeface="Arial" charset="0"/>
                <a:sym typeface="Arial" charset="0"/>
              </a:rPr>
              <a:t>EmC</a:t>
            </a:r>
            <a:r>
              <a:rPr lang="en-US" sz="1100" dirty="0">
                <a:latin typeface="Arial" charset="0"/>
                <a:ea typeface="Arial" charset="0"/>
                <a:cs typeface="Arial" charset="0"/>
                <a:sym typeface="Arial" charset="0"/>
              </a:rPr>
              <a:t>-Barrel</a:t>
            </a:r>
          </a:p>
        </p:txBody>
      </p:sp>
      <p:sp>
        <p:nvSpPr>
          <p:cNvPr id="80" name="TextBox 79"/>
          <p:cNvSpPr txBox="1"/>
          <p:nvPr/>
        </p:nvSpPr>
        <p:spPr>
          <a:xfrm>
            <a:off x="833178" y="6096000"/>
            <a:ext cx="7859506" cy="646331"/>
          </a:xfrm>
          <a:prstGeom prst="rect">
            <a:avLst/>
          </a:prstGeom>
          <a:noFill/>
        </p:spPr>
        <p:txBody>
          <a:bodyPr wrap="none" rtlCol="0">
            <a:spAutoFit/>
          </a:bodyPr>
          <a:lstStyle/>
          <a:p>
            <a:r>
              <a:rPr lang="en-US" dirty="0" smtClean="0"/>
              <a:t>Fwd/</a:t>
            </a:r>
            <a:r>
              <a:rPr lang="en-US" dirty="0" err="1" smtClean="0"/>
              <a:t>Bwd</a:t>
            </a:r>
            <a:r>
              <a:rPr lang="en-US" dirty="0" smtClean="0"/>
              <a:t> asymmetry in energy deposited and thus in technology [W/Si </a:t>
            </a:r>
            <a:r>
              <a:rPr lang="en-US" dirty="0" err="1" smtClean="0"/>
              <a:t>vs</a:t>
            </a:r>
            <a:r>
              <a:rPr lang="en-US" dirty="0" smtClean="0"/>
              <a:t> </a:t>
            </a:r>
            <a:r>
              <a:rPr lang="en-US" dirty="0" err="1" smtClean="0"/>
              <a:t>Pb</a:t>
            </a:r>
            <a:r>
              <a:rPr lang="en-US" dirty="0" smtClean="0"/>
              <a:t>/Sc..]</a:t>
            </a:r>
          </a:p>
          <a:p>
            <a:r>
              <a:rPr lang="en-US" dirty="0" smtClean="0"/>
              <a:t>Present dimensions: </a:t>
            </a:r>
            <a:r>
              <a:rPr lang="en-US" dirty="0" err="1" smtClean="0"/>
              <a:t>LxD</a:t>
            </a:r>
            <a:r>
              <a:rPr lang="en-US" dirty="0" smtClean="0"/>
              <a:t> =17x10m</a:t>
            </a:r>
            <a:r>
              <a:rPr lang="en-US" baseline="30000" dirty="0" smtClean="0"/>
              <a:t>2 </a:t>
            </a:r>
            <a:r>
              <a:rPr lang="en-US" dirty="0" smtClean="0"/>
              <a:t> [CMS 21 </a:t>
            </a:r>
            <a:r>
              <a:rPr lang="en-US" dirty="0" err="1" smtClean="0"/>
              <a:t>x</a:t>
            </a:r>
            <a:r>
              <a:rPr lang="en-US" dirty="0" smtClean="0"/>
              <a:t> 15m</a:t>
            </a:r>
            <a:r>
              <a:rPr lang="en-US" baseline="30000" dirty="0" smtClean="0"/>
              <a:t>2 </a:t>
            </a:r>
            <a:r>
              <a:rPr lang="en-US" dirty="0" smtClean="0"/>
              <a:t>, ATLAS 25 </a:t>
            </a:r>
            <a:r>
              <a:rPr lang="en-US" dirty="0" err="1" smtClean="0"/>
              <a:t>x</a:t>
            </a:r>
            <a:r>
              <a:rPr lang="en-US" dirty="0" smtClean="0"/>
              <a:t> 45 m</a:t>
            </a:r>
            <a:r>
              <a:rPr lang="en-US" baseline="30000" dirty="0" smtClean="0"/>
              <a:t>2</a:t>
            </a:r>
            <a:r>
              <a:rPr lang="en-US" dirty="0" smtClean="0"/>
              <a:t>]</a:t>
            </a:r>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8" name="Slide Number Placeholder 3"/>
          <p:cNvSpPr>
            <a:spLocks noGrp="1"/>
          </p:cNvSpPr>
          <p:nvPr>
            <p:ph type="sldNum" sz="quarter" idx="10"/>
          </p:nvPr>
        </p:nvSpPr>
        <p:spPr/>
        <p:txBody>
          <a:bodyPr/>
          <a:lstStyle/>
          <a:p>
            <a:fld id="{BFBB95F7-3CB9-DE4B-BF85-58897DF6724B}" type="slidenum">
              <a:rPr lang="en-US"/>
              <a:pPr/>
              <a:t>29</a:t>
            </a:fld>
            <a:endParaRPr lang="en-US"/>
          </a:p>
        </p:txBody>
      </p:sp>
      <p:pic>
        <p:nvPicPr>
          <p:cNvPr id="6145" name="Picture 1"/>
          <p:cNvPicPr>
            <a:picLocks noChangeArrowheads="1"/>
          </p:cNvPicPr>
          <p:nvPr/>
        </p:nvPicPr>
        <p:blipFill>
          <a:blip r:embed="rId2"/>
          <a:srcRect/>
          <a:stretch>
            <a:fillRect/>
          </a:stretch>
        </p:blipFill>
        <p:spPr bwMode="auto">
          <a:xfrm>
            <a:off x="-1303734" y="1143000"/>
            <a:ext cx="11760398" cy="4554141"/>
          </a:xfrm>
          <a:prstGeom prst="rect">
            <a:avLst/>
          </a:prstGeom>
          <a:noFill/>
          <a:ln w="12700" cap="flat">
            <a:noFill/>
            <a:miter lim="800000"/>
            <a:headEnd/>
            <a:tailEnd/>
          </a:ln>
        </p:spPr>
      </p:pic>
      <p:sp>
        <p:nvSpPr>
          <p:cNvPr id="6146" name="Rectangle 2"/>
          <p:cNvSpPr>
            <a:spLocks/>
          </p:cNvSpPr>
          <p:nvPr/>
        </p:nvSpPr>
        <p:spPr bwMode="auto">
          <a:xfrm>
            <a:off x="3411141" y="4500563"/>
            <a:ext cx="1017391" cy="169277"/>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err="1">
                <a:solidFill>
                  <a:srgbClr val="15FF53"/>
                </a:solidFill>
                <a:latin typeface="Calibri" charset="0"/>
                <a:ea typeface="Calibri" charset="0"/>
                <a:cs typeface="Calibri" charset="0"/>
                <a:sym typeface="Calibri" charset="0"/>
              </a:rPr>
              <a:t>EmC</a:t>
            </a:r>
            <a:r>
              <a:rPr lang="en-US" sz="1100" dirty="0" err="1">
                <a:latin typeface="Calibri" charset="0"/>
                <a:ea typeface="Calibri" charset="0"/>
                <a:cs typeface="Calibri" charset="0"/>
                <a:sym typeface="Calibri" charset="0"/>
              </a:rPr>
              <a:t>-Endcap-fwd</a:t>
            </a:r>
            <a:endParaRPr lang="en-US" sz="1100" dirty="0">
              <a:latin typeface="Calibri" charset="0"/>
              <a:ea typeface="Calibri" charset="0"/>
              <a:cs typeface="Calibri" charset="0"/>
              <a:sym typeface="Calibri" charset="0"/>
            </a:endParaRPr>
          </a:p>
        </p:txBody>
      </p:sp>
      <p:sp>
        <p:nvSpPr>
          <p:cNvPr id="6147" name="Rectangle 3"/>
          <p:cNvSpPr>
            <a:spLocks/>
          </p:cNvSpPr>
          <p:nvPr/>
        </p:nvSpPr>
        <p:spPr bwMode="auto">
          <a:xfrm>
            <a:off x="4067472" y="3641080"/>
            <a:ext cx="974453" cy="169664"/>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a:latin typeface="Calibri" charset="0"/>
                <a:ea typeface="Calibri" charset="0"/>
                <a:cs typeface="Calibri" charset="0"/>
                <a:sym typeface="Calibri" charset="0"/>
              </a:rPr>
              <a:t>Central Tracking</a:t>
            </a:r>
          </a:p>
        </p:txBody>
      </p:sp>
      <p:sp>
        <p:nvSpPr>
          <p:cNvPr id="6148" name="Rectangle 4"/>
          <p:cNvSpPr>
            <a:spLocks/>
          </p:cNvSpPr>
          <p:nvPr/>
        </p:nvSpPr>
        <p:spPr bwMode="auto">
          <a:xfrm>
            <a:off x="3411141" y="4259461"/>
            <a:ext cx="1061956" cy="169277"/>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a:solidFill>
                  <a:srgbClr val="E227FF"/>
                </a:solidFill>
                <a:latin typeface="Calibri" charset="0"/>
                <a:ea typeface="Calibri" charset="0"/>
                <a:cs typeface="Calibri" charset="0"/>
                <a:sym typeface="Calibri" charset="0"/>
              </a:rPr>
              <a:t>EmC</a:t>
            </a:r>
            <a:r>
              <a:rPr lang="en-US" sz="1100" dirty="0">
                <a:latin typeface="Calibri" charset="0"/>
                <a:ea typeface="Calibri" charset="0"/>
                <a:cs typeface="Calibri" charset="0"/>
                <a:sym typeface="Calibri" charset="0"/>
              </a:rPr>
              <a:t>-insert-½-fwd</a:t>
            </a:r>
          </a:p>
        </p:txBody>
      </p:sp>
      <p:sp>
        <p:nvSpPr>
          <p:cNvPr id="6149" name="Rectangle 5"/>
          <p:cNvSpPr>
            <a:spLocks/>
          </p:cNvSpPr>
          <p:nvPr/>
        </p:nvSpPr>
        <p:spPr bwMode="auto">
          <a:xfrm>
            <a:off x="3869904" y="5429250"/>
            <a:ext cx="1319081" cy="230832"/>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500" dirty="0" err="1">
                <a:latin typeface="Calibri" charset="0"/>
                <a:ea typeface="Calibri" charset="0"/>
                <a:cs typeface="Calibri" charset="0"/>
                <a:sym typeface="Calibri" charset="0"/>
              </a:rPr>
              <a:t>Solenoid+Dipole</a:t>
            </a:r>
            <a:r>
              <a:rPr lang="en-US" sz="1500" dirty="0">
                <a:latin typeface="Calibri" charset="0"/>
                <a:ea typeface="Calibri" charset="0"/>
                <a:cs typeface="Calibri" charset="0"/>
                <a:sym typeface="Calibri" charset="0"/>
              </a:rPr>
              <a:t> </a:t>
            </a:r>
          </a:p>
        </p:txBody>
      </p:sp>
      <p:grpSp>
        <p:nvGrpSpPr>
          <p:cNvPr id="2" name="Group 6"/>
          <p:cNvGrpSpPr>
            <a:grpSpLocks/>
          </p:cNvGrpSpPr>
          <p:nvPr/>
        </p:nvGrpSpPr>
        <p:grpSpPr bwMode="auto">
          <a:xfrm>
            <a:off x="4573117" y="2794993"/>
            <a:ext cx="3763863" cy="628427"/>
            <a:chOff x="0" y="0"/>
            <a:chExt cx="3371" cy="563"/>
          </a:xfrm>
        </p:grpSpPr>
        <p:sp>
          <p:nvSpPr>
            <p:cNvPr id="6151" name="Rectangle 7"/>
            <p:cNvSpPr>
              <a:spLocks/>
            </p:cNvSpPr>
            <p:nvPr/>
          </p:nvSpPr>
          <p:spPr bwMode="auto">
            <a:xfrm>
              <a:off x="2784" y="462"/>
              <a:ext cx="584" cy="80"/>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600" dirty="0">
                  <a:solidFill>
                    <a:srgbClr val="66B132"/>
                  </a:solidFill>
                  <a:latin typeface="Chalkboard" charset="0"/>
                  <a:ea typeface="Chalkboard" charset="0"/>
                  <a:cs typeface="Chalkboard" charset="0"/>
                  <a:sym typeface="Chalkboard" charset="0"/>
                </a:rPr>
                <a:t>1</a:t>
              </a:r>
              <a:r>
                <a:rPr lang="en-US" sz="600" dirty="0">
                  <a:solidFill>
                    <a:srgbClr val="66B132"/>
                  </a:solidFill>
                  <a:latin typeface="ヒラギノ角ゴ ProN W3" charset="-128"/>
                  <a:sym typeface="ヒラギノ角ゴ ProN W3" charset="-128"/>
                </a:rPr>
                <a:t>⁰</a:t>
              </a:r>
              <a:r>
                <a:rPr lang="en-US" sz="600" dirty="0">
                  <a:solidFill>
                    <a:srgbClr val="66B132"/>
                  </a:solidFill>
                  <a:latin typeface="Chalkboard" charset="0"/>
                  <a:ea typeface="Chalkboard" charset="0"/>
                  <a:cs typeface="Chalkboard" charset="0"/>
                  <a:sym typeface="Chalkboard" charset="0"/>
                </a:rPr>
                <a:t> and 179</a:t>
              </a:r>
              <a:r>
                <a:rPr lang="en-US" sz="600" dirty="0">
                  <a:solidFill>
                    <a:srgbClr val="66B132"/>
                  </a:solidFill>
                  <a:latin typeface="ヒラギノ角ゴ ProN W3" charset="-128"/>
                  <a:sym typeface="ヒラギノ角ゴ ProN W3" charset="-128"/>
                </a:rPr>
                <a:t>⁰</a:t>
              </a:r>
              <a:r>
                <a:rPr lang="en-US" sz="600" dirty="0">
                  <a:solidFill>
                    <a:srgbClr val="66B132"/>
                  </a:solidFill>
                  <a:latin typeface="Chalkboard" charset="0"/>
                  <a:ea typeface="Chalkboard" charset="0"/>
                  <a:cs typeface="Chalkboard" charset="0"/>
                  <a:sym typeface="Chalkboard" charset="0"/>
                </a:rPr>
                <a:t> </a:t>
              </a:r>
            </a:p>
          </p:txBody>
        </p:sp>
        <p:sp>
          <p:nvSpPr>
            <p:cNvPr id="6152" name="Line 8"/>
            <p:cNvSpPr>
              <a:spLocks noChangeShapeType="1"/>
            </p:cNvSpPr>
            <p:nvPr/>
          </p:nvSpPr>
          <p:spPr bwMode="auto">
            <a:xfrm flipH="1">
              <a:off x="0" y="514"/>
              <a:ext cx="2770" cy="49"/>
            </a:xfrm>
            <a:prstGeom prst="line">
              <a:avLst/>
            </a:prstGeom>
            <a:noFill/>
            <a:ln w="25400" cap="flat">
              <a:solidFill>
                <a:srgbClr val="86CD4D"/>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6153" name="Rectangle 9"/>
            <p:cNvSpPr>
              <a:spLocks/>
            </p:cNvSpPr>
            <p:nvPr/>
          </p:nvSpPr>
          <p:spPr bwMode="auto">
            <a:xfrm>
              <a:off x="2771" y="378"/>
              <a:ext cx="584" cy="80"/>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600" dirty="0">
                  <a:solidFill>
                    <a:srgbClr val="FF5308"/>
                  </a:solidFill>
                  <a:latin typeface="Chalkboard" charset="0"/>
                  <a:ea typeface="Chalkboard" charset="0"/>
                  <a:cs typeface="Chalkboard" charset="0"/>
                  <a:sym typeface="Chalkboard" charset="0"/>
                </a:rPr>
                <a:t>2</a:t>
              </a:r>
              <a:r>
                <a:rPr lang="en-US" sz="600" dirty="0">
                  <a:solidFill>
                    <a:srgbClr val="FF5308"/>
                  </a:solidFill>
                  <a:latin typeface="ヒラギノ角ゴ ProN W3" charset="-128"/>
                  <a:sym typeface="ヒラギノ角ゴ ProN W3" charset="-128"/>
                </a:rPr>
                <a:t>⁰</a:t>
              </a:r>
              <a:r>
                <a:rPr lang="en-US" sz="600" dirty="0">
                  <a:solidFill>
                    <a:srgbClr val="FF5308"/>
                  </a:solidFill>
                  <a:latin typeface="Chalkboard" charset="0"/>
                  <a:ea typeface="Chalkboard" charset="0"/>
                  <a:cs typeface="Chalkboard" charset="0"/>
                  <a:sym typeface="Chalkboard" charset="0"/>
                </a:rPr>
                <a:t> and 178</a:t>
              </a:r>
              <a:r>
                <a:rPr lang="en-US" sz="600" dirty="0">
                  <a:solidFill>
                    <a:srgbClr val="FF5308"/>
                  </a:solidFill>
                  <a:latin typeface="ヒラギノ角ゴ ProN W3" charset="-128"/>
                  <a:sym typeface="ヒラギノ角ゴ ProN W3" charset="-128"/>
                </a:rPr>
                <a:t>⁰</a:t>
              </a:r>
              <a:r>
                <a:rPr lang="en-US" sz="600" dirty="0">
                  <a:solidFill>
                    <a:srgbClr val="FF5308"/>
                  </a:solidFill>
                  <a:latin typeface="Chalkboard" charset="0"/>
                  <a:ea typeface="Chalkboard" charset="0"/>
                  <a:cs typeface="Chalkboard" charset="0"/>
                  <a:sym typeface="Chalkboard" charset="0"/>
                </a:rPr>
                <a:t> </a:t>
              </a:r>
            </a:p>
          </p:txBody>
        </p:sp>
        <p:sp>
          <p:nvSpPr>
            <p:cNvPr id="6154" name="Line 10"/>
            <p:cNvSpPr>
              <a:spLocks noChangeShapeType="1"/>
            </p:cNvSpPr>
            <p:nvPr/>
          </p:nvSpPr>
          <p:spPr bwMode="auto">
            <a:xfrm flipH="1">
              <a:off x="0" y="467"/>
              <a:ext cx="2770" cy="96"/>
            </a:xfrm>
            <a:prstGeom prst="line">
              <a:avLst/>
            </a:prstGeom>
            <a:noFill/>
            <a:ln w="25400" cap="flat">
              <a:solidFill>
                <a:srgbClr val="FE7038"/>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6155" name="Rectangle 11"/>
            <p:cNvSpPr>
              <a:spLocks/>
            </p:cNvSpPr>
            <p:nvPr/>
          </p:nvSpPr>
          <p:spPr bwMode="auto">
            <a:xfrm>
              <a:off x="2771" y="304"/>
              <a:ext cx="600" cy="80"/>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600" dirty="0">
                  <a:solidFill>
                    <a:srgbClr val="FF2712"/>
                  </a:solidFill>
                  <a:latin typeface="Chalkboard" charset="0"/>
                  <a:ea typeface="Chalkboard" charset="0"/>
                  <a:cs typeface="Chalkboard" charset="0"/>
                  <a:sym typeface="Chalkboard" charset="0"/>
                </a:rPr>
                <a:t>3</a:t>
              </a:r>
              <a:r>
                <a:rPr lang="en-US" sz="600" dirty="0">
                  <a:solidFill>
                    <a:srgbClr val="FF2712"/>
                  </a:solidFill>
                  <a:latin typeface="ヒラギノ角ゴ ProN W3" charset="-128"/>
                  <a:sym typeface="ヒラギノ角ゴ ProN W3" charset="-128"/>
                </a:rPr>
                <a:t>⁰</a:t>
              </a:r>
              <a:r>
                <a:rPr lang="en-US" sz="600" dirty="0">
                  <a:solidFill>
                    <a:srgbClr val="FF2712"/>
                  </a:solidFill>
                  <a:latin typeface="Chalkboard" charset="0"/>
                  <a:ea typeface="Chalkboard" charset="0"/>
                  <a:cs typeface="Chalkboard" charset="0"/>
                  <a:sym typeface="Chalkboard" charset="0"/>
                </a:rPr>
                <a:t> and 177</a:t>
              </a:r>
              <a:r>
                <a:rPr lang="en-US" sz="600" dirty="0">
                  <a:solidFill>
                    <a:srgbClr val="FF2712"/>
                  </a:solidFill>
                  <a:latin typeface="ヒラギノ角ゴ ProN W3" charset="-128"/>
                  <a:sym typeface="ヒラギノ角ゴ ProN W3" charset="-128"/>
                </a:rPr>
                <a:t>⁰</a:t>
              </a:r>
              <a:r>
                <a:rPr lang="en-US" sz="600" dirty="0">
                  <a:solidFill>
                    <a:srgbClr val="FF2712"/>
                  </a:solidFill>
                  <a:latin typeface="Chalkboard" charset="0"/>
                  <a:ea typeface="Chalkboard" charset="0"/>
                  <a:cs typeface="Chalkboard" charset="0"/>
                  <a:sym typeface="Chalkboard" charset="0"/>
                </a:rPr>
                <a:t> </a:t>
              </a:r>
            </a:p>
          </p:txBody>
        </p:sp>
        <p:sp>
          <p:nvSpPr>
            <p:cNvPr id="6156" name="Line 12"/>
            <p:cNvSpPr>
              <a:spLocks noChangeShapeType="1"/>
            </p:cNvSpPr>
            <p:nvPr/>
          </p:nvSpPr>
          <p:spPr bwMode="auto">
            <a:xfrm flipH="1">
              <a:off x="0" y="416"/>
              <a:ext cx="2770" cy="145"/>
            </a:xfrm>
            <a:prstGeom prst="line">
              <a:avLst/>
            </a:prstGeom>
            <a:noFill/>
            <a:ln w="25400" cap="flat">
              <a:solidFill>
                <a:srgbClr val="FE4940"/>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6157" name="Rectangle 13"/>
            <p:cNvSpPr>
              <a:spLocks/>
            </p:cNvSpPr>
            <p:nvPr/>
          </p:nvSpPr>
          <p:spPr bwMode="auto">
            <a:xfrm>
              <a:off x="2769" y="224"/>
              <a:ext cx="592" cy="80"/>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600" dirty="0">
                  <a:solidFill>
                    <a:srgbClr val="A8184B"/>
                  </a:solidFill>
                  <a:latin typeface="Chalkboard" charset="0"/>
                  <a:ea typeface="Chalkboard" charset="0"/>
                  <a:cs typeface="Chalkboard" charset="0"/>
                  <a:sym typeface="Chalkboard" charset="0"/>
                </a:rPr>
                <a:t>4</a:t>
              </a:r>
              <a:r>
                <a:rPr lang="en-US" sz="600" dirty="0">
                  <a:solidFill>
                    <a:srgbClr val="A8184B"/>
                  </a:solidFill>
                  <a:latin typeface="ヒラギノ角ゴ ProN W3" charset="-128"/>
                  <a:sym typeface="ヒラギノ角ゴ ProN W3" charset="-128"/>
                </a:rPr>
                <a:t>⁰</a:t>
              </a:r>
              <a:r>
                <a:rPr lang="en-US" sz="600" dirty="0">
                  <a:solidFill>
                    <a:srgbClr val="A8184B"/>
                  </a:solidFill>
                  <a:latin typeface="Chalkboard" charset="0"/>
                  <a:ea typeface="Chalkboard" charset="0"/>
                  <a:cs typeface="Chalkboard" charset="0"/>
                  <a:sym typeface="Chalkboard" charset="0"/>
                </a:rPr>
                <a:t> and 176</a:t>
              </a:r>
              <a:r>
                <a:rPr lang="en-US" sz="600" dirty="0">
                  <a:solidFill>
                    <a:srgbClr val="A8184B"/>
                  </a:solidFill>
                  <a:latin typeface="ヒラギノ角ゴ ProN W3" charset="-128"/>
                  <a:sym typeface="ヒラギノ角ゴ ProN W3" charset="-128"/>
                </a:rPr>
                <a:t>⁰</a:t>
              </a:r>
              <a:r>
                <a:rPr lang="en-US" sz="600" dirty="0">
                  <a:solidFill>
                    <a:srgbClr val="A8184B"/>
                  </a:solidFill>
                  <a:latin typeface="Chalkboard" charset="0"/>
                  <a:ea typeface="Chalkboard" charset="0"/>
                  <a:cs typeface="Chalkboard" charset="0"/>
                  <a:sym typeface="Chalkboard" charset="0"/>
                </a:rPr>
                <a:t> </a:t>
              </a:r>
            </a:p>
          </p:txBody>
        </p:sp>
        <p:sp>
          <p:nvSpPr>
            <p:cNvPr id="6158" name="Line 14"/>
            <p:cNvSpPr>
              <a:spLocks noChangeShapeType="1"/>
            </p:cNvSpPr>
            <p:nvPr/>
          </p:nvSpPr>
          <p:spPr bwMode="auto">
            <a:xfrm flipH="1">
              <a:off x="0" y="366"/>
              <a:ext cx="2768" cy="195"/>
            </a:xfrm>
            <a:prstGeom prst="line">
              <a:avLst/>
            </a:prstGeom>
            <a:noFill/>
            <a:ln w="25400" cap="flat">
              <a:solidFill>
                <a:srgbClr val="DD2067"/>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6159" name="Line 15"/>
            <p:cNvSpPr>
              <a:spLocks noChangeShapeType="1"/>
            </p:cNvSpPr>
            <p:nvPr/>
          </p:nvSpPr>
          <p:spPr bwMode="auto">
            <a:xfrm flipH="1">
              <a:off x="0" y="315"/>
              <a:ext cx="2747" cy="246"/>
            </a:xfrm>
            <a:prstGeom prst="line">
              <a:avLst/>
            </a:prstGeom>
            <a:noFill/>
            <a:ln w="25400" cap="flat">
              <a:solidFill>
                <a:srgbClr val="8500AF"/>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6160" name="Rectangle 16"/>
            <p:cNvSpPr>
              <a:spLocks/>
            </p:cNvSpPr>
            <p:nvPr/>
          </p:nvSpPr>
          <p:spPr bwMode="auto">
            <a:xfrm>
              <a:off x="2764" y="132"/>
              <a:ext cx="600" cy="80"/>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600" dirty="0">
                  <a:solidFill>
                    <a:srgbClr val="8500AF"/>
                  </a:solidFill>
                  <a:latin typeface="Chalkboard" charset="0"/>
                  <a:ea typeface="Chalkboard" charset="0"/>
                  <a:cs typeface="Chalkboard" charset="0"/>
                  <a:sym typeface="Chalkboard" charset="0"/>
                </a:rPr>
                <a:t>5</a:t>
              </a:r>
              <a:r>
                <a:rPr lang="en-US" sz="600" dirty="0">
                  <a:solidFill>
                    <a:srgbClr val="8500AF"/>
                  </a:solidFill>
                  <a:latin typeface="ヒラギノ角ゴ ProN W3" charset="-128"/>
                  <a:sym typeface="ヒラギノ角ゴ ProN W3" charset="-128"/>
                </a:rPr>
                <a:t>⁰</a:t>
              </a:r>
              <a:r>
                <a:rPr lang="en-US" sz="600" dirty="0">
                  <a:solidFill>
                    <a:srgbClr val="8500AF"/>
                  </a:solidFill>
                  <a:latin typeface="Chalkboard" charset="0"/>
                  <a:ea typeface="Chalkboard" charset="0"/>
                  <a:cs typeface="Chalkboard" charset="0"/>
                  <a:sym typeface="Chalkboard" charset="0"/>
                </a:rPr>
                <a:t> and 175</a:t>
              </a:r>
              <a:r>
                <a:rPr lang="en-US" sz="600" dirty="0">
                  <a:solidFill>
                    <a:srgbClr val="8500AF"/>
                  </a:solidFill>
                  <a:latin typeface="ヒラギノ角ゴ ProN W3" charset="-128"/>
                  <a:sym typeface="ヒラギノ角ゴ ProN W3" charset="-128"/>
                </a:rPr>
                <a:t>⁰</a:t>
              </a:r>
              <a:r>
                <a:rPr lang="en-US" sz="600" dirty="0">
                  <a:solidFill>
                    <a:srgbClr val="8500AF"/>
                  </a:solidFill>
                  <a:latin typeface="Chalkboard" charset="0"/>
                  <a:ea typeface="Chalkboard" charset="0"/>
                  <a:cs typeface="Chalkboard" charset="0"/>
                  <a:sym typeface="Chalkboard" charset="0"/>
                </a:rPr>
                <a:t> </a:t>
              </a:r>
            </a:p>
          </p:txBody>
        </p:sp>
        <p:sp>
          <p:nvSpPr>
            <p:cNvPr id="6161" name="Line 17"/>
            <p:cNvSpPr>
              <a:spLocks noChangeShapeType="1"/>
            </p:cNvSpPr>
            <p:nvPr/>
          </p:nvSpPr>
          <p:spPr bwMode="auto">
            <a:xfrm flipH="1">
              <a:off x="0" y="88"/>
              <a:ext cx="2713" cy="475"/>
            </a:xfrm>
            <a:prstGeom prst="line">
              <a:avLst/>
            </a:prstGeom>
            <a:noFill/>
            <a:ln w="25400" cap="flat">
              <a:solidFill>
                <a:srgbClr val="0044FE"/>
              </a:solidFill>
              <a:prstDash val="sysDot"/>
              <a:miter lim="800000"/>
              <a:headEnd type="none" w="med" len="med"/>
              <a:tailEnd type="none" w="med" len="med"/>
            </a:ln>
          </p:spPr>
          <p:txBody>
            <a:bodyPr lIns="0" tIns="0" rIns="0" bIns="0">
              <a:prstTxWarp prst="textNoShape">
                <a:avLst/>
              </a:prstTxWarp>
            </a:bodyPr>
            <a:lstStyle/>
            <a:p>
              <a:endParaRPr lang="en-US"/>
            </a:p>
          </p:txBody>
        </p:sp>
        <p:sp>
          <p:nvSpPr>
            <p:cNvPr id="6162" name="Rectangle 18"/>
            <p:cNvSpPr>
              <a:spLocks/>
            </p:cNvSpPr>
            <p:nvPr/>
          </p:nvSpPr>
          <p:spPr bwMode="auto">
            <a:xfrm>
              <a:off x="2750" y="0"/>
              <a:ext cx="616" cy="80"/>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600" dirty="0">
                  <a:solidFill>
                    <a:srgbClr val="0044FE"/>
                  </a:solidFill>
                  <a:latin typeface="Chalkboard" charset="0"/>
                  <a:ea typeface="Chalkboard" charset="0"/>
                  <a:cs typeface="Chalkboard" charset="0"/>
                  <a:sym typeface="Chalkboard" charset="0"/>
                </a:rPr>
                <a:t>10</a:t>
              </a:r>
              <a:r>
                <a:rPr lang="en-US" sz="600" dirty="0">
                  <a:solidFill>
                    <a:srgbClr val="0044FE"/>
                  </a:solidFill>
                  <a:latin typeface="ヒラギノ角ゴ ProN W3" charset="-128"/>
                  <a:sym typeface="ヒラギノ角ゴ ProN W3" charset="-128"/>
                </a:rPr>
                <a:t>⁰</a:t>
              </a:r>
              <a:r>
                <a:rPr lang="en-US" sz="600" dirty="0">
                  <a:solidFill>
                    <a:srgbClr val="0044FE"/>
                  </a:solidFill>
                  <a:latin typeface="Chalkboard" charset="0"/>
                  <a:ea typeface="Chalkboard" charset="0"/>
                  <a:cs typeface="Chalkboard" charset="0"/>
                  <a:sym typeface="Chalkboard" charset="0"/>
                </a:rPr>
                <a:t> and 170</a:t>
              </a:r>
              <a:r>
                <a:rPr lang="en-US" sz="600" dirty="0">
                  <a:solidFill>
                    <a:srgbClr val="0044FE"/>
                  </a:solidFill>
                  <a:latin typeface="ヒラギノ角ゴ ProN W3" charset="-128"/>
                  <a:sym typeface="ヒラギノ角ゴ ProN W3" charset="-128"/>
                </a:rPr>
                <a:t>⁰</a:t>
              </a:r>
              <a:r>
                <a:rPr lang="en-US" sz="600" dirty="0">
                  <a:solidFill>
                    <a:srgbClr val="0044FE"/>
                  </a:solidFill>
                  <a:latin typeface="Chalkboard" charset="0"/>
                  <a:ea typeface="Chalkboard" charset="0"/>
                  <a:cs typeface="Chalkboard" charset="0"/>
                  <a:sym typeface="Chalkboard" charset="0"/>
                </a:rPr>
                <a:t> </a:t>
              </a:r>
            </a:p>
          </p:txBody>
        </p:sp>
      </p:grpSp>
      <p:grpSp>
        <p:nvGrpSpPr>
          <p:cNvPr id="3" name="Group 19"/>
          <p:cNvGrpSpPr>
            <a:grpSpLocks/>
          </p:cNvGrpSpPr>
          <p:nvPr/>
        </p:nvGrpSpPr>
        <p:grpSpPr bwMode="auto">
          <a:xfrm>
            <a:off x="8716492" y="4039568"/>
            <a:ext cx="582662" cy="187523"/>
            <a:chOff x="0" y="0"/>
            <a:chExt cx="521" cy="168"/>
          </a:xfrm>
        </p:grpSpPr>
        <p:sp>
          <p:nvSpPr>
            <p:cNvPr id="6164" name="Rectangle 20"/>
            <p:cNvSpPr>
              <a:spLocks/>
            </p:cNvSpPr>
            <p:nvPr/>
          </p:nvSpPr>
          <p:spPr bwMode="auto">
            <a:xfrm>
              <a:off x="113" y="0"/>
              <a:ext cx="408" cy="168"/>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1100" dirty="0">
                  <a:solidFill>
                    <a:srgbClr val="FFFFFF"/>
                  </a:solidFill>
                  <a:latin typeface="Chalkboard" charset="0"/>
                  <a:ea typeface="Chalkboard" charset="0"/>
                  <a:cs typeface="Chalkboard" charset="0"/>
                  <a:sym typeface="Chalkboard" charset="0"/>
                </a:rPr>
                <a:t>112</a:t>
              </a:r>
            </a:p>
          </p:txBody>
        </p:sp>
        <p:sp>
          <p:nvSpPr>
            <p:cNvPr id="6165" name="Line 21"/>
            <p:cNvSpPr>
              <a:spLocks noChangeShapeType="1"/>
            </p:cNvSpPr>
            <p:nvPr/>
          </p:nvSpPr>
          <p:spPr bwMode="auto">
            <a:xfrm>
              <a:off x="0" y="140"/>
              <a:ext cx="149" cy="2"/>
            </a:xfrm>
            <a:prstGeom prst="line">
              <a:avLst/>
            </a:prstGeom>
            <a:noFill/>
            <a:ln w="25400" cap="flat">
              <a:solidFill>
                <a:srgbClr val="FFFFFF"/>
              </a:solidFill>
              <a:prstDash val="solid"/>
              <a:round/>
              <a:headEnd type="stealth" w="med" len="med"/>
              <a:tailEnd type="none" w="med" len="med"/>
            </a:ln>
          </p:spPr>
          <p:txBody>
            <a:bodyPr lIns="0" tIns="0" rIns="0" bIns="0">
              <a:prstTxWarp prst="textNoShape">
                <a:avLst/>
              </a:prstTxWarp>
            </a:bodyPr>
            <a:lstStyle/>
            <a:p>
              <a:endParaRPr lang="en-US"/>
            </a:p>
          </p:txBody>
        </p:sp>
      </p:grpSp>
      <p:sp>
        <p:nvSpPr>
          <p:cNvPr id="6166" name="Rectangle 22"/>
          <p:cNvSpPr>
            <a:spLocks/>
          </p:cNvSpPr>
          <p:nvPr/>
        </p:nvSpPr>
        <p:spPr bwMode="auto">
          <a:xfrm>
            <a:off x="8843740" y="3540621"/>
            <a:ext cx="455414" cy="187523"/>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solidFill>
                  <a:srgbClr val="FFFFFF"/>
                </a:solidFill>
                <a:latin typeface="Chalkboard" charset="0"/>
                <a:ea typeface="Chalkboard" charset="0"/>
                <a:cs typeface="Chalkboard" charset="0"/>
                <a:sym typeface="Chalkboard" charset="0"/>
              </a:rPr>
              <a:t>40</a:t>
            </a:r>
          </a:p>
        </p:txBody>
      </p:sp>
      <p:sp>
        <p:nvSpPr>
          <p:cNvPr id="6167" name="Line 23"/>
          <p:cNvSpPr>
            <a:spLocks noChangeShapeType="1"/>
          </p:cNvSpPr>
          <p:nvPr/>
        </p:nvSpPr>
        <p:spPr bwMode="auto">
          <a:xfrm>
            <a:off x="8716492" y="3696890"/>
            <a:ext cx="166315" cy="1117"/>
          </a:xfrm>
          <a:prstGeom prst="line">
            <a:avLst/>
          </a:prstGeom>
          <a:noFill/>
          <a:ln w="25400" cap="flat">
            <a:solidFill>
              <a:srgbClr val="FFFFFF"/>
            </a:solidFill>
            <a:prstDash val="solid"/>
            <a:round/>
            <a:headEnd type="stealth" w="med" len="med"/>
            <a:tailEnd type="none" w="med" len="med"/>
          </a:ln>
        </p:spPr>
        <p:txBody>
          <a:bodyPr lIns="0" tIns="0" rIns="0" bIns="0">
            <a:prstTxWarp prst="textNoShape">
              <a:avLst/>
            </a:prstTxWarp>
          </a:bodyPr>
          <a:lstStyle/>
          <a:p>
            <a:endParaRPr lang="en-US"/>
          </a:p>
        </p:txBody>
      </p:sp>
      <p:grpSp>
        <p:nvGrpSpPr>
          <p:cNvPr id="4" name="Group 24"/>
          <p:cNvGrpSpPr>
            <a:grpSpLocks/>
          </p:cNvGrpSpPr>
          <p:nvPr/>
        </p:nvGrpSpPr>
        <p:grpSpPr bwMode="auto">
          <a:xfrm>
            <a:off x="8707562" y="3420071"/>
            <a:ext cx="582662" cy="187523"/>
            <a:chOff x="0" y="0"/>
            <a:chExt cx="521" cy="168"/>
          </a:xfrm>
        </p:grpSpPr>
        <p:sp>
          <p:nvSpPr>
            <p:cNvPr id="6169" name="Rectangle 25"/>
            <p:cNvSpPr>
              <a:spLocks/>
            </p:cNvSpPr>
            <p:nvPr/>
          </p:nvSpPr>
          <p:spPr bwMode="auto">
            <a:xfrm>
              <a:off x="113" y="0"/>
              <a:ext cx="408" cy="168"/>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1100" dirty="0">
                  <a:solidFill>
                    <a:srgbClr val="FFFFFF"/>
                  </a:solidFill>
                  <a:latin typeface="Chalkboard" charset="0"/>
                  <a:ea typeface="Chalkboard" charset="0"/>
                  <a:cs typeface="Chalkboard" charset="0"/>
                  <a:sym typeface="Chalkboard" charset="0"/>
                </a:rPr>
                <a:t>20</a:t>
              </a:r>
            </a:p>
          </p:txBody>
        </p:sp>
        <p:sp>
          <p:nvSpPr>
            <p:cNvPr id="6170" name="Line 26"/>
            <p:cNvSpPr>
              <a:spLocks noChangeShapeType="1"/>
            </p:cNvSpPr>
            <p:nvPr/>
          </p:nvSpPr>
          <p:spPr bwMode="auto">
            <a:xfrm>
              <a:off x="0" y="136"/>
              <a:ext cx="149" cy="1"/>
            </a:xfrm>
            <a:prstGeom prst="line">
              <a:avLst/>
            </a:prstGeom>
            <a:noFill/>
            <a:ln w="25400" cap="flat">
              <a:solidFill>
                <a:srgbClr val="FFFFFF"/>
              </a:solidFill>
              <a:prstDash val="solid"/>
              <a:round/>
              <a:headEnd type="stealth" w="med" len="med"/>
              <a:tailEnd type="none" w="med" len="med"/>
            </a:ln>
          </p:spPr>
          <p:txBody>
            <a:bodyPr lIns="0" tIns="0" rIns="0" bIns="0">
              <a:prstTxWarp prst="textNoShape">
                <a:avLst/>
              </a:prstTxWarp>
            </a:bodyPr>
            <a:lstStyle/>
            <a:p>
              <a:endParaRPr lang="en-US"/>
            </a:p>
          </p:txBody>
        </p:sp>
      </p:grpSp>
      <p:grpSp>
        <p:nvGrpSpPr>
          <p:cNvPr id="5" name="Group 27"/>
          <p:cNvGrpSpPr>
            <a:grpSpLocks/>
          </p:cNvGrpSpPr>
          <p:nvPr/>
        </p:nvGrpSpPr>
        <p:grpSpPr bwMode="auto">
          <a:xfrm>
            <a:off x="8716492" y="3746004"/>
            <a:ext cx="582662" cy="187523"/>
            <a:chOff x="0" y="0"/>
            <a:chExt cx="521" cy="168"/>
          </a:xfrm>
        </p:grpSpPr>
        <p:sp>
          <p:nvSpPr>
            <p:cNvPr id="6172" name="Rectangle 28"/>
            <p:cNvSpPr>
              <a:spLocks/>
            </p:cNvSpPr>
            <p:nvPr/>
          </p:nvSpPr>
          <p:spPr bwMode="auto">
            <a:xfrm>
              <a:off x="113" y="0"/>
              <a:ext cx="408" cy="168"/>
            </a:xfrm>
            <a:prstGeom prst="rect">
              <a:avLst/>
            </a:prstGeom>
            <a:noFill/>
            <a:ln w="12700" cap="flat">
              <a:noFill/>
              <a:miter lim="800000"/>
              <a:headEnd type="none" w="med" len="med"/>
              <a:tailEnd type="none" w="med" len="med"/>
            </a:ln>
          </p:spPr>
          <p:txBody>
            <a:bodyPr lIns="0" tIns="0" rIns="57793" bIns="0">
              <a:prstTxWarp prst="textNoShape">
                <a:avLst/>
              </a:prstTxWarp>
            </a:bodyPr>
            <a:lstStyle/>
            <a:p>
              <a:pPr marL="39066"/>
              <a:r>
                <a:rPr lang="en-US" sz="1100" dirty="0">
                  <a:solidFill>
                    <a:srgbClr val="FFFFFF"/>
                  </a:solidFill>
                  <a:latin typeface="Chalkboard" charset="0"/>
                  <a:ea typeface="Chalkboard" charset="0"/>
                  <a:cs typeface="Chalkboard" charset="0"/>
                  <a:sym typeface="Chalkboard" charset="0"/>
                </a:rPr>
                <a:t>60</a:t>
              </a:r>
            </a:p>
          </p:txBody>
        </p:sp>
        <p:sp>
          <p:nvSpPr>
            <p:cNvPr id="6173" name="Line 29"/>
            <p:cNvSpPr>
              <a:spLocks noChangeShapeType="1"/>
            </p:cNvSpPr>
            <p:nvPr/>
          </p:nvSpPr>
          <p:spPr bwMode="auto">
            <a:xfrm>
              <a:off x="0" y="147"/>
              <a:ext cx="149" cy="1"/>
            </a:xfrm>
            <a:prstGeom prst="line">
              <a:avLst/>
            </a:prstGeom>
            <a:noFill/>
            <a:ln w="25400" cap="flat">
              <a:solidFill>
                <a:srgbClr val="FFFFFF"/>
              </a:solidFill>
              <a:prstDash val="solid"/>
              <a:round/>
              <a:headEnd type="stealth" w="med" len="med"/>
              <a:tailEnd type="none" w="med" len="med"/>
            </a:ln>
          </p:spPr>
          <p:txBody>
            <a:bodyPr lIns="0" tIns="0" rIns="0" bIns="0">
              <a:prstTxWarp prst="textNoShape">
                <a:avLst/>
              </a:prstTxWarp>
            </a:bodyPr>
            <a:lstStyle/>
            <a:p>
              <a:endParaRPr lang="en-US"/>
            </a:p>
          </p:txBody>
        </p:sp>
      </p:grpSp>
      <p:sp>
        <p:nvSpPr>
          <p:cNvPr id="6174" name="Rectangle 30"/>
          <p:cNvSpPr>
            <a:spLocks/>
          </p:cNvSpPr>
          <p:nvPr/>
        </p:nvSpPr>
        <p:spPr bwMode="auto">
          <a:xfrm>
            <a:off x="8733234" y="1196578"/>
            <a:ext cx="288088" cy="169277"/>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a:latin typeface="Chalkboard" charset="0"/>
                <a:ea typeface="Chalkboard" charset="0"/>
                <a:cs typeface="Chalkboard" charset="0"/>
                <a:sym typeface="Chalkboard" charset="0"/>
              </a:rPr>
              <a:t>[cm]</a:t>
            </a:r>
          </a:p>
        </p:txBody>
      </p:sp>
      <p:sp>
        <p:nvSpPr>
          <p:cNvPr id="6175" name="Rectangle 31"/>
          <p:cNvSpPr>
            <a:spLocks/>
          </p:cNvSpPr>
          <p:nvPr/>
        </p:nvSpPr>
        <p:spPr bwMode="auto">
          <a:xfrm>
            <a:off x="4321969" y="1192114"/>
            <a:ext cx="459879" cy="231056"/>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250</a:t>
            </a:r>
          </a:p>
        </p:txBody>
      </p:sp>
      <p:sp>
        <p:nvSpPr>
          <p:cNvPr id="6176" name="Rectangle 32"/>
          <p:cNvSpPr>
            <a:spLocks/>
          </p:cNvSpPr>
          <p:nvPr/>
        </p:nvSpPr>
        <p:spPr bwMode="auto">
          <a:xfrm>
            <a:off x="997893" y="1192114"/>
            <a:ext cx="459879" cy="231056"/>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217</a:t>
            </a:r>
          </a:p>
        </p:txBody>
      </p:sp>
      <p:sp>
        <p:nvSpPr>
          <p:cNvPr id="6177" name="Rectangle 33"/>
          <p:cNvSpPr>
            <a:spLocks/>
          </p:cNvSpPr>
          <p:nvPr/>
        </p:nvSpPr>
        <p:spPr bwMode="auto">
          <a:xfrm>
            <a:off x="2610818" y="1192114"/>
            <a:ext cx="459879" cy="231056"/>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250</a:t>
            </a:r>
          </a:p>
        </p:txBody>
      </p:sp>
      <p:sp>
        <p:nvSpPr>
          <p:cNvPr id="6178" name="Rectangle 34"/>
          <p:cNvSpPr>
            <a:spLocks/>
          </p:cNvSpPr>
          <p:nvPr/>
        </p:nvSpPr>
        <p:spPr bwMode="auto">
          <a:xfrm>
            <a:off x="6054328" y="1192114"/>
            <a:ext cx="459879" cy="231056"/>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250</a:t>
            </a:r>
          </a:p>
        </p:txBody>
      </p:sp>
      <p:sp>
        <p:nvSpPr>
          <p:cNvPr id="6179" name="Rectangle 35"/>
          <p:cNvSpPr>
            <a:spLocks/>
          </p:cNvSpPr>
          <p:nvPr/>
        </p:nvSpPr>
        <p:spPr bwMode="auto">
          <a:xfrm>
            <a:off x="7682880" y="1192114"/>
            <a:ext cx="459879" cy="231056"/>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217</a:t>
            </a:r>
          </a:p>
        </p:txBody>
      </p:sp>
      <p:sp>
        <p:nvSpPr>
          <p:cNvPr id="6180" name="Line 36"/>
          <p:cNvSpPr>
            <a:spLocks noChangeShapeType="1"/>
          </p:cNvSpPr>
          <p:nvPr/>
        </p:nvSpPr>
        <p:spPr bwMode="auto">
          <a:xfrm rot="10800000" flipH="1">
            <a:off x="3696891" y="1425402"/>
            <a:ext cx="1726779" cy="0"/>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6181" name="Line 37"/>
          <p:cNvSpPr>
            <a:spLocks noChangeShapeType="1"/>
          </p:cNvSpPr>
          <p:nvPr/>
        </p:nvSpPr>
        <p:spPr bwMode="auto">
          <a:xfrm>
            <a:off x="469925" y="1428750"/>
            <a:ext cx="1502420" cy="0"/>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6182" name="Line 38"/>
          <p:cNvSpPr>
            <a:spLocks noChangeShapeType="1"/>
          </p:cNvSpPr>
          <p:nvPr/>
        </p:nvSpPr>
        <p:spPr bwMode="auto">
          <a:xfrm rot="10800000" flipH="1">
            <a:off x="1964531" y="1425402"/>
            <a:ext cx="1726779" cy="0"/>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6183" name="Line 39"/>
          <p:cNvSpPr>
            <a:spLocks noChangeShapeType="1"/>
          </p:cNvSpPr>
          <p:nvPr/>
        </p:nvSpPr>
        <p:spPr bwMode="auto">
          <a:xfrm rot="10800000" flipH="1">
            <a:off x="5432599" y="1425402"/>
            <a:ext cx="1726778" cy="0"/>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6184" name="Line 40"/>
          <p:cNvSpPr>
            <a:spLocks noChangeShapeType="1"/>
          </p:cNvSpPr>
          <p:nvPr/>
        </p:nvSpPr>
        <p:spPr bwMode="auto">
          <a:xfrm>
            <a:off x="7153796" y="1428750"/>
            <a:ext cx="1504652" cy="0"/>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6185" name="Line 41"/>
          <p:cNvSpPr>
            <a:spLocks noChangeShapeType="1"/>
          </p:cNvSpPr>
          <p:nvPr/>
        </p:nvSpPr>
        <p:spPr bwMode="auto">
          <a:xfrm>
            <a:off x="2195588" y="2682256"/>
            <a:ext cx="1215553" cy="6697"/>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6186" name="Rectangle 42"/>
          <p:cNvSpPr>
            <a:spLocks/>
          </p:cNvSpPr>
          <p:nvPr/>
        </p:nvSpPr>
        <p:spPr bwMode="auto">
          <a:xfrm>
            <a:off x="2619747" y="2694533"/>
            <a:ext cx="383977" cy="232172"/>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solidFill>
                  <a:srgbClr val="FFFFFF"/>
                </a:solidFill>
                <a:latin typeface="Calibri" charset="0"/>
                <a:ea typeface="Calibri" charset="0"/>
                <a:cs typeface="Calibri" charset="0"/>
                <a:sym typeface="Calibri" charset="0"/>
              </a:rPr>
              <a:t>177</a:t>
            </a:r>
          </a:p>
        </p:txBody>
      </p:sp>
      <p:sp>
        <p:nvSpPr>
          <p:cNvPr id="6187" name="Line 43"/>
          <p:cNvSpPr>
            <a:spLocks noChangeShapeType="1"/>
          </p:cNvSpPr>
          <p:nvPr/>
        </p:nvSpPr>
        <p:spPr bwMode="auto">
          <a:xfrm>
            <a:off x="3392166" y="2603004"/>
            <a:ext cx="304725" cy="1117"/>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6188" name="Rectangle 44"/>
          <p:cNvSpPr>
            <a:spLocks/>
          </p:cNvSpPr>
          <p:nvPr/>
        </p:nvSpPr>
        <p:spPr bwMode="auto">
          <a:xfrm>
            <a:off x="3408908" y="2336230"/>
            <a:ext cx="383977" cy="181942"/>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alibri" charset="0"/>
                <a:ea typeface="Calibri" charset="0"/>
                <a:cs typeface="Calibri" charset="0"/>
                <a:sym typeface="Calibri" charset="0"/>
              </a:rPr>
              <a:t>40</a:t>
            </a:r>
          </a:p>
        </p:txBody>
      </p:sp>
      <p:sp>
        <p:nvSpPr>
          <p:cNvPr id="6189" name="Line 45"/>
          <p:cNvSpPr>
            <a:spLocks noChangeShapeType="1"/>
          </p:cNvSpPr>
          <p:nvPr/>
        </p:nvSpPr>
        <p:spPr bwMode="auto">
          <a:xfrm>
            <a:off x="5427018" y="4297413"/>
            <a:ext cx="304726" cy="2232"/>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6190" name="Rectangle 46"/>
          <p:cNvSpPr>
            <a:spLocks/>
          </p:cNvSpPr>
          <p:nvPr/>
        </p:nvSpPr>
        <p:spPr bwMode="auto">
          <a:xfrm>
            <a:off x="5451575" y="4365502"/>
            <a:ext cx="359420" cy="226590"/>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alibri" charset="0"/>
                <a:ea typeface="Calibri" charset="0"/>
                <a:cs typeface="Calibri" charset="0"/>
                <a:sym typeface="Calibri" charset="0"/>
              </a:rPr>
              <a:t>40</a:t>
            </a:r>
          </a:p>
        </p:txBody>
      </p:sp>
      <p:sp>
        <p:nvSpPr>
          <p:cNvPr id="6191" name="Line 47"/>
          <p:cNvSpPr>
            <a:spLocks noChangeShapeType="1"/>
          </p:cNvSpPr>
          <p:nvPr/>
        </p:nvSpPr>
        <p:spPr bwMode="auto">
          <a:xfrm>
            <a:off x="7426152" y="2702347"/>
            <a:ext cx="8930" cy="8930"/>
          </a:xfrm>
          <a:prstGeom prst="line">
            <a:avLst/>
          </a:prstGeom>
          <a:noFill/>
          <a:ln w="19050" cap="flat">
            <a:solidFill>
              <a:srgbClr val="FFFFFF"/>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6192" name="Rectangle 48"/>
          <p:cNvSpPr>
            <a:spLocks/>
          </p:cNvSpPr>
          <p:nvPr/>
        </p:nvSpPr>
        <p:spPr bwMode="auto">
          <a:xfrm>
            <a:off x="6548810" y="2681138"/>
            <a:ext cx="383977" cy="241102"/>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alibri" charset="0"/>
                <a:ea typeface="Calibri" charset="0"/>
                <a:cs typeface="Calibri" charset="0"/>
                <a:sym typeface="Calibri" charset="0"/>
              </a:rPr>
              <a:t>177</a:t>
            </a:r>
          </a:p>
        </p:txBody>
      </p:sp>
      <p:sp>
        <p:nvSpPr>
          <p:cNvPr id="6193" name="Line 49"/>
          <p:cNvSpPr>
            <a:spLocks noChangeShapeType="1"/>
          </p:cNvSpPr>
          <p:nvPr/>
        </p:nvSpPr>
        <p:spPr bwMode="auto">
          <a:xfrm rot="10800000" flipH="1">
            <a:off x="3705821" y="2941216"/>
            <a:ext cx="1726779" cy="0"/>
          </a:xfrm>
          <a:prstGeom prst="line">
            <a:avLst/>
          </a:prstGeom>
          <a:noFill/>
          <a:ln w="2540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6194" name="Rectangle 50"/>
          <p:cNvSpPr>
            <a:spLocks/>
          </p:cNvSpPr>
          <p:nvPr/>
        </p:nvSpPr>
        <p:spPr bwMode="auto">
          <a:xfrm>
            <a:off x="8843740" y="5271865"/>
            <a:ext cx="455414" cy="187523"/>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289</a:t>
            </a:r>
          </a:p>
        </p:txBody>
      </p:sp>
      <p:sp>
        <p:nvSpPr>
          <p:cNvPr id="6195" name="Line 51"/>
          <p:cNvSpPr>
            <a:spLocks noChangeShapeType="1"/>
          </p:cNvSpPr>
          <p:nvPr/>
        </p:nvSpPr>
        <p:spPr bwMode="auto">
          <a:xfrm>
            <a:off x="8716492" y="5420320"/>
            <a:ext cx="166315" cy="1117"/>
          </a:xfrm>
          <a:prstGeom prst="line">
            <a:avLst/>
          </a:prstGeom>
          <a:noFill/>
          <a:ln w="25400" cap="flat">
            <a:solidFill>
              <a:schemeClr val="tx1"/>
            </a:solidFill>
            <a:prstDash val="solid"/>
            <a:round/>
            <a:headEnd type="stealth" w="med" len="med"/>
            <a:tailEnd type="none" w="med" len="med"/>
          </a:ln>
        </p:spPr>
        <p:txBody>
          <a:bodyPr lIns="0" tIns="0" rIns="0" bIns="0">
            <a:prstTxWarp prst="textNoShape">
              <a:avLst/>
            </a:prstTxWarp>
          </a:bodyPr>
          <a:lstStyle/>
          <a:p>
            <a:endParaRPr lang="en-US"/>
          </a:p>
        </p:txBody>
      </p:sp>
      <p:sp>
        <p:nvSpPr>
          <p:cNvPr id="6196" name="Line 52"/>
          <p:cNvSpPr>
            <a:spLocks noChangeShapeType="1"/>
          </p:cNvSpPr>
          <p:nvPr/>
        </p:nvSpPr>
        <p:spPr bwMode="auto">
          <a:xfrm>
            <a:off x="5732859" y="2669977"/>
            <a:ext cx="1205508" cy="20092"/>
          </a:xfrm>
          <a:prstGeom prst="line">
            <a:avLst/>
          </a:prstGeom>
          <a:noFill/>
          <a:ln w="19050" cap="flat">
            <a:solidFill>
              <a:schemeClr val="tx1"/>
            </a:solidFill>
            <a:prstDash val="sysDot"/>
            <a:round/>
            <a:headEnd type="stealth" w="med" len="med"/>
            <a:tailEnd type="stealth" w="med" len="med"/>
          </a:ln>
        </p:spPr>
        <p:txBody>
          <a:bodyPr lIns="0" tIns="0" rIns="0" bIns="0">
            <a:prstTxWarp prst="textNoShape">
              <a:avLst/>
            </a:prstTxWarp>
          </a:bodyPr>
          <a:lstStyle/>
          <a:p>
            <a:endParaRPr lang="en-US"/>
          </a:p>
        </p:txBody>
      </p:sp>
      <p:sp>
        <p:nvSpPr>
          <p:cNvPr id="6197" name="Rectangle 53"/>
          <p:cNvSpPr>
            <a:spLocks/>
          </p:cNvSpPr>
          <p:nvPr/>
        </p:nvSpPr>
        <p:spPr bwMode="auto">
          <a:xfrm>
            <a:off x="5420321" y="2241351"/>
            <a:ext cx="1185663" cy="169277"/>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err="1">
                <a:solidFill>
                  <a:srgbClr val="2BC8CE"/>
                </a:solidFill>
                <a:latin typeface="Arial" charset="0"/>
                <a:ea typeface="Arial" charset="0"/>
                <a:cs typeface="Arial" charset="0"/>
                <a:sym typeface="Arial" charset="0"/>
              </a:rPr>
              <a:t>EmC</a:t>
            </a:r>
            <a:r>
              <a:rPr lang="en-US" sz="1100" dirty="0" err="1">
                <a:latin typeface="Arial" charset="0"/>
                <a:ea typeface="Arial" charset="0"/>
                <a:cs typeface="Arial" charset="0"/>
                <a:sym typeface="Arial" charset="0"/>
              </a:rPr>
              <a:t>-Endcap-bwd</a:t>
            </a:r>
            <a:endParaRPr lang="en-US" sz="1100" dirty="0">
              <a:latin typeface="Arial" charset="0"/>
              <a:ea typeface="Arial" charset="0"/>
              <a:cs typeface="Arial" charset="0"/>
              <a:sym typeface="Arial" charset="0"/>
            </a:endParaRPr>
          </a:p>
        </p:txBody>
      </p:sp>
      <p:sp>
        <p:nvSpPr>
          <p:cNvPr id="6198" name="Rectangle 54"/>
          <p:cNvSpPr>
            <a:spLocks/>
          </p:cNvSpPr>
          <p:nvPr/>
        </p:nvSpPr>
        <p:spPr bwMode="auto">
          <a:xfrm>
            <a:off x="5420321" y="2482453"/>
            <a:ext cx="1216796" cy="169277"/>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a:solidFill>
                  <a:srgbClr val="6E7D8F"/>
                </a:solidFill>
                <a:latin typeface="Arial" charset="0"/>
                <a:ea typeface="Arial" charset="0"/>
                <a:cs typeface="Arial" charset="0"/>
                <a:sym typeface="Arial" charset="0"/>
              </a:rPr>
              <a:t>EmC</a:t>
            </a:r>
            <a:r>
              <a:rPr lang="en-US" sz="1100" dirty="0">
                <a:latin typeface="Arial" charset="0"/>
                <a:ea typeface="Arial" charset="0"/>
                <a:cs typeface="Arial" charset="0"/>
                <a:sym typeface="Arial" charset="0"/>
              </a:rPr>
              <a:t>-insert-½-bwd</a:t>
            </a:r>
          </a:p>
        </p:txBody>
      </p:sp>
      <p:sp>
        <p:nvSpPr>
          <p:cNvPr id="6199" name="Rectangle 55"/>
          <p:cNvSpPr>
            <a:spLocks/>
          </p:cNvSpPr>
          <p:nvPr/>
        </p:nvSpPr>
        <p:spPr bwMode="auto">
          <a:xfrm>
            <a:off x="5732859" y="3705820"/>
            <a:ext cx="1357313" cy="151805"/>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Arial" charset="0"/>
                <a:ea typeface="Arial" charset="0"/>
                <a:cs typeface="Arial" charset="0"/>
                <a:sym typeface="Arial" charset="0"/>
              </a:rPr>
              <a:t>HaC-insert-½-bwd</a:t>
            </a:r>
          </a:p>
        </p:txBody>
      </p:sp>
      <p:sp>
        <p:nvSpPr>
          <p:cNvPr id="6200" name="Rectangle 56"/>
          <p:cNvSpPr>
            <a:spLocks/>
          </p:cNvSpPr>
          <p:nvPr/>
        </p:nvSpPr>
        <p:spPr bwMode="auto">
          <a:xfrm>
            <a:off x="6314406" y="1848445"/>
            <a:ext cx="1419958" cy="230832"/>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500" dirty="0" err="1">
                <a:latin typeface="Arial" charset="0"/>
                <a:ea typeface="Arial" charset="0"/>
                <a:cs typeface="Arial" charset="0"/>
                <a:sym typeface="Arial" charset="0"/>
              </a:rPr>
              <a:t>HaC-Barrel-bwd</a:t>
            </a:r>
            <a:endParaRPr lang="en-US" sz="1500" dirty="0">
              <a:latin typeface="Arial" charset="0"/>
              <a:ea typeface="Arial" charset="0"/>
              <a:cs typeface="Arial" charset="0"/>
              <a:sym typeface="Arial" charset="0"/>
            </a:endParaRPr>
          </a:p>
        </p:txBody>
      </p:sp>
      <p:sp>
        <p:nvSpPr>
          <p:cNvPr id="6201" name="Rectangle 57"/>
          <p:cNvSpPr>
            <a:spLocks/>
          </p:cNvSpPr>
          <p:nvPr/>
        </p:nvSpPr>
        <p:spPr bwMode="auto">
          <a:xfrm>
            <a:off x="2365251" y="1850678"/>
            <a:ext cx="1366420" cy="230832"/>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500" dirty="0" err="1">
                <a:latin typeface="Arial" charset="0"/>
                <a:ea typeface="Arial" charset="0"/>
                <a:cs typeface="Arial" charset="0"/>
                <a:sym typeface="Arial" charset="0"/>
              </a:rPr>
              <a:t>HaC</a:t>
            </a:r>
            <a:r>
              <a:rPr lang="en-US" sz="1500" dirty="0">
                <a:latin typeface="Arial" charset="0"/>
                <a:ea typeface="Arial" charset="0"/>
                <a:cs typeface="Arial" charset="0"/>
                <a:sym typeface="Arial" charset="0"/>
              </a:rPr>
              <a:t>-Barrel-fwd</a:t>
            </a:r>
          </a:p>
        </p:txBody>
      </p:sp>
      <p:sp>
        <p:nvSpPr>
          <p:cNvPr id="6202" name="Rectangle 58"/>
          <p:cNvSpPr>
            <a:spLocks/>
          </p:cNvSpPr>
          <p:nvPr/>
        </p:nvSpPr>
        <p:spPr bwMode="auto">
          <a:xfrm>
            <a:off x="8843740" y="4048498"/>
            <a:ext cx="455414" cy="187523"/>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112</a:t>
            </a:r>
          </a:p>
        </p:txBody>
      </p:sp>
      <p:sp>
        <p:nvSpPr>
          <p:cNvPr id="6203" name="Line 59"/>
          <p:cNvSpPr>
            <a:spLocks noChangeShapeType="1"/>
          </p:cNvSpPr>
          <p:nvPr/>
        </p:nvSpPr>
        <p:spPr bwMode="auto">
          <a:xfrm>
            <a:off x="8716492" y="4198070"/>
            <a:ext cx="166315" cy="0"/>
          </a:xfrm>
          <a:prstGeom prst="line">
            <a:avLst/>
          </a:prstGeom>
          <a:noFill/>
          <a:ln w="25400" cap="flat">
            <a:solidFill>
              <a:schemeClr val="tx1"/>
            </a:solidFill>
            <a:prstDash val="solid"/>
            <a:round/>
            <a:headEnd type="stealth" w="med" len="med"/>
            <a:tailEnd type="none" w="med" len="med"/>
          </a:ln>
        </p:spPr>
        <p:txBody>
          <a:bodyPr lIns="0" tIns="0" rIns="0" bIns="0">
            <a:prstTxWarp prst="textNoShape">
              <a:avLst/>
            </a:prstTxWarp>
          </a:bodyPr>
          <a:lstStyle/>
          <a:p>
            <a:endParaRPr lang="en-US"/>
          </a:p>
        </p:txBody>
      </p:sp>
      <p:sp>
        <p:nvSpPr>
          <p:cNvPr id="6204" name="Rectangle 60"/>
          <p:cNvSpPr>
            <a:spLocks/>
          </p:cNvSpPr>
          <p:nvPr/>
        </p:nvSpPr>
        <p:spPr bwMode="auto">
          <a:xfrm>
            <a:off x="8843740" y="3540621"/>
            <a:ext cx="455414" cy="187523"/>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40</a:t>
            </a:r>
          </a:p>
        </p:txBody>
      </p:sp>
      <p:sp>
        <p:nvSpPr>
          <p:cNvPr id="6205" name="Rectangle 61"/>
          <p:cNvSpPr>
            <a:spLocks/>
          </p:cNvSpPr>
          <p:nvPr/>
        </p:nvSpPr>
        <p:spPr bwMode="auto">
          <a:xfrm>
            <a:off x="8834810" y="3420071"/>
            <a:ext cx="455414" cy="187523"/>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20</a:t>
            </a:r>
          </a:p>
        </p:txBody>
      </p:sp>
      <p:sp>
        <p:nvSpPr>
          <p:cNvPr id="6206" name="Line 62"/>
          <p:cNvSpPr>
            <a:spLocks noChangeShapeType="1"/>
          </p:cNvSpPr>
          <p:nvPr/>
        </p:nvSpPr>
        <p:spPr bwMode="auto">
          <a:xfrm>
            <a:off x="8707562" y="3571875"/>
            <a:ext cx="166315" cy="1117"/>
          </a:xfrm>
          <a:prstGeom prst="line">
            <a:avLst/>
          </a:prstGeom>
          <a:noFill/>
          <a:ln w="25400" cap="flat">
            <a:solidFill>
              <a:schemeClr val="tx1"/>
            </a:solidFill>
            <a:prstDash val="solid"/>
            <a:round/>
            <a:headEnd type="stealth" w="med" len="med"/>
            <a:tailEnd type="none" w="med" len="med"/>
          </a:ln>
        </p:spPr>
        <p:txBody>
          <a:bodyPr lIns="0" tIns="0" rIns="0" bIns="0">
            <a:prstTxWarp prst="textNoShape">
              <a:avLst/>
            </a:prstTxWarp>
          </a:bodyPr>
          <a:lstStyle/>
          <a:p>
            <a:endParaRPr lang="en-US"/>
          </a:p>
        </p:txBody>
      </p:sp>
      <p:sp>
        <p:nvSpPr>
          <p:cNvPr id="6207" name="Rectangle 63"/>
          <p:cNvSpPr>
            <a:spLocks/>
          </p:cNvSpPr>
          <p:nvPr/>
        </p:nvSpPr>
        <p:spPr bwMode="auto">
          <a:xfrm>
            <a:off x="8843740" y="3737074"/>
            <a:ext cx="455414" cy="187523"/>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60</a:t>
            </a:r>
          </a:p>
        </p:txBody>
      </p:sp>
      <p:sp>
        <p:nvSpPr>
          <p:cNvPr id="6208" name="Line 64"/>
          <p:cNvSpPr>
            <a:spLocks noChangeShapeType="1"/>
          </p:cNvSpPr>
          <p:nvPr/>
        </p:nvSpPr>
        <p:spPr bwMode="auto">
          <a:xfrm>
            <a:off x="8716492" y="3902273"/>
            <a:ext cx="166315" cy="1117"/>
          </a:xfrm>
          <a:prstGeom prst="line">
            <a:avLst/>
          </a:prstGeom>
          <a:noFill/>
          <a:ln w="25400" cap="flat">
            <a:solidFill>
              <a:schemeClr val="tx1"/>
            </a:solidFill>
            <a:prstDash val="solid"/>
            <a:round/>
            <a:headEnd type="stealth" w="med" len="med"/>
            <a:tailEnd type="none" w="med" len="med"/>
          </a:ln>
        </p:spPr>
        <p:txBody>
          <a:bodyPr lIns="0" tIns="0" rIns="0" bIns="0">
            <a:prstTxWarp prst="textNoShape">
              <a:avLst/>
            </a:prstTxWarp>
          </a:bodyPr>
          <a:lstStyle/>
          <a:p>
            <a:endParaRPr lang="en-US"/>
          </a:p>
        </p:txBody>
      </p:sp>
      <p:sp>
        <p:nvSpPr>
          <p:cNvPr id="6209" name="Rectangle 65"/>
          <p:cNvSpPr>
            <a:spLocks/>
          </p:cNvSpPr>
          <p:nvPr/>
        </p:nvSpPr>
        <p:spPr bwMode="auto">
          <a:xfrm>
            <a:off x="8843740" y="5271865"/>
            <a:ext cx="455414" cy="187523"/>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latin typeface="Chalkboard" charset="0"/>
                <a:ea typeface="Chalkboard" charset="0"/>
                <a:cs typeface="Chalkboard" charset="0"/>
                <a:sym typeface="Chalkboard" charset="0"/>
              </a:rPr>
              <a:t>289</a:t>
            </a:r>
          </a:p>
        </p:txBody>
      </p:sp>
      <p:sp>
        <p:nvSpPr>
          <p:cNvPr id="6210" name="Line 66"/>
          <p:cNvSpPr>
            <a:spLocks noChangeShapeType="1"/>
          </p:cNvSpPr>
          <p:nvPr/>
        </p:nvSpPr>
        <p:spPr bwMode="auto">
          <a:xfrm>
            <a:off x="8716492" y="5420320"/>
            <a:ext cx="166315" cy="0"/>
          </a:xfrm>
          <a:prstGeom prst="line">
            <a:avLst/>
          </a:prstGeom>
          <a:noFill/>
          <a:ln w="25400" cap="flat">
            <a:solidFill>
              <a:schemeClr val="tx1"/>
            </a:solidFill>
            <a:prstDash val="solid"/>
            <a:round/>
            <a:headEnd type="stealth" w="med" len="med"/>
            <a:tailEnd type="none" w="med" len="med"/>
          </a:ln>
        </p:spPr>
        <p:txBody>
          <a:bodyPr lIns="0" tIns="0" rIns="0" bIns="0">
            <a:prstTxWarp prst="textNoShape">
              <a:avLst/>
            </a:prstTxWarp>
          </a:bodyPr>
          <a:lstStyle/>
          <a:p>
            <a:endParaRPr lang="en-US"/>
          </a:p>
        </p:txBody>
      </p:sp>
      <p:sp>
        <p:nvSpPr>
          <p:cNvPr id="6211" name="Line 67"/>
          <p:cNvSpPr>
            <a:spLocks noChangeShapeType="1"/>
          </p:cNvSpPr>
          <p:nvPr/>
        </p:nvSpPr>
        <p:spPr bwMode="auto">
          <a:xfrm>
            <a:off x="8716492" y="3696890"/>
            <a:ext cx="166315" cy="1117"/>
          </a:xfrm>
          <a:prstGeom prst="line">
            <a:avLst/>
          </a:prstGeom>
          <a:noFill/>
          <a:ln w="25400" cap="flat">
            <a:solidFill>
              <a:schemeClr val="tx1"/>
            </a:solidFill>
            <a:prstDash val="solid"/>
            <a:round/>
            <a:headEnd type="stealth" w="med" len="med"/>
            <a:tailEnd type="none" w="med" len="med"/>
          </a:ln>
        </p:spPr>
        <p:txBody>
          <a:bodyPr lIns="0" tIns="0" rIns="0" bIns="0">
            <a:prstTxWarp prst="textNoShape">
              <a:avLst/>
            </a:prstTxWarp>
          </a:bodyPr>
          <a:lstStyle/>
          <a:p>
            <a:endParaRPr lang="en-US"/>
          </a:p>
        </p:txBody>
      </p:sp>
      <p:sp>
        <p:nvSpPr>
          <p:cNvPr id="6212" name="Rectangle 68"/>
          <p:cNvSpPr>
            <a:spLocks/>
          </p:cNvSpPr>
          <p:nvPr/>
        </p:nvSpPr>
        <p:spPr bwMode="auto">
          <a:xfrm>
            <a:off x="2168798" y="235521"/>
            <a:ext cx="4822031" cy="392906"/>
          </a:xfrm>
          <a:prstGeom prst="rect">
            <a:avLst/>
          </a:prstGeom>
          <a:noFill/>
          <a:ln w="12700" cap="flat">
            <a:noFill/>
            <a:miter lim="800000"/>
            <a:headEnd type="none" w="med" len="med"/>
            <a:tailEnd type="none" w="med" len="med"/>
          </a:ln>
        </p:spPr>
        <p:txBody>
          <a:bodyPr lIns="0" tIns="0" rIns="0" bIns="0">
            <a:prstTxWarp prst="textNoShape">
              <a:avLst/>
            </a:prstTxWarp>
          </a:bodyPr>
          <a:lstStyle/>
          <a:p>
            <a:pPr marL="37950"/>
            <a:r>
              <a:rPr lang="en-US" sz="2700" dirty="0">
                <a:solidFill>
                  <a:srgbClr val="5F497A"/>
                </a:solidFill>
                <a:latin typeface="Arial Rounded MT Bold" charset="0"/>
                <a:ea typeface="Arial Rounded MT Bold" charset="0"/>
                <a:cs typeface="Arial Rounded MT Bold" charset="0"/>
                <a:sym typeface="Arial Rounded MT Bold" charset="0"/>
              </a:rPr>
              <a:t>The Detector - High Q</a:t>
            </a:r>
            <a:r>
              <a:rPr lang="en-US" sz="2700" baseline="32000" dirty="0">
                <a:solidFill>
                  <a:srgbClr val="5F497A"/>
                </a:solidFill>
                <a:latin typeface="Arial Rounded MT Bold" charset="0"/>
                <a:ea typeface="Arial Rounded MT Bold" charset="0"/>
                <a:cs typeface="Arial Rounded MT Bold" charset="0"/>
                <a:sym typeface="Arial Rounded MT Bold" charset="0"/>
              </a:rPr>
              <a:t>2</a:t>
            </a:r>
            <a:r>
              <a:rPr lang="en-US" sz="2700" dirty="0">
                <a:solidFill>
                  <a:srgbClr val="5F497A"/>
                </a:solidFill>
                <a:latin typeface="Arial Rounded MT Bold" charset="0"/>
                <a:ea typeface="Arial Rounded MT Bold" charset="0"/>
                <a:cs typeface="Arial Rounded MT Bold" charset="0"/>
                <a:sym typeface="Arial Rounded MT Bold" charset="0"/>
              </a:rPr>
              <a:t> </a:t>
            </a:r>
            <a:r>
              <a:rPr lang="en-US" sz="2700" dirty="0">
                <a:solidFill>
                  <a:srgbClr val="604A7B"/>
                </a:solidFill>
                <a:latin typeface="Arial Rounded MT Bold" charset="0"/>
                <a:ea typeface="Arial Rounded MT Bold" charset="0"/>
                <a:cs typeface="Arial Rounded MT Bold" charset="0"/>
                <a:sym typeface="Arial Rounded MT Bold" charset="0"/>
              </a:rPr>
              <a:t>Setup</a:t>
            </a:r>
          </a:p>
        </p:txBody>
      </p:sp>
      <p:sp>
        <p:nvSpPr>
          <p:cNvPr id="6213" name="Rectangle 69"/>
          <p:cNvSpPr>
            <a:spLocks/>
          </p:cNvSpPr>
          <p:nvPr/>
        </p:nvSpPr>
        <p:spPr bwMode="auto">
          <a:xfrm>
            <a:off x="4143375" y="2714625"/>
            <a:ext cx="777761" cy="169277"/>
          </a:xfrm>
          <a:prstGeom prst="rect">
            <a:avLst/>
          </a:prstGeom>
          <a:noFill/>
          <a:ln w="12700" cap="flat">
            <a:noFill/>
            <a:miter lim="800000"/>
            <a:headEnd type="none" w="med" len="med"/>
            <a:tailEnd type="none" w="med" len="med"/>
          </a:ln>
        </p:spPr>
        <p:txBody>
          <a:bodyPr wrap="none" lIns="0" tIns="0" rIns="40634" bIns="0">
            <a:prstTxWarp prst="textNoShape">
              <a:avLst/>
            </a:prstTxWarp>
            <a:spAutoFit/>
          </a:bodyPr>
          <a:lstStyle/>
          <a:p>
            <a:pPr marL="39066"/>
            <a:r>
              <a:rPr lang="en-US" sz="1100" dirty="0" err="1">
                <a:latin typeface="Arial" charset="0"/>
                <a:ea typeface="Arial" charset="0"/>
                <a:cs typeface="Arial" charset="0"/>
                <a:sym typeface="Arial" charset="0"/>
              </a:rPr>
              <a:t>EmC</a:t>
            </a:r>
            <a:r>
              <a:rPr lang="en-US" sz="1100" dirty="0">
                <a:latin typeface="Arial" charset="0"/>
                <a:ea typeface="Arial" charset="0"/>
                <a:cs typeface="Arial" charset="0"/>
                <a:sym typeface="Arial" charset="0"/>
              </a:rPr>
              <a:t>-Barrel</a:t>
            </a:r>
          </a:p>
        </p:txBody>
      </p:sp>
      <p:sp>
        <p:nvSpPr>
          <p:cNvPr id="6214" name="Rectangle 70"/>
          <p:cNvSpPr>
            <a:spLocks/>
          </p:cNvSpPr>
          <p:nvPr/>
        </p:nvSpPr>
        <p:spPr bwMode="auto">
          <a:xfrm>
            <a:off x="2186657" y="3704704"/>
            <a:ext cx="1205508" cy="151805"/>
          </a:xfrm>
          <a:prstGeom prst="rect">
            <a:avLst/>
          </a:prstGeom>
          <a:noFill/>
          <a:ln w="12700" cap="flat">
            <a:noFill/>
            <a:miter lim="800000"/>
            <a:headEnd type="none" w="med" len="med"/>
            <a:tailEnd type="none" w="med" len="med"/>
          </a:ln>
        </p:spPr>
        <p:txBody>
          <a:bodyPr lIns="0" tIns="0" rIns="40634" bIns="0">
            <a:prstTxWarp prst="textNoShape">
              <a:avLst/>
            </a:prstTxWarp>
          </a:bodyPr>
          <a:lstStyle/>
          <a:p>
            <a:pPr marL="39066"/>
            <a:r>
              <a:rPr lang="en-US" sz="1100" dirty="0">
                <a:solidFill>
                  <a:srgbClr val="FFFFFF"/>
                </a:solidFill>
                <a:latin typeface="Arial" charset="0"/>
                <a:ea typeface="Arial" charset="0"/>
                <a:cs typeface="Arial" charset="0"/>
                <a:sym typeface="Arial" charset="0"/>
              </a:rPr>
              <a:t>HaC-insert-½-fwd</a:t>
            </a:r>
          </a:p>
        </p:txBody>
      </p:sp>
      <p:sp>
        <p:nvSpPr>
          <p:cNvPr id="6215" name="Rectangle 71"/>
          <p:cNvSpPr>
            <a:spLocks/>
          </p:cNvSpPr>
          <p:nvPr/>
        </p:nvSpPr>
        <p:spPr bwMode="auto">
          <a:xfrm>
            <a:off x="5715000" y="4682505"/>
            <a:ext cx="2125266" cy="151805"/>
          </a:xfrm>
          <a:prstGeom prst="rect">
            <a:avLst/>
          </a:prstGeom>
          <a:noFill/>
          <a:ln w="12700" cap="flat">
            <a:noFill/>
            <a:miter lim="800000"/>
            <a:headEnd type="none" w="med" len="med"/>
            <a:tailEnd type="none" w="med" len="med"/>
          </a:ln>
        </p:spPr>
        <p:txBody>
          <a:bodyPr lIns="0" tIns="0" rIns="28571" bIns="0">
            <a:prstTxWarp prst="textNoShape">
              <a:avLst/>
            </a:prstTxWarp>
          </a:bodyPr>
          <a:lstStyle/>
          <a:p>
            <a:pPr marL="27905"/>
            <a:r>
              <a:rPr lang="en-US" sz="1100" dirty="0">
                <a:solidFill>
                  <a:srgbClr val="0044FE"/>
                </a:solidFill>
                <a:latin typeface="Arial" charset="0"/>
                <a:ea typeface="Arial" charset="0"/>
                <a:cs typeface="Arial" charset="0"/>
                <a:sym typeface="Arial" charset="0"/>
              </a:rPr>
              <a:t>Low Beta Magnet</a:t>
            </a:r>
          </a:p>
        </p:txBody>
      </p:sp>
      <p:sp>
        <p:nvSpPr>
          <p:cNvPr id="6216" name="Line 72"/>
          <p:cNvSpPr>
            <a:spLocks noChangeShapeType="1"/>
          </p:cNvSpPr>
          <p:nvPr/>
        </p:nvSpPr>
        <p:spPr bwMode="auto">
          <a:xfrm rot="10800000" flipH="1">
            <a:off x="2292697" y="3503787"/>
            <a:ext cx="842740" cy="1169789"/>
          </a:xfrm>
          <a:prstGeom prst="line">
            <a:avLst/>
          </a:prstGeom>
          <a:noFill/>
          <a:ln w="25400" cap="flat">
            <a:solidFill>
              <a:schemeClr val="tx1"/>
            </a:solidFill>
            <a:prstDash val="sysDot"/>
            <a:miter lim="800000"/>
            <a:headEnd type="none" w="med" len="med"/>
            <a:tailEnd type="stealth" w="med" len="med"/>
          </a:ln>
        </p:spPr>
        <p:txBody>
          <a:bodyPr lIns="0" tIns="0" rIns="0" bIns="0">
            <a:prstTxWarp prst="textNoShape">
              <a:avLst/>
            </a:prstTxWarp>
          </a:bodyPr>
          <a:lstStyle/>
          <a:p>
            <a:endParaRPr lang="en-US"/>
          </a:p>
        </p:txBody>
      </p:sp>
      <p:sp>
        <p:nvSpPr>
          <p:cNvPr id="6217" name="Line 73"/>
          <p:cNvSpPr>
            <a:spLocks noChangeShapeType="1"/>
          </p:cNvSpPr>
          <p:nvPr/>
        </p:nvSpPr>
        <p:spPr bwMode="auto">
          <a:xfrm rot="10800000">
            <a:off x="6043167" y="3509367"/>
            <a:ext cx="404068" cy="1157511"/>
          </a:xfrm>
          <a:prstGeom prst="line">
            <a:avLst/>
          </a:prstGeom>
          <a:noFill/>
          <a:ln w="25400" cap="flat">
            <a:solidFill>
              <a:schemeClr val="tx1"/>
            </a:solidFill>
            <a:prstDash val="sysDot"/>
            <a:miter lim="800000"/>
            <a:headEnd type="none" w="med" len="med"/>
            <a:tailEnd type="stealth" w="med" len="med"/>
          </a:ln>
        </p:spPr>
        <p:txBody>
          <a:bodyPr lIns="0" tIns="0" rIns="0" bIns="0">
            <a:prstTxWarp prst="textNoShape">
              <a:avLst/>
            </a:prstTxWarp>
          </a:bodyPr>
          <a:lstStyle/>
          <a:p>
            <a:endParaRPr lang="en-US"/>
          </a:p>
        </p:txBody>
      </p:sp>
      <p:sp>
        <p:nvSpPr>
          <p:cNvPr id="6218" name="Rectangle 74"/>
          <p:cNvSpPr>
            <a:spLocks/>
          </p:cNvSpPr>
          <p:nvPr/>
        </p:nvSpPr>
        <p:spPr bwMode="auto">
          <a:xfrm>
            <a:off x="1223367" y="4670226"/>
            <a:ext cx="2125266" cy="151805"/>
          </a:xfrm>
          <a:prstGeom prst="rect">
            <a:avLst/>
          </a:prstGeom>
          <a:noFill/>
          <a:ln w="12700" cap="flat">
            <a:noFill/>
            <a:miter lim="800000"/>
            <a:headEnd type="none" w="med" len="med"/>
            <a:tailEnd type="none" w="med" len="med"/>
          </a:ln>
        </p:spPr>
        <p:txBody>
          <a:bodyPr lIns="0" tIns="0" rIns="28571" bIns="0">
            <a:prstTxWarp prst="textNoShape">
              <a:avLst/>
            </a:prstTxWarp>
          </a:bodyPr>
          <a:lstStyle/>
          <a:p>
            <a:pPr marL="27905"/>
            <a:r>
              <a:rPr lang="en-US" sz="1100" dirty="0">
                <a:solidFill>
                  <a:srgbClr val="0044FE"/>
                </a:solidFill>
                <a:latin typeface="Arial" charset="0"/>
                <a:ea typeface="Arial" charset="0"/>
                <a:cs typeface="Arial" charset="0"/>
                <a:sym typeface="Arial" charset="0"/>
              </a:rPr>
              <a:t>Low Beta Magnet</a:t>
            </a:r>
          </a:p>
        </p:txBody>
      </p:sp>
      <p:sp>
        <p:nvSpPr>
          <p:cNvPr id="6219" name="Rectangle 75"/>
          <p:cNvSpPr>
            <a:spLocks/>
          </p:cNvSpPr>
          <p:nvPr/>
        </p:nvSpPr>
        <p:spPr bwMode="auto">
          <a:xfrm>
            <a:off x="6411516" y="4866679"/>
            <a:ext cx="665577" cy="226020"/>
          </a:xfrm>
          <a:prstGeom prst="rect">
            <a:avLst/>
          </a:prstGeom>
          <a:noFill/>
          <a:ln w="12700" cap="flat">
            <a:noFill/>
            <a:miter lim="800000"/>
            <a:headEnd type="none" w="med" len="med"/>
            <a:tailEnd type="none" w="med" len="med"/>
          </a:ln>
        </p:spPr>
        <p:txBody>
          <a:bodyPr wrap="none" lIns="35717" tIns="35717" rIns="76356" bIns="35717">
            <a:prstTxWarp prst="textNoShape">
              <a:avLst/>
            </a:prstTxWarp>
            <a:spAutoFit/>
          </a:bodyPr>
          <a:lstStyle/>
          <a:p>
            <a:pPr marL="4465"/>
            <a:r>
              <a:rPr lang="en-US" sz="1000" dirty="0">
                <a:latin typeface="Arial" charset="0"/>
                <a:ea typeface="Arial" charset="0"/>
                <a:cs typeface="Arial" charset="0"/>
                <a:sym typeface="Arial" charset="0"/>
              </a:rPr>
              <a:t>+ </a:t>
            </a:r>
            <a:r>
              <a:rPr lang="en-US" sz="1000" dirty="0" err="1">
                <a:latin typeface="Arial" charset="0"/>
                <a:ea typeface="Arial" charset="0"/>
                <a:cs typeface="Arial" charset="0"/>
                <a:sym typeface="Arial" charset="0"/>
              </a:rPr>
              <a:t>MagCal</a:t>
            </a:r>
            <a:endParaRPr lang="en-US" sz="1000" dirty="0">
              <a:latin typeface="Arial" charset="0"/>
              <a:ea typeface="Arial" charset="0"/>
              <a:cs typeface="Arial" charset="0"/>
              <a:sym typeface="Arial" charset="0"/>
            </a:endParaRPr>
          </a:p>
        </p:txBody>
      </p:sp>
      <p:sp>
        <p:nvSpPr>
          <p:cNvPr id="6220" name="Rectangle 76"/>
          <p:cNvSpPr>
            <a:spLocks/>
          </p:cNvSpPr>
          <p:nvPr/>
        </p:nvSpPr>
        <p:spPr bwMode="auto">
          <a:xfrm>
            <a:off x="1857376" y="4866679"/>
            <a:ext cx="665577" cy="226020"/>
          </a:xfrm>
          <a:prstGeom prst="rect">
            <a:avLst/>
          </a:prstGeom>
          <a:noFill/>
          <a:ln w="12700" cap="flat">
            <a:noFill/>
            <a:miter lim="800000"/>
            <a:headEnd type="none" w="med" len="med"/>
            <a:tailEnd type="none" w="med" len="med"/>
          </a:ln>
        </p:spPr>
        <p:txBody>
          <a:bodyPr wrap="none" lIns="35717" tIns="35717" rIns="76356" bIns="35717">
            <a:prstTxWarp prst="textNoShape">
              <a:avLst/>
            </a:prstTxWarp>
            <a:spAutoFit/>
          </a:bodyPr>
          <a:lstStyle/>
          <a:p>
            <a:pPr marL="4465"/>
            <a:r>
              <a:rPr lang="en-US" sz="1000" dirty="0">
                <a:latin typeface="Arial" charset="0"/>
                <a:ea typeface="Arial" charset="0"/>
                <a:cs typeface="Arial" charset="0"/>
                <a:sym typeface="Arial" charset="0"/>
              </a:rPr>
              <a:t>+ </a:t>
            </a:r>
            <a:r>
              <a:rPr lang="en-US" sz="1000" dirty="0" err="1">
                <a:latin typeface="Arial" charset="0"/>
                <a:ea typeface="Arial" charset="0"/>
                <a:cs typeface="Arial" charset="0"/>
                <a:sym typeface="Arial" charset="0"/>
              </a:rPr>
              <a:t>MagCal</a:t>
            </a:r>
            <a:endParaRPr lang="en-US" sz="1000" dirty="0">
              <a:latin typeface="Arial" charset="0"/>
              <a:ea typeface="Arial" charset="0"/>
              <a:cs typeface="Arial" charset="0"/>
              <a:sym typeface="Arial" charset="0"/>
            </a:endParaRPr>
          </a:p>
        </p:txBody>
      </p:sp>
      <p:sp>
        <p:nvSpPr>
          <p:cNvPr id="79" name="TextBox 78"/>
          <p:cNvSpPr txBox="1"/>
          <p:nvPr/>
        </p:nvSpPr>
        <p:spPr>
          <a:xfrm>
            <a:off x="1058244" y="6352143"/>
            <a:ext cx="7447208" cy="369332"/>
          </a:xfrm>
          <a:prstGeom prst="rect">
            <a:avLst/>
          </a:prstGeom>
          <a:noFill/>
        </p:spPr>
        <p:txBody>
          <a:bodyPr wrap="none" rtlCol="0">
            <a:spAutoFit/>
          </a:bodyPr>
          <a:lstStyle/>
          <a:p>
            <a:r>
              <a:rPr lang="en-US" dirty="0" smtClean="0"/>
              <a:t>Aim of current evaluations: avoid detector split in two phases: time and effort</a:t>
            </a:r>
            <a:endParaRPr 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3"/>
          <a:srcRect/>
          <a:stretch>
            <a:fillRect/>
          </a:stretch>
        </p:blipFill>
        <p:spPr bwMode="auto">
          <a:xfrm>
            <a:off x="381000" y="1447800"/>
            <a:ext cx="8343900" cy="2405063"/>
          </a:xfrm>
          <a:prstGeom prst="rect">
            <a:avLst/>
          </a:prstGeom>
          <a:noFill/>
          <a:ln w="9525">
            <a:solidFill>
              <a:srgbClr val="008000"/>
            </a:solidFill>
            <a:miter lim="800000"/>
            <a:headEnd/>
            <a:tailEnd/>
          </a:ln>
        </p:spPr>
      </p:pic>
      <p:sp>
        <p:nvSpPr>
          <p:cNvPr id="3" name="TextBox 2"/>
          <p:cNvSpPr txBox="1"/>
          <p:nvPr/>
        </p:nvSpPr>
        <p:spPr>
          <a:xfrm>
            <a:off x="381000" y="4724400"/>
            <a:ext cx="4038600" cy="1600438"/>
          </a:xfrm>
          <a:prstGeom prst="rect">
            <a:avLst/>
          </a:prstGeom>
          <a:noFill/>
        </p:spPr>
        <p:txBody>
          <a:bodyPr wrap="square" rtlCol="0">
            <a:spAutoFit/>
          </a:bodyPr>
          <a:lstStyle/>
          <a:p>
            <a:r>
              <a:rPr lang="en-US" sz="1400" dirty="0" smtClean="0"/>
              <a:t>LEP*LHC (1984, 1990)  -  Lausanne, Aachen </a:t>
            </a:r>
          </a:p>
          <a:p>
            <a:r>
              <a:rPr lang="en-US" sz="1400" dirty="0" err="1" smtClean="0"/>
              <a:t>E.Keil</a:t>
            </a:r>
            <a:r>
              <a:rPr lang="en-US" sz="1400" dirty="0" smtClean="0"/>
              <a:t> LHC project report 93 (1997) </a:t>
            </a:r>
          </a:p>
          <a:p>
            <a:r>
              <a:rPr lang="en-US" sz="1400" dirty="0" err="1" smtClean="0"/>
              <a:t>Thera</a:t>
            </a:r>
            <a:r>
              <a:rPr lang="en-US" sz="1400" dirty="0" smtClean="0"/>
              <a:t> (2001),  </a:t>
            </a:r>
          </a:p>
          <a:p>
            <a:r>
              <a:rPr lang="en-US" sz="1400" dirty="0" smtClean="0"/>
              <a:t>QCD explorer (2003) </a:t>
            </a:r>
          </a:p>
          <a:p>
            <a:r>
              <a:rPr lang="en-US" sz="1400" dirty="0" err="1" smtClean="0"/>
              <a:t>J.Dainton</a:t>
            </a:r>
            <a:r>
              <a:rPr lang="en-US" sz="1400" dirty="0" smtClean="0"/>
              <a:t> et al, 2006 JINST 1 10001  </a:t>
            </a:r>
            <a:endParaRPr lang="en-US" sz="1400" dirty="0" smtClean="0">
              <a:sym typeface="Wingdings"/>
            </a:endParaRPr>
          </a:p>
          <a:p>
            <a:endParaRPr lang="en-US" sz="1400" dirty="0" smtClean="0">
              <a:sym typeface="Wingdings"/>
            </a:endParaRPr>
          </a:p>
          <a:p>
            <a:r>
              <a:rPr lang="en-US" sz="1400" dirty="0" err="1" smtClean="0">
                <a:sym typeface="Wingdings"/>
              </a:rPr>
              <a:t>LHeC</a:t>
            </a:r>
            <a:r>
              <a:rPr lang="en-US" sz="1400" dirty="0" smtClean="0">
                <a:sym typeface="Wingdings"/>
              </a:rPr>
              <a:t> at DIS conferences since Madison 2005</a:t>
            </a:r>
            <a:endParaRPr lang="en-US" sz="14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 Accelerator: Ring - Ring</a:t>
            </a:r>
            <a:endParaRPr lang="en-US" sz="2800" b="1" dirty="0"/>
          </a:p>
        </p:txBody>
      </p:sp>
      <p:sp>
        <p:nvSpPr>
          <p:cNvPr id="3" name="TextBox 2"/>
          <p:cNvSpPr txBox="1"/>
          <p:nvPr/>
        </p:nvSpPr>
        <p:spPr>
          <a:xfrm>
            <a:off x="2743200" y="1248361"/>
            <a:ext cx="3647152" cy="338554"/>
          </a:xfrm>
          <a:prstGeom prst="rect">
            <a:avLst/>
          </a:prstGeom>
          <a:noFill/>
        </p:spPr>
        <p:txBody>
          <a:bodyPr wrap="none" rtlCol="0">
            <a:spAutoFit/>
          </a:bodyPr>
          <a:lstStyle/>
          <a:p>
            <a:r>
              <a:rPr lang="en-US" sz="1600" b="1" dirty="0" smtClean="0">
                <a:solidFill>
                  <a:srgbClr val="FF0000"/>
                </a:solidFill>
              </a:rPr>
              <a:t> Based on HERA, LEP and LHC Experience</a:t>
            </a:r>
            <a:endParaRPr lang="en-US" sz="1600" b="1" baseline="30000" dirty="0">
              <a:solidFill>
                <a:srgbClr val="FF0000"/>
              </a:solidFill>
            </a:endParaRPr>
          </a:p>
        </p:txBody>
      </p:sp>
      <p:sp>
        <p:nvSpPr>
          <p:cNvPr id="4" name="TextBox 3"/>
          <p:cNvSpPr txBox="1"/>
          <p:nvPr/>
        </p:nvSpPr>
        <p:spPr>
          <a:xfrm>
            <a:off x="609600" y="2286000"/>
            <a:ext cx="6024230" cy="3416320"/>
          </a:xfrm>
          <a:prstGeom prst="rect">
            <a:avLst/>
          </a:prstGeom>
          <a:noFill/>
          <a:ln>
            <a:solidFill>
              <a:schemeClr val="bg1">
                <a:lumMod val="65000"/>
              </a:schemeClr>
            </a:solidFill>
          </a:ln>
        </p:spPr>
        <p:txBody>
          <a:bodyPr wrap="none" rtlCol="0">
            <a:spAutoFit/>
          </a:bodyPr>
          <a:lstStyle/>
          <a:p>
            <a:r>
              <a:rPr lang="en-US" dirty="0" smtClean="0"/>
              <a:t>Baseline Parameters and Installation Scenarios</a:t>
            </a:r>
          </a:p>
          <a:p>
            <a:r>
              <a:rPr lang="en-US" dirty="0" smtClean="0"/>
              <a:t>Lattice Design [</a:t>
            </a:r>
            <a:r>
              <a:rPr lang="en-US" dirty="0" smtClean="0">
                <a:solidFill>
                  <a:srgbClr val="0000FF"/>
                </a:solidFill>
              </a:rPr>
              <a:t>Optics</a:t>
            </a:r>
            <a:r>
              <a:rPr lang="en-US" dirty="0" smtClean="0"/>
              <a:t>,</a:t>
            </a:r>
            <a:r>
              <a:rPr lang="en-US" dirty="0" smtClean="0">
                <a:solidFill>
                  <a:srgbClr val="0000FF"/>
                </a:solidFill>
              </a:rPr>
              <a:t> Magnets</a:t>
            </a:r>
            <a:r>
              <a:rPr lang="en-US" dirty="0" smtClean="0"/>
              <a:t>, </a:t>
            </a:r>
            <a:r>
              <a:rPr lang="en-US" dirty="0" smtClean="0">
                <a:solidFill>
                  <a:srgbClr val="0000FF"/>
                </a:solidFill>
              </a:rPr>
              <a:t>Bypasses</a:t>
            </a:r>
            <a:r>
              <a:rPr lang="en-US" dirty="0" smtClean="0"/>
              <a:t>, IR for high L and 1</a:t>
            </a:r>
            <a:r>
              <a:rPr lang="en-US" baseline="30000" dirty="0" smtClean="0"/>
              <a:t>o</a:t>
            </a:r>
            <a:r>
              <a:rPr lang="en-US" dirty="0" smtClean="0"/>
              <a:t>]</a:t>
            </a:r>
          </a:p>
          <a:p>
            <a:r>
              <a:rPr lang="en-US" dirty="0" err="1" smtClean="0"/>
              <a:t>Rf</a:t>
            </a:r>
            <a:r>
              <a:rPr lang="en-US" dirty="0" smtClean="0"/>
              <a:t> Design [Installation in bypasses, Crabs]</a:t>
            </a:r>
          </a:p>
          <a:p>
            <a:r>
              <a:rPr lang="en-US" dirty="0" smtClean="0"/>
              <a:t>Injector Complex [Sources, Injector]</a:t>
            </a:r>
          </a:p>
          <a:p>
            <a:r>
              <a:rPr lang="en-US" dirty="0" smtClean="0"/>
              <a:t>Injection and Dump</a:t>
            </a:r>
          </a:p>
          <a:p>
            <a:r>
              <a:rPr lang="en-US" dirty="0" smtClean="0"/>
              <a:t>Beam-beam effects</a:t>
            </a:r>
          </a:p>
          <a:p>
            <a:r>
              <a:rPr lang="en-US" dirty="0" smtClean="0"/>
              <a:t>Impedance and Collective Effects</a:t>
            </a:r>
          </a:p>
          <a:p>
            <a:r>
              <a:rPr lang="en-US" dirty="0" smtClean="0"/>
              <a:t>Vacuum and Beam Pipe</a:t>
            </a:r>
          </a:p>
          <a:p>
            <a:r>
              <a:rPr lang="en-US" dirty="0" smtClean="0"/>
              <a:t>Integration and Machine Protection</a:t>
            </a:r>
          </a:p>
          <a:p>
            <a:r>
              <a:rPr lang="en-US" dirty="0" smtClean="0"/>
              <a:t>Powering Issues</a:t>
            </a:r>
          </a:p>
          <a:p>
            <a:r>
              <a:rPr lang="en-US" dirty="0" err="1" smtClean="0"/>
              <a:t>e</a:t>
            </a:r>
            <a:r>
              <a:rPr lang="en-US" dirty="0" smtClean="0"/>
              <a:t> Beam Polarization</a:t>
            </a:r>
          </a:p>
          <a:p>
            <a:r>
              <a:rPr lang="en-US" dirty="0" smtClean="0"/>
              <a:t>Deuteron and Ion Beams</a:t>
            </a:r>
            <a:endParaRPr lang="en-US" dirty="0"/>
          </a:p>
        </p:txBody>
      </p:sp>
      <p:sp>
        <p:nvSpPr>
          <p:cNvPr id="5" name="TextBox 4"/>
          <p:cNvSpPr txBox="1"/>
          <p:nvPr/>
        </p:nvSpPr>
        <p:spPr>
          <a:xfrm>
            <a:off x="6911955" y="3124200"/>
            <a:ext cx="1774845" cy="3139321"/>
          </a:xfrm>
          <a:prstGeom prst="rect">
            <a:avLst/>
          </a:prstGeom>
          <a:noFill/>
        </p:spPr>
        <p:txBody>
          <a:bodyPr wrap="none" rtlCol="0">
            <a:spAutoFit/>
          </a:bodyPr>
          <a:lstStyle/>
          <a:p>
            <a:r>
              <a:rPr lang="en-US" dirty="0" smtClean="0"/>
              <a:t>BINP Novosibirsk</a:t>
            </a:r>
          </a:p>
          <a:p>
            <a:r>
              <a:rPr lang="en-US" dirty="0" smtClean="0"/>
              <a:t>BNL</a:t>
            </a:r>
          </a:p>
          <a:p>
            <a:r>
              <a:rPr lang="en-US" dirty="0" smtClean="0"/>
              <a:t>CERN</a:t>
            </a:r>
          </a:p>
          <a:p>
            <a:r>
              <a:rPr lang="en-US" dirty="0" smtClean="0"/>
              <a:t>Cockcroft </a:t>
            </a:r>
          </a:p>
          <a:p>
            <a:r>
              <a:rPr lang="en-US" dirty="0" smtClean="0"/>
              <a:t>Cornell</a:t>
            </a:r>
          </a:p>
          <a:p>
            <a:r>
              <a:rPr lang="en-US" dirty="0" smtClean="0"/>
              <a:t>DESY</a:t>
            </a:r>
          </a:p>
          <a:p>
            <a:r>
              <a:rPr lang="en-US" dirty="0" smtClean="0"/>
              <a:t>EPFL Lausanne</a:t>
            </a:r>
          </a:p>
          <a:p>
            <a:r>
              <a:rPr lang="en-US" dirty="0" smtClean="0"/>
              <a:t>KEK</a:t>
            </a:r>
          </a:p>
          <a:p>
            <a:r>
              <a:rPr lang="en-US" dirty="0" smtClean="0"/>
              <a:t>Liverpool U</a:t>
            </a:r>
          </a:p>
          <a:p>
            <a:r>
              <a:rPr lang="en-US" dirty="0" smtClean="0"/>
              <a:t>SLAC</a:t>
            </a:r>
          </a:p>
          <a:p>
            <a:r>
              <a:rPr lang="en-US" dirty="0" smtClean="0"/>
              <a:t>TAC Turkey</a:t>
            </a:r>
            <a:endParaRPr lang="en-US" dirty="0"/>
          </a:p>
        </p:txBody>
      </p:sp>
      <p:sp>
        <p:nvSpPr>
          <p:cNvPr id="6" name="TextBox 5"/>
          <p:cNvSpPr txBox="1"/>
          <p:nvPr/>
        </p:nvSpPr>
        <p:spPr>
          <a:xfrm>
            <a:off x="609600" y="1905000"/>
            <a:ext cx="2302959" cy="369332"/>
          </a:xfrm>
          <a:prstGeom prst="rect">
            <a:avLst/>
          </a:prstGeom>
          <a:noFill/>
        </p:spPr>
        <p:txBody>
          <a:bodyPr wrap="none" rtlCol="0">
            <a:spAutoFit/>
          </a:bodyPr>
          <a:lstStyle/>
          <a:p>
            <a:r>
              <a:rPr lang="en-US" dirty="0" err="1" smtClean="0">
                <a:solidFill>
                  <a:schemeClr val="bg1">
                    <a:lumMod val="65000"/>
                  </a:schemeClr>
                </a:solidFill>
              </a:rPr>
              <a:t>Workpackages</a:t>
            </a:r>
            <a:r>
              <a:rPr lang="en-US" dirty="0" smtClean="0">
                <a:solidFill>
                  <a:schemeClr val="bg1">
                    <a:lumMod val="65000"/>
                  </a:schemeClr>
                </a:solidFill>
              </a:rPr>
              <a:t> for CDR</a:t>
            </a:r>
            <a:endParaRPr lang="en-US"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3" cstate="print"/>
          <a:srcRect/>
          <a:stretch>
            <a:fillRect/>
          </a:stretch>
        </p:blipFill>
        <p:spPr bwMode="auto">
          <a:xfrm>
            <a:off x="0" y="0"/>
            <a:ext cx="9753600" cy="7315200"/>
          </a:xfrm>
          <a:prstGeom prst="rect">
            <a:avLst/>
          </a:prstGeom>
          <a:noFill/>
          <a:ln w="9525">
            <a:noFill/>
            <a:miter lim="800000"/>
            <a:headEnd/>
            <a:tailEnd/>
          </a:ln>
        </p:spPr>
      </p:pic>
      <p:pic>
        <p:nvPicPr>
          <p:cNvPr id="4" name="Picture 3"/>
          <p:cNvPicPr>
            <a:picLocks noChangeAspect="1"/>
          </p:cNvPicPr>
          <p:nvPr/>
        </p:nvPicPr>
        <p:blipFill>
          <a:blip r:embed="rId4"/>
          <a:stretch>
            <a:fillRect/>
          </a:stretch>
        </p:blipFill>
        <p:spPr>
          <a:xfrm>
            <a:off x="6172200" y="274638"/>
            <a:ext cx="3200400" cy="4665930"/>
          </a:xfrm>
          <a:prstGeom prst="rect">
            <a:avLst/>
          </a:prstGeom>
        </p:spPr>
      </p:pic>
      <p:sp>
        <p:nvSpPr>
          <p:cNvPr id="5" name="TextBox 4"/>
          <p:cNvSpPr txBox="1"/>
          <p:nvPr/>
        </p:nvSpPr>
        <p:spPr>
          <a:xfrm>
            <a:off x="6660665" y="379511"/>
            <a:ext cx="2483335" cy="307777"/>
          </a:xfrm>
          <a:prstGeom prst="rect">
            <a:avLst/>
          </a:prstGeom>
          <a:noFill/>
        </p:spPr>
        <p:txBody>
          <a:bodyPr wrap="none" rtlCol="0">
            <a:spAutoFit/>
          </a:bodyPr>
          <a:lstStyle/>
          <a:p>
            <a:r>
              <a:rPr lang="en-US" sz="1400" b="1" dirty="0" smtClean="0"/>
              <a:t>Arc Cell Design – Double FODO</a:t>
            </a:r>
            <a:endParaRPr lang="en-US" sz="1400" b="1" dirty="0"/>
          </a:p>
        </p:txBody>
      </p:sp>
      <p:sp>
        <p:nvSpPr>
          <p:cNvPr id="6" name="TextBox 5"/>
          <p:cNvSpPr txBox="1"/>
          <p:nvPr/>
        </p:nvSpPr>
        <p:spPr>
          <a:xfrm>
            <a:off x="457200" y="4642991"/>
            <a:ext cx="2507818" cy="1323439"/>
          </a:xfrm>
          <a:prstGeom prst="rect">
            <a:avLst/>
          </a:prstGeom>
          <a:noFill/>
        </p:spPr>
        <p:txBody>
          <a:bodyPr wrap="none" rtlCol="0">
            <a:spAutoFit/>
          </a:bodyPr>
          <a:lstStyle/>
          <a:p>
            <a:r>
              <a:rPr lang="en-US" sz="1600" b="1" dirty="0" err="1" smtClean="0">
                <a:solidFill>
                  <a:schemeClr val="bg1"/>
                </a:solidFill>
              </a:rPr>
              <a:t>Cryo</a:t>
            </a:r>
            <a:r>
              <a:rPr lang="en-US" sz="1600" b="1" dirty="0" smtClean="0">
                <a:solidFill>
                  <a:schemeClr val="bg1"/>
                </a:solidFill>
              </a:rPr>
              <a:t> jumpers</a:t>
            </a:r>
          </a:p>
          <a:p>
            <a:r>
              <a:rPr lang="en-US" sz="1600" b="1" dirty="0" smtClean="0">
                <a:solidFill>
                  <a:schemeClr val="bg1"/>
                </a:solidFill>
              </a:rPr>
              <a:t>accounted for in</a:t>
            </a:r>
          </a:p>
          <a:p>
            <a:r>
              <a:rPr lang="en-US" sz="1600" b="1" dirty="0" smtClean="0">
                <a:solidFill>
                  <a:schemeClr val="bg1"/>
                </a:solidFill>
              </a:rPr>
              <a:t>FODO design.</a:t>
            </a:r>
          </a:p>
          <a:p>
            <a:r>
              <a:rPr lang="en-US" sz="1600" b="1" dirty="0" smtClean="0">
                <a:solidFill>
                  <a:schemeClr val="bg1"/>
                </a:solidFill>
              </a:rPr>
              <a:t>Further interferences</a:t>
            </a:r>
          </a:p>
          <a:p>
            <a:r>
              <a:rPr lang="en-US" sz="1600" b="1" dirty="0" smtClean="0">
                <a:solidFill>
                  <a:schemeClr val="bg1"/>
                </a:solidFill>
              </a:rPr>
              <a:t>mapped and being studied.</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4953000" y="297553"/>
            <a:ext cx="2877199" cy="928894"/>
          </a:xfrm>
        </p:spPr>
        <p:txBody>
          <a:bodyPr>
            <a:normAutofit/>
          </a:bodyPr>
          <a:lstStyle/>
          <a:p>
            <a:r>
              <a:rPr lang="en-US" sz="2800" b="1" dirty="0" smtClean="0">
                <a:solidFill>
                  <a:srgbClr val="984807"/>
                </a:solidFill>
              </a:rPr>
              <a:t>Dipole Magnets</a:t>
            </a:r>
            <a:endParaRPr lang="en-US" sz="2800" b="1" dirty="0">
              <a:solidFill>
                <a:srgbClr val="984807"/>
              </a:solidFill>
            </a:endParaRPr>
          </a:p>
        </p:txBody>
      </p:sp>
      <p:graphicFrame>
        <p:nvGraphicFramePr>
          <p:cNvPr id="10" name="Table 9"/>
          <p:cNvGraphicFramePr>
            <a:graphicFrameLocks noGrp="1"/>
          </p:cNvGraphicFramePr>
          <p:nvPr/>
        </p:nvGraphicFramePr>
        <p:xfrm>
          <a:off x="4664457" y="1671483"/>
          <a:ext cx="4479543" cy="2927912"/>
        </p:xfrm>
        <a:graphic>
          <a:graphicData uri="http://schemas.openxmlformats.org/drawingml/2006/table">
            <a:tbl>
              <a:tblPr firstRow="1" bandRow="1">
                <a:tableStyleId>{2D5ABB26-0587-4C30-8999-92F81FD0307C}</a:tableStyleId>
              </a:tblPr>
              <a:tblGrid>
                <a:gridCol w="1493181"/>
                <a:gridCol w="1493181"/>
                <a:gridCol w="1493181"/>
              </a:tblGrid>
              <a:tr h="291457">
                <a:tc>
                  <a:txBody>
                    <a:bodyPr/>
                    <a:lstStyle/>
                    <a:p>
                      <a:r>
                        <a:rPr lang="en-US" sz="1100" b="1" dirty="0" smtClean="0"/>
                        <a:t>Accelerator</a:t>
                      </a:r>
                      <a:endParaRPr lang="en-US" sz="1100" b="1" dirty="0"/>
                    </a:p>
                  </a:txBody>
                  <a:tcPr/>
                </a:tc>
                <a:tc>
                  <a:txBody>
                    <a:bodyPr/>
                    <a:lstStyle/>
                    <a:p>
                      <a:r>
                        <a:rPr lang="en-US" sz="1400" b="1" dirty="0" smtClean="0"/>
                        <a:t>LEP</a:t>
                      </a:r>
                      <a:endParaRPr lang="en-US" sz="1400" b="1" dirty="0"/>
                    </a:p>
                  </a:txBody>
                  <a:tcPr/>
                </a:tc>
                <a:tc>
                  <a:txBody>
                    <a:bodyPr/>
                    <a:lstStyle/>
                    <a:p>
                      <a:r>
                        <a:rPr lang="en-US" sz="1400" b="1" dirty="0" err="1" smtClean="0"/>
                        <a:t>LHeC</a:t>
                      </a:r>
                      <a:endParaRPr lang="en-US" sz="1400" b="1" dirty="0"/>
                    </a:p>
                  </a:txBody>
                  <a:tcPr/>
                </a:tc>
              </a:tr>
              <a:tr h="291457">
                <a:tc>
                  <a:txBody>
                    <a:bodyPr/>
                    <a:lstStyle/>
                    <a:p>
                      <a:r>
                        <a:rPr lang="en-US" sz="1100" b="1" dirty="0" smtClean="0"/>
                        <a:t>Cross</a:t>
                      </a:r>
                      <a:r>
                        <a:rPr lang="en-US" sz="1100" b="1" baseline="0" dirty="0" smtClean="0"/>
                        <a:t> Section/ cm</a:t>
                      </a:r>
                      <a:r>
                        <a:rPr lang="en-US" sz="1100" b="1" baseline="30000" dirty="0" smtClean="0"/>
                        <a:t>2</a:t>
                      </a:r>
                      <a:endParaRPr lang="en-US" sz="1100" b="1" dirty="0"/>
                    </a:p>
                  </a:txBody>
                  <a:tcPr/>
                </a:tc>
                <a:tc>
                  <a:txBody>
                    <a:bodyPr/>
                    <a:lstStyle/>
                    <a:p>
                      <a:r>
                        <a:rPr lang="en-US" sz="1100" b="1" dirty="0" smtClean="0"/>
                        <a:t>50 </a:t>
                      </a:r>
                      <a:r>
                        <a:rPr lang="en-US" sz="1100" b="1" baseline="0" dirty="0" smtClean="0"/>
                        <a:t> </a:t>
                      </a:r>
                      <a:r>
                        <a:rPr lang="en-US" sz="1100" b="1" baseline="0" dirty="0" err="1" smtClean="0"/>
                        <a:t>x</a:t>
                      </a:r>
                      <a:r>
                        <a:rPr lang="en-US" sz="1100" b="1" baseline="0" dirty="0" smtClean="0"/>
                        <a:t> 50</a:t>
                      </a:r>
                      <a:endParaRPr lang="en-US" sz="1100" b="1" dirty="0"/>
                    </a:p>
                  </a:txBody>
                  <a:tcPr/>
                </a:tc>
                <a:tc>
                  <a:txBody>
                    <a:bodyPr/>
                    <a:lstStyle/>
                    <a:p>
                      <a:r>
                        <a:rPr lang="en-US" sz="1100" b="1" dirty="0" smtClean="0"/>
                        <a:t>20 </a:t>
                      </a:r>
                      <a:r>
                        <a:rPr lang="en-US" sz="1100" b="1" dirty="0" err="1" smtClean="0"/>
                        <a:t>x</a:t>
                      </a:r>
                      <a:r>
                        <a:rPr lang="en-US" sz="1100" b="1" dirty="0" smtClean="0"/>
                        <a:t> 10</a:t>
                      </a:r>
                      <a:endParaRPr lang="en-US" sz="1100" b="1" dirty="0"/>
                    </a:p>
                  </a:txBody>
                  <a:tcPr/>
                </a:tc>
              </a:tr>
              <a:tr h="291457">
                <a:tc>
                  <a:txBody>
                    <a:bodyPr/>
                    <a:lstStyle/>
                    <a:p>
                      <a:r>
                        <a:rPr lang="en-US" sz="1100" b="1" dirty="0" smtClean="0"/>
                        <a:t>Magnetic field/ T</a:t>
                      </a:r>
                      <a:endParaRPr lang="en-US" sz="1100" b="1" dirty="0"/>
                    </a:p>
                  </a:txBody>
                  <a:tcPr/>
                </a:tc>
                <a:tc>
                  <a:txBody>
                    <a:bodyPr/>
                    <a:lstStyle/>
                    <a:p>
                      <a:r>
                        <a:rPr lang="en-US" sz="1100" b="1" dirty="0" smtClean="0"/>
                        <a:t>0.02-0.11</a:t>
                      </a:r>
                      <a:endParaRPr lang="en-US" sz="1100" b="1" dirty="0"/>
                    </a:p>
                  </a:txBody>
                  <a:tcPr/>
                </a:tc>
                <a:tc>
                  <a:txBody>
                    <a:bodyPr/>
                    <a:lstStyle/>
                    <a:p>
                      <a:r>
                        <a:rPr lang="en-US" sz="1100" b="1" dirty="0" smtClean="0">
                          <a:solidFill>
                            <a:srgbClr val="FF0000"/>
                          </a:solidFill>
                        </a:rPr>
                        <a:t>0.01</a:t>
                      </a:r>
                      <a:r>
                        <a:rPr lang="en-US" sz="1100" b="1" dirty="0" smtClean="0">
                          <a:solidFill>
                            <a:schemeClr val="tx1"/>
                          </a:solidFill>
                        </a:rPr>
                        <a:t>-0.10</a:t>
                      </a:r>
                      <a:endParaRPr lang="en-US" sz="1100" b="1" dirty="0">
                        <a:solidFill>
                          <a:schemeClr val="tx1"/>
                        </a:solidFill>
                      </a:endParaRPr>
                    </a:p>
                  </a:txBody>
                  <a:tcPr/>
                </a:tc>
              </a:tr>
              <a:tr h="291457">
                <a:tc>
                  <a:txBody>
                    <a:bodyPr/>
                    <a:lstStyle/>
                    <a:p>
                      <a:r>
                        <a:rPr lang="en-US" sz="1100" b="1" dirty="0" smtClean="0"/>
                        <a:t>Energy</a:t>
                      </a:r>
                      <a:r>
                        <a:rPr lang="en-US" sz="1100" b="1" baseline="0" dirty="0" smtClean="0"/>
                        <a:t> Range/</a:t>
                      </a:r>
                      <a:r>
                        <a:rPr lang="en-US" sz="1100" b="1" baseline="0" dirty="0" err="1" smtClean="0"/>
                        <a:t>GeV</a:t>
                      </a:r>
                      <a:endParaRPr lang="en-US" sz="1100" b="1" dirty="0"/>
                    </a:p>
                  </a:txBody>
                  <a:tcPr/>
                </a:tc>
                <a:tc>
                  <a:txBody>
                    <a:bodyPr/>
                    <a:lstStyle/>
                    <a:p>
                      <a:r>
                        <a:rPr lang="en-US" sz="1100" b="1" dirty="0" smtClean="0"/>
                        <a:t>20-100</a:t>
                      </a:r>
                      <a:endParaRPr lang="en-US" sz="1100" b="1" dirty="0"/>
                    </a:p>
                  </a:txBody>
                  <a:tcPr/>
                </a:tc>
                <a:tc>
                  <a:txBody>
                    <a:bodyPr/>
                    <a:lstStyle/>
                    <a:p>
                      <a:r>
                        <a:rPr lang="en-US" sz="1100" b="1" dirty="0" smtClean="0">
                          <a:solidFill>
                            <a:srgbClr val="FF0000"/>
                          </a:solidFill>
                        </a:rPr>
                        <a:t>10</a:t>
                      </a:r>
                      <a:r>
                        <a:rPr lang="en-US" sz="1100" b="1" dirty="0" smtClean="0"/>
                        <a:t>-80</a:t>
                      </a:r>
                      <a:endParaRPr lang="en-US" sz="1100" b="1" dirty="0"/>
                    </a:p>
                  </a:txBody>
                  <a:tcPr/>
                </a:tc>
              </a:tr>
              <a:tr h="291457">
                <a:tc>
                  <a:txBody>
                    <a:bodyPr/>
                    <a:lstStyle/>
                    <a:p>
                      <a:r>
                        <a:rPr lang="en-US" sz="1100" b="1" dirty="0" smtClean="0"/>
                        <a:t>Good Field Area/cm</a:t>
                      </a:r>
                      <a:r>
                        <a:rPr lang="en-US" sz="1100" b="1" baseline="30000" dirty="0" smtClean="0"/>
                        <a:t>2</a:t>
                      </a:r>
                      <a:endParaRPr lang="en-US" sz="1100" b="1" dirty="0"/>
                    </a:p>
                  </a:txBody>
                  <a:tcPr/>
                </a:tc>
                <a:tc>
                  <a:txBody>
                    <a:bodyPr/>
                    <a:lstStyle/>
                    <a:p>
                      <a:r>
                        <a:rPr lang="en-US" sz="1100" b="1" dirty="0" smtClean="0"/>
                        <a:t>5.9</a:t>
                      </a:r>
                      <a:r>
                        <a:rPr lang="en-US" sz="1100" b="1" baseline="0" dirty="0" smtClean="0"/>
                        <a:t> </a:t>
                      </a:r>
                      <a:r>
                        <a:rPr lang="en-US" sz="1100" b="1" baseline="0" dirty="0" err="1" smtClean="0"/>
                        <a:t>x</a:t>
                      </a:r>
                      <a:r>
                        <a:rPr lang="en-US" sz="1100" b="1" baseline="0" dirty="0" smtClean="0"/>
                        <a:t> 5.9</a:t>
                      </a:r>
                      <a:endParaRPr lang="en-US" sz="1100" b="1" dirty="0"/>
                    </a:p>
                  </a:txBody>
                  <a:tcPr/>
                </a:tc>
                <a:tc>
                  <a:txBody>
                    <a:bodyPr/>
                    <a:lstStyle/>
                    <a:p>
                      <a:r>
                        <a:rPr lang="en-US" sz="1100" b="1" dirty="0" smtClean="0"/>
                        <a:t>6 </a:t>
                      </a:r>
                      <a:r>
                        <a:rPr lang="en-US" sz="1100" b="1" dirty="0" err="1" smtClean="0"/>
                        <a:t>x</a:t>
                      </a:r>
                      <a:r>
                        <a:rPr lang="en-US" sz="1100" b="1" dirty="0" smtClean="0"/>
                        <a:t> 3.8</a:t>
                      </a:r>
                      <a:endParaRPr lang="en-US" sz="1100" b="1" dirty="0"/>
                    </a:p>
                  </a:txBody>
                  <a:tcPr/>
                </a:tc>
              </a:tr>
              <a:tr h="291457">
                <a:tc>
                  <a:txBody>
                    <a:bodyPr/>
                    <a:lstStyle/>
                    <a:p>
                      <a:r>
                        <a:rPr lang="en-US" sz="1100" b="1" dirty="0" smtClean="0"/>
                        <a:t>FODO</a:t>
                      </a:r>
                      <a:r>
                        <a:rPr lang="en-US" sz="1100" b="1" baseline="0" dirty="0" smtClean="0"/>
                        <a:t> length/</a:t>
                      </a:r>
                      <a:r>
                        <a:rPr lang="en-US" sz="1100" b="1" baseline="0" dirty="0" err="1" smtClean="0"/>
                        <a:t>m</a:t>
                      </a:r>
                      <a:endParaRPr lang="en-US" sz="1100" b="1" dirty="0"/>
                    </a:p>
                  </a:txBody>
                  <a:tcPr/>
                </a:tc>
                <a:tc>
                  <a:txBody>
                    <a:bodyPr/>
                    <a:lstStyle/>
                    <a:p>
                      <a:r>
                        <a:rPr lang="en-US" sz="1100" b="1" dirty="0" smtClean="0"/>
                        <a:t>76</a:t>
                      </a:r>
                      <a:endParaRPr lang="en-US" sz="1100" b="1" dirty="0"/>
                    </a:p>
                  </a:txBody>
                  <a:tcPr/>
                </a:tc>
                <a:tc>
                  <a:txBody>
                    <a:bodyPr/>
                    <a:lstStyle/>
                    <a:p>
                      <a:r>
                        <a:rPr lang="en-US" sz="1100" b="1" dirty="0" smtClean="0"/>
                        <a:t>107 [double]</a:t>
                      </a:r>
                      <a:endParaRPr lang="en-US" sz="1100" b="1" dirty="0"/>
                    </a:p>
                  </a:txBody>
                  <a:tcPr/>
                </a:tc>
              </a:tr>
              <a:tr h="291457">
                <a:tc>
                  <a:txBody>
                    <a:bodyPr/>
                    <a:lstStyle/>
                    <a:p>
                      <a:r>
                        <a:rPr lang="en-US" sz="1100" b="1" dirty="0" smtClean="0"/>
                        <a:t>Magnet length/</a:t>
                      </a:r>
                      <a:r>
                        <a:rPr lang="en-US" sz="1100" b="1" dirty="0" err="1" smtClean="0"/>
                        <a:t>m</a:t>
                      </a:r>
                      <a:endParaRPr lang="en-US" sz="1100" b="1" dirty="0"/>
                    </a:p>
                  </a:txBody>
                  <a:tcPr/>
                </a:tc>
                <a:tc>
                  <a:txBody>
                    <a:bodyPr/>
                    <a:lstStyle/>
                    <a:p>
                      <a:r>
                        <a:rPr lang="en-US" sz="1100" b="1" dirty="0" smtClean="0"/>
                        <a:t>11.5</a:t>
                      </a:r>
                      <a:endParaRPr lang="en-US" sz="1100" b="1" dirty="0"/>
                    </a:p>
                  </a:txBody>
                  <a:tcPr/>
                </a:tc>
                <a:tc>
                  <a:txBody>
                    <a:bodyPr/>
                    <a:lstStyle/>
                    <a:p>
                      <a:r>
                        <a:rPr lang="en-US" sz="1100" b="1" dirty="0" smtClean="0"/>
                        <a:t>5.5</a:t>
                      </a:r>
                      <a:endParaRPr lang="en-US" sz="1100" b="1" dirty="0"/>
                    </a:p>
                  </a:txBody>
                  <a:tcPr/>
                </a:tc>
              </a:tr>
              <a:tr h="291457">
                <a:tc>
                  <a:txBody>
                    <a:bodyPr/>
                    <a:lstStyle/>
                    <a:p>
                      <a:r>
                        <a:rPr lang="en-US" sz="1100" b="1" dirty="0" smtClean="0"/>
                        <a:t>segmentation</a:t>
                      </a:r>
                      <a:endParaRPr lang="en-US" sz="1100" b="1" dirty="0"/>
                    </a:p>
                  </a:txBody>
                  <a:tcPr/>
                </a:tc>
                <a:tc>
                  <a:txBody>
                    <a:bodyPr/>
                    <a:lstStyle/>
                    <a:p>
                      <a:r>
                        <a:rPr lang="en-US" sz="1100" b="1" dirty="0" smtClean="0"/>
                        <a:t>8x31x6</a:t>
                      </a:r>
                      <a:endParaRPr lang="en-US" sz="1100" b="1" dirty="0"/>
                    </a:p>
                  </a:txBody>
                  <a:tcPr/>
                </a:tc>
                <a:tc>
                  <a:txBody>
                    <a:bodyPr/>
                    <a:lstStyle/>
                    <a:p>
                      <a:r>
                        <a:rPr lang="en-US" sz="1100" b="1" dirty="0" smtClean="0"/>
                        <a:t>8x23x15</a:t>
                      </a:r>
                      <a:endParaRPr lang="en-US" sz="1100" b="1" dirty="0"/>
                    </a:p>
                  </a:txBody>
                  <a:tcPr/>
                </a:tc>
              </a:tr>
              <a:tr h="291457">
                <a:tc>
                  <a:txBody>
                    <a:bodyPr/>
                    <a:lstStyle/>
                    <a:p>
                      <a:r>
                        <a:rPr lang="en-US" sz="1100" b="1" dirty="0" smtClean="0"/>
                        <a:t>Number of magnets</a:t>
                      </a:r>
                      <a:endParaRPr lang="en-US" sz="1100" b="1" dirty="0"/>
                    </a:p>
                  </a:txBody>
                  <a:tcPr/>
                </a:tc>
                <a:tc>
                  <a:txBody>
                    <a:bodyPr/>
                    <a:lstStyle/>
                    <a:p>
                      <a:r>
                        <a:rPr lang="en-US" sz="1100" b="1" dirty="0" smtClean="0"/>
                        <a:t>1488+192</a:t>
                      </a:r>
                      <a:r>
                        <a:rPr lang="en-US" sz="1100" b="1" baseline="0" dirty="0" smtClean="0"/>
                        <a:t> [DS]</a:t>
                      </a:r>
                      <a:endParaRPr lang="en-US" sz="1100" b="1" dirty="0"/>
                    </a:p>
                  </a:txBody>
                  <a:tcPr/>
                </a:tc>
                <a:tc>
                  <a:txBody>
                    <a:bodyPr/>
                    <a:lstStyle/>
                    <a:p>
                      <a:r>
                        <a:rPr lang="en-US" sz="1100" b="1" dirty="0" smtClean="0"/>
                        <a:t>3080+320</a:t>
                      </a:r>
                      <a:endParaRPr lang="en-US" sz="1100" b="1" dirty="0"/>
                    </a:p>
                  </a:txBody>
                  <a:tcPr/>
                </a:tc>
              </a:tr>
              <a:tr h="291457">
                <a:tc>
                  <a:txBody>
                    <a:bodyPr/>
                    <a:lstStyle/>
                    <a:p>
                      <a:r>
                        <a:rPr lang="en-US" sz="1100" b="1" dirty="0" smtClean="0"/>
                        <a:t>Weight / kg/</a:t>
                      </a:r>
                      <a:r>
                        <a:rPr lang="en-US" sz="1100" b="1" dirty="0" err="1" smtClean="0"/>
                        <a:t>m</a:t>
                      </a:r>
                      <a:endParaRPr lang="en-US" sz="1100" b="1" dirty="0"/>
                    </a:p>
                  </a:txBody>
                  <a:tcPr/>
                </a:tc>
                <a:tc>
                  <a:txBody>
                    <a:bodyPr/>
                    <a:lstStyle/>
                    <a:p>
                      <a:r>
                        <a:rPr lang="en-US" sz="1100" b="1" dirty="0" smtClean="0"/>
                        <a:t>800</a:t>
                      </a:r>
                      <a:endParaRPr lang="en-US" sz="1100" b="1" dirty="0"/>
                    </a:p>
                  </a:txBody>
                  <a:tcPr/>
                </a:tc>
                <a:tc>
                  <a:txBody>
                    <a:bodyPr/>
                    <a:lstStyle/>
                    <a:p>
                      <a:r>
                        <a:rPr lang="en-US" sz="1100" b="1" dirty="0" smtClean="0">
                          <a:solidFill>
                            <a:srgbClr val="FF0000"/>
                          </a:solidFill>
                        </a:rPr>
                        <a:t>200</a:t>
                      </a:r>
                      <a:endParaRPr lang="en-US" sz="1100" b="1" dirty="0">
                        <a:solidFill>
                          <a:srgbClr val="FF0000"/>
                        </a:solidFill>
                      </a:endParaRPr>
                    </a:p>
                  </a:txBody>
                  <a:tcPr/>
                </a:tc>
              </a:tr>
            </a:tbl>
          </a:graphicData>
        </a:graphic>
      </p:graphicFrame>
      <p:sp>
        <p:nvSpPr>
          <p:cNvPr id="11" name="Rectangle 10"/>
          <p:cNvSpPr/>
          <p:nvPr/>
        </p:nvSpPr>
        <p:spPr>
          <a:xfrm>
            <a:off x="4494696" y="1671483"/>
            <a:ext cx="4008782" cy="2927912"/>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3" cstate="print"/>
          <a:srcRect l="30833" t="22000" r="20000" b="21333"/>
          <a:stretch>
            <a:fillRect/>
          </a:stretch>
        </p:blipFill>
        <p:spPr bwMode="auto">
          <a:xfrm>
            <a:off x="457200" y="762000"/>
            <a:ext cx="3359075" cy="2419673"/>
          </a:xfrm>
          <a:prstGeom prst="rect">
            <a:avLst/>
          </a:prstGeom>
          <a:noFill/>
          <a:ln w="9525">
            <a:noFill/>
            <a:miter lim="800000"/>
            <a:headEnd/>
            <a:tailEnd/>
          </a:ln>
        </p:spPr>
      </p:pic>
      <p:graphicFrame>
        <p:nvGraphicFramePr>
          <p:cNvPr id="209922" name="Object 2"/>
          <p:cNvGraphicFramePr>
            <a:graphicFrameLocks noChangeAspect="1"/>
          </p:cNvGraphicFramePr>
          <p:nvPr/>
        </p:nvGraphicFramePr>
        <p:xfrm>
          <a:off x="467720" y="4038600"/>
          <a:ext cx="3581400" cy="2387600"/>
        </p:xfrm>
        <a:graphic>
          <a:graphicData uri="http://schemas.openxmlformats.org/presentationml/2006/ole">
            <p:oleObj spid="_x0000_s209922" name="Document" r:id="rId4" imgW="5638800" imgH="3759200" progId="Word.Document.12">
              <p:link updateAutomatic="1"/>
            </p:oleObj>
          </a:graphicData>
        </a:graphic>
      </p:graphicFrame>
      <p:sp>
        <p:nvSpPr>
          <p:cNvPr id="13" name="TextBox 12"/>
          <p:cNvSpPr txBox="1"/>
          <p:nvPr/>
        </p:nvSpPr>
        <p:spPr>
          <a:xfrm>
            <a:off x="457200" y="284494"/>
            <a:ext cx="2089434" cy="307777"/>
          </a:xfrm>
          <a:prstGeom prst="rect">
            <a:avLst/>
          </a:prstGeom>
          <a:noFill/>
        </p:spPr>
        <p:txBody>
          <a:bodyPr wrap="none" rtlCol="0">
            <a:spAutoFit/>
          </a:bodyPr>
          <a:lstStyle/>
          <a:p>
            <a:r>
              <a:rPr lang="en-US" sz="1400" dirty="0" smtClean="0"/>
              <a:t>CERN: 40cm model design</a:t>
            </a:r>
            <a:endParaRPr lang="en-US" sz="1400" dirty="0"/>
          </a:p>
        </p:txBody>
      </p:sp>
      <p:sp>
        <p:nvSpPr>
          <p:cNvPr id="14" name="TextBox 13"/>
          <p:cNvSpPr txBox="1"/>
          <p:nvPr/>
        </p:nvSpPr>
        <p:spPr>
          <a:xfrm>
            <a:off x="467720" y="3576934"/>
            <a:ext cx="3348555" cy="307777"/>
          </a:xfrm>
          <a:prstGeom prst="rect">
            <a:avLst/>
          </a:prstGeom>
          <a:noFill/>
        </p:spPr>
        <p:txBody>
          <a:bodyPr wrap="none" rtlCol="0">
            <a:spAutoFit/>
          </a:bodyPr>
          <a:lstStyle/>
          <a:p>
            <a:r>
              <a:rPr lang="en-US" sz="1400" dirty="0" smtClean="0"/>
              <a:t>Novosibirsk: Hysteresis loop measurements</a:t>
            </a:r>
            <a:endParaRPr lang="en-US" sz="1400" dirty="0"/>
          </a:p>
        </p:txBody>
      </p:sp>
      <p:sp>
        <p:nvSpPr>
          <p:cNvPr id="15" name="TextBox 14"/>
          <p:cNvSpPr txBox="1"/>
          <p:nvPr/>
        </p:nvSpPr>
        <p:spPr>
          <a:xfrm>
            <a:off x="4494696" y="5029200"/>
            <a:ext cx="4285548" cy="1323439"/>
          </a:xfrm>
          <a:prstGeom prst="rect">
            <a:avLst/>
          </a:prstGeom>
          <a:noFill/>
        </p:spPr>
        <p:txBody>
          <a:bodyPr wrap="none" rtlCol="0">
            <a:spAutoFit/>
          </a:bodyPr>
          <a:lstStyle/>
          <a:p>
            <a:r>
              <a:rPr lang="en-US" sz="1600" dirty="0" smtClean="0"/>
              <a:t>Fe based magnet prototypes [BINP-CERN] </a:t>
            </a:r>
            <a:r>
              <a:rPr lang="en-US" sz="1600" dirty="0" err="1" smtClean="0">
                <a:sym typeface="Wingdings"/>
              </a:rPr>
              <a:t></a:t>
            </a:r>
            <a:r>
              <a:rPr lang="en-US" sz="1600" dirty="0" smtClean="0">
                <a:sym typeface="Wingdings"/>
              </a:rPr>
              <a:t> CDR</a:t>
            </a:r>
            <a:endParaRPr lang="en-US" sz="1600" dirty="0" smtClean="0"/>
          </a:p>
          <a:p>
            <a:endParaRPr lang="en-US" sz="1600" dirty="0" smtClean="0"/>
          </a:p>
          <a:p>
            <a:r>
              <a:rPr lang="en-US" sz="1600" dirty="0" smtClean="0"/>
              <a:t>challenges:</a:t>
            </a:r>
          </a:p>
          <a:p>
            <a:r>
              <a:rPr lang="en-US" sz="1600" dirty="0" smtClean="0"/>
              <a:t>compact design for installation </a:t>
            </a:r>
          </a:p>
          <a:p>
            <a:r>
              <a:rPr lang="en-US" sz="1600" dirty="0" smtClean="0"/>
              <a:t>good reproducibility at injection: 0.01T to 10</a:t>
            </a:r>
            <a:r>
              <a:rPr lang="en-US" sz="1600" baseline="30000" dirty="0" smtClean="0"/>
              <a:t>-3..-4</a:t>
            </a:r>
            <a:endParaRPr lang="en-US" sz="16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697162"/>
          </a:xfrm>
        </p:spPr>
        <p:txBody>
          <a:bodyPr>
            <a:normAutofit/>
          </a:bodyPr>
          <a:lstStyle/>
          <a:p>
            <a:r>
              <a:rPr lang="en-US" sz="2800" b="1" dirty="0" smtClean="0"/>
              <a:t>Bypasses</a:t>
            </a:r>
            <a:endParaRPr lang="en-US" sz="2800" b="1" dirty="0"/>
          </a:p>
        </p:txBody>
      </p:sp>
      <p:sp>
        <p:nvSpPr>
          <p:cNvPr id="5" name="Slide Number Placeholder 4"/>
          <p:cNvSpPr>
            <a:spLocks noGrp="1"/>
          </p:cNvSpPr>
          <p:nvPr>
            <p:ph type="sldNum" sz="quarter" idx="12"/>
          </p:nvPr>
        </p:nvSpPr>
        <p:spPr/>
        <p:txBody>
          <a:bodyPr/>
          <a:lstStyle/>
          <a:p>
            <a:fld id="{F29E2BAA-81C4-184E-8BFA-3AFA3D83D168}" type="slidenum">
              <a:rPr lang="en-US" smtClean="0"/>
              <a:pPr/>
              <a:t>33</a:t>
            </a:fld>
            <a:endParaRPr lang="en-US"/>
          </a:p>
        </p:txBody>
      </p:sp>
      <p:pic>
        <p:nvPicPr>
          <p:cNvPr id="6" name="Picture 39" descr="01"/>
          <p:cNvPicPr>
            <a:picLocks noChangeAspect="1" noChangeArrowheads="1"/>
          </p:cNvPicPr>
          <p:nvPr/>
        </p:nvPicPr>
        <p:blipFill>
          <a:blip r:embed="rId2" cstate="print"/>
          <a:srcRect/>
          <a:stretch>
            <a:fillRect/>
          </a:stretch>
        </p:blipFill>
        <p:spPr bwMode="auto">
          <a:xfrm flipH="1">
            <a:off x="609600" y="2971800"/>
            <a:ext cx="4343400" cy="3206274"/>
          </a:xfrm>
          <a:prstGeom prst="rect">
            <a:avLst/>
          </a:prstGeom>
          <a:noFill/>
        </p:spPr>
      </p:pic>
      <p:sp>
        <p:nvSpPr>
          <p:cNvPr id="7" name="TextBox 6"/>
          <p:cNvSpPr txBox="1"/>
          <p:nvPr/>
        </p:nvSpPr>
        <p:spPr>
          <a:xfrm>
            <a:off x="609600" y="3200400"/>
            <a:ext cx="1972928" cy="2031325"/>
          </a:xfrm>
          <a:prstGeom prst="rect">
            <a:avLst/>
          </a:prstGeom>
          <a:noFill/>
        </p:spPr>
        <p:txBody>
          <a:bodyPr wrap="none" rtlCol="0">
            <a:spAutoFit/>
          </a:bodyPr>
          <a:lstStyle/>
          <a:p>
            <a:r>
              <a:rPr lang="en-US" sz="1400" dirty="0" smtClean="0">
                <a:solidFill>
                  <a:schemeClr val="bg1"/>
                </a:solidFill>
              </a:rPr>
              <a:t>Alternative He supplies </a:t>
            </a:r>
          </a:p>
          <a:p>
            <a:r>
              <a:rPr lang="en-US" sz="1400" dirty="0" smtClean="0">
                <a:solidFill>
                  <a:schemeClr val="bg1"/>
                </a:solidFill>
              </a:rPr>
              <a:t>and SEE relocation. Seed</a:t>
            </a:r>
          </a:p>
          <a:p>
            <a:r>
              <a:rPr lang="en-US" sz="1400" dirty="0" smtClean="0">
                <a:solidFill>
                  <a:schemeClr val="bg1"/>
                </a:solidFill>
              </a:rPr>
              <a:t>for P1,5 service </a:t>
            </a:r>
          </a:p>
          <a:p>
            <a:r>
              <a:rPr lang="en-US" sz="1400" dirty="0" err="1" smtClean="0">
                <a:solidFill>
                  <a:schemeClr val="bg1"/>
                </a:solidFill>
              </a:rPr>
              <a:t>galeries</a:t>
            </a:r>
            <a:endParaRPr lang="en-US" sz="1400" dirty="0" smtClean="0">
              <a:solidFill>
                <a:schemeClr val="bg1"/>
              </a:solidFill>
            </a:endParaRPr>
          </a:p>
          <a:p>
            <a:endParaRPr lang="en-US" sz="1400" dirty="0" smtClean="0">
              <a:solidFill>
                <a:schemeClr val="bg1"/>
              </a:solidFill>
            </a:endParaRPr>
          </a:p>
          <a:p>
            <a:r>
              <a:rPr lang="en-US" sz="1200" dirty="0" smtClean="0">
                <a:solidFill>
                  <a:schemeClr val="bg1"/>
                </a:solidFill>
              </a:rPr>
              <a:t>S. </a:t>
            </a:r>
            <a:r>
              <a:rPr lang="en-US" sz="1200" dirty="0" err="1" smtClean="0">
                <a:solidFill>
                  <a:schemeClr val="bg1"/>
                </a:solidFill>
              </a:rPr>
              <a:t>Waisz</a:t>
            </a:r>
            <a:r>
              <a:rPr lang="en-US" sz="1200" dirty="0" smtClean="0">
                <a:solidFill>
                  <a:schemeClr val="bg1"/>
                </a:solidFill>
              </a:rPr>
              <a:t> (Chamonix 10)</a:t>
            </a:r>
          </a:p>
          <a:p>
            <a:endParaRPr lang="en-US" sz="1400" dirty="0" smtClean="0">
              <a:solidFill>
                <a:schemeClr val="bg1"/>
              </a:solidFill>
            </a:endParaRPr>
          </a:p>
          <a:p>
            <a:endParaRPr lang="en-US" sz="1400" dirty="0" smtClean="0">
              <a:solidFill>
                <a:schemeClr val="bg1"/>
              </a:solidFill>
            </a:endParaRPr>
          </a:p>
          <a:p>
            <a:r>
              <a:rPr lang="en-US" sz="1200" dirty="0" err="1" smtClean="0">
                <a:solidFill>
                  <a:schemeClr val="bg1"/>
                </a:solidFill>
              </a:rPr>
              <a:t>J.Osborne</a:t>
            </a:r>
            <a:r>
              <a:rPr lang="en-US" sz="1200" dirty="0" smtClean="0">
                <a:solidFill>
                  <a:schemeClr val="bg1"/>
                </a:solidFill>
              </a:rPr>
              <a:t> GS-SEM</a:t>
            </a:r>
          </a:p>
        </p:txBody>
      </p:sp>
      <p:pic>
        <p:nvPicPr>
          <p:cNvPr id="8" name="Picture 7" descr="slide4-NEW-point5"/>
          <p:cNvPicPr>
            <a:picLocks noChangeAspect="1" noChangeArrowheads="1"/>
          </p:cNvPicPr>
          <p:nvPr/>
        </p:nvPicPr>
        <p:blipFill>
          <a:blip r:embed="rId3"/>
          <a:srcRect/>
          <a:stretch>
            <a:fillRect/>
          </a:stretch>
        </p:blipFill>
        <p:spPr bwMode="auto">
          <a:xfrm>
            <a:off x="304800" y="823912"/>
            <a:ext cx="8839200" cy="2147888"/>
          </a:xfrm>
          <a:prstGeom prst="rect">
            <a:avLst/>
          </a:prstGeom>
          <a:noFill/>
        </p:spPr>
      </p:pic>
      <p:sp>
        <p:nvSpPr>
          <p:cNvPr id="9" name="TextBox 8"/>
          <p:cNvSpPr txBox="1"/>
          <p:nvPr/>
        </p:nvSpPr>
        <p:spPr>
          <a:xfrm>
            <a:off x="3921949" y="300692"/>
            <a:ext cx="1532942" cy="523220"/>
          </a:xfrm>
          <a:prstGeom prst="rect">
            <a:avLst/>
          </a:prstGeom>
          <a:noFill/>
        </p:spPr>
        <p:txBody>
          <a:bodyPr wrap="none" rtlCol="0">
            <a:spAutoFit/>
          </a:bodyPr>
          <a:lstStyle/>
          <a:p>
            <a:r>
              <a:rPr lang="en-US" sz="2800" b="1" dirty="0" smtClean="0"/>
              <a:t>Bypasses</a:t>
            </a:r>
            <a:endParaRPr lang="en-US" sz="2800" b="1" dirty="0"/>
          </a:p>
        </p:txBody>
      </p:sp>
      <p:sp>
        <p:nvSpPr>
          <p:cNvPr id="10" name="TextBox 9"/>
          <p:cNvSpPr txBox="1"/>
          <p:nvPr/>
        </p:nvSpPr>
        <p:spPr>
          <a:xfrm>
            <a:off x="5256955" y="3200400"/>
            <a:ext cx="3429845" cy="3046988"/>
          </a:xfrm>
          <a:prstGeom prst="rect">
            <a:avLst/>
          </a:prstGeom>
          <a:noFill/>
        </p:spPr>
        <p:txBody>
          <a:bodyPr wrap="none" rtlCol="0">
            <a:spAutoFit/>
          </a:bodyPr>
          <a:lstStyle/>
          <a:p>
            <a:r>
              <a:rPr lang="en-US" dirty="0" smtClean="0"/>
              <a:t>Away from </a:t>
            </a:r>
            <a:r>
              <a:rPr lang="en-US" dirty="0" err="1" smtClean="0"/>
              <a:t>galeries</a:t>
            </a:r>
            <a:endParaRPr lang="en-US" dirty="0" smtClean="0"/>
          </a:p>
          <a:p>
            <a:endParaRPr lang="en-US" dirty="0" smtClean="0"/>
          </a:p>
          <a:p>
            <a:r>
              <a:rPr lang="en-US" dirty="0" smtClean="0"/>
              <a:t>Double tunnel: use to install </a:t>
            </a:r>
            <a:r>
              <a:rPr lang="en-US" dirty="0" err="1" smtClean="0"/>
              <a:t>rf</a:t>
            </a:r>
            <a:endParaRPr lang="en-US" dirty="0" smtClean="0"/>
          </a:p>
          <a:p>
            <a:r>
              <a:rPr lang="en-US" dirty="0" smtClean="0"/>
              <a:t>[typically 0.5-1km]</a:t>
            </a:r>
          </a:p>
          <a:p>
            <a:endParaRPr lang="en-US" dirty="0" smtClean="0"/>
          </a:p>
          <a:p>
            <a:r>
              <a:rPr lang="en-US" dirty="0" smtClean="0"/>
              <a:t>Aim to keep </a:t>
            </a:r>
            <a:r>
              <a:rPr lang="en-US" dirty="0" err="1" smtClean="0"/>
              <a:t>U</a:t>
            </a:r>
            <a:r>
              <a:rPr lang="en-US" baseline="-25000" dirty="0" err="1" smtClean="0"/>
              <a:t>e</a:t>
            </a:r>
            <a:r>
              <a:rPr lang="en-US" dirty="0" smtClean="0"/>
              <a:t>=U</a:t>
            </a:r>
            <a:r>
              <a:rPr lang="en-US" baseline="-25000" dirty="0" smtClean="0"/>
              <a:t>p</a:t>
            </a:r>
          </a:p>
          <a:p>
            <a:endParaRPr lang="en-US" baseline="-25000" dirty="0" smtClean="0"/>
          </a:p>
          <a:p>
            <a:r>
              <a:rPr lang="en-US" dirty="0" smtClean="0"/>
              <a:t>Tunnel connection (CGNS, DESY)</a:t>
            </a:r>
          </a:p>
          <a:p>
            <a:endParaRPr lang="en-US" dirty="0" smtClean="0"/>
          </a:p>
          <a:p>
            <a:r>
              <a:rPr lang="en-US" dirty="0" smtClean="0"/>
              <a:t>Possibly in line with P1,5 redesigns</a:t>
            </a:r>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61" name="Rectangle 2"/>
          <p:cNvSpPr>
            <a:spLocks noGrp="1" noChangeArrowheads="1"/>
          </p:cNvSpPr>
          <p:nvPr>
            <p:ph type="ctrTitle"/>
          </p:nvPr>
        </p:nvSpPr>
        <p:spPr>
          <a:xfrm>
            <a:off x="381000" y="304800"/>
            <a:ext cx="3733800" cy="304800"/>
          </a:xfrm>
        </p:spPr>
        <p:txBody>
          <a:bodyPr>
            <a:noAutofit/>
          </a:bodyPr>
          <a:lstStyle/>
          <a:p>
            <a:pPr eaLnBrk="1" hangingPunct="1"/>
            <a:r>
              <a:rPr lang="en-US" sz="2400" b="1" dirty="0">
                <a:solidFill>
                  <a:srgbClr val="0000FF"/>
                </a:solidFill>
              </a:rPr>
              <a:t>Ring-Ring  Parameters</a:t>
            </a:r>
            <a:endParaRPr lang="en-US" sz="2400" dirty="0"/>
          </a:p>
        </p:txBody>
      </p:sp>
      <p:pic>
        <p:nvPicPr>
          <p:cNvPr id="45062" name="Picture 3"/>
          <p:cNvPicPr>
            <a:picLocks noChangeAspect="1" noChangeArrowheads="1"/>
          </p:cNvPicPr>
          <p:nvPr/>
        </p:nvPicPr>
        <p:blipFill>
          <a:blip r:embed="rId4"/>
          <a:srcRect/>
          <a:stretch>
            <a:fillRect/>
          </a:stretch>
        </p:blipFill>
        <p:spPr bwMode="auto">
          <a:xfrm>
            <a:off x="4384675" y="152400"/>
            <a:ext cx="4394200" cy="6553200"/>
          </a:xfrm>
          <a:prstGeom prst="rect">
            <a:avLst/>
          </a:prstGeom>
          <a:noFill/>
          <a:ln w="9525">
            <a:noFill/>
            <a:miter lim="800000"/>
            <a:headEnd/>
            <a:tailEnd/>
          </a:ln>
        </p:spPr>
      </p:pic>
      <p:graphicFrame>
        <p:nvGraphicFramePr>
          <p:cNvPr id="45058" name="Object 2"/>
          <p:cNvGraphicFramePr>
            <a:graphicFrameLocks noChangeAspect="1"/>
          </p:cNvGraphicFramePr>
          <p:nvPr/>
        </p:nvGraphicFramePr>
        <p:xfrm>
          <a:off x="609600" y="762000"/>
          <a:ext cx="2414588" cy="1041400"/>
        </p:xfrm>
        <a:graphic>
          <a:graphicData uri="http://schemas.openxmlformats.org/presentationml/2006/ole">
            <p:oleObj spid="_x0000_s97282" name="Equation" r:id="rId5" imgW="2184400" imgH="939800" progId="Equation.3">
              <p:embed/>
            </p:oleObj>
          </a:graphicData>
        </a:graphic>
      </p:graphicFrame>
      <p:graphicFrame>
        <p:nvGraphicFramePr>
          <p:cNvPr id="45059" name="Object 3"/>
          <p:cNvGraphicFramePr>
            <a:graphicFrameLocks noChangeAspect="1"/>
          </p:cNvGraphicFramePr>
          <p:nvPr/>
        </p:nvGraphicFramePr>
        <p:xfrm>
          <a:off x="685800" y="3505200"/>
          <a:ext cx="1981200" cy="485775"/>
        </p:xfrm>
        <a:graphic>
          <a:graphicData uri="http://schemas.openxmlformats.org/presentationml/2006/ole">
            <p:oleObj spid="_x0000_s97283" name="Equation" r:id="rId6" imgW="1968500" imgH="482600" progId="Equation.3">
              <p:embed/>
            </p:oleObj>
          </a:graphicData>
        </a:graphic>
      </p:graphicFrame>
      <p:sp>
        <p:nvSpPr>
          <p:cNvPr id="45063" name="Text Box 6"/>
          <p:cNvSpPr txBox="1">
            <a:spLocks noChangeArrowheads="1"/>
          </p:cNvSpPr>
          <p:nvPr/>
        </p:nvSpPr>
        <p:spPr bwMode="auto">
          <a:xfrm>
            <a:off x="533400" y="1905000"/>
            <a:ext cx="2871399" cy="4113946"/>
          </a:xfrm>
          <a:prstGeom prst="rect">
            <a:avLst/>
          </a:prstGeom>
          <a:noFill/>
          <a:ln w="9525">
            <a:noFill/>
            <a:miter lim="800000"/>
            <a:headEnd/>
            <a:tailEnd/>
          </a:ln>
        </p:spPr>
        <p:txBody>
          <a:bodyPr wrap="none">
            <a:prstTxWarp prst="textNoShape">
              <a:avLst/>
            </a:prstTxWarp>
            <a:spAutoFit/>
          </a:bodyPr>
          <a:lstStyle/>
          <a:p>
            <a:r>
              <a:rPr lang="en-US" sz="1400" b="1" dirty="0">
                <a:solidFill>
                  <a:srgbClr val="FF0000"/>
                </a:solidFill>
              </a:rPr>
              <a:t>Luminosity safely 10</a:t>
            </a:r>
            <a:r>
              <a:rPr lang="en-US" sz="1400" b="1" baseline="30000" dirty="0">
                <a:solidFill>
                  <a:srgbClr val="FF0000"/>
                </a:solidFill>
              </a:rPr>
              <a:t>33</a:t>
            </a:r>
            <a:r>
              <a:rPr lang="en-US" sz="1400" b="1" dirty="0">
                <a:solidFill>
                  <a:srgbClr val="FF0000"/>
                </a:solidFill>
              </a:rPr>
              <a:t>cm</a:t>
            </a:r>
            <a:r>
              <a:rPr lang="en-US" sz="1400" b="1" baseline="30000" dirty="0">
                <a:solidFill>
                  <a:srgbClr val="FF0000"/>
                </a:solidFill>
              </a:rPr>
              <a:t>-2</a:t>
            </a:r>
            <a:r>
              <a:rPr lang="en-US" sz="1400" b="1" dirty="0">
                <a:solidFill>
                  <a:srgbClr val="FF0000"/>
                </a:solidFill>
              </a:rPr>
              <a:t>s</a:t>
            </a:r>
            <a:r>
              <a:rPr lang="en-US" sz="1400" b="1" baseline="30000" dirty="0">
                <a:solidFill>
                  <a:srgbClr val="FF0000"/>
                </a:solidFill>
              </a:rPr>
              <a:t>-1</a:t>
            </a:r>
          </a:p>
          <a:p>
            <a:r>
              <a:rPr lang="en-US" sz="1400" b="1" dirty="0">
                <a:solidFill>
                  <a:srgbClr val="FF0000"/>
                </a:solidFill>
              </a:rPr>
              <a:t>HERA was 1-5 10</a:t>
            </a:r>
            <a:r>
              <a:rPr lang="en-US" sz="1400" b="1" baseline="30000" dirty="0">
                <a:solidFill>
                  <a:srgbClr val="FF0000"/>
                </a:solidFill>
              </a:rPr>
              <a:t>31</a:t>
            </a:r>
            <a:r>
              <a:rPr lang="en-US" sz="1400" b="1" baseline="30000" dirty="0"/>
              <a:t> </a:t>
            </a:r>
            <a:endParaRPr lang="en-US" sz="1400" b="1" dirty="0"/>
          </a:p>
          <a:p>
            <a:endParaRPr lang="en-US" sz="1400" b="1" dirty="0"/>
          </a:p>
          <a:p>
            <a:r>
              <a:rPr lang="en-US" sz="1400" b="1" dirty="0"/>
              <a:t>Table values are for </a:t>
            </a:r>
            <a:r>
              <a:rPr lang="en-US" sz="1400" b="1" dirty="0" smtClean="0"/>
              <a:t>14 MW </a:t>
            </a:r>
            <a:r>
              <a:rPr lang="en-US" sz="1400" b="1" dirty="0" err="1" smtClean="0"/>
              <a:t>sync.rad</a:t>
            </a:r>
            <a:endParaRPr lang="en-US" sz="1400" b="1" dirty="0"/>
          </a:p>
          <a:p>
            <a:r>
              <a:rPr lang="en-US" sz="1400" b="1" dirty="0"/>
              <a:t>loss (beam power) and</a:t>
            </a:r>
            <a:r>
              <a:rPr lang="en-US" sz="1400" b="1" dirty="0" smtClean="0"/>
              <a:t> 70 </a:t>
            </a:r>
            <a:r>
              <a:rPr lang="en-US" sz="1400" b="1" dirty="0" err="1"/>
              <a:t>GeV</a:t>
            </a:r>
            <a:endParaRPr lang="en-US" sz="1400" b="1" dirty="0"/>
          </a:p>
          <a:p>
            <a:r>
              <a:rPr lang="en-US" sz="1400" b="1" dirty="0"/>
              <a:t>on 7000 </a:t>
            </a:r>
            <a:r>
              <a:rPr lang="en-US" sz="1400" b="1" dirty="0" err="1"/>
              <a:t>GeV</a:t>
            </a:r>
            <a:r>
              <a:rPr lang="en-US" sz="1400" b="1" dirty="0"/>
              <a:t>.</a:t>
            </a:r>
            <a:r>
              <a:rPr lang="en-US" sz="1400" b="1" dirty="0" smtClean="0"/>
              <a:t> </a:t>
            </a:r>
          </a:p>
          <a:p>
            <a:r>
              <a:rPr lang="en-US" sz="1400" b="1" dirty="0"/>
              <a:t> </a:t>
            </a:r>
          </a:p>
          <a:p>
            <a:r>
              <a:rPr lang="en-US" sz="1400" b="1" dirty="0"/>
              <a:t> </a:t>
            </a:r>
            <a:endParaRPr lang="en-US" sz="1400" b="1" baseline="30000" dirty="0"/>
          </a:p>
          <a:p>
            <a:endParaRPr lang="en-US" sz="1400" b="1" baseline="30000" dirty="0"/>
          </a:p>
          <a:p>
            <a:endParaRPr lang="en-US" sz="1400" b="1" dirty="0"/>
          </a:p>
          <a:p>
            <a:r>
              <a:rPr lang="en-US" sz="1400" b="1" dirty="0"/>
              <a:t>LHC upgrade: </a:t>
            </a:r>
            <a:r>
              <a:rPr lang="en-US" sz="1400" b="1" dirty="0" err="1"/>
              <a:t>N</a:t>
            </a:r>
            <a:r>
              <a:rPr lang="en-US" sz="1400" b="1" baseline="-25000" dirty="0" err="1"/>
              <a:t>p</a:t>
            </a:r>
            <a:r>
              <a:rPr lang="en-US" sz="1400" b="1" dirty="0"/>
              <a:t> increased.</a:t>
            </a:r>
          </a:p>
          <a:p>
            <a:r>
              <a:rPr lang="en-US" sz="1400" b="1" dirty="0"/>
              <a:t>Need to keep </a:t>
            </a:r>
            <a:r>
              <a:rPr lang="en-US" sz="1400" b="1" dirty="0" err="1"/>
              <a:t>e</a:t>
            </a:r>
            <a:r>
              <a:rPr lang="en-US" sz="1400" b="1" dirty="0"/>
              <a:t> tune shift low:</a:t>
            </a:r>
          </a:p>
          <a:p>
            <a:r>
              <a:rPr lang="en-US" sz="1400" dirty="0"/>
              <a:t>by increasing </a:t>
            </a:r>
            <a:r>
              <a:rPr lang="en-US" sz="1400" dirty="0" err="1">
                <a:sym typeface="Symbol" charset="2"/>
              </a:rPr>
              <a:t></a:t>
            </a:r>
            <a:r>
              <a:rPr lang="en-US" sz="1400" baseline="-25000" dirty="0" err="1">
                <a:sym typeface="Symbol" charset="2"/>
              </a:rPr>
              <a:t>p</a:t>
            </a:r>
            <a:r>
              <a:rPr lang="en-US" sz="1400" dirty="0">
                <a:sym typeface="Symbol" charset="2"/>
              </a:rPr>
              <a:t>, decreasing </a:t>
            </a:r>
            <a:r>
              <a:rPr lang="en-US" sz="1400" dirty="0" err="1">
                <a:sym typeface="Symbol" charset="2"/>
              </a:rPr>
              <a:t></a:t>
            </a:r>
            <a:r>
              <a:rPr lang="en-US" sz="1400" baseline="-25000" dirty="0" err="1">
                <a:sym typeface="Symbol" charset="2"/>
              </a:rPr>
              <a:t>e</a:t>
            </a:r>
            <a:r>
              <a:rPr lang="en-US" sz="1400" dirty="0">
                <a:sym typeface="Symbol" charset="2"/>
              </a:rPr>
              <a:t> </a:t>
            </a:r>
          </a:p>
          <a:p>
            <a:r>
              <a:rPr lang="en-US" sz="1400" dirty="0">
                <a:sym typeface="Symbol" charset="2"/>
              </a:rPr>
              <a:t>but enlarging </a:t>
            </a:r>
            <a:r>
              <a:rPr lang="en-US" sz="1400" dirty="0" err="1">
                <a:sym typeface="Symbol" charset="2"/>
              </a:rPr>
              <a:t>e</a:t>
            </a:r>
            <a:r>
              <a:rPr lang="en-US" sz="1400" dirty="0">
                <a:sym typeface="Symbol" charset="2"/>
              </a:rPr>
              <a:t> </a:t>
            </a:r>
            <a:r>
              <a:rPr lang="en-US" sz="1400" dirty="0" err="1">
                <a:sym typeface="Symbol" charset="2"/>
              </a:rPr>
              <a:t>emittance</a:t>
            </a:r>
            <a:r>
              <a:rPr lang="en-US" sz="1400" dirty="0">
                <a:sym typeface="Symbol" charset="2"/>
              </a:rPr>
              <a:t>,</a:t>
            </a:r>
          </a:p>
          <a:p>
            <a:r>
              <a:rPr lang="en-US" sz="1400" b="1" dirty="0">
                <a:sym typeface="Symbol" charset="2"/>
              </a:rPr>
              <a:t>to keep </a:t>
            </a:r>
            <a:r>
              <a:rPr lang="en-US" sz="1400" b="1" dirty="0" err="1">
                <a:sym typeface="Symbol" charset="2"/>
              </a:rPr>
              <a:t>e</a:t>
            </a:r>
            <a:r>
              <a:rPr lang="en-US" sz="1400" b="1" dirty="0">
                <a:sym typeface="Symbol" charset="2"/>
              </a:rPr>
              <a:t> and </a:t>
            </a:r>
            <a:r>
              <a:rPr lang="en-US" sz="1400" b="1" dirty="0" err="1">
                <a:sym typeface="Symbol" charset="2"/>
              </a:rPr>
              <a:t>p</a:t>
            </a:r>
            <a:r>
              <a:rPr lang="en-US" sz="1400" b="1" dirty="0">
                <a:sym typeface="Symbol" charset="2"/>
              </a:rPr>
              <a:t> matched.</a:t>
            </a:r>
          </a:p>
          <a:p>
            <a:endParaRPr lang="en-US" sz="1400" b="1" dirty="0" smtClean="0">
              <a:sym typeface="Symbol" charset="2"/>
            </a:endParaRPr>
          </a:p>
          <a:p>
            <a:r>
              <a:rPr lang="en-US" sz="1400" b="1" dirty="0" smtClean="0">
                <a:solidFill>
                  <a:srgbClr val="FF0000"/>
                </a:solidFill>
                <a:sym typeface="Symbol" charset="2"/>
              </a:rPr>
              <a:t>Ring </a:t>
            </a:r>
            <a:r>
              <a:rPr lang="en-US" sz="1400" b="1" dirty="0" err="1" smtClean="0">
                <a:solidFill>
                  <a:srgbClr val="FF0000"/>
                </a:solidFill>
                <a:sym typeface="Symbol" charset="2"/>
              </a:rPr>
              <a:t>LHeC</a:t>
            </a:r>
            <a:r>
              <a:rPr lang="en-US" sz="1400" b="1" dirty="0" smtClean="0">
                <a:solidFill>
                  <a:srgbClr val="FF0000"/>
                </a:solidFill>
                <a:sym typeface="Symbol" charset="2"/>
              </a:rPr>
              <a:t> </a:t>
            </a:r>
            <a:r>
              <a:rPr lang="en-US" sz="1400" b="1" dirty="0">
                <a:solidFill>
                  <a:srgbClr val="FF0000"/>
                </a:solidFill>
                <a:sym typeface="Symbol" charset="2"/>
              </a:rPr>
              <a:t>profits from LHC upgrade</a:t>
            </a:r>
          </a:p>
          <a:p>
            <a:r>
              <a:rPr lang="en-US" sz="1400" b="1" dirty="0">
                <a:solidFill>
                  <a:srgbClr val="FF0000"/>
                </a:solidFill>
                <a:sym typeface="Symbol" charset="2"/>
              </a:rPr>
              <a:t>but not proportional to </a:t>
            </a:r>
            <a:r>
              <a:rPr lang="en-US" sz="1400" b="1" dirty="0" err="1" smtClean="0">
                <a:solidFill>
                  <a:srgbClr val="FF0000"/>
                </a:solidFill>
                <a:sym typeface="Symbol" charset="2"/>
              </a:rPr>
              <a:t>N</a:t>
            </a:r>
            <a:r>
              <a:rPr lang="en-US" sz="1400" b="1" baseline="-25000" dirty="0" err="1" smtClean="0">
                <a:solidFill>
                  <a:srgbClr val="FF0000"/>
                </a:solidFill>
                <a:sym typeface="Symbol" charset="2"/>
              </a:rPr>
              <a:t>p</a:t>
            </a:r>
            <a:endParaRPr lang="en-US" sz="1400" b="1" baseline="-25000" dirty="0" smtClean="0">
              <a:solidFill>
                <a:srgbClr val="FF0000"/>
              </a:solidFill>
              <a:sym typeface="Symbol" charset="2"/>
            </a:endParaRPr>
          </a:p>
          <a:p>
            <a:r>
              <a:rPr lang="en-US" sz="1400" b="1" dirty="0" smtClean="0">
                <a:solidFill>
                  <a:srgbClr val="FF0000"/>
                </a:solidFill>
                <a:sym typeface="Symbol" charset="2"/>
              </a:rPr>
              <a:t>Crucial for LINAC</a:t>
            </a:r>
            <a:endParaRPr lang="en-US" sz="1400" b="1" dirty="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 Accelerator: LINAC - Ring</a:t>
            </a:r>
            <a:endParaRPr lang="en-US" sz="2800" b="1" dirty="0"/>
          </a:p>
        </p:txBody>
      </p:sp>
      <p:sp>
        <p:nvSpPr>
          <p:cNvPr id="3" name="TextBox 2"/>
          <p:cNvSpPr txBox="1"/>
          <p:nvPr/>
        </p:nvSpPr>
        <p:spPr>
          <a:xfrm>
            <a:off x="2743200" y="1248361"/>
            <a:ext cx="3416320" cy="338554"/>
          </a:xfrm>
          <a:prstGeom prst="rect">
            <a:avLst/>
          </a:prstGeom>
          <a:noFill/>
        </p:spPr>
        <p:txBody>
          <a:bodyPr wrap="none" rtlCol="0">
            <a:spAutoFit/>
          </a:bodyPr>
          <a:lstStyle/>
          <a:p>
            <a:r>
              <a:rPr lang="en-US" sz="1600" b="1" dirty="0" smtClean="0">
                <a:solidFill>
                  <a:srgbClr val="FF0000"/>
                </a:solidFill>
              </a:rPr>
              <a:t> Based on ILC, SLC and LHC Experience</a:t>
            </a:r>
            <a:endParaRPr lang="en-US" sz="1600" b="1" baseline="30000" dirty="0">
              <a:solidFill>
                <a:srgbClr val="FF0000"/>
              </a:solidFill>
            </a:endParaRPr>
          </a:p>
        </p:txBody>
      </p:sp>
      <p:sp>
        <p:nvSpPr>
          <p:cNvPr id="4" name="TextBox 3"/>
          <p:cNvSpPr txBox="1"/>
          <p:nvPr/>
        </p:nvSpPr>
        <p:spPr>
          <a:xfrm>
            <a:off x="609600" y="2286000"/>
            <a:ext cx="5362954" cy="3416320"/>
          </a:xfrm>
          <a:prstGeom prst="rect">
            <a:avLst/>
          </a:prstGeom>
          <a:noFill/>
          <a:ln>
            <a:solidFill>
              <a:schemeClr val="bg1">
                <a:lumMod val="65000"/>
              </a:schemeClr>
            </a:solidFill>
          </a:ln>
        </p:spPr>
        <p:txBody>
          <a:bodyPr wrap="none" rtlCol="0">
            <a:spAutoFit/>
          </a:bodyPr>
          <a:lstStyle/>
          <a:p>
            <a:r>
              <a:rPr lang="en-US" dirty="0" smtClean="0"/>
              <a:t>Baseline </a:t>
            </a:r>
            <a:r>
              <a:rPr lang="en-US" dirty="0" smtClean="0">
                <a:solidFill>
                  <a:srgbClr val="0000FF"/>
                </a:solidFill>
              </a:rPr>
              <a:t>Parameters</a:t>
            </a:r>
            <a:r>
              <a:rPr lang="en-US" dirty="0" smtClean="0"/>
              <a:t> [</a:t>
            </a:r>
            <a:r>
              <a:rPr lang="en-US" dirty="0" smtClean="0">
                <a:solidFill>
                  <a:srgbClr val="0000FF"/>
                </a:solidFill>
              </a:rPr>
              <a:t>Designs</a:t>
            </a:r>
            <a:r>
              <a:rPr lang="en-US" dirty="0" smtClean="0"/>
              <a:t>, Real photon option,  ERL]</a:t>
            </a:r>
          </a:p>
          <a:p>
            <a:r>
              <a:rPr lang="en-US" dirty="0" smtClean="0"/>
              <a:t>Sources [Positrons, </a:t>
            </a:r>
            <a:r>
              <a:rPr lang="en-US" dirty="0" err="1" smtClean="0"/>
              <a:t>Polarisation</a:t>
            </a:r>
            <a:r>
              <a:rPr lang="en-US" dirty="0" smtClean="0"/>
              <a:t>]</a:t>
            </a:r>
          </a:p>
          <a:p>
            <a:r>
              <a:rPr lang="en-US" dirty="0" err="1" smtClean="0"/>
              <a:t>Rf</a:t>
            </a:r>
            <a:r>
              <a:rPr lang="en-US" dirty="0" smtClean="0"/>
              <a:t> Design</a:t>
            </a:r>
          </a:p>
          <a:p>
            <a:r>
              <a:rPr lang="en-US" dirty="0" smtClean="0"/>
              <a:t>Injection and Dump</a:t>
            </a:r>
          </a:p>
          <a:p>
            <a:r>
              <a:rPr lang="en-US" dirty="0" smtClean="0"/>
              <a:t>Beam-beam effects</a:t>
            </a:r>
          </a:p>
          <a:p>
            <a:r>
              <a:rPr lang="en-US" dirty="0" smtClean="0"/>
              <a:t>Lattice/</a:t>
            </a:r>
            <a:r>
              <a:rPr lang="en-US" dirty="0" smtClean="0">
                <a:solidFill>
                  <a:srgbClr val="0000FF"/>
                </a:solidFill>
              </a:rPr>
              <a:t>Optics</a:t>
            </a:r>
            <a:r>
              <a:rPr lang="en-US" dirty="0" smtClean="0"/>
              <a:t> and Impedance </a:t>
            </a:r>
          </a:p>
          <a:p>
            <a:r>
              <a:rPr lang="en-US" dirty="0" smtClean="0"/>
              <a:t>Vacuum and Beam Pipe</a:t>
            </a:r>
          </a:p>
          <a:p>
            <a:r>
              <a:rPr lang="en-US" dirty="0" smtClean="0"/>
              <a:t>Integration and Layout</a:t>
            </a:r>
          </a:p>
          <a:p>
            <a:r>
              <a:rPr lang="en-US" dirty="0" smtClean="0"/>
              <a:t>Interaction Region</a:t>
            </a:r>
          </a:p>
          <a:p>
            <a:r>
              <a:rPr lang="en-US" dirty="0" smtClean="0"/>
              <a:t>Powering Issues</a:t>
            </a:r>
          </a:p>
          <a:p>
            <a:r>
              <a:rPr lang="en-US" dirty="0" smtClean="0"/>
              <a:t>Magnets</a:t>
            </a:r>
          </a:p>
          <a:p>
            <a:r>
              <a:rPr lang="en-US" dirty="0" smtClean="0"/>
              <a:t>Cryogenics</a:t>
            </a:r>
          </a:p>
        </p:txBody>
      </p:sp>
      <p:sp>
        <p:nvSpPr>
          <p:cNvPr id="5" name="TextBox 4"/>
          <p:cNvSpPr txBox="1"/>
          <p:nvPr/>
        </p:nvSpPr>
        <p:spPr>
          <a:xfrm>
            <a:off x="6911955" y="3124200"/>
            <a:ext cx="1774845" cy="3139321"/>
          </a:xfrm>
          <a:prstGeom prst="rect">
            <a:avLst/>
          </a:prstGeom>
          <a:noFill/>
        </p:spPr>
        <p:txBody>
          <a:bodyPr wrap="none" rtlCol="0">
            <a:spAutoFit/>
          </a:bodyPr>
          <a:lstStyle/>
          <a:p>
            <a:r>
              <a:rPr lang="en-US" dirty="0" smtClean="0"/>
              <a:t>BINP Novosibirsk</a:t>
            </a:r>
          </a:p>
          <a:p>
            <a:r>
              <a:rPr lang="en-US" dirty="0" smtClean="0"/>
              <a:t>BNL</a:t>
            </a:r>
          </a:p>
          <a:p>
            <a:r>
              <a:rPr lang="en-US" dirty="0" smtClean="0"/>
              <a:t>CERN</a:t>
            </a:r>
          </a:p>
          <a:p>
            <a:r>
              <a:rPr lang="en-US" dirty="0" smtClean="0"/>
              <a:t>Cockcroft </a:t>
            </a:r>
          </a:p>
          <a:p>
            <a:r>
              <a:rPr lang="en-US" dirty="0" smtClean="0"/>
              <a:t>Cornell</a:t>
            </a:r>
          </a:p>
          <a:p>
            <a:r>
              <a:rPr lang="en-US" dirty="0" smtClean="0"/>
              <a:t>DESY</a:t>
            </a:r>
          </a:p>
          <a:p>
            <a:r>
              <a:rPr lang="en-US" dirty="0" smtClean="0"/>
              <a:t>EPFL Lausanne</a:t>
            </a:r>
          </a:p>
          <a:p>
            <a:r>
              <a:rPr lang="en-US" dirty="0" smtClean="0"/>
              <a:t>KEK</a:t>
            </a:r>
          </a:p>
          <a:p>
            <a:r>
              <a:rPr lang="en-US" dirty="0" smtClean="0"/>
              <a:t>Liverpool U</a:t>
            </a:r>
          </a:p>
          <a:p>
            <a:r>
              <a:rPr lang="en-US" dirty="0" smtClean="0"/>
              <a:t>SLAC</a:t>
            </a:r>
          </a:p>
          <a:p>
            <a:r>
              <a:rPr lang="en-US" dirty="0" smtClean="0"/>
              <a:t>TAC Turkey</a:t>
            </a:r>
            <a:endParaRPr lang="en-US" dirty="0"/>
          </a:p>
        </p:txBody>
      </p:sp>
      <p:sp>
        <p:nvSpPr>
          <p:cNvPr id="6" name="TextBox 5"/>
          <p:cNvSpPr txBox="1"/>
          <p:nvPr/>
        </p:nvSpPr>
        <p:spPr>
          <a:xfrm>
            <a:off x="609600" y="1905000"/>
            <a:ext cx="2302959" cy="369332"/>
          </a:xfrm>
          <a:prstGeom prst="rect">
            <a:avLst/>
          </a:prstGeom>
          <a:noFill/>
        </p:spPr>
        <p:txBody>
          <a:bodyPr wrap="none" rtlCol="0">
            <a:spAutoFit/>
          </a:bodyPr>
          <a:lstStyle/>
          <a:p>
            <a:r>
              <a:rPr lang="en-US" dirty="0" err="1" smtClean="0">
                <a:solidFill>
                  <a:schemeClr val="bg1">
                    <a:lumMod val="65000"/>
                  </a:schemeClr>
                </a:solidFill>
              </a:rPr>
              <a:t>Workpackages</a:t>
            </a:r>
            <a:r>
              <a:rPr lang="en-US" dirty="0" smtClean="0">
                <a:solidFill>
                  <a:schemeClr val="bg1">
                    <a:lumMod val="65000"/>
                  </a:schemeClr>
                </a:solidFill>
              </a:rPr>
              <a:t> for CDR</a:t>
            </a:r>
            <a:endParaRPr lang="en-US" dirty="0">
              <a:solidFill>
                <a:schemeClr val="bg1">
                  <a:lumMod val="65000"/>
                </a:schemeClr>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63"/>
          <p:cNvGrpSpPr>
            <a:grpSpLocks/>
          </p:cNvGrpSpPr>
          <p:nvPr/>
        </p:nvGrpSpPr>
        <p:grpSpPr bwMode="auto">
          <a:xfrm>
            <a:off x="375774" y="685800"/>
            <a:ext cx="8768226" cy="5246688"/>
            <a:chOff x="-5226" y="0"/>
            <a:chExt cx="8768226" cy="5246688"/>
          </a:xfrm>
        </p:grpSpPr>
        <p:cxnSp>
          <p:nvCxnSpPr>
            <p:cNvPr id="5" name="Straight Connector 4"/>
            <p:cNvCxnSpPr/>
            <p:nvPr/>
          </p:nvCxnSpPr>
          <p:spPr>
            <a:xfrm>
              <a:off x="914400" y="685800"/>
              <a:ext cx="1447800"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914400" y="914400"/>
              <a:ext cx="1447800" cy="0"/>
            </a:xfrm>
            <a:prstGeom prst="line">
              <a:avLst/>
            </a:prstGeom>
            <a:ln w="34925"/>
          </p:spPr>
          <p:style>
            <a:lnRef idx="1">
              <a:schemeClr val="accent1"/>
            </a:lnRef>
            <a:fillRef idx="0">
              <a:schemeClr val="accent1"/>
            </a:fillRef>
            <a:effectRef idx="0">
              <a:schemeClr val="accent1"/>
            </a:effectRef>
            <a:fontRef idx="minor">
              <a:schemeClr val="tx1"/>
            </a:fontRef>
          </p:style>
        </p:cxnSp>
        <p:grpSp>
          <p:nvGrpSpPr>
            <p:cNvPr id="3" name="Group 9"/>
            <p:cNvGrpSpPr>
              <a:grpSpLocks/>
            </p:cNvGrpSpPr>
            <p:nvPr/>
          </p:nvGrpSpPr>
          <p:grpSpPr bwMode="auto">
            <a:xfrm>
              <a:off x="2209800" y="685800"/>
              <a:ext cx="228600" cy="228600"/>
              <a:chOff x="2209800" y="685800"/>
              <a:chExt cx="228600" cy="228600"/>
            </a:xfrm>
          </p:grpSpPr>
          <p:sp>
            <p:nvSpPr>
              <p:cNvPr id="8" name="Arc 7"/>
              <p:cNvSpPr/>
              <p:nvPr/>
            </p:nvSpPr>
            <p:spPr>
              <a:xfrm>
                <a:off x="2209800" y="685800"/>
                <a:ext cx="228600" cy="228600"/>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9" name="Arc 8"/>
              <p:cNvSpPr/>
              <p:nvPr/>
            </p:nvSpPr>
            <p:spPr>
              <a:xfrm flipV="1">
                <a:off x="2209800" y="685800"/>
                <a:ext cx="228600" cy="228600"/>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grpSp>
          <p:nvGrpSpPr>
            <p:cNvPr id="4" name="Group 10"/>
            <p:cNvGrpSpPr>
              <a:grpSpLocks/>
            </p:cNvGrpSpPr>
            <p:nvPr/>
          </p:nvGrpSpPr>
          <p:grpSpPr bwMode="auto">
            <a:xfrm flipH="1">
              <a:off x="838200" y="685800"/>
              <a:ext cx="228600" cy="228600"/>
              <a:chOff x="2209800" y="685800"/>
              <a:chExt cx="228600" cy="228600"/>
            </a:xfrm>
          </p:grpSpPr>
          <p:sp>
            <p:nvSpPr>
              <p:cNvPr id="12" name="Arc 11"/>
              <p:cNvSpPr/>
              <p:nvPr/>
            </p:nvSpPr>
            <p:spPr>
              <a:xfrm>
                <a:off x="2209800" y="685800"/>
                <a:ext cx="228600" cy="228600"/>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3" name="Arc 12"/>
              <p:cNvSpPr/>
              <p:nvPr/>
            </p:nvSpPr>
            <p:spPr>
              <a:xfrm flipV="1">
                <a:off x="2209800" y="685800"/>
                <a:ext cx="228600" cy="228600"/>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cxnSp>
          <p:nvCxnSpPr>
            <p:cNvPr id="15" name="Straight Connector 14"/>
            <p:cNvCxnSpPr>
              <a:endCxn id="13" idx="0"/>
            </p:cNvCxnSpPr>
            <p:nvPr/>
          </p:nvCxnSpPr>
          <p:spPr>
            <a:xfrm>
              <a:off x="685800" y="914400"/>
              <a:ext cx="266700"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62200" y="914400"/>
              <a:ext cx="2667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21" name="Freeform 20"/>
            <p:cNvSpPr/>
            <p:nvPr/>
          </p:nvSpPr>
          <p:spPr>
            <a:xfrm>
              <a:off x="1905000" y="457200"/>
              <a:ext cx="2057400" cy="1066800"/>
            </a:xfrm>
            <a:custGeom>
              <a:avLst/>
              <a:gdLst>
                <a:gd name="connsiteX0" fmla="*/ 0 w 1809750"/>
                <a:gd name="connsiteY0" fmla="*/ 1238250 h 1238250"/>
                <a:gd name="connsiteX1" fmla="*/ 642937 w 1809750"/>
                <a:gd name="connsiteY1" fmla="*/ 528637 h 1238250"/>
                <a:gd name="connsiteX2" fmla="*/ 1809750 w 1809750"/>
                <a:gd name="connsiteY2" fmla="*/ 0 h 1238250"/>
                <a:gd name="connsiteX3" fmla="*/ 1809750 w 1809750"/>
                <a:gd name="connsiteY3" fmla="*/ 0 h 1238250"/>
              </a:gdLst>
              <a:ahLst/>
              <a:cxnLst>
                <a:cxn ang="0">
                  <a:pos x="connsiteX0" y="connsiteY0"/>
                </a:cxn>
                <a:cxn ang="0">
                  <a:pos x="connsiteX1" y="connsiteY1"/>
                </a:cxn>
                <a:cxn ang="0">
                  <a:pos x="connsiteX2" y="connsiteY2"/>
                </a:cxn>
                <a:cxn ang="0">
                  <a:pos x="connsiteX3" y="connsiteY3"/>
                </a:cxn>
              </a:cxnLst>
              <a:rect l="l" t="t" r="r" b="b"/>
              <a:pathLst>
                <a:path w="1809750" h="1238250">
                  <a:moveTo>
                    <a:pt x="0" y="1238250"/>
                  </a:moveTo>
                  <a:cubicBezTo>
                    <a:pt x="170656" y="986631"/>
                    <a:pt x="341312" y="735012"/>
                    <a:pt x="642937" y="528637"/>
                  </a:cubicBezTo>
                  <a:cubicBezTo>
                    <a:pt x="944562" y="322262"/>
                    <a:pt x="1809750" y="0"/>
                    <a:pt x="1809750" y="0"/>
                  </a:cubicBezTo>
                  <a:lnTo>
                    <a:pt x="1809750" y="0"/>
                  </a:ln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22" name="Straight Connector 21"/>
            <p:cNvCxnSpPr/>
            <p:nvPr/>
          </p:nvCxnSpPr>
          <p:spPr>
            <a:xfrm>
              <a:off x="2667000" y="914400"/>
              <a:ext cx="533400"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914400" y="533400"/>
              <a:ext cx="1447800" cy="1588"/>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371600" y="304800"/>
              <a:ext cx="661988" cy="261938"/>
            </a:xfrm>
            <a:prstGeom prst="rect">
              <a:avLst/>
            </a:prstGeom>
            <a:noFill/>
          </p:spPr>
          <p:txBody>
            <a:bodyPr wrap="none">
              <a:spAutoFit/>
            </a:bodyPr>
            <a:lstStyle/>
            <a:p>
              <a:pPr fontAlgn="auto">
                <a:spcBef>
                  <a:spcPts val="0"/>
                </a:spcBef>
                <a:spcAft>
                  <a:spcPts val="0"/>
                </a:spcAft>
                <a:defRPr/>
              </a:pPr>
              <a:r>
                <a:rPr lang="en-US" sz="1050" b="1" dirty="0">
                  <a:latin typeface="Times New Roman" pitchFamily="18" charset="0"/>
                  <a:cs typeface="Times New Roman" pitchFamily="18" charset="0"/>
                </a:rPr>
                <a:t>1.67 km</a:t>
              </a:r>
            </a:p>
          </p:txBody>
        </p:sp>
        <p:cxnSp>
          <p:nvCxnSpPr>
            <p:cNvPr id="27" name="Straight Arrow Connector 26"/>
            <p:cNvCxnSpPr/>
            <p:nvPr/>
          </p:nvCxnSpPr>
          <p:spPr>
            <a:xfrm rot="5400000">
              <a:off x="496094" y="799306"/>
              <a:ext cx="228600" cy="1588"/>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8600" y="457200"/>
              <a:ext cx="641350" cy="254000"/>
            </a:xfrm>
            <a:prstGeom prst="rect">
              <a:avLst/>
            </a:prstGeom>
            <a:noFill/>
          </p:spPr>
          <p:txBody>
            <a:bodyPr wrap="none">
              <a:spAutoFit/>
            </a:bodyPr>
            <a:lstStyle/>
            <a:p>
              <a:pPr fontAlgn="auto">
                <a:spcBef>
                  <a:spcPts val="0"/>
                </a:spcBef>
                <a:spcAft>
                  <a:spcPts val="0"/>
                </a:spcAft>
                <a:defRPr/>
              </a:pPr>
              <a:r>
                <a:rPr lang="en-US" sz="1050" b="1" dirty="0">
                  <a:latin typeface="Times New Roman" pitchFamily="18" charset="0"/>
                  <a:cs typeface="Times New Roman" pitchFamily="18" charset="0"/>
                </a:rPr>
                <a:t>0.34 km</a:t>
              </a:r>
            </a:p>
          </p:txBody>
        </p:sp>
        <p:sp>
          <p:nvSpPr>
            <p:cNvPr id="31" name="Rectangle 30"/>
            <p:cNvSpPr/>
            <p:nvPr/>
          </p:nvSpPr>
          <p:spPr>
            <a:xfrm>
              <a:off x="914400" y="838200"/>
              <a:ext cx="1447800" cy="152400"/>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57" name="TextBox 32"/>
            <p:cNvSpPr txBox="1">
              <a:spLocks noChangeArrowheads="1"/>
            </p:cNvSpPr>
            <p:nvPr/>
          </p:nvSpPr>
          <p:spPr bwMode="auto">
            <a:xfrm>
              <a:off x="1066800" y="990600"/>
              <a:ext cx="969963" cy="261938"/>
            </a:xfrm>
            <a:prstGeom prst="rect">
              <a:avLst/>
            </a:prstGeom>
            <a:noFill/>
            <a:ln w="9525">
              <a:noFill/>
              <a:miter lim="800000"/>
              <a:headEnd/>
              <a:tailEnd/>
            </a:ln>
          </p:spPr>
          <p:txBody>
            <a:bodyPr wrap="none">
              <a:prstTxWarp prst="textNoShape">
                <a:avLst/>
              </a:prstTxWarp>
              <a:spAutoFit/>
            </a:bodyPr>
            <a:lstStyle/>
            <a:p>
              <a:r>
                <a:rPr lang="en-US" sz="1100" b="1">
                  <a:solidFill>
                    <a:srgbClr val="0000CC"/>
                  </a:solidFill>
                  <a:latin typeface="Times New Roman" charset="0"/>
                  <a:ea typeface="Times New Roman" charset="0"/>
                  <a:cs typeface="Times New Roman" charset="0"/>
                </a:rPr>
                <a:t>30-GeV linac</a:t>
              </a:r>
            </a:p>
          </p:txBody>
        </p:sp>
        <p:sp>
          <p:nvSpPr>
            <p:cNvPr id="10258" name="TextBox 33"/>
            <p:cNvSpPr txBox="1">
              <a:spLocks noChangeArrowheads="1"/>
            </p:cNvSpPr>
            <p:nvPr/>
          </p:nvSpPr>
          <p:spPr bwMode="auto">
            <a:xfrm>
              <a:off x="3124200" y="228600"/>
              <a:ext cx="596900" cy="261938"/>
            </a:xfrm>
            <a:prstGeom prst="rect">
              <a:avLst/>
            </a:prstGeom>
            <a:noFill/>
            <a:ln w="9525">
              <a:noFill/>
              <a:miter lim="800000"/>
              <a:headEnd/>
              <a:tailEnd/>
            </a:ln>
          </p:spPr>
          <p:txBody>
            <a:bodyPr wrap="none">
              <a:prstTxWarp prst="textNoShape">
                <a:avLst/>
              </a:prstTxWarp>
              <a:spAutoFit/>
            </a:bodyPr>
            <a:lstStyle/>
            <a:p>
              <a:r>
                <a:rPr lang="en-US" sz="1100" b="1">
                  <a:solidFill>
                    <a:srgbClr val="FF0000"/>
                  </a:solidFill>
                  <a:latin typeface="Times New Roman" charset="0"/>
                  <a:ea typeface="Times New Roman" charset="0"/>
                  <a:cs typeface="Times New Roman" charset="0"/>
                </a:rPr>
                <a:t>LHC </a:t>
              </a:r>
              <a:r>
                <a:rPr lang="en-US" sz="1100" b="1" i="1">
                  <a:solidFill>
                    <a:srgbClr val="FF0000"/>
                  </a:solidFill>
                  <a:latin typeface="Times New Roman" charset="0"/>
                  <a:ea typeface="Times New Roman" charset="0"/>
                  <a:cs typeface="Times New Roman" charset="0"/>
                </a:rPr>
                <a:t>p</a:t>
              </a:r>
            </a:p>
          </p:txBody>
        </p:sp>
        <p:grpSp>
          <p:nvGrpSpPr>
            <p:cNvPr id="7" name="Group 36"/>
            <p:cNvGrpSpPr>
              <a:grpSpLocks/>
            </p:cNvGrpSpPr>
            <p:nvPr/>
          </p:nvGrpSpPr>
          <p:grpSpPr bwMode="auto">
            <a:xfrm>
              <a:off x="5791200" y="457200"/>
              <a:ext cx="1676400" cy="1828800"/>
              <a:chOff x="2209800" y="685800"/>
              <a:chExt cx="228600" cy="228600"/>
            </a:xfrm>
          </p:grpSpPr>
          <p:sp>
            <p:nvSpPr>
              <p:cNvPr id="38" name="Arc 37"/>
              <p:cNvSpPr/>
              <p:nvPr/>
            </p:nvSpPr>
            <p:spPr>
              <a:xfrm>
                <a:off x="2209800" y="685800"/>
                <a:ext cx="228600" cy="228600"/>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9" name="Arc 38"/>
              <p:cNvSpPr/>
              <p:nvPr/>
            </p:nvSpPr>
            <p:spPr>
              <a:xfrm flipV="1">
                <a:off x="2209800" y="685800"/>
                <a:ext cx="228600" cy="228600"/>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cxnSp>
          <p:nvCxnSpPr>
            <p:cNvPr id="40" name="Straight Connector 39"/>
            <p:cNvCxnSpPr>
              <a:endCxn id="42" idx="1"/>
            </p:cNvCxnSpPr>
            <p:nvPr/>
          </p:nvCxnSpPr>
          <p:spPr>
            <a:xfrm>
              <a:off x="5189538" y="2286000"/>
              <a:ext cx="525462"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62800" y="2286000"/>
              <a:ext cx="36512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5715000" y="2209800"/>
              <a:ext cx="914400" cy="152400"/>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46"/>
            <p:cNvSpPr/>
            <p:nvPr/>
          </p:nvSpPr>
          <p:spPr>
            <a:xfrm>
              <a:off x="5715000" y="381000"/>
              <a:ext cx="914400" cy="152400"/>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48" name="Straight Connector 47"/>
            <p:cNvCxnSpPr/>
            <p:nvPr/>
          </p:nvCxnSpPr>
          <p:spPr>
            <a:xfrm>
              <a:off x="6781800" y="2286000"/>
              <a:ext cx="3048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49" name="Freeform 48"/>
            <p:cNvSpPr/>
            <p:nvPr/>
          </p:nvSpPr>
          <p:spPr>
            <a:xfrm>
              <a:off x="6629400" y="1676400"/>
              <a:ext cx="2057400" cy="1066800"/>
            </a:xfrm>
            <a:custGeom>
              <a:avLst/>
              <a:gdLst>
                <a:gd name="connsiteX0" fmla="*/ 0 w 1809750"/>
                <a:gd name="connsiteY0" fmla="*/ 1238250 h 1238250"/>
                <a:gd name="connsiteX1" fmla="*/ 642937 w 1809750"/>
                <a:gd name="connsiteY1" fmla="*/ 528637 h 1238250"/>
                <a:gd name="connsiteX2" fmla="*/ 1809750 w 1809750"/>
                <a:gd name="connsiteY2" fmla="*/ 0 h 1238250"/>
                <a:gd name="connsiteX3" fmla="*/ 1809750 w 1809750"/>
                <a:gd name="connsiteY3" fmla="*/ 0 h 1238250"/>
              </a:gdLst>
              <a:ahLst/>
              <a:cxnLst>
                <a:cxn ang="0">
                  <a:pos x="connsiteX0" y="connsiteY0"/>
                </a:cxn>
                <a:cxn ang="0">
                  <a:pos x="connsiteX1" y="connsiteY1"/>
                </a:cxn>
                <a:cxn ang="0">
                  <a:pos x="connsiteX2" y="connsiteY2"/>
                </a:cxn>
                <a:cxn ang="0">
                  <a:pos x="connsiteX3" y="connsiteY3"/>
                </a:cxn>
              </a:cxnLst>
              <a:rect l="l" t="t" r="r" b="b"/>
              <a:pathLst>
                <a:path w="1809750" h="1238250">
                  <a:moveTo>
                    <a:pt x="0" y="1238250"/>
                  </a:moveTo>
                  <a:cubicBezTo>
                    <a:pt x="170656" y="986631"/>
                    <a:pt x="341312" y="735012"/>
                    <a:pt x="642937" y="528637"/>
                  </a:cubicBezTo>
                  <a:cubicBezTo>
                    <a:pt x="944562" y="322262"/>
                    <a:pt x="1809750" y="0"/>
                    <a:pt x="1809750" y="0"/>
                  </a:cubicBezTo>
                  <a:lnTo>
                    <a:pt x="1809750" y="0"/>
                  </a:ln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266" name="TextBox 49"/>
            <p:cNvSpPr txBox="1">
              <a:spLocks noChangeArrowheads="1"/>
            </p:cNvSpPr>
            <p:nvPr/>
          </p:nvSpPr>
          <p:spPr bwMode="auto">
            <a:xfrm>
              <a:off x="7848600" y="1447800"/>
              <a:ext cx="596900" cy="261938"/>
            </a:xfrm>
            <a:prstGeom prst="rect">
              <a:avLst/>
            </a:prstGeom>
            <a:noFill/>
            <a:ln w="9525">
              <a:noFill/>
              <a:miter lim="800000"/>
              <a:headEnd/>
              <a:tailEnd/>
            </a:ln>
          </p:spPr>
          <p:txBody>
            <a:bodyPr wrap="none">
              <a:prstTxWarp prst="textNoShape">
                <a:avLst/>
              </a:prstTxWarp>
              <a:spAutoFit/>
            </a:bodyPr>
            <a:lstStyle/>
            <a:p>
              <a:r>
                <a:rPr lang="en-US" sz="1100" b="1">
                  <a:solidFill>
                    <a:srgbClr val="FF0000"/>
                  </a:solidFill>
                  <a:latin typeface="Times New Roman" charset="0"/>
                  <a:ea typeface="Times New Roman" charset="0"/>
                  <a:cs typeface="Times New Roman" charset="0"/>
                </a:rPr>
                <a:t>LHC </a:t>
              </a:r>
              <a:r>
                <a:rPr lang="en-US" sz="1100" b="1" i="1">
                  <a:solidFill>
                    <a:srgbClr val="FF0000"/>
                  </a:solidFill>
                  <a:latin typeface="Times New Roman" charset="0"/>
                  <a:ea typeface="Times New Roman" charset="0"/>
                  <a:cs typeface="Times New Roman" charset="0"/>
                </a:rPr>
                <a:t>p</a:t>
              </a:r>
            </a:p>
          </p:txBody>
        </p:sp>
        <p:grpSp>
          <p:nvGrpSpPr>
            <p:cNvPr id="10" name="Group 50"/>
            <p:cNvGrpSpPr>
              <a:grpSpLocks/>
            </p:cNvGrpSpPr>
            <p:nvPr/>
          </p:nvGrpSpPr>
          <p:grpSpPr bwMode="auto">
            <a:xfrm flipH="1">
              <a:off x="4876800" y="457200"/>
              <a:ext cx="1676400" cy="1828800"/>
              <a:chOff x="2209800" y="685800"/>
              <a:chExt cx="228600" cy="228600"/>
            </a:xfrm>
          </p:grpSpPr>
          <p:sp>
            <p:nvSpPr>
              <p:cNvPr id="52" name="Arc 51"/>
              <p:cNvSpPr/>
              <p:nvPr/>
            </p:nvSpPr>
            <p:spPr>
              <a:xfrm>
                <a:off x="2209800" y="685800"/>
                <a:ext cx="228600" cy="228600"/>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3" name="Arc 52"/>
              <p:cNvSpPr/>
              <p:nvPr/>
            </p:nvSpPr>
            <p:spPr>
              <a:xfrm flipV="1">
                <a:off x="2209800" y="685800"/>
                <a:ext cx="228600" cy="228600"/>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cxnSp>
          <p:nvCxnSpPr>
            <p:cNvPr id="56" name="Straight Arrow Connector 55"/>
            <p:cNvCxnSpPr/>
            <p:nvPr/>
          </p:nvCxnSpPr>
          <p:spPr>
            <a:xfrm>
              <a:off x="5715000" y="1066800"/>
              <a:ext cx="990600" cy="1588"/>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5867400" y="838200"/>
              <a:ext cx="574675" cy="254000"/>
            </a:xfrm>
            <a:prstGeom prst="rect">
              <a:avLst/>
            </a:prstGeom>
            <a:noFill/>
          </p:spPr>
          <p:txBody>
            <a:bodyPr wrap="none">
              <a:spAutoFit/>
            </a:bodyPr>
            <a:lstStyle/>
            <a:p>
              <a:pPr fontAlgn="auto">
                <a:spcBef>
                  <a:spcPts val="0"/>
                </a:spcBef>
                <a:spcAft>
                  <a:spcPts val="0"/>
                </a:spcAft>
                <a:defRPr/>
              </a:pPr>
              <a:r>
                <a:rPr lang="en-US" sz="1050" b="1" dirty="0">
                  <a:latin typeface="Times New Roman" pitchFamily="18" charset="0"/>
                  <a:cs typeface="Times New Roman" pitchFamily="18" charset="0"/>
                </a:rPr>
                <a:t>1.0 km</a:t>
              </a:r>
            </a:p>
          </p:txBody>
        </p:sp>
        <p:cxnSp>
          <p:nvCxnSpPr>
            <p:cNvPr id="58" name="Straight Arrow Connector 57"/>
            <p:cNvCxnSpPr/>
            <p:nvPr/>
          </p:nvCxnSpPr>
          <p:spPr>
            <a:xfrm rot="5400000">
              <a:off x="4646613" y="1371600"/>
              <a:ext cx="1830388" cy="1587"/>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562600" y="1447800"/>
              <a:ext cx="574675" cy="254000"/>
            </a:xfrm>
            <a:prstGeom prst="rect">
              <a:avLst/>
            </a:prstGeom>
            <a:noFill/>
          </p:spPr>
          <p:txBody>
            <a:bodyPr wrap="none">
              <a:spAutoFit/>
            </a:bodyPr>
            <a:lstStyle/>
            <a:p>
              <a:pPr fontAlgn="auto">
                <a:spcBef>
                  <a:spcPts val="0"/>
                </a:spcBef>
                <a:spcAft>
                  <a:spcPts val="0"/>
                </a:spcAft>
                <a:defRPr/>
              </a:pPr>
              <a:r>
                <a:rPr lang="en-US" sz="1050" b="1" dirty="0">
                  <a:latin typeface="Times New Roman" pitchFamily="18" charset="0"/>
                  <a:cs typeface="Times New Roman" pitchFamily="18" charset="0"/>
                </a:rPr>
                <a:t>2.0 km</a:t>
              </a:r>
            </a:p>
          </p:txBody>
        </p:sp>
        <p:sp>
          <p:nvSpPr>
            <p:cNvPr id="10272" name="TextBox 59"/>
            <p:cNvSpPr txBox="1">
              <a:spLocks noChangeArrowheads="1"/>
            </p:cNvSpPr>
            <p:nvPr/>
          </p:nvSpPr>
          <p:spPr bwMode="auto">
            <a:xfrm>
              <a:off x="5638800" y="2362200"/>
              <a:ext cx="969963" cy="261938"/>
            </a:xfrm>
            <a:prstGeom prst="rect">
              <a:avLst/>
            </a:prstGeom>
            <a:noFill/>
            <a:ln w="9525">
              <a:noFill/>
              <a:miter lim="800000"/>
              <a:headEnd/>
              <a:tailEnd/>
            </a:ln>
          </p:spPr>
          <p:txBody>
            <a:bodyPr wrap="none">
              <a:prstTxWarp prst="textNoShape">
                <a:avLst/>
              </a:prstTxWarp>
              <a:spAutoFit/>
            </a:bodyPr>
            <a:lstStyle/>
            <a:p>
              <a:r>
                <a:rPr lang="en-US" sz="1100" b="1">
                  <a:solidFill>
                    <a:srgbClr val="0000CC"/>
                  </a:solidFill>
                  <a:latin typeface="Times New Roman" charset="0"/>
                  <a:ea typeface="Times New Roman" charset="0"/>
                  <a:cs typeface="Times New Roman" charset="0"/>
                </a:rPr>
                <a:t>10-GeV linac</a:t>
              </a:r>
            </a:p>
          </p:txBody>
        </p:sp>
        <p:sp>
          <p:nvSpPr>
            <p:cNvPr id="10273" name="TextBox 62"/>
            <p:cNvSpPr txBox="1">
              <a:spLocks noChangeArrowheads="1"/>
            </p:cNvSpPr>
            <p:nvPr/>
          </p:nvSpPr>
          <p:spPr bwMode="auto">
            <a:xfrm>
              <a:off x="5638800" y="152400"/>
              <a:ext cx="969963" cy="261938"/>
            </a:xfrm>
            <a:prstGeom prst="rect">
              <a:avLst/>
            </a:prstGeom>
            <a:noFill/>
            <a:ln w="9525">
              <a:noFill/>
              <a:miter lim="800000"/>
              <a:headEnd/>
              <a:tailEnd/>
            </a:ln>
          </p:spPr>
          <p:txBody>
            <a:bodyPr wrap="none">
              <a:prstTxWarp prst="textNoShape">
                <a:avLst/>
              </a:prstTxWarp>
              <a:spAutoFit/>
            </a:bodyPr>
            <a:lstStyle/>
            <a:p>
              <a:r>
                <a:rPr lang="en-US" sz="1100" b="1">
                  <a:solidFill>
                    <a:srgbClr val="0000CC"/>
                  </a:solidFill>
                  <a:latin typeface="Times New Roman" charset="0"/>
                  <a:ea typeface="Times New Roman" charset="0"/>
                  <a:cs typeface="Times New Roman" charset="0"/>
                </a:rPr>
                <a:t>10-GeV linac</a:t>
              </a:r>
            </a:p>
          </p:txBody>
        </p:sp>
        <p:sp>
          <p:nvSpPr>
            <p:cNvPr id="10274" name="TextBox 65"/>
            <p:cNvSpPr txBox="1">
              <a:spLocks noChangeArrowheads="1"/>
            </p:cNvSpPr>
            <p:nvPr/>
          </p:nvSpPr>
          <p:spPr bwMode="auto">
            <a:xfrm>
              <a:off x="0" y="0"/>
              <a:ext cx="868610" cy="369332"/>
            </a:xfrm>
            <a:prstGeom prst="rect">
              <a:avLst/>
            </a:prstGeom>
            <a:noFill/>
            <a:ln w="9525">
              <a:noFill/>
              <a:miter lim="800000"/>
              <a:headEnd/>
              <a:tailEnd/>
            </a:ln>
          </p:spPr>
          <p:txBody>
            <a:bodyPr wrap="none">
              <a:prstTxWarp prst="textNoShape">
                <a:avLst/>
              </a:prstTxWarp>
              <a:spAutoFit/>
            </a:bodyPr>
            <a:lstStyle/>
            <a:p>
              <a:r>
                <a:rPr lang="en-US" b="1" dirty="0" smtClean="0">
                  <a:latin typeface="Calibri" charset="0"/>
                </a:rPr>
                <a:t>Pulsed</a:t>
              </a:r>
              <a:r>
                <a:rPr lang="en-US" b="1" i="1" dirty="0" smtClean="0">
                  <a:latin typeface="Calibri" charset="0"/>
                </a:rPr>
                <a:t> </a:t>
              </a:r>
              <a:endParaRPr lang="en-US" b="1" i="1" dirty="0">
                <a:latin typeface="Calibri" charset="0"/>
              </a:endParaRPr>
            </a:p>
          </p:txBody>
        </p:sp>
        <p:sp>
          <p:nvSpPr>
            <p:cNvPr id="10275" name="TextBox 66"/>
            <p:cNvSpPr txBox="1">
              <a:spLocks noChangeArrowheads="1"/>
            </p:cNvSpPr>
            <p:nvPr/>
          </p:nvSpPr>
          <p:spPr bwMode="auto">
            <a:xfrm>
              <a:off x="4419600" y="0"/>
              <a:ext cx="524828" cy="369332"/>
            </a:xfrm>
            <a:prstGeom prst="rect">
              <a:avLst/>
            </a:prstGeom>
            <a:noFill/>
            <a:ln w="9525">
              <a:noFill/>
              <a:miter lim="800000"/>
              <a:headEnd/>
              <a:tailEnd/>
            </a:ln>
          </p:spPr>
          <p:txBody>
            <a:bodyPr wrap="none">
              <a:prstTxWarp prst="textNoShape">
                <a:avLst/>
              </a:prstTxWarp>
              <a:spAutoFit/>
            </a:bodyPr>
            <a:lstStyle/>
            <a:p>
              <a:r>
                <a:rPr lang="en-US" b="1" dirty="0" smtClean="0">
                  <a:latin typeface="Calibri" charset="0"/>
                </a:rPr>
                <a:t>ERL</a:t>
              </a:r>
              <a:endParaRPr lang="en-US" b="1" dirty="0">
                <a:latin typeface="Calibri" charset="0"/>
              </a:endParaRPr>
            </a:p>
          </p:txBody>
        </p:sp>
        <p:grpSp>
          <p:nvGrpSpPr>
            <p:cNvPr id="11" name="Group 67"/>
            <p:cNvGrpSpPr>
              <a:grpSpLocks/>
            </p:cNvGrpSpPr>
            <p:nvPr/>
          </p:nvGrpSpPr>
          <p:grpSpPr bwMode="auto">
            <a:xfrm>
              <a:off x="3886200" y="2514600"/>
              <a:ext cx="1676400" cy="1828800"/>
              <a:chOff x="2209800" y="685800"/>
              <a:chExt cx="228600" cy="228600"/>
            </a:xfrm>
          </p:grpSpPr>
          <p:sp>
            <p:nvSpPr>
              <p:cNvPr id="69" name="Arc 68"/>
              <p:cNvSpPr/>
              <p:nvPr/>
            </p:nvSpPr>
            <p:spPr>
              <a:xfrm>
                <a:off x="2209800" y="685800"/>
                <a:ext cx="228600" cy="228600"/>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0" name="Arc 69"/>
              <p:cNvSpPr/>
              <p:nvPr/>
            </p:nvSpPr>
            <p:spPr>
              <a:xfrm flipV="1">
                <a:off x="2209800" y="685800"/>
                <a:ext cx="228600" cy="228600"/>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cxnSp>
          <p:nvCxnSpPr>
            <p:cNvPr id="71" name="Straight Connector 70"/>
            <p:cNvCxnSpPr/>
            <p:nvPr/>
          </p:nvCxnSpPr>
          <p:spPr>
            <a:xfrm>
              <a:off x="5257800" y="4343400"/>
              <a:ext cx="365125"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2" name="Rectangle 71"/>
            <p:cNvSpPr/>
            <p:nvPr/>
          </p:nvSpPr>
          <p:spPr>
            <a:xfrm>
              <a:off x="1219200" y="4267200"/>
              <a:ext cx="3505200" cy="152400"/>
            </a:xfrm>
            <a:prstGeom prst="rect">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3" name="Straight Connector 72"/>
            <p:cNvCxnSpPr/>
            <p:nvPr/>
          </p:nvCxnSpPr>
          <p:spPr>
            <a:xfrm>
              <a:off x="4876800" y="4343400"/>
              <a:ext cx="304800"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74" name="Freeform 73"/>
            <p:cNvSpPr/>
            <p:nvPr/>
          </p:nvSpPr>
          <p:spPr>
            <a:xfrm>
              <a:off x="4724400" y="3733800"/>
              <a:ext cx="2057400" cy="1066800"/>
            </a:xfrm>
            <a:custGeom>
              <a:avLst/>
              <a:gdLst>
                <a:gd name="connsiteX0" fmla="*/ 0 w 1809750"/>
                <a:gd name="connsiteY0" fmla="*/ 1238250 h 1238250"/>
                <a:gd name="connsiteX1" fmla="*/ 642937 w 1809750"/>
                <a:gd name="connsiteY1" fmla="*/ 528637 h 1238250"/>
                <a:gd name="connsiteX2" fmla="*/ 1809750 w 1809750"/>
                <a:gd name="connsiteY2" fmla="*/ 0 h 1238250"/>
                <a:gd name="connsiteX3" fmla="*/ 1809750 w 1809750"/>
                <a:gd name="connsiteY3" fmla="*/ 0 h 1238250"/>
              </a:gdLst>
              <a:ahLst/>
              <a:cxnLst>
                <a:cxn ang="0">
                  <a:pos x="connsiteX0" y="connsiteY0"/>
                </a:cxn>
                <a:cxn ang="0">
                  <a:pos x="connsiteX1" y="connsiteY1"/>
                </a:cxn>
                <a:cxn ang="0">
                  <a:pos x="connsiteX2" y="connsiteY2"/>
                </a:cxn>
                <a:cxn ang="0">
                  <a:pos x="connsiteX3" y="connsiteY3"/>
                </a:cxn>
              </a:cxnLst>
              <a:rect l="l" t="t" r="r" b="b"/>
              <a:pathLst>
                <a:path w="1809750" h="1238250">
                  <a:moveTo>
                    <a:pt x="0" y="1238250"/>
                  </a:moveTo>
                  <a:cubicBezTo>
                    <a:pt x="170656" y="986631"/>
                    <a:pt x="341312" y="735012"/>
                    <a:pt x="642937" y="528637"/>
                  </a:cubicBezTo>
                  <a:cubicBezTo>
                    <a:pt x="944562" y="322262"/>
                    <a:pt x="1809750" y="0"/>
                    <a:pt x="1809750" y="0"/>
                  </a:cubicBezTo>
                  <a:lnTo>
                    <a:pt x="1809750" y="0"/>
                  </a:lnTo>
                </a:path>
              </a:pathLst>
            </a:custGeom>
            <a:ln w="2222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281" name="TextBox 74"/>
            <p:cNvSpPr txBox="1">
              <a:spLocks noChangeArrowheads="1"/>
            </p:cNvSpPr>
            <p:nvPr/>
          </p:nvSpPr>
          <p:spPr bwMode="auto">
            <a:xfrm>
              <a:off x="5943600" y="3505200"/>
              <a:ext cx="596900" cy="261938"/>
            </a:xfrm>
            <a:prstGeom prst="rect">
              <a:avLst/>
            </a:prstGeom>
            <a:noFill/>
            <a:ln w="9525">
              <a:noFill/>
              <a:miter lim="800000"/>
              <a:headEnd/>
              <a:tailEnd/>
            </a:ln>
          </p:spPr>
          <p:txBody>
            <a:bodyPr wrap="none">
              <a:prstTxWarp prst="textNoShape">
                <a:avLst/>
              </a:prstTxWarp>
              <a:spAutoFit/>
            </a:bodyPr>
            <a:lstStyle/>
            <a:p>
              <a:r>
                <a:rPr lang="en-US" sz="1100" b="1">
                  <a:solidFill>
                    <a:srgbClr val="FF0000"/>
                  </a:solidFill>
                  <a:latin typeface="Times New Roman" charset="0"/>
                  <a:ea typeface="Times New Roman" charset="0"/>
                  <a:cs typeface="Times New Roman" charset="0"/>
                </a:rPr>
                <a:t>LHC </a:t>
              </a:r>
              <a:r>
                <a:rPr lang="en-US" sz="1100" b="1" i="1">
                  <a:solidFill>
                    <a:srgbClr val="FF0000"/>
                  </a:solidFill>
                  <a:latin typeface="Times New Roman" charset="0"/>
                  <a:ea typeface="Times New Roman" charset="0"/>
                  <a:cs typeface="Times New Roman" charset="0"/>
                </a:rPr>
                <a:t>p</a:t>
              </a:r>
            </a:p>
          </p:txBody>
        </p:sp>
        <p:grpSp>
          <p:nvGrpSpPr>
            <p:cNvPr id="14" name="Group 75"/>
            <p:cNvGrpSpPr>
              <a:grpSpLocks/>
            </p:cNvGrpSpPr>
            <p:nvPr/>
          </p:nvGrpSpPr>
          <p:grpSpPr bwMode="auto">
            <a:xfrm flipH="1">
              <a:off x="381000" y="2514600"/>
              <a:ext cx="1676400" cy="1828800"/>
              <a:chOff x="2209800" y="685800"/>
              <a:chExt cx="228600" cy="228600"/>
            </a:xfrm>
          </p:grpSpPr>
          <p:sp>
            <p:nvSpPr>
              <p:cNvPr id="77" name="Arc 76"/>
              <p:cNvSpPr/>
              <p:nvPr/>
            </p:nvSpPr>
            <p:spPr>
              <a:xfrm>
                <a:off x="2209800" y="685800"/>
                <a:ext cx="228600" cy="228600"/>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78" name="Arc 77"/>
              <p:cNvSpPr/>
              <p:nvPr/>
            </p:nvSpPr>
            <p:spPr>
              <a:xfrm flipV="1">
                <a:off x="2209800" y="685800"/>
                <a:ext cx="228600" cy="228600"/>
              </a:xfrm>
              <a:prstGeom prst="arc">
                <a:avLst/>
              </a:prstGeom>
              <a:ln w="34925"/>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sp>
          <p:nvSpPr>
            <p:cNvPr id="10283" name="TextBox 78"/>
            <p:cNvSpPr txBox="1">
              <a:spLocks noChangeArrowheads="1"/>
            </p:cNvSpPr>
            <p:nvPr/>
          </p:nvSpPr>
          <p:spPr bwMode="auto">
            <a:xfrm>
              <a:off x="2362200" y="4419600"/>
              <a:ext cx="969963" cy="261938"/>
            </a:xfrm>
            <a:prstGeom prst="rect">
              <a:avLst/>
            </a:prstGeom>
            <a:noFill/>
            <a:ln w="9525">
              <a:noFill/>
              <a:miter lim="800000"/>
              <a:headEnd/>
              <a:tailEnd/>
            </a:ln>
          </p:spPr>
          <p:txBody>
            <a:bodyPr wrap="none">
              <a:prstTxWarp prst="textNoShape">
                <a:avLst/>
              </a:prstTxWarp>
              <a:spAutoFit/>
            </a:bodyPr>
            <a:lstStyle/>
            <a:p>
              <a:r>
                <a:rPr lang="en-US" sz="1100" b="1">
                  <a:solidFill>
                    <a:srgbClr val="0000CC"/>
                  </a:solidFill>
                  <a:latin typeface="Times New Roman" charset="0"/>
                  <a:ea typeface="Times New Roman" charset="0"/>
                  <a:cs typeface="Times New Roman" charset="0"/>
                </a:rPr>
                <a:t>70-GeV linac</a:t>
              </a:r>
            </a:p>
          </p:txBody>
        </p:sp>
        <p:cxnSp>
          <p:nvCxnSpPr>
            <p:cNvPr id="82" name="Straight Arrow Connector 81"/>
            <p:cNvCxnSpPr/>
            <p:nvPr/>
          </p:nvCxnSpPr>
          <p:spPr>
            <a:xfrm>
              <a:off x="1219200" y="4114800"/>
              <a:ext cx="3505200" cy="1588"/>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743200" y="3810000"/>
              <a:ext cx="574675" cy="254000"/>
            </a:xfrm>
            <a:prstGeom prst="rect">
              <a:avLst/>
            </a:prstGeom>
            <a:noFill/>
          </p:spPr>
          <p:txBody>
            <a:bodyPr wrap="none">
              <a:spAutoFit/>
            </a:bodyPr>
            <a:lstStyle/>
            <a:p>
              <a:pPr fontAlgn="auto">
                <a:spcBef>
                  <a:spcPts val="0"/>
                </a:spcBef>
                <a:spcAft>
                  <a:spcPts val="0"/>
                </a:spcAft>
                <a:defRPr/>
              </a:pPr>
              <a:r>
                <a:rPr lang="en-US" sz="1050" b="1" dirty="0">
                  <a:latin typeface="Times New Roman" pitchFamily="18" charset="0"/>
                  <a:cs typeface="Times New Roman" pitchFamily="18" charset="0"/>
                </a:rPr>
                <a:t>3.9 km</a:t>
              </a:r>
            </a:p>
          </p:txBody>
        </p:sp>
        <p:cxnSp>
          <p:nvCxnSpPr>
            <p:cNvPr id="84" name="Straight Arrow Connector 83"/>
            <p:cNvCxnSpPr/>
            <p:nvPr/>
          </p:nvCxnSpPr>
          <p:spPr>
            <a:xfrm rot="5400000">
              <a:off x="152400" y="3429000"/>
              <a:ext cx="1828800" cy="0"/>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143000" y="3505200"/>
              <a:ext cx="574675" cy="254000"/>
            </a:xfrm>
            <a:prstGeom prst="rect">
              <a:avLst/>
            </a:prstGeom>
            <a:noFill/>
          </p:spPr>
          <p:txBody>
            <a:bodyPr wrap="none">
              <a:spAutoFit/>
            </a:bodyPr>
            <a:lstStyle/>
            <a:p>
              <a:pPr fontAlgn="auto">
                <a:spcBef>
                  <a:spcPts val="0"/>
                </a:spcBef>
                <a:spcAft>
                  <a:spcPts val="0"/>
                </a:spcAft>
                <a:defRPr/>
              </a:pPr>
              <a:r>
                <a:rPr lang="en-US" sz="1050" b="1" dirty="0">
                  <a:latin typeface="Times New Roman" pitchFamily="18" charset="0"/>
                  <a:cs typeface="Times New Roman" pitchFamily="18" charset="0"/>
                </a:rPr>
                <a:t>2.0 km</a:t>
              </a:r>
            </a:p>
          </p:txBody>
        </p:sp>
        <p:cxnSp>
          <p:nvCxnSpPr>
            <p:cNvPr id="87" name="Straight Connector 86"/>
            <p:cNvCxnSpPr>
              <a:stCxn id="77" idx="0"/>
              <a:endCxn id="69" idx="0"/>
            </p:cNvCxnSpPr>
            <p:nvPr/>
          </p:nvCxnSpPr>
          <p:spPr>
            <a:xfrm>
              <a:off x="1219200" y="2514600"/>
              <a:ext cx="3505200"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57200" y="4343400"/>
              <a:ext cx="525463" cy="0"/>
            </a:xfrm>
            <a:prstGeom prst="line">
              <a:avLst/>
            </a:prstGeom>
            <a:ln w="34925"/>
          </p:spPr>
          <p:style>
            <a:lnRef idx="1">
              <a:schemeClr val="accent1"/>
            </a:lnRef>
            <a:fillRef idx="0">
              <a:schemeClr val="accent1"/>
            </a:fillRef>
            <a:effectRef idx="0">
              <a:schemeClr val="accent1"/>
            </a:effectRef>
            <a:fontRef idx="minor">
              <a:schemeClr val="tx1"/>
            </a:fontRef>
          </p:style>
        </p:cxnSp>
        <p:sp>
          <p:nvSpPr>
            <p:cNvPr id="10290" name="TextBox 89"/>
            <p:cNvSpPr txBox="1">
              <a:spLocks noChangeArrowheads="1"/>
            </p:cNvSpPr>
            <p:nvPr/>
          </p:nvSpPr>
          <p:spPr bwMode="auto">
            <a:xfrm>
              <a:off x="-5226" y="2101334"/>
              <a:ext cx="1224426" cy="369332"/>
            </a:xfrm>
            <a:prstGeom prst="rect">
              <a:avLst/>
            </a:prstGeom>
            <a:noFill/>
            <a:ln w="9525">
              <a:noFill/>
              <a:miter lim="800000"/>
              <a:headEnd/>
              <a:tailEnd/>
            </a:ln>
          </p:spPr>
          <p:txBody>
            <a:bodyPr wrap="none">
              <a:prstTxWarp prst="textNoShape">
                <a:avLst/>
              </a:prstTxWarp>
              <a:spAutoFit/>
            </a:bodyPr>
            <a:lstStyle/>
            <a:p>
              <a:r>
                <a:rPr lang="en-US" b="1" dirty="0" smtClean="0">
                  <a:latin typeface="Calibri" charset="0"/>
                </a:rPr>
                <a:t>Pulsed 140</a:t>
              </a:r>
              <a:endParaRPr lang="en-US" b="1" dirty="0">
                <a:latin typeface="Calibri" charset="0"/>
              </a:endParaRPr>
            </a:p>
          </p:txBody>
        </p:sp>
        <p:sp>
          <p:nvSpPr>
            <p:cNvPr id="10291" name="TextBox 60"/>
            <p:cNvSpPr txBox="1">
              <a:spLocks noChangeArrowheads="1"/>
            </p:cNvSpPr>
            <p:nvPr/>
          </p:nvSpPr>
          <p:spPr bwMode="auto">
            <a:xfrm>
              <a:off x="457200" y="1524000"/>
              <a:ext cx="2376488" cy="369888"/>
            </a:xfrm>
            <a:prstGeom prst="rect">
              <a:avLst/>
            </a:prstGeom>
            <a:noFill/>
            <a:ln w="9525">
              <a:noFill/>
              <a:miter lim="800000"/>
              <a:headEnd/>
              <a:tailEnd/>
            </a:ln>
          </p:spPr>
          <p:txBody>
            <a:bodyPr wrap="none">
              <a:prstTxWarp prst="textNoShape">
                <a:avLst/>
              </a:prstTxWarp>
              <a:spAutoFit/>
            </a:bodyPr>
            <a:lstStyle/>
            <a:p>
              <a:r>
                <a:rPr lang="en-US">
                  <a:latin typeface="Calibri" charset="0"/>
                </a:rPr>
                <a:t>circumference = 4.4 km</a:t>
              </a:r>
            </a:p>
          </p:txBody>
        </p:sp>
        <p:sp>
          <p:nvSpPr>
            <p:cNvPr id="10292" name="TextBox 61"/>
            <p:cNvSpPr txBox="1">
              <a:spLocks noChangeArrowheads="1"/>
            </p:cNvSpPr>
            <p:nvPr/>
          </p:nvSpPr>
          <p:spPr bwMode="auto">
            <a:xfrm>
              <a:off x="6386513" y="2743200"/>
              <a:ext cx="2376487" cy="369888"/>
            </a:xfrm>
            <a:prstGeom prst="rect">
              <a:avLst/>
            </a:prstGeom>
            <a:noFill/>
            <a:ln w="9525">
              <a:noFill/>
              <a:miter lim="800000"/>
              <a:headEnd/>
              <a:tailEnd/>
            </a:ln>
          </p:spPr>
          <p:txBody>
            <a:bodyPr wrap="none">
              <a:prstTxWarp prst="textNoShape">
                <a:avLst/>
              </a:prstTxWarp>
              <a:spAutoFit/>
            </a:bodyPr>
            <a:lstStyle/>
            <a:p>
              <a:r>
                <a:rPr lang="en-US">
                  <a:latin typeface="Calibri" charset="0"/>
                </a:rPr>
                <a:t>circumference = 8.3 km</a:t>
              </a:r>
            </a:p>
          </p:txBody>
        </p:sp>
        <p:sp>
          <p:nvSpPr>
            <p:cNvPr id="10293" name="TextBox 62"/>
            <p:cNvSpPr txBox="1">
              <a:spLocks noChangeArrowheads="1"/>
            </p:cNvSpPr>
            <p:nvPr/>
          </p:nvSpPr>
          <p:spPr bwMode="auto">
            <a:xfrm>
              <a:off x="1828800" y="4876800"/>
              <a:ext cx="2493963" cy="369888"/>
            </a:xfrm>
            <a:prstGeom prst="rect">
              <a:avLst/>
            </a:prstGeom>
            <a:noFill/>
            <a:ln w="9525">
              <a:noFill/>
              <a:miter lim="800000"/>
              <a:headEnd/>
              <a:tailEnd/>
            </a:ln>
          </p:spPr>
          <p:txBody>
            <a:bodyPr wrap="none">
              <a:prstTxWarp prst="textNoShape">
                <a:avLst/>
              </a:prstTxWarp>
              <a:spAutoFit/>
            </a:bodyPr>
            <a:lstStyle/>
            <a:p>
              <a:r>
                <a:rPr lang="en-US">
                  <a:latin typeface="Calibri" charset="0"/>
                </a:rPr>
                <a:t>circumference = 14.1 km</a:t>
              </a:r>
            </a:p>
          </p:txBody>
        </p:sp>
      </p:grpSp>
      <p:sp>
        <p:nvSpPr>
          <p:cNvPr id="66" name="TextBox 65"/>
          <p:cNvSpPr txBox="1"/>
          <p:nvPr/>
        </p:nvSpPr>
        <p:spPr>
          <a:xfrm>
            <a:off x="3663518" y="1778000"/>
            <a:ext cx="877163" cy="369332"/>
          </a:xfrm>
          <a:prstGeom prst="rect">
            <a:avLst/>
          </a:prstGeom>
          <a:noFill/>
        </p:spPr>
        <p:txBody>
          <a:bodyPr wrap="none" rtlCol="0">
            <a:spAutoFit/>
          </a:bodyPr>
          <a:lstStyle/>
          <a:p>
            <a:r>
              <a:rPr lang="en-US" b="1" dirty="0" smtClean="0"/>
              <a:t>60 </a:t>
            </a:r>
            <a:r>
              <a:rPr lang="en-US" b="1" dirty="0" err="1" smtClean="0"/>
              <a:t>GeV</a:t>
            </a:r>
            <a:endParaRPr lang="en-US"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2530" name="Picture 1" descr="table2.jpg"/>
          <p:cNvPicPr>
            <a:picLocks noChangeAspect="1"/>
          </p:cNvPicPr>
          <p:nvPr/>
        </p:nvPicPr>
        <p:blipFill>
          <a:blip r:embed="rId2"/>
          <a:srcRect/>
          <a:stretch>
            <a:fillRect/>
          </a:stretch>
        </p:blipFill>
        <p:spPr bwMode="auto">
          <a:xfrm>
            <a:off x="3048000" y="147638"/>
            <a:ext cx="6096000" cy="1474787"/>
          </a:xfrm>
          <a:prstGeom prst="rect">
            <a:avLst/>
          </a:prstGeom>
          <a:noFill/>
          <a:ln w="9525">
            <a:noFill/>
            <a:miter lim="800000"/>
            <a:headEnd/>
            <a:tailEnd/>
          </a:ln>
        </p:spPr>
      </p:pic>
      <p:pic>
        <p:nvPicPr>
          <p:cNvPr id="22531" name="Picture 2" descr="TUPEB037f4a.jpg"/>
          <p:cNvPicPr>
            <a:picLocks noChangeAspect="1"/>
          </p:cNvPicPr>
          <p:nvPr/>
        </p:nvPicPr>
        <p:blipFill>
          <a:blip r:embed="rId3"/>
          <a:srcRect/>
          <a:stretch>
            <a:fillRect/>
          </a:stretch>
        </p:blipFill>
        <p:spPr bwMode="auto">
          <a:xfrm>
            <a:off x="0" y="1752600"/>
            <a:ext cx="4229100" cy="4038600"/>
          </a:xfrm>
          <a:prstGeom prst="rect">
            <a:avLst/>
          </a:prstGeom>
          <a:noFill/>
          <a:ln w="9525">
            <a:noFill/>
            <a:miter lim="800000"/>
            <a:headEnd/>
            <a:tailEnd/>
          </a:ln>
        </p:spPr>
      </p:pic>
      <p:pic>
        <p:nvPicPr>
          <p:cNvPr id="22532" name="Picture 3" descr="TUPEB037f4b.jpg"/>
          <p:cNvPicPr>
            <a:picLocks noChangeAspect="1"/>
          </p:cNvPicPr>
          <p:nvPr/>
        </p:nvPicPr>
        <p:blipFill>
          <a:blip r:embed="rId4"/>
          <a:srcRect/>
          <a:stretch>
            <a:fillRect/>
          </a:stretch>
        </p:blipFill>
        <p:spPr bwMode="auto">
          <a:xfrm>
            <a:off x="4191000" y="2057400"/>
            <a:ext cx="4953000" cy="3371850"/>
          </a:xfrm>
          <a:prstGeom prst="rect">
            <a:avLst/>
          </a:prstGeom>
          <a:noFill/>
          <a:ln w="9525">
            <a:noFill/>
            <a:miter lim="800000"/>
            <a:headEnd/>
            <a:tailEnd/>
          </a:ln>
        </p:spPr>
      </p:pic>
      <p:sp>
        <p:nvSpPr>
          <p:cNvPr id="22533" name="Rectangle 4"/>
          <p:cNvSpPr>
            <a:spLocks noChangeArrowheads="1"/>
          </p:cNvSpPr>
          <p:nvPr/>
        </p:nvSpPr>
        <p:spPr bwMode="auto">
          <a:xfrm>
            <a:off x="381000" y="5934075"/>
            <a:ext cx="8534400" cy="523220"/>
          </a:xfrm>
          <a:prstGeom prst="rect">
            <a:avLst/>
          </a:prstGeom>
          <a:noFill/>
          <a:ln w="9525">
            <a:noFill/>
            <a:miter lim="800000"/>
            <a:headEnd/>
            <a:tailEnd/>
          </a:ln>
        </p:spPr>
        <p:txBody>
          <a:bodyPr wrap="square">
            <a:prstTxWarp prst="textNoShape">
              <a:avLst/>
            </a:prstTxWarp>
            <a:spAutoFit/>
          </a:bodyPr>
          <a:lstStyle/>
          <a:p>
            <a:r>
              <a:rPr lang="en-US" sz="1400" dirty="0"/>
              <a:t>LHC proton interaction-region optics for </a:t>
            </a:r>
            <a:r>
              <a:rPr lang="en-US" sz="1400" dirty="0" err="1">
                <a:latin typeface="Symbol" charset="2"/>
              </a:rPr>
              <a:t>b</a:t>
            </a:r>
            <a:r>
              <a:rPr lang="en-US" sz="1400" dirty="0"/>
              <a:t>*</a:t>
            </a:r>
            <a:r>
              <a:rPr lang="en-US" sz="1400" baseline="-25000" dirty="0" err="1"/>
              <a:t>x,y</a:t>
            </a:r>
            <a:r>
              <a:rPr lang="en-US" sz="1400" dirty="0"/>
              <a:t>=0.1 </a:t>
            </a:r>
            <a:r>
              <a:rPr lang="en-US" sz="1400" dirty="0" err="1"/>
              <a:t>m</a:t>
            </a:r>
            <a:r>
              <a:rPr lang="en-US" sz="1400" dirty="0"/>
              <a:t>, scaled from the nominal IR optics (left) [5], </a:t>
            </a:r>
            <a:r>
              <a:rPr lang="en-US" sz="1400" dirty="0" smtClean="0"/>
              <a:t> </a:t>
            </a:r>
          </a:p>
          <a:p>
            <a:r>
              <a:rPr lang="en-US" sz="1400" dirty="0" smtClean="0"/>
              <a:t>and </a:t>
            </a:r>
            <a:r>
              <a:rPr lang="en-US" sz="1400" dirty="0"/>
              <a:t>a new  IR optics with </a:t>
            </a:r>
            <a:r>
              <a:rPr lang="en-US" sz="1400" dirty="0" err="1">
                <a:latin typeface="Symbol" charset="2"/>
              </a:rPr>
              <a:t>b</a:t>
            </a:r>
            <a:r>
              <a:rPr lang="en-US" sz="1400" dirty="0"/>
              <a:t>*</a:t>
            </a:r>
            <a:r>
              <a:rPr lang="en-US" sz="1400" baseline="-25000" dirty="0" err="1"/>
              <a:t>x,y</a:t>
            </a:r>
            <a:r>
              <a:rPr lang="en-US" sz="1400" dirty="0"/>
              <a:t>=0.1 </a:t>
            </a:r>
            <a:r>
              <a:rPr lang="en-US" sz="1400" dirty="0" err="1"/>
              <a:t>m</a:t>
            </a:r>
            <a:r>
              <a:rPr lang="en-US" sz="1400" dirty="0"/>
              <a:t> for protons [</a:t>
            </a:r>
            <a:r>
              <a:rPr lang="en-US" sz="1400" i="1" dirty="0" err="1"/>
              <a:t>l</a:t>
            </a:r>
            <a:r>
              <a:rPr lang="en-US" sz="1400" dirty="0"/>
              <a:t>*=10 </a:t>
            </a:r>
            <a:r>
              <a:rPr lang="en-US" sz="1400" dirty="0" err="1"/>
              <a:t>m</a:t>
            </a:r>
            <a:r>
              <a:rPr lang="en-US" sz="1400" dirty="0"/>
              <a:t>]  (top right) and electrons [</a:t>
            </a:r>
            <a:r>
              <a:rPr lang="en-US" sz="1400" i="1" dirty="0" err="1"/>
              <a:t>l</a:t>
            </a:r>
            <a:r>
              <a:rPr lang="en-US" sz="1400" dirty="0"/>
              <a:t>*=20 </a:t>
            </a:r>
            <a:r>
              <a:rPr lang="en-US" sz="1400" dirty="0" err="1"/>
              <a:t>m</a:t>
            </a:r>
            <a:r>
              <a:rPr lang="en-US" sz="1400" dirty="0"/>
              <a:t>] (bottom right) [4]</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266" name="Picture 2" descr="table4.jpg"/>
          <p:cNvPicPr>
            <a:picLocks noChangeAspect="1"/>
          </p:cNvPicPr>
          <p:nvPr/>
        </p:nvPicPr>
        <p:blipFill>
          <a:blip r:embed="rId2"/>
          <a:srcRect/>
          <a:stretch>
            <a:fillRect/>
          </a:stretch>
        </p:blipFill>
        <p:spPr bwMode="auto">
          <a:xfrm>
            <a:off x="183264" y="1143000"/>
            <a:ext cx="4205471" cy="4114800"/>
          </a:xfrm>
          <a:prstGeom prst="rect">
            <a:avLst/>
          </a:prstGeom>
          <a:noFill/>
          <a:ln w="9525">
            <a:noFill/>
            <a:miter lim="800000"/>
            <a:headEnd/>
            <a:tailEnd/>
          </a:ln>
        </p:spPr>
      </p:pic>
      <p:sp>
        <p:nvSpPr>
          <p:cNvPr id="4" name="TextBox 3"/>
          <p:cNvSpPr txBox="1"/>
          <p:nvPr/>
        </p:nvSpPr>
        <p:spPr>
          <a:xfrm>
            <a:off x="3886200" y="6280870"/>
            <a:ext cx="4414640" cy="307777"/>
          </a:xfrm>
          <a:prstGeom prst="rect">
            <a:avLst/>
          </a:prstGeom>
          <a:noFill/>
        </p:spPr>
        <p:txBody>
          <a:bodyPr wrap="none" rtlCol="0">
            <a:spAutoFit/>
          </a:bodyPr>
          <a:lstStyle/>
          <a:p>
            <a:r>
              <a:rPr lang="en-US" sz="1400" dirty="0" err="1" smtClean="0"/>
              <a:t>Cf</a:t>
            </a:r>
            <a:r>
              <a:rPr lang="en-US" sz="1400" dirty="0" smtClean="0"/>
              <a:t> recent papers to IPAC10 at Kyoto (from </a:t>
            </a:r>
            <a:r>
              <a:rPr lang="en-US" sz="1400" dirty="0" err="1" smtClean="0"/>
              <a:t>LHeC</a:t>
            </a:r>
            <a:r>
              <a:rPr lang="en-US" sz="1400" dirty="0" smtClean="0"/>
              <a:t> web page)</a:t>
            </a:r>
            <a:endParaRPr lang="en-US" sz="1400" dirty="0"/>
          </a:p>
        </p:txBody>
      </p:sp>
      <p:pic>
        <p:nvPicPr>
          <p:cNvPr id="5" name="Picture 2" descr="table2.jpg"/>
          <p:cNvPicPr>
            <a:picLocks noChangeAspect="1"/>
          </p:cNvPicPr>
          <p:nvPr/>
        </p:nvPicPr>
        <p:blipFill>
          <a:blip r:embed="rId3"/>
          <a:srcRect/>
          <a:stretch>
            <a:fillRect/>
          </a:stretch>
        </p:blipFill>
        <p:spPr bwMode="auto">
          <a:xfrm>
            <a:off x="4571999" y="381000"/>
            <a:ext cx="4138127" cy="5632450"/>
          </a:xfrm>
          <a:prstGeom prst="rect">
            <a:avLst/>
          </a:prstGeom>
          <a:noFill/>
          <a:ln w="9525">
            <a:noFill/>
            <a:miter lim="800000"/>
            <a:headEnd/>
            <a:tailEnd/>
          </a:ln>
        </p:spPr>
      </p:pic>
      <p:sp>
        <p:nvSpPr>
          <p:cNvPr id="6" name="TextBox 5"/>
          <p:cNvSpPr txBox="1"/>
          <p:nvPr/>
        </p:nvSpPr>
        <p:spPr>
          <a:xfrm>
            <a:off x="304800" y="5542206"/>
            <a:ext cx="2005677" cy="738664"/>
          </a:xfrm>
          <a:prstGeom prst="rect">
            <a:avLst/>
          </a:prstGeom>
          <a:noFill/>
        </p:spPr>
        <p:txBody>
          <a:bodyPr wrap="none" rtlCol="0">
            <a:spAutoFit/>
          </a:bodyPr>
          <a:lstStyle/>
          <a:p>
            <a:r>
              <a:rPr lang="en-US" sz="1400" b="1" dirty="0" smtClean="0"/>
              <a:t>For ERL version:</a:t>
            </a:r>
          </a:p>
          <a:p>
            <a:r>
              <a:rPr lang="en-US" sz="1400" b="1" dirty="0" smtClean="0"/>
              <a:t>2 </a:t>
            </a:r>
            <a:r>
              <a:rPr lang="en-US" sz="1400" b="1" dirty="0" err="1" smtClean="0"/>
              <a:t>x</a:t>
            </a:r>
            <a:r>
              <a:rPr lang="en-US" sz="1400" b="1" dirty="0" smtClean="0"/>
              <a:t> 560, 1m long cavities</a:t>
            </a:r>
          </a:p>
          <a:p>
            <a:r>
              <a:rPr lang="en-US" sz="1400" b="1" dirty="0" smtClean="0"/>
              <a:t>25 MW </a:t>
            </a:r>
            <a:r>
              <a:rPr lang="en-US" sz="1400" b="1" dirty="0" err="1" smtClean="0"/>
              <a:t>cryo</a:t>
            </a:r>
            <a:r>
              <a:rPr lang="en-US" sz="1400" b="1" dirty="0" smtClean="0"/>
              <a:t> power</a:t>
            </a:r>
            <a:endParaRPr lang="en-US" sz="1400" b="1" dirty="0"/>
          </a:p>
        </p:txBody>
      </p:sp>
      <p:sp>
        <p:nvSpPr>
          <p:cNvPr id="7" name="Rectangle 2"/>
          <p:cNvSpPr txBox="1">
            <a:spLocks noChangeArrowheads="1"/>
          </p:cNvSpPr>
          <p:nvPr/>
        </p:nvSpPr>
        <p:spPr>
          <a:xfrm>
            <a:off x="381000" y="304800"/>
            <a:ext cx="3733800" cy="304800"/>
          </a:xfrm>
          <a:prstGeom prst="rect">
            <a:avLst/>
          </a:prstGeom>
        </p:spPr>
        <p:txBody>
          <a:bodyPr vert="horz" lIns="91440" tIns="45720" rIns="91440" bIns="45720" rtlCol="0" anchor="ctr">
            <a:no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400" b="1" dirty="0" smtClean="0">
                <a:solidFill>
                  <a:srgbClr val="0000FF"/>
                </a:solidFill>
                <a:latin typeface="+mj-lt"/>
                <a:ea typeface="+mj-ea"/>
                <a:cs typeface="+mj-cs"/>
              </a:rPr>
              <a:t>LINAC</a:t>
            </a:r>
            <a:r>
              <a:rPr kumimoji="0" lang="en-US" sz="2400" b="1" i="0" u="none" strike="noStrike" kern="1200" cap="none" spc="0" normalizeH="0" baseline="0" noProof="0" dirty="0" smtClean="0">
                <a:ln>
                  <a:noFill/>
                </a:ln>
                <a:solidFill>
                  <a:srgbClr val="0000FF"/>
                </a:solidFill>
                <a:effectLst/>
                <a:uLnTx/>
                <a:uFillTx/>
                <a:latin typeface="+mj-lt"/>
                <a:ea typeface="+mj-ea"/>
                <a:cs typeface="+mj-cs"/>
              </a:rPr>
              <a:t>-Ring  Parameters</a:t>
            </a:r>
            <a:endParaRPr kumimoji="0" lang="en-US"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Project + Concluding Remarks</a:t>
            </a:r>
            <a:endParaRPr lang="en-US" sz="2800" b="1"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Outline</a:t>
            </a:r>
            <a:endParaRPr lang="en-US" sz="2800" b="1" dirty="0"/>
          </a:p>
        </p:txBody>
      </p:sp>
      <p:sp>
        <p:nvSpPr>
          <p:cNvPr id="7" name="TextBox 6"/>
          <p:cNvSpPr txBox="1"/>
          <p:nvPr/>
        </p:nvSpPr>
        <p:spPr>
          <a:xfrm>
            <a:off x="2667000" y="1417638"/>
            <a:ext cx="3890809" cy="4247317"/>
          </a:xfrm>
          <a:prstGeom prst="rect">
            <a:avLst/>
          </a:prstGeom>
          <a:noFill/>
          <a:ln w="25400">
            <a:solidFill>
              <a:srgbClr val="0000FF"/>
            </a:solidFill>
          </a:ln>
        </p:spPr>
        <p:txBody>
          <a:bodyPr wrap="none" rtlCol="0">
            <a:spAutoFit/>
          </a:bodyPr>
          <a:lstStyle/>
          <a:p>
            <a:r>
              <a:rPr lang="en-US" dirty="0" smtClean="0"/>
              <a:t>Basic Project Considerations</a:t>
            </a:r>
          </a:p>
          <a:p>
            <a:endParaRPr lang="en-US" dirty="0" smtClean="0"/>
          </a:p>
          <a:p>
            <a:r>
              <a:rPr lang="en-US" dirty="0" smtClean="0"/>
              <a:t>Precision QCD and Electroweak Physics</a:t>
            </a:r>
          </a:p>
          <a:p>
            <a:endParaRPr lang="en-US" dirty="0" smtClean="0"/>
          </a:p>
          <a:p>
            <a:r>
              <a:rPr lang="en-US" dirty="0" smtClean="0"/>
              <a:t>New Physics with the </a:t>
            </a:r>
            <a:r>
              <a:rPr lang="en-US" dirty="0" err="1" smtClean="0"/>
              <a:t>LHeC</a:t>
            </a:r>
            <a:r>
              <a:rPr lang="en-US" dirty="0" smtClean="0"/>
              <a:t> and the LHC</a:t>
            </a:r>
          </a:p>
          <a:p>
            <a:endParaRPr lang="en-US" dirty="0" smtClean="0"/>
          </a:p>
          <a:p>
            <a:r>
              <a:rPr lang="en-US" dirty="0" smtClean="0"/>
              <a:t>High Density Matter (Low </a:t>
            </a:r>
            <a:r>
              <a:rPr lang="en-US" dirty="0" err="1" smtClean="0"/>
              <a:t>x</a:t>
            </a:r>
            <a:r>
              <a:rPr lang="en-US" dirty="0" smtClean="0"/>
              <a:t> and </a:t>
            </a:r>
            <a:r>
              <a:rPr lang="en-US" dirty="0" err="1" smtClean="0"/>
              <a:t>eA</a:t>
            </a:r>
            <a:r>
              <a:rPr lang="en-US" dirty="0" smtClean="0"/>
              <a:t>)</a:t>
            </a:r>
          </a:p>
          <a:p>
            <a:endParaRPr lang="en-US" dirty="0" smtClean="0"/>
          </a:p>
          <a:p>
            <a:r>
              <a:rPr lang="en-US" dirty="0" smtClean="0"/>
              <a:t>Detector Design</a:t>
            </a:r>
          </a:p>
          <a:p>
            <a:endParaRPr lang="en-US" dirty="0" smtClean="0"/>
          </a:p>
          <a:p>
            <a:r>
              <a:rPr lang="en-US" dirty="0" smtClean="0"/>
              <a:t>Accelerator: Ring-Ring</a:t>
            </a:r>
          </a:p>
          <a:p>
            <a:endParaRPr lang="en-US" dirty="0" smtClean="0"/>
          </a:p>
          <a:p>
            <a:r>
              <a:rPr lang="en-US" dirty="0" smtClean="0"/>
              <a:t>Accelerator: LINAC-Ring </a:t>
            </a:r>
          </a:p>
          <a:p>
            <a:endParaRPr lang="en-US" dirty="0" smtClean="0"/>
          </a:p>
          <a:p>
            <a:r>
              <a:rPr lang="en-US" dirty="0" smtClean="0"/>
              <a:t>Concluding Remarks</a:t>
            </a:r>
            <a:endParaRPr lang="en-US" dirty="0"/>
          </a:p>
        </p:txBody>
      </p:sp>
      <p:sp>
        <p:nvSpPr>
          <p:cNvPr id="4" name="TextBox 3"/>
          <p:cNvSpPr txBox="1"/>
          <p:nvPr/>
        </p:nvSpPr>
        <p:spPr>
          <a:xfrm>
            <a:off x="987256" y="6019800"/>
            <a:ext cx="7699544" cy="369332"/>
          </a:xfrm>
          <a:prstGeom prst="rect">
            <a:avLst/>
          </a:prstGeom>
          <a:noFill/>
        </p:spPr>
        <p:txBody>
          <a:bodyPr wrap="none" rtlCol="0">
            <a:spAutoFit/>
          </a:bodyPr>
          <a:lstStyle/>
          <a:p>
            <a:r>
              <a:rPr lang="en-US" dirty="0" smtClean="0"/>
              <a:t>Please note: ALL plots and results are preliminary and being (</a:t>
            </a:r>
            <a:r>
              <a:rPr lang="en-US" dirty="0" err="1" smtClean="0"/>
              <a:t>re)done</a:t>
            </a:r>
            <a:r>
              <a:rPr lang="en-US" dirty="0" smtClean="0"/>
              <a:t> for the CDR</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ctrTitle"/>
          </p:nvPr>
        </p:nvSpPr>
        <p:spPr>
          <a:xfrm>
            <a:off x="762000" y="381000"/>
            <a:ext cx="7772400" cy="609600"/>
          </a:xfrm>
        </p:spPr>
        <p:txBody>
          <a:bodyPr/>
          <a:lstStyle/>
          <a:p>
            <a:r>
              <a:rPr lang="en-US" sz="2400" b="1" dirty="0" smtClean="0">
                <a:solidFill>
                  <a:srgbClr val="0000FF"/>
                </a:solidFill>
              </a:rPr>
              <a:t>  </a:t>
            </a:r>
            <a:r>
              <a:rPr lang="en-US" sz="2400" b="1" dirty="0">
                <a:solidFill>
                  <a:srgbClr val="0000FF"/>
                </a:solidFill>
              </a:rPr>
              <a:t>Proposal as endorsed by ECFA (30.11.2007</a:t>
            </a:r>
            <a:r>
              <a:rPr lang="en-US" sz="1800" b="1" dirty="0">
                <a:solidFill>
                  <a:srgbClr val="0000FF"/>
                </a:solidFill>
              </a:rPr>
              <a:t>)</a:t>
            </a:r>
            <a:endParaRPr lang="en-US" dirty="0"/>
          </a:p>
        </p:txBody>
      </p:sp>
      <p:sp>
        <p:nvSpPr>
          <p:cNvPr id="44035" name="Text Box 3"/>
          <p:cNvSpPr txBox="1">
            <a:spLocks noChangeArrowheads="1"/>
          </p:cNvSpPr>
          <p:nvPr/>
        </p:nvSpPr>
        <p:spPr bwMode="auto">
          <a:xfrm>
            <a:off x="838200" y="1371600"/>
            <a:ext cx="7620000" cy="4495800"/>
          </a:xfrm>
          <a:prstGeom prst="rect">
            <a:avLst/>
          </a:prstGeom>
          <a:noFill/>
          <a:ln w="9525">
            <a:solidFill>
              <a:srgbClr val="0000FF"/>
            </a:solidFill>
            <a:miter lim="800000"/>
            <a:headEnd/>
            <a:tailEnd/>
          </a:ln>
        </p:spPr>
        <p:txBody>
          <a:bodyPr>
            <a:prstTxWarp prst="textNoShape">
              <a:avLst/>
            </a:prstTxWarp>
            <a:spAutoFit/>
          </a:bodyPr>
          <a:lstStyle/>
          <a:p>
            <a:pPr algn="just"/>
            <a:r>
              <a:rPr lang="en-US" sz="1800" b="1"/>
              <a:t>As an add-on to the LHC, the LHeC delivers in excess of 1 TeV to the electron-quark cms system</a:t>
            </a:r>
            <a:r>
              <a:rPr lang="en-US" sz="1800"/>
              <a:t>. It accesses high parton densities ‘beyond’ what is expected to be the unitarity limit. Its physics is thus fundamental and deserves to be further worked out, also with respect to the findings at the LHC and the final results of the Tevatron and of HERA.</a:t>
            </a:r>
          </a:p>
          <a:p>
            <a:pPr algn="just"/>
            <a:endParaRPr lang="en-US" sz="1800"/>
          </a:p>
          <a:p>
            <a:pPr algn="just"/>
            <a:r>
              <a:rPr lang="en-US" sz="1800" b="1"/>
              <a:t>First considerations of a ring-ring and a linac-ring accelerator layout  lead to an unprecedented combination of energy and luminosity in lepton-hadron physics</a:t>
            </a:r>
            <a:r>
              <a:rPr lang="en-US" sz="1800"/>
              <a:t>, exploiting the latest developments in accelerator and detector technology.</a:t>
            </a:r>
          </a:p>
          <a:p>
            <a:pPr algn="just"/>
            <a:endParaRPr lang="en-US" sz="1800"/>
          </a:p>
          <a:p>
            <a:pPr algn="just"/>
            <a:r>
              <a:rPr lang="en-US" sz="1800" b="1"/>
              <a:t>It is thus proposed  to hold two workshops (2008 and 2009), under the auspices  of ECFA and CERN, with the goal of having a Conceptual Design Report on the accelerator, the experiment and the physics. </a:t>
            </a:r>
            <a:r>
              <a:rPr lang="en-US" sz="1800"/>
              <a:t> A Technical Design report will then follow if appropriate.</a:t>
            </a:r>
          </a:p>
        </p:txBody>
      </p:sp>
      <p:sp>
        <p:nvSpPr>
          <p:cNvPr id="4" name="TextBox 3"/>
          <p:cNvSpPr txBox="1"/>
          <p:nvPr/>
        </p:nvSpPr>
        <p:spPr>
          <a:xfrm>
            <a:off x="1066800" y="6096000"/>
            <a:ext cx="7065907" cy="646331"/>
          </a:xfrm>
          <a:prstGeom prst="rect">
            <a:avLst/>
          </a:prstGeom>
          <a:noFill/>
        </p:spPr>
        <p:txBody>
          <a:bodyPr wrap="none" rtlCol="0">
            <a:spAutoFit/>
          </a:bodyPr>
          <a:lstStyle/>
          <a:p>
            <a:r>
              <a:rPr lang="en-US" dirty="0" smtClean="0"/>
              <a:t>Unanimously supported by </a:t>
            </a:r>
            <a:r>
              <a:rPr lang="en-US" dirty="0" err="1" smtClean="0"/>
              <a:t>rECFA</a:t>
            </a:r>
            <a:r>
              <a:rPr lang="en-US" dirty="0" smtClean="0"/>
              <a:t> and ECFA plenary in November 2007</a:t>
            </a:r>
          </a:p>
          <a:p>
            <a:r>
              <a:rPr lang="en-US" dirty="0" err="1" smtClean="0"/>
              <a:t>NuPECC</a:t>
            </a:r>
            <a:r>
              <a:rPr lang="en-US" dirty="0" smtClean="0"/>
              <a:t>: Long Range Plan being </a:t>
            </a:r>
            <a:r>
              <a:rPr lang="en-US" dirty="0" err="1" smtClean="0"/>
              <a:t>finalised</a:t>
            </a:r>
            <a:r>
              <a:rPr lang="en-US" dirty="0" smtClean="0"/>
              <a:t>: </a:t>
            </a:r>
            <a:r>
              <a:rPr lang="en-US" dirty="0" err="1" smtClean="0"/>
              <a:t>LHeC</a:t>
            </a:r>
            <a:r>
              <a:rPr lang="en-US" dirty="0" smtClean="0"/>
              <a:t> listed there (Madrid 5/10)</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2800" b="1" dirty="0" err="1" smtClean="0">
                <a:solidFill>
                  <a:srgbClr val="0000FF"/>
                </a:solidFill>
              </a:rPr>
              <a:t>Schedule+Remarks</a:t>
            </a:r>
            <a:endParaRPr lang="en-US" sz="2800" b="1" dirty="0">
              <a:solidFill>
                <a:srgbClr val="0000FF"/>
              </a:solidFill>
            </a:endParaRPr>
          </a:p>
        </p:txBody>
      </p:sp>
      <p:sp>
        <p:nvSpPr>
          <p:cNvPr id="3" name="TextBox 2"/>
          <p:cNvSpPr txBox="1"/>
          <p:nvPr/>
        </p:nvSpPr>
        <p:spPr>
          <a:xfrm>
            <a:off x="457200" y="914400"/>
            <a:ext cx="8427282" cy="5386090"/>
          </a:xfrm>
          <a:prstGeom prst="rect">
            <a:avLst/>
          </a:prstGeom>
          <a:noFill/>
          <a:ln w="15875">
            <a:solidFill>
              <a:srgbClr val="3366FF"/>
            </a:solidFill>
          </a:ln>
        </p:spPr>
        <p:txBody>
          <a:bodyPr wrap="none" rtlCol="0">
            <a:spAutoFit/>
          </a:bodyPr>
          <a:lstStyle/>
          <a:p>
            <a:pPr marL="342900" indent="-342900"/>
            <a:r>
              <a:rPr lang="en-US" dirty="0" smtClean="0"/>
              <a:t>If the </a:t>
            </a:r>
            <a:r>
              <a:rPr lang="en-US" dirty="0" err="1" smtClean="0"/>
              <a:t>LHeC</a:t>
            </a:r>
            <a:r>
              <a:rPr lang="en-US" dirty="0" smtClean="0"/>
              <a:t> is to be </a:t>
            </a:r>
            <a:r>
              <a:rPr lang="en-US" dirty="0" err="1" smtClean="0"/>
              <a:t>realised</a:t>
            </a:r>
            <a:r>
              <a:rPr lang="en-US" dirty="0" smtClean="0"/>
              <a:t> it has to start operation by 2020/22 [</a:t>
            </a:r>
            <a:r>
              <a:rPr lang="en-US" dirty="0" err="1" smtClean="0"/>
              <a:t>programme</a:t>
            </a:r>
            <a:r>
              <a:rPr lang="en-US" dirty="0" smtClean="0"/>
              <a:t>, effort]</a:t>
            </a:r>
          </a:p>
          <a:p>
            <a:pPr marL="342900" indent="-342900"/>
            <a:endParaRPr lang="en-US" dirty="0" smtClean="0"/>
          </a:p>
          <a:p>
            <a:pPr marL="342900" indent="-342900"/>
            <a:r>
              <a:rPr lang="en-US" sz="1400" dirty="0" smtClean="0"/>
              <a:t>this is possible:</a:t>
            </a:r>
          </a:p>
          <a:p>
            <a:pPr marL="342900" indent="-342900"/>
            <a:r>
              <a:rPr lang="en-US" sz="1600" dirty="0" smtClean="0"/>
              <a:t>HERA: Proposal 1984 – Operation 1992. LEP: </a:t>
            </a:r>
            <a:r>
              <a:rPr lang="en-US" sz="1600" smtClean="0"/>
              <a:t>Proposal </a:t>
            </a:r>
            <a:r>
              <a:rPr lang="en-US" sz="1600" smtClean="0"/>
              <a:t>1983 </a:t>
            </a:r>
            <a:r>
              <a:rPr lang="en-US" sz="1600" dirty="0" smtClean="0"/>
              <a:t>– </a:t>
            </a:r>
            <a:r>
              <a:rPr lang="en-US" sz="1600" smtClean="0"/>
              <a:t>Operation </a:t>
            </a:r>
            <a:r>
              <a:rPr lang="en-US" sz="1600" smtClean="0"/>
              <a:t>1989</a:t>
            </a:r>
          </a:p>
          <a:p>
            <a:pPr marL="342900" indent="-342900"/>
            <a:r>
              <a:rPr lang="en-US" sz="1600" dirty="0" smtClean="0"/>
              <a:t>The major technologies for the accelerator and the detector exist. </a:t>
            </a:r>
            <a:r>
              <a:rPr lang="en-US" sz="1600" b="1" dirty="0" smtClean="0"/>
              <a:t>It can be built.</a:t>
            </a:r>
          </a:p>
          <a:p>
            <a:pPr marL="342900" indent="-342900"/>
            <a:endParaRPr lang="en-US" sz="1600" dirty="0" smtClean="0"/>
          </a:p>
          <a:p>
            <a:pPr marL="342900" indent="-342900"/>
            <a:r>
              <a:rPr lang="en-US" dirty="0" smtClean="0"/>
              <a:t>Steps: </a:t>
            </a:r>
            <a:r>
              <a:rPr lang="en-US" sz="1600" dirty="0" smtClean="0">
                <a:solidFill>
                  <a:srgbClr val="0000FF"/>
                </a:solidFill>
              </a:rPr>
              <a:t>CDR </a:t>
            </a:r>
            <a:r>
              <a:rPr lang="en-US" sz="1600" dirty="0" smtClean="0"/>
              <a:t>2010/11 [15.9. – </a:t>
            </a:r>
            <a:r>
              <a:rPr lang="en-US" sz="1600" dirty="0" err="1" smtClean="0"/>
              <a:t>Divonne</a:t>
            </a:r>
            <a:r>
              <a:rPr lang="en-US" sz="1600" dirty="0" smtClean="0"/>
              <a:t> III 28.10.-30.10. – ECFA – Referees/SAC - Printed Spring 2011]</a:t>
            </a:r>
          </a:p>
          <a:p>
            <a:pPr marL="342900" indent="-342900"/>
            <a:r>
              <a:rPr lang="en-US" sz="1600" dirty="0" smtClean="0">
                <a:solidFill>
                  <a:srgbClr val="0000FF"/>
                </a:solidFill>
              </a:rPr>
              <a:t>            Evaluation</a:t>
            </a:r>
            <a:r>
              <a:rPr lang="en-US" sz="1600" dirty="0" smtClean="0"/>
              <a:t>. When positive: set up professional project structure for</a:t>
            </a:r>
          </a:p>
          <a:p>
            <a:pPr marL="342900" indent="-342900"/>
            <a:r>
              <a:rPr lang="en-US" sz="1600" dirty="0" smtClean="0"/>
              <a:t>            </a:t>
            </a:r>
            <a:r>
              <a:rPr lang="en-US" sz="1600" dirty="0" smtClean="0">
                <a:solidFill>
                  <a:srgbClr val="0000FF"/>
                </a:solidFill>
              </a:rPr>
              <a:t>TDR</a:t>
            </a:r>
            <a:r>
              <a:rPr lang="en-US" sz="1600" dirty="0" smtClean="0"/>
              <a:t> by end of 2013 for either Ring or LINAC [charge, </a:t>
            </a:r>
            <a:r>
              <a:rPr lang="en-US" sz="1600" dirty="0" err="1" smtClean="0"/>
              <a:t>pol</a:t>
            </a:r>
            <a:r>
              <a:rPr lang="en-US" sz="1600" dirty="0" smtClean="0"/>
              <a:t>, L, cost, IR, </a:t>
            </a:r>
            <a:r>
              <a:rPr lang="en-US" sz="1600" dirty="0" err="1" smtClean="0"/>
              <a:t>Det</a:t>
            </a:r>
            <a:r>
              <a:rPr lang="en-US" sz="1600" dirty="0" smtClean="0"/>
              <a:t>, LHC interference ..]</a:t>
            </a:r>
          </a:p>
          <a:p>
            <a:pPr marL="342900" indent="-342900"/>
            <a:endParaRPr lang="en-US" sz="1600" dirty="0" smtClean="0"/>
          </a:p>
          <a:p>
            <a:pPr marL="342900" indent="-342900"/>
            <a:r>
              <a:rPr lang="en-US" dirty="0" smtClean="0"/>
              <a:t>Crucial for CDR: Concluding the work (IR</a:t>
            </a:r>
            <a:r>
              <a:rPr lang="en-US" dirty="0" smtClean="0">
                <a:sym typeface="Wingdings"/>
              </a:rPr>
              <a:t> Detector, writing the chapters -70 authors)</a:t>
            </a:r>
            <a:endParaRPr lang="en-US" dirty="0" smtClean="0"/>
          </a:p>
          <a:p>
            <a:pPr marL="342900" indent="-342900"/>
            <a:r>
              <a:rPr lang="en-US" dirty="0" smtClean="0"/>
              <a:t> </a:t>
            </a:r>
          </a:p>
          <a:p>
            <a:pPr marL="342900" indent="-342900"/>
            <a:r>
              <a:rPr lang="en-US" dirty="0" smtClean="0"/>
              <a:t>A detailed installation plan is being worked out for the Accelerator and the Detector</a:t>
            </a:r>
          </a:p>
          <a:p>
            <a:pPr marL="342900" indent="-342900"/>
            <a:r>
              <a:rPr lang="en-US" dirty="0" smtClean="0"/>
              <a:t>in order to understand the interference with the LHC developments.</a:t>
            </a:r>
          </a:p>
          <a:p>
            <a:pPr marL="342900" indent="-342900"/>
            <a:endParaRPr lang="en-US" dirty="0" smtClean="0"/>
          </a:p>
          <a:p>
            <a:pPr marL="342900" indent="-342900"/>
            <a:r>
              <a:rPr lang="en-US" dirty="0" smtClean="0"/>
              <a:t>The high luminosity ingredients for the LINAC would require to strongly couple R&amp;D</a:t>
            </a:r>
          </a:p>
          <a:p>
            <a:pPr marL="342900" indent="-342900"/>
            <a:r>
              <a:rPr lang="en-US" dirty="0" smtClean="0"/>
              <a:t>with ongoing  developments (Nb</a:t>
            </a:r>
            <a:r>
              <a:rPr lang="en-US" baseline="-25000" dirty="0" smtClean="0"/>
              <a:t>3</a:t>
            </a:r>
            <a:r>
              <a:rPr lang="en-US" dirty="0" smtClean="0"/>
              <a:t> </a:t>
            </a:r>
            <a:r>
              <a:rPr lang="en-US" dirty="0" err="1" smtClean="0"/>
              <a:t>Sn</a:t>
            </a:r>
            <a:r>
              <a:rPr lang="en-US" dirty="0" smtClean="0"/>
              <a:t>, positron sources, ERL, crab cavities).</a:t>
            </a:r>
          </a:p>
          <a:p>
            <a:pPr marL="342900" indent="-342900"/>
            <a:endParaRPr lang="en-US" dirty="0" smtClean="0"/>
          </a:p>
          <a:p>
            <a:pPr marL="342900" indent="-342900"/>
            <a:r>
              <a:rPr lang="en-US" dirty="0" smtClean="0"/>
              <a:t>In the long term perspective a 140 </a:t>
            </a:r>
            <a:r>
              <a:rPr lang="en-US" dirty="0" err="1" smtClean="0"/>
              <a:t>GeV</a:t>
            </a:r>
            <a:r>
              <a:rPr lang="en-US" dirty="0" smtClean="0"/>
              <a:t> electron beam coupled with a 16 </a:t>
            </a:r>
            <a:r>
              <a:rPr lang="en-US" dirty="0" err="1" smtClean="0"/>
              <a:t>TeV</a:t>
            </a:r>
            <a:endParaRPr lang="en-US" dirty="0" smtClean="0"/>
          </a:p>
          <a:p>
            <a:pPr marL="342900" indent="-342900"/>
            <a:r>
              <a:rPr lang="en-US" dirty="0" smtClean="0"/>
              <a:t>LHC’ beam would mean that this field can be brought to 3 </a:t>
            </a:r>
            <a:r>
              <a:rPr lang="en-US" dirty="0" err="1" smtClean="0"/>
              <a:t>TeV</a:t>
            </a:r>
            <a:r>
              <a:rPr lang="en-US" dirty="0" smtClean="0"/>
              <a:t> </a:t>
            </a:r>
            <a:r>
              <a:rPr lang="en-US" dirty="0" err="1" smtClean="0"/>
              <a:t>cms</a:t>
            </a:r>
            <a:r>
              <a:rPr lang="en-US" dirty="0" smtClean="0"/>
              <a:t> and </a:t>
            </a:r>
            <a:r>
              <a:rPr lang="en-US" dirty="0" err="1" smtClean="0"/>
              <a:t>x</a:t>
            </a:r>
            <a:r>
              <a:rPr lang="en-US" dirty="0" smtClean="0"/>
              <a:t> ~10</a:t>
            </a:r>
            <a:r>
              <a:rPr lang="en-US" baseline="30000" dirty="0" smtClean="0"/>
              <a:t>-7</a:t>
            </a:r>
            <a:endParaRPr lang="en-US" dirty="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762000" y="381000"/>
            <a:ext cx="7772400" cy="609600"/>
          </a:xfrm>
        </p:spPr>
        <p:txBody>
          <a:bodyPr/>
          <a:lstStyle/>
          <a:p>
            <a:pPr eaLnBrk="1" hangingPunct="1"/>
            <a:r>
              <a:rPr lang="en-US" sz="2400" b="1"/>
              <a:t>The TeV Scale [2010-2035..]</a:t>
            </a:r>
            <a:endParaRPr lang="en-US"/>
          </a:p>
        </p:txBody>
      </p:sp>
      <p:sp>
        <p:nvSpPr>
          <p:cNvPr id="24579" name="Oval 3"/>
          <p:cNvSpPr>
            <a:spLocks noChangeArrowheads="1"/>
          </p:cNvSpPr>
          <p:nvPr/>
        </p:nvSpPr>
        <p:spPr bwMode="auto">
          <a:xfrm>
            <a:off x="3200400" y="1219200"/>
            <a:ext cx="2819400" cy="2743200"/>
          </a:xfrm>
          <a:prstGeom prst="ellipse">
            <a:avLst/>
          </a:prstGeom>
          <a:noFill/>
          <a:ln w="9525">
            <a:solidFill>
              <a:srgbClr val="0000FF"/>
            </a:solidFill>
            <a:round/>
            <a:headEnd/>
            <a:tailEnd/>
          </a:ln>
        </p:spPr>
        <p:txBody>
          <a:bodyPr wrap="none" anchor="ctr">
            <a:prstTxWarp prst="textNoShape">
              <a:avLst/>
            </a:prstTxWarp>
          </a:bodyPr>
          <a:lstStyle/>
          <a:p>
            <a:endParaRPr lang="en-US"/>
          </a:p>
        </p:txBody>
      </p:sp>
      <p:sp>
        <p:nvSpPr>
          <p:cNvPr id="24580" name="Oval 4"/>
          <p:cNvSpPr>
            <a:spLocks noChangeArrowheads="1"/>
          </p:cNvSpPr>
          <p:nvPr/>
        </p:nvSpPr>
        <p:spPr bwMode="auto">
          <a:xfrm>
            <a:off x="609600" y="3733800"/>
            <a:ext cx="2819400" cy="2743200"/>
          </a:xfrm>
          <a:prstGeom prst="ellipse">
            <a:avLst/>
          </a:prstGeom>
          <a:noFill/>
          <a:ln w="9525">
            <a:solidFill>
              <a:srgbClr val="0000FF"/>
            </a:solidFill>
            <a:prstDash val="dash"/>
            <a:round/>
            <a:headEnd/>
            <a:tailEnd/>
          </a:ln>
        </p:spPr>
        <p:txBody>
          <a:bodyPr wrap="none" anchor="ctr">
            <a:prstTxWarp prst="textNoShape">
              <a:avLst/>
            </a:prstTxWarp>
          </a:bodyPr>
          <a:lstStyle/>
          <a:p>
            <a:endParaRPr lang="en-US"/>
          </a:p>
        </p:txBody>
      </p:sp>
      <p:sp>
        <p:nvSpPr>
          <p:cNvPr id="24581" name="Oval 5"/>
          <p:cNvSpPr>
            <a:spLocks noChangeArrowheads="1"/>
          </p:cNvSpPr>
          <p:nvPr/>
        </p:nvSpPr>
        <p:spPr bwMode="auto">
          <a:xfrm>
            <a:off x="5867400" y="3657600"/>
            <a:ext cx="2819400" cy="2743200"/>
          </a:xfrm>
          <a:prstGeom prst="ellipse">
            <a:avLst/>
          </a:prstGeom>
          <a:noFill/>
          <a:ln w="9525">
            <a:solidFill>
              <a:srgbClr val="0000FF"/>
            </a:solidFill>
            <a:prstDash val="dash"/>
            <a:round/>
            <a:headEnd/>
            <a:tailEnd/>
          </a:ln>
        </p:spPr>
        <p:txBody>
          <a:bodyPr wrap="none" anchor="ctr">
            <a:prstTxWarp prst="textNoShape">
              <a:avLst/>
            </a:prstTxWarp>
          </a:bodyPr>
          <a:lstStyle/>
          <a:p>
            <a:endParaRPr lang="en-US"/>
          </a:p>
        </p:txBody>
      </p:sp>
      <p:sp>
        <p:nvSpPr>
          <p:cNvPr id="24582" name="Text Box 6"/>
          <p:cNvSpPr txBox="1">
            <a:spLocks noChangeArrowheads="1"/>
          </p:cNvSpPr>
          <p:nvPr/>
        </p:nvSpPr>
        <p:spPr bwMode="auto">
          <a:xfrm>
            <a:off x="3581400" y="1905000"/>
            <a:ext cx="2038350" cy="1555750"/>
          </a:xfrm>
          <a:prstGeom prst="rect">
            <a:avLst/>
          </a:prstGeom>
          <a:noFill/>
          <a:ln w="9525">
            <a:noFill/>
            <a:miter lim="800000"/>
            <a:headEnd/>
            <a:tailEnd/>
          </a:ln>
        </p:spPr>
        <p:txBody>
          <a:bodyPr>
            <a:prstTxWarp prst="textNoShape">
              <a:avLst/>
            </a:prstTxWarp>
            <a:spAutoFit/>
          </a:bodyPr>
          <a:lstStyle/>
          <a:p>
            <a:pPr algn="ctr"/>
            <a:r>
              <a:rPr lang="en-US" sz="1800"/>
              <a:t>W,Z,top</a:t>
            </a:r>
          </a:p>
          <a:p>
            <a:pPr algn="ctr"/>
            <a:r>
              <a:rPr lang="en-US" sz="1800"/>
              <a:t>Higgs??</a:t>
            </a:r>
          </a:p>
          <a:p>
            <a:pPr algn="ctr"/>
            <a:r>
              <a:rPr lang="en-US" sz="1800"/>
              <a:t>New Particles??</a:t>
            </a:r>
          </a:p>
          <a:p>
            <a:pPr algn="ctr"/>
            <a:r>
              <a:rPr lang="en-US" sz="1800"/>
              <a:t>New Symmetries?</a:t>
            </a:r>
          </a:p>
          <a:p>
            <a:pPr algn="ctr"/>
            <a:endParaRPr lang="en-US"/>
          </a:p>
        </p:txBody>
      </p:sp>
      <p:sp>
        <p:nvSpPr>
          <p:cNvPr id="24583" name="Text Box 7"/>
          <p:cNvSpPr txBox="1">
            <a:spLocks noChangeArrowheads="1"/>
          </p:cNvSpPr>
          <p:nvPr/>
        </p:nvSpPr>
        <p:spPr bwMode="auto">
          <a:xfrm>
            <a:off x="915988" y="4495800"/>
            <a:ext cx="2228850" cy="1190625"/>
          </a:xfrm>
          <a:prstGeom prst="rect">
            <a:avLst/>
          </a:prstGeom>
          <a:noFill/>
          <a:ln w="9525">
            <a:noFill/>
            <a:miter lim="800000"/>
            <a:headEnd/>
            <a:tailEnd/>
          </a:ln>
        </p:spPr>
        <p:txBody>
          <a:bodyPr wrap="none">
            <a:prstTxWarp prst="textNoShape">
              <a:avLst/>
            </a:prstTxWarp>
            <a:spAutoFit/>
          </a:bodyPr>
          <a:lstStyle/>
          <a:p>
            <a:pPr algn="ctr"/>
            <a:r>
              <a:rPr lang="en-US" sz="1800"/>
              <a:t>High Precision QCD</a:t>
            </a:r>
          </a:p>
          <a:p>
            <a:pPr algn="ctr"/>
            <a:r>
              <a:rPr lang="en-US" sz="1800"/>
              <a:t>High Density Matter</a:t>
            </a:r>
          </a:p>
          <a:p>
            <a:pPr algn="ctr"/>
            <a:r>
              <a:rPr lang="en-US" sz="1800"/>
              <a:t>Substructure??</a:t>
            </a:r>
          </a:p>
          <a:p>
            <a:pPr algn="ctr"/>
            <a:r>
              <a:rPr lang="en-US" sz="1800"/>
              <a:t>eq-Spectroscopy??</a:t>
            </a:r>
          </a:p>
        </p:txBody>
      </p:sp>
      <p:sp>
        <p:nvSpPr>
          <p:cNvPr id="24584" name="Text Box 8"/>
          <p:cNvSpPr txBox="1">
            <a:spLocks noChangeArrowheads="1"/>
          </p:cNvSpPr>
          <p:nvPr/>
        </p:nvSpPr>
        <p:spPr bwMode="auto">
          <a:xfrm>
            <a:off x="6345238" y="4413250"/>
            <a:ext cx="1824037" cy="915988"/>
          </a:xfrm>
          <a:prstGeom prst="rect">
            <a:avLst/>
          </a:prstGeom>
          <a:noFill/>
          <a:ln w="9525">
            <a:noFill/>
            <a:miter lim="800000"/>
            <a:headEnd/>
            <a:tailEnd/>
          </a:ln>
        </p:spPr>
        <p:txBody>
          <a:bodyPr wrap="none">
            <a:prstTxWarp prst="textNoShape">
              <a:avLst/>
            </a:prstTxWarp>
            <a:spAutoFit/>
          </a:bodyPr>
          <a:lstStyle/>
          <a:p>
            <a:pPr algn="ctr"/>
            <a:r>
              <a:rPr lang="en-US" sz="1800" dirty="0" err="1"/>
              <a:t>ttbar</a:t>
            </a:r>
            <a:endParaRPr lang="en-US" sz="1800" dirty="0"/>
          </a:p>
          <a:p>
            <a:pPr algn="ctr"/>
            <a:r>
              <a:rPr lang="en-US" sz="1800" dirty="0"/>
              <a:t>Higgs??</a:t>
            </a:r>
          </a:p>
          <a:p>
            <a:pPr algn="ctr"/>
            <a:r>
              <a:rPr lang="en-US" sz="1800" dirty="0"/>
              <a:t>Spectroscopy??</a:t>
            </a:r>
            <a:endParaRPr lang="en-US" dirty="0"/>
          </a:p>
        </p:txBody>
      </p:sp>
      <p:sp>
        <p:nvSpPr>
          <p:cNvPr id="24585" name="Text Box 9"/>
          <p:cNvSpPr txBox="1">
            <a:spLocks noChangeArrowheads="1"/>
          </p:cNvSpPr>
          <p:nvPr/>
        </p:nvSpPr>
        <p:spPr bwMode="auto">
          <a:xfrm>
            <a:off x="1736725" y="3851275"/>
            <a:ext cx="549275" cy="457200"/>
          </a:xfrm>
          <a:prstGeom prst="rect">
            <a:avLst/>
          </a:prstGeom>
          <a:noFill/>
          <a:ln w="9525">
            <a:noFill/>
            <a:miter lim="800000"/>
            <a:headEnd/>
            <a:tailEnd/>
          </a:ln>
        </p:spPr>
        <p:txBody>
          <a:bodyPr wrap="none">
            <a:prstTxWarp prst="textNoShape">
              <a:avLst/>
            </a:prstTxWarp>
            <a:spAutoFit/>
          </a:bodyPr>
          <a:lstStyle/>
          <a:p>
            <a:r>
              <a:rPr lang="en-US" b="1">
                <a:solidFill>
                  <a:srgbClr val="0000FF"/>
                </a:solidFill>
                <a:latin typeface="Andale Mono" charset="0"/>
              </a:rPr>
              <a:t>ep</a:t>
            </a:r>
            <a:endParaRPr lang="en-US" b="1">
              <a:solidFill>
                <a:srgbClr val="0000FF"/>
              </a:solidFill>
            </a:endParaRPr>
          </a:p>
        </p:txBody>
      </p:sp>
      <p:sp>
        <p:nvSpPr>
          <p:cNvPr id="24586" name="Rectangle 10"/>
          <p:cNvSpPr>
            <a:spLocks noChangeArrowheads="1"/>
          </p:cNvSpPr>
          <p:nvPr/>
        </p:nvSpPr>
        <p:spPr bwMode="auto">
          <a:xfrm>
            <a:off x="6934200" y="3956050"/>
            <a:ext cx="793750" cy="457200"/>
          </a:xfrm>
          <a:prstGeom prst="rect">
            <a:avLst/>
          </a:prstGeom>
          <a:noFill/>
          <a:ln w="9525">
            <a:noFill/>
            <a:miter lim="800000"/>
            <a:headEnd/>
            <a:tailEnd/>
          </a:ln>
        </p:spPr>
        <p:txBody>
          <a:bodyPr wrap="none">
            <a:prstTxWarp prst="textNoShape">
              <a:avLst/>
            </a:prstTxWarp>
            <a:spAutoFit/>
          </a:bodyPr>
          <a:lstStyle/>
          <a:p>
            <a:r>
              <a:rPr lang="en-US" b="1">
                <a:solidFill>
                  <a:srgbClr val="0000FF"/>
                </a:solidFill>
                <a:latin typeface="Andale Mono" charset="0"/>
              </a:rPr>
              <a:t>e</a:t>
            </a:r>
            <a:r>
              <a:rPr lang="en-US" b="1" baseline="30000">
                <a:solidFill>
                  <a:srgbClr val="0000FF"/>
                </a:solidFill>
                <a:latin typeface="Andale Mono" charset="0"/>
              </a:rPr>
              <a:t>+</a:t>
            </a:r>
            <a:r>
              <a:rPr lang="en-US" b="1">
                <a:solidFill>
                  <a:srgbClr val="0000FF"/>
                </a:solidFill>
                <a:latin typeface="Andale Mono" charset="0"/>
              </a:rPr>
              <a:t>e</a:t>
            </a:r>
            <a:r>
              <a:rPr lang="en-US" b="1" baseline="30000">
                <a:solidFill>
                  <a:srgbClr val="0000FF"/>
                </a:solidFill>
                <a:latin typeface="Andale Mono" charset="0"/>
              </a:rPr>
              <a:t>-</a:t>
            </a:r>
            <a:endParaRPr lang="en-US" b="1">
              <a:solidFill>
                <a:srgbClr val="0000FF"/>
              </a:solidFill>
            </a:endParaRPr>
          </a:p>
        </p:txBody>
      </p:sp>
      <p:sp>
        <p:nvSpPr>
          <p:cNvPr id="24587" name="Rectangle 11"/>
          <p:cNvSpPr>
            <a:spLocks noChangeArrowheads="1"/>
          </p:cNvSpPr>
          <p:nvPr/>
        </p:nvSpPr>
        <p:spPr bwMode="auto">
          <a:xfrm>
            <a:off x="4267200" y="1365250"/>
            <a:ext cx="549275" cy="457200"/>
          </a:xfrm>
          <a:prstGeom prst="rect">
            <a:avLst/>
          </a:prstGeom>
          <a:noFill/>
          <a:ln w="9525">
            <a:noFill/>
            <a:miter lim="800000"/>
            <a:headEnd/>
            <a:tailEnd/>
          </a:ln>
        </p:spPr>
        <p:txBody>
          <a:bodyPr wrap="none">
            <a:prstTxWarp prst="textNoShape">
              <a:avLst/>
            </a:prstTxWarp>
            <a:spAutoFit/>
          </a:bodyPr>
          <a:lstStyle/>
          <a:p>
            <a:r>
              <a:rPr lang="en-US" b="1">
                <a:solidFill>
                  <a:srgbClr val="0000FF"/>
                </a:solidFill>
                <a:latin typeface="Andale Mono" charset="0"/>
              </a:rPr>
              <a:t>pp</a:t>
            </a:r>
            <a:endParaRPr lang="en-US" b="1">
              <a:solidFill>
                <a:srgbClr val="0000FF"/>
              </a:solidFill>
            </a:endParaRPr>
          </a:p>
        </p:txBody>
      </p:sp>
      <p:sp>
        <p:nvSpPr>
          <p:cNvPr id="24588" name="Rectangle 12"/>
          <p:cNvSpPr>
            <a:spLocks noChangeArrowheads="1"/>
          </p:cNvSpPr>
          <p:nvPr/>
        </p:nvSpPr>
        <p:spPr bwMode="auto">
          <a:xfrm>
            <a:off x="3886200" y="4343400"/>
            <a:ext cx="1581150" cy="366713"/>
          </a:xfrm>
          <a:prstGeom prst="rect">
            <a:avLst/>
          </a:prstGeom>
          <a:noFill/>
          <a:ln w="9525">
            <a:noFill/>
            <a:miter lim="800000"/>
            <a:headEnd/>
            <a:tailEnd/>
          </a:ln>
        </p:spPr>
        <p:txBody>
          <a:bodyPr wrap="none">
            <a:prstTxWarp prst="textNoShape">
              <a:avLst/>
            </a:prstTxWarp>
            <a:spAutoFit/>
          </a:bodyPr>
          <a:lstStyle/>
          <a:p>
            <a:r>
              <a:rPr lang="en-US" sz="1800" b="1"/>
              <a:t>New Physics</a:t>
            </a:r>
            <a:endParaRPr lang="en-US" sz="1800"/>
          </a:p>
        </p:txBody>
      </p:sp>
      <p:sp>
        <p:nvSpPr>
          <p:cNvPr id="24589" name="Text Box 13"/>
          <p:cNvSpPr txBox="1">
            <a:spLocks noChangeArrowheads="1"/>
          </p:cNvSpPr>
          <p:nvPr/>
        </p:nvSpPr>
        <p:spPr bwMode="auto">
          <a:xfrm>
            <a:off x="4191000" y="3124200"/>
            <a:ext cx="793750" cy="457200"/>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LHC</a:t>
            </a:r>
            <a:endParaRPr lang="en-US"/>
          </a:p>
        </p:txBody>
      </p:sp>
      <p:sp>
        <p:nvSpPr>
          <p:cNvPr id="24590" name="Text Box 14"/>
          <p:cNvSpPr txBox="1">
            <a:spLocks noChangeArrowheads="1"/>
          </p:cNvSpPr>
          <p:nvPr/>
        </p:nvSpPr>
        <p:spPr bwMode="auto">
          <a:xfrm>
            <a:off x="6731000" y="5334000"/>
            <a:ext cx="1438275" cy="457200"/>
          </a:xfrm>
          <a:prstGeom prst="rect">
            <a:avLst/>
          </a:prstGeom>
          <a:noFill/>
          <a:ln w="9525">
            <a:noFill/>
            <a:miter lim="800000"/>
            <a:headEnd/>
            <a:tailEnd/>
          </a:ln>
        </p:spPr>
        <p:txBody>
          <a:bodyPr wrap="none">
            <a:prstTxWarp prst="textNoShape">
              <a:avLst/>
            </a:prstTxWarp>
            <a:spAutoFit/>
          </a:bodyPr>
          <a:lstStyle/>
          <a:p>
            <a:r>
              <a:rPr lang="en-US" dirty="0">
                <a:solidFill>
                  <a:srgbClr val="0000FF"/>
                </a:solidFill>
              </a:rPr>
              <a:t>ILC/CLIC</a:t>
            </a:r>
            <a:endParaRPr lang="en-US" dirty="0"/>
          </a:p>
        </p:txBody>
      </p:sp>
      <p:sp>
        <p:nvSpPr>
          <p:cNvPr id="24591" name="Text Box 15"/>
          <p:cNvSpPr txBox="1">
            <a:spLocks noChangeArrowheads="1"/>
          </p:cNvSpPr>
          <p:nvPr/>
        </p:nvSpPr>
        <p:spPr bwMode="auto">
          <a:xfrm>
            <a:off x="1447800" y="5715000"/>
            <a:ext cx="963613" cy="457200"/>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LHeC</a:t>
            </a:r>
            <a:endParaRPr lang="en-US"/>
          </a:p>
        </p:txBody>
      </p:sp>
      <p:sp>
        <p:nvSpPr>
          <p:cNvPr id="24592" name="Line 17"/>
          <p:cNvSpPr>
            <a:spLocks noChangeShapeType="1"/>
          </p:cNvSpPr>
          <p:nvPr/>
        </p:nvSpPr>
        <p:spPr bwMode="auto">
          <a:xfrm>
            <a:off x="5638800" y="3505200"/>
            <a:ext cx="609600" cy="533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4593" name="Line 18"/>
          <p:cNvSpPr>
            <a:spLocks noChangeShapeType="1"/>
          </p:cNvSpPr>
          <p:nvPr/>
        </p:nvSpPr>
        <p:spPr bwMode="auto">
          <a:xfrm flipV="1">
            <a:off x="2971800" y="3581400"/>
            <a:ext cx="609600" cy="533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4594" name="Line 19"/>
          <p:cNvSpPr>
            <a:spLocks noChangeShapeType="1"/>
          </p:cNvSpPr>
          <p:nvPr/>
        </p:nvSpPr>
        <p:spPr bwMode="auto">
          <a:xfrm>
            <a:off x="3429000" y="5105400"/>
            <a:ext cx="2438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19" name="Text Box 20"/>
          <p:cNvSpPr txBox="1">
            <a:spLocks noChangeArrowheads="1"/>
          </p:cNvSpPr>
          <p:nvPr/>
        </p:nvSpPr>
        <p:spPr bwMode="auto">
          <a:xfrm>
            <a:off x="6629400" y="5791200"/>
            <a:ext cx="1316186" cy="338554"/>
          </a:xfrm>
          <a:prstGeom prst="rect">
            <a:avLst/>
          </a:prstGeom>
          <a:noFill/>
          <a:ln w="9525">
            <a:noFill/>
            <a:miter lim="800000"/>
            <a:headEnd/>
            <a:tailEnd/>
          </a:ln>
        </p:spPr>
        <p:txBody>
          <a:bodyPr wrap="none">
            <a:prstTxWarp prst="textNoShape">
              <a:avLst/>
            </a:prstTxWarp>
            <a:spAutoFit/>
          </a:bodyPr>
          <a:lstStyle/>
          <a:p>
            <a:r>
              <a:rPr lang="en-US" sz="1600" dirty="0"/>
              <a:t>CKM -</a:t>
            </a:r>
            <a:r>
              <a:rPr lang="en-US" sz="1600" dirty="0" smtClean="0"/>
              <a:t> </a:t>
            </a:r>
            <a:r>
              <a:rPr lang="en-US" sz="1600" dirty="0" err="1" smtClean="0">
                <a:solidFill>
                  <a:srgbClr val="0000FF"/>
                </a:solidFill>
              </a:rPr>
              <a:t>super</a:t>
            </a:r>
            <a:r>
              <a:rPr lang="en-US" sz="1600" b="1" dirty="0" err="1" smtClean="0">
                <a:solidFill>
                  <a:srgbClr val="0000FF"/>
                </a:solidFill>
              </a:rPr>
              <a:t>B</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52400"/>
            <a:ext cx="3962400" cy="838200"/>
          </a:xfrm>
        </p:spPr>
        <p:txBody>
          <a:bodyPr>
            <a:normAutofit/>
          </a:bodyPr>
          <a:lstStyle/>
          <a:p>
            <a:r>
              <a:rPr lang="en-US" sz="2400" b="1" dirty="0" smtClean="0"/>
              <a:t>Deep Inelastic Scattering</a:t>
            </a:r>
            <a:endParaRPr lang="en-US" sz="2400" b="1" dirty="0"/>
          </a:p>
        </p:txBody>
      </p:sp>
      <p:pic>
        <p:nvPicPr>
          <p:cNvPr id="5" name="Picture 4"/>
          <p:cNvPicPr>
            <a:picLocks noChangeAspect="1"/>
          </p:cNvPicPr>
          <p:nvPr/>
        </p:nvPicPr>
        <p:blipFill>
          <a:blip r:embed="rId2"/>
          <a:stretch>
            <a:fillRect/>
          </a:stretch>
        </p:blipFill>
        <p:spPr>
          <a:xfrm>
            <a:off x="228600" y="990600"/>
            <a:ext cx="4495800" cy="5124878"/>
          </a:xfrm>
          <a:prstGeom prst="rect">
            <a:avLst/>
          </a:prstGeom>
        </p:spPr>
      </p:pic>
      <p:sp>
        <p:nvSpPr>
          <p:cNvPr id="6" name="TextBox 5"/>
          <p:cNvSpPr txBox="1"/>
          <p:nvPr/>
        </p:nvSpPr>
        <p:spPr>
          <a:xfrm>
            <a:off x="5256835" y="1078468"/>
            <a:ext cx="3255281" cy="738664"/>
          </a:xfrm>
          <a:prstGeom prst="rect">
            <a:avLst/>
          </a:prstGeom>
          <a:noFill/>
        </p:spPr>
        <p:txBody>
          <a:bodyPr wrap="none" rtlCol="0">
            <a:spAutoFit/>
          </a:bodyPr>
          <a:lstStyle/>
          <a:p>
            <a:r>
              <a:rPr lang="en-US" sz="1400" b="1" dirty="0" smtClean="0"/>
              <a:t>SLAC 69: 2m LINAC: a “bold extrapolation</a:t>
            </a:r>
          </a:p>
          <a:p>
            <a:r>
              <a:rPr lang="en-US" sz="1400" b="1" dirty="0" smtClean="0"/>
              <a:t>of existing technology” to “collect</a:t>
            </a:r>
          </a:p>
          <a:p>
            <a:r>
              <a:rPr lang="en-US" sz="1400" b="1" dirty="0" smtClean="0"/>
              <a:t>data which may be of future use…”</a:t>
            </a:r>
            <a:endParaRPr lang="en-US" sz="1400" b="1" dirty="0"/>
          </a:p>
        </p:txBody>
      </p:sp>
      <p:sp>
        <p:nvSpPr>
          <p:cNvPr id="7" name="TextBox 6"/>
          <p:cNvSpPr txBox="1"/>
          <p:nvPr/>
        </p:nvSpPr>
        <p:spPr>
          <a:xfrm>
            <a:off x="5257800" y="4267200"/>
            <a:ext cx="2495758" cy="738664"/>
          </a:xfrm>
          <a:prstGeom prst="rect">
            <a:avLst/>
          </a:prstGeom>
          <a:noFill/>
        </p:spPr>
        <p:txBody>
          <a:bodyPr wrap="none" rtlCol="0">
            <a:spAutoFit/>
          </a:bodyPr>
          <a:lstStyle/>
          <a:p>
            <a:r>
              <a:rPr lang="en-US" sz="1400" b="1" dirty="0" smtClean="0"/>
              <a:t>50 000 times Q</a:t>
            </a:r>
            <a:r>
              <a:rPr lang="en-US" sz="1400" b="1" baseline="30000" dirty="0" smtClean="0"/>
              <a:t>2 </a:t>
            </a:r>
            <a:r>
              <a:rPr lang="en-US" sz="1400" b="1" dirty="0" smtClean="0"/>
              <a:t>possibly with</a:t>
            </a:r>
          </a:p>
          <a:p>
            <a:r>
              <a:rPr lang="en-US" sz="1400" b="1" dirty="0" smtClean="0"/>
              <a:t>10 times the accelerator length</a:t>
            </a:r>
          </a:p>
          <a:p>
            <a:r>
              <a:rPr lang="en-US" sz="1400" b="1" dirty="0" smtClean="0"/>
              <a:t>when comparing with SLAC69!</a:t>
            </a:r>
            <a:endParaRPr lang="en-US" sz="1400" b="1" dirty="0"/>
          </a:p>
        </p:txBody>
      </p:sp>
      <p:sp>
        <p:nvSpPr>
          <p:cNvPr id="9" name="TextBox 8"/>
          <p:cNvSpPr txBox="1"/>
          <p:nvPr/>
        </p:nvSpPr>
        <p:spPr>
          <a:xfrm>
            <a:off x="228600" y="6352143"/>
            <a:ext cx="2032227" cy="369332"/>
          </a:xfrm>
          <a:prstGeom prst="rect">
            <a:avLst/>
          </a:prstGeom>
          <a:noFill/>
        </p:spPr>
        <p:txBody>
          <a:bodyPr wrap="none" rtlCol="0">
            <a:spAutoFit/>
          </a:bodyPr>
          <a:lstStyle/>
          <a:p>
            <a:r>
              <a:rPr lang="en-US" dirty="0" smtClean="0">
                <a:solidFill>
                  <a:srgbClr val="FF0000"/>
                </a:solidFill>
              </a:rPr>
              <a:t>http://</a:t>
            </a:r>
            <a:r>
              <a:rPr lang="en-US" dirty="0" err="1" smtClean="0">
                <a:solidFill>
                  <a:srgbClr val="FF0000"/>
                </a:solidFill>
              </a:rPr>
              <a:t>cern.ch/lhec</a:t>
            </a:r>
            <a:endParaRPr lang="en-US" sz="1200" dirty="0">
              <a:solidFill>
                <a:srgbClr val="FF0000"/>
              </a:solidFill>
            </a:endParaRPr>
          </a:p>
        </p:txBody>
      </p:sp>
      <p:sp>
        <p:nvSpPr>
          <p:cNvPr id="11" name="TextBox 10"/>
          <p:cNvSpPr txBox="1"/>
          <p:nvPr/>
        </p:nvSpPr>
        <p:spPr>
          <a:xfrm>
            <a:off x="5257800" y="2895600"/>
            <a:ext cx="3186727" cy="307777"/>
          </a:xfrm>
          <a:prstGeom prst="rect">
            <a:avLst/>
          </a:prstGeom>
          <a:noFill/>
        </p:spPr>
        <p:txBody>
          <a:bodyPr wrap="none" rtlCol="0">
            <a:spAutoFit/>
          </a:bodyPr>
          <a:lstStyle/>
          <a:p>
            <a:r>
              <a:rPr lang="en-US" sz="1400" b="1" dirty="0" smtClean="0"/>
              <a:t>CERN – Mecca of pp [</a:t>
            </a:r>
            <a:r>
              <a:rPr lang="en-US" sz="1400" b="1" dirty="0" err="1" smtClean="0"/>
              <a:t>SppS</a:t>
            </a:r>
            <a:r>
              <a:rPr lang="en-US" sz="1400" b="1" dirty="0" smtClean="0"/>
              <a:t>] and DIS [</a:t>
            </a:r>
            <a:r>
              <a:rPr lang="en-US" sz="1400" b="1" dirty="0" err="1" smtClean="0"/>
              <a:t>μ,ν</a:t>
            </a:r>
            <a:r>
              <a:rPr lang="en-US" sz="1400" b="1" dirty="0" smtClean="0"/>
              <a:t>]</a:t>
            </a:r>
            <a:endParaRPr lang="en-US" sz="1400" b="1"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47850" y="1143000"/>
            <a:ext cx="5391150" cy="563927"/>
          </a:xfrm>
          <a:prstGeom prst="rect">
            <a:avLst/>
          </a:prstGeom>
          <a:ln w="38100">
            <a:solidFill>
              <a:srgbClr val="FF6600"/>
            </a:solidFill>
          </a:ln>
        </p:spPr>
      </p:pic>
      <p:sp>
        <p:nvSpPr>
          <p:cNvPr id="5" name="TextBox 4"/>
          <p:cNvSpPr txBox="1"/>
          <p:nvPr/>
        </p:nvSpPr>
        <p:spPr>
          <a:xfrm>
            <a:off x="7543800" y="1706927"/>
            <a:ext cx="1010989" cy="523220"/>
          </a:xfrm>
          <a:prstGeom prst="rect">
            <a:avLst/>
          </a:prstGeom>
          <a:noFill/>
        </p:spPr>
        <p:txBody>
          <a:bodyPr wrap="none" rtlCol="0">
            <a:spAutoFit/>
          </a:bodyPr>
          <a:lstStyle/>
          <a:p>
            <a:r>
              <a:rPr lang="en-US" sz="1400" dirty="0" smtClean="0"/>
              <a:t>G. </a:t>
            </a:r>
            <a:r>
              <a:rPr lang="en-US" sz="1400" dirty="0" err="1" smtClean="0"/>
              <a:t>Altarelli</a:t>
            </a:r>
            <a:endParaRPr lang="en-US" sz="1400" dirty="0" smtClean="0"/>
          </a:p>
          <a:p>
            <a:r>
              <a:rPr lang="en-US" sz="1400" dirty="0" err="1" smtClean="0"/>
              <a:t>Divonne</a:t>
            </a:r>
            <a:r>
              <a:rPr lang="en-US" sz="1400" dirty="0" smtClean="0"/>
              <a:t> 08</a:t>
            </a:r>
            <a:endParaRPr lang="en-US" sz="1400" dirty="0"/>
          </a:p>
        </p:txBody>
      </p:sp>
      <p:sp>
        <p:nvSpPr>
          <p:cNvPr id="8" name="TextBox 7"/>
          <p:cNvSpPr txBox="1"/>
          <p:nvPr/>
        </p:nvSpPr>
        <p:spPr>
          <a:xfrm>
            <a:off x="1847850" y="4680466"/>
            <a:ext cx="5116229" cy="369332"/>
          </a:xfrm>
          <a:prstGeom prst="rect">
            <a:avLst/>
          </a:prstGeom>
          <a:noFill/>
        </p:spPr>
        <p:txBody>
          <a:bodyPr wrap="none" rtlCol="0">
            <a:spAutoFit/>
          </a:bodyPr>
          <a:lstStyle/>
          <a:p>
            <a:r>
              <a:rPr lang="en-US" dirty="0" smtClean="0"/>
              <a:t>Many thanks to too many people to be named here..</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backup</a:t>
            </a:r>
            <a:endParaRPr lang="en-US" sz="2800"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762000" y="381000"/>
            <a:ext cx="7772400" cy="609600"/>
          </a:xfrm>
        </p:spPr>
        <p:txBody>
          <a:bodyPr/>
          <a:lstStyle/>
          <a:p>
            <a:pPr eaLnBrk="1" hangingPunct="1"/>
            <a:r>
              <a:rPr lang="en-US" sz="2400" b="1"/>
              <a:t>The Fermi Scale [1985-2010]</a:t>
            </a:r>
            <a:endParaRPr lang="en-US"/>
          </a:p>
        </p:txBody>
      </p:sp>
      <p:sp>
        <p:nvSpPr>
          <p:cNvPr id="20483" name="Oval 3"/>
          <p:cNvSpPr>
            <a:spLocks noChangeArrowheads="1"/>
          </p:cNvSpPr>
          <p:nvPr/>
        </p:nvSpPr>
        <p:spPr bwMode="auto">
          <a:xfrm>
            <a:off x="3200400" y="1219200"/>
            <a:ext cx="2819400" cy="2743200"/>
          </a:xfrm>
          <a:prstGeom prst="ellipse">
            <a:avLst/>
          </a:prstGeom>
          <a:noFill/>
          <a:ln w="9525">
            <a:solidFill>
              <a:srgbClr val="0000FF"/>
            </a:solidFill>
            <a:round/>
            <a:headEnd/>
            <a:tailEnd/>
          </a:ln>
        </p:spPr>
        <p:txBody>
          <a:bodyPr wrap="none" anchor="ctr">
            <a:prstTxWarp prst="textNoShape">
              <a:avLst/>
            </a:prstTxWarp>
          </a:bodyPr>
          <a:lstStyle/>
          <a:p>
            <a:endParaRPr lang="en-US"/>
          </a:p>
        </p:txBody>
      </p:sp>
      <p:sp>
        <p:nvSpPr>
          <p:cNvPr id="20484" name="Oval 4"/>
          <p:cNvSpPr>
            <a:spLocks noChangeArrowheads="1"/>
          </p:cNvSpPr>
          <p:nvPr/>
        </p:nvSpPr>
        <p:spPr bwMode="auto">
          <a:xfrm>
            <a:off x="609600" y="3733800"/>
            <a:ext cx="2819400" cy="2743200"/>
          </a:xfrm>
          <a:prstGeom prst="ellipse">
            <a:avLst/>
          </a:prstGeom>
          <a:noFill/>
          <a:ln w="9525">
            <a:solidFill>
              <a:srgbClr val="0000FF"/>
            </a:solidFill>
            <a:round/>
            <a:headEnd/>
            <a:tailEnd/>
          </a:ln>
        </p:spPr>
        <p:txBody>
          <a:bodyPr wrap="none" anchor="ctr">
            <a:prstTxWarp prst="textNoShape">
              <a:avLst/>
            </a:prstTxWarp>
          </a:bodyPr>
          <a:lstStyle/>
          <a:p>
            <a:endParaRPr lang="en-US"/>
          </a:p>
        </p:txBody>
      </p:sp>
      <p:sp>
        <p:nvSpPr>
          <p:cNvPr id="20485" name="Oval 5"/>
          <p:cNvSpPr>
            <a:spLocks noChangeArrowheads="1"/>
          </p:cNvSpPr>
          <p:nvPr/>
        </p:nvSpPr>
        <p:spPr bwMode="auto">
          <a:xfrm>
            <a:off x="5867400" y="3657600"/>
            <a:ext cx="2819400" cy="2743200"/>
          </a:xfrm>
          <a:prstGeom prst="ellipse">
            <a:avLst/>
          </a:prstGeom>
          <a:noFill/>
          <a:ln w="9525">
            <a:solidFill>
              <a:srgbClr val="0000FF"/>
            </a:solidFill>
            <a:round/>
            <a:headEnd/>
            <a:tailEnd/>
          </a:ln>
        </p:spPr>
        <p:txBody>
          <a:bodyPr wrap="none" anchor="ctr">
            <a:prstTxWarp prst="textNoShape">
              <a:avLst/>
            </a:prstTxWarp>
          </a:bodyPr>
          <a:lstStyle/>
          <a:p>
            <a:endParaRPr lang="en-US"/>
          </a:p>
        </p:txBody>
      </p:sp>
      <p:sp>
        <p:nvSpPr>
          <p:cNvPr id="20486" name="Text Box 6"/>
          <p:cNvSpPr txBox="1">
            <a:spLocks noChangeArrowheads="1"/>
          </p:cNvSpPr>
          <p:nvPr/>
        </p:nvSpPr>
        <p:spPr bwMode="auto">
          <a:xfrm>
            <a:off x="4078288" y="2133600"/>
            <a:ext cx="1136650" cy="1281113"/>
          </a:xfrm>
          <a:prstGeom prst="rect">
            <a:avLst/>
          </a:prstGeom>
          <a:noFill/>
          <a:ln w="9525">
            <a:noFill/>
            <a:miter lim="800000"/>
            <a:headEnd/>
            <a:tailEnd/>
          </a:ln>
        </p:spPr>
        <p:txBody>
          <a:bodyPr wrap="none">
            <a:prstTxWarp prst="textNoShape">
              <a:avLst/>
            </a:prstTxWarp>
            <a:spAutoFit/>
          </a:bodyPr>
          <a:lstStyle/>
          <a:p>
            <a:pPr algn="ctr"/>
            <a:r>
              <a:rPr lang="en-US" sz="1800"/>
              <a:t>b quark</a:t>
            </a:r>
          </a:p>
          <a:p>
            <a:pPr algn="ctr"/>
            <a:r>
              <a:rPr lang="en-US" sz="1800"/>
              <a:t>top quark</a:t>
            </a:r>
          </a:p>
          <a:p>
            <a:pPr algn="ctr"/>
            <a:r>
              <a:rPr lang="en-US" sz="1800"/>
              <a:t>M</a:t>
            </a:r>
            <a:r>
              <a:rPr lang="en-US" sz="1800" baseline="-25000"/>
              <a:t>W</a:t>
            </a:r>
            <a:r>
              <a:rPr lang="en-US" sz="1800"/>
              <a:t>, H?</a:t>
            </a:r>
          </a:p>
          <a:p>
            <a:pPr algn="ctr"/>
            <a:endParaRPr lang="en-US"/>
          </a:p>
        </p:txBody>
      </p:sp>
      <p:sp>
        <p:nvSpPr>
          <p:cNvPr id="20487" name="Text Box 7"/>
          <p:cNvSpPr txBox="1">
            <a:spLocks noChangeArrowheads="1"/>
          </p:cNvSpPr>
          <p:nvPr/>
        </p:nvSpPr>
        <p:spPr bwMode="auto">
          <a:xfrm>
            <a:off x="838200" y="4419600"/>
            <a:ext cx="2293938" cy="1555750"/>
          </a:xfrm>
          <a:prstGeom prst="rect">
            <a:avLst/>
          </a:prstGeom>
          <a:noFill/>
          <a:ln w="9525">
            <a:noFill/>
            <a:miter lim="800000"/>
            <a:headEnd/>
            <a:tailEnd/>
          </a:ln>
        </p:spPr>
        <p:txBody>
          <a:bodyPr wrap="none">
            <a:prstTxWarp prst="textNoShape">
              <a:avLst/>
            </a:prstTxWarp>
            <a:spAutoFit/>
          </a:bodyPr>
          <a:lstStyle/>
          <a:p>
            <a:pPr algn="ctr"/>
            <a:r>
              <a:rPr lang="en-US" sz="1800"/>
              <a:t>gluon</a:t>
            </a:r>
          </a:p>
          <a:p>
            <a:pPr algn="ctr"/>
            <a:r>
              <a:rPr lang="en-US" sz="1800"/>
              <a:t>h.o. strong </a:t>
            </a:r>
          </a:p>
          <a:p>
            <a:pPr algn="ctr"/>
            <a:r>
              <a:rPr lang="en-US" sz="1800"/>
              <a:t>c,b  distributions</a:t>
            </a:r>
          </a:p>
          <a:p>
            <a:pPr algn="ctr"/>
            <a:r>
              <a:rPr lang="en-US" sz="1800"/>
              <a:t>high parton densities</a:t>
            </a:r>
          </a:p>
          <a:p>
            <a:pPr algn="ctr"/>
            <a:endParaRPr lang="en-US"/>
          </a:p>
        </p:txBody>
      </p:sp>
      <p:sp>
        <p:nvSpPr>
          <p:cNvPr id="20488" name="Text Box 8"/>
          <p:cNvSpPr txBox="1">
            <a:spLocks noChangeArrowheads="1"/>
          </p:cNvSpPr>
          <p:nvPr/>
        </p:nvSpPr>
        <p:spPr bwMode="auto">
          <a:xfrm>
            <a:off x="6248400" y="4343400"/>
            <a:ext cx="2038350" cy="915988"/>
          </a:xfrm>
          <a:prstGeom prst="rect">
            <a:avLst/>
          </a:prstGeom>
          <a:noFill/>
          <a:ln w="9525">
            <a:noFill/>
            <a:miter lim="800000"/>
            <a:headEnd/>
            <a:tailEnd/>
          </a:ln>
        </p:spPr>
        <p:txBody>
          <a:bodyPr>
            <a:prstTxWarp prst="textNoShape">
              <a:avLst/>
            </a:prstTxWarp>
            <a:spAutoFit/>
          </a:bodyPr>
          <a:lstStyle/>
          <a:p>
            <a:pPr algn="ctr"/>
            <a:r>
              <a:rPr lang="en-US" sz="1800"/>
              <a:t>M</a:t>
            </a:r>
            <a:r>
              <a:rPr lang="en-US" sz="1800" baseline="-25000"/>
              <a:t>Z</a:t>
            </a:r>
            <a:r>
              <a:rPr lang="en-US" sz="1800"/>
              <a:t> , sin</a:t>
            </a:r>
            <a:r>
              <a:rPr lang="en-US" sz="1800" baseline="30000"/>
              <a:t>2 </a:t>
            </a:r>
            <a:r>
              <a:rPr lang="en-US" sz="1800">
                <a:sym typeface="Symbol" charset="2"/>
              </a:rPr>
              <a:t></a:t>
            </a:r>
            <a:endParaRPr lang="en-US" sz="1800"/>
          </a:p>
          <a:p>
            <a:pPr algn="ctr"/>
            <a:r>
              <a:rPr lang="en-US" sz="1800"/>
              <a:t>3 neutrinos</a:t>
            </a:r>
          </a:p>
          <a:p>
            <a:pPr algn="ctr"/>
            <a:r>
              <a:rPr lang="en-US" sz="1800"/>
              <a:t>h.o. el.weak (t,H?)</a:t>
            </a:r>
            <a:endParaRPr lang="en-US"/>
          </a:p>
        </p:txBody>
      </p:sp>
      <p:sp>
        <p:nvSpPr>
          <p:cNvPr id="20489" name="Text Box 9"/>
          <p:cNvSpPr txBox="1">
            <a:spLocks noChangeArrowheads="1"/>
          </p:cNvSpPr>
          <p:nvPr/>
        </p:nvSpPr>
        <p:spPr bwMode="auto">
          <a:xfrm>
            <a:off x="1736725" y="3851275"/>
            <a:ext cx="549275" cy="457200"/>
          </a:xfrm>
          <a:prstGeom prst="rect">
            <a:avLst/>
          </a:prstGeom>
          <a:noFill/>
          <a:ln w="9525">
            <a:noFill/>
            <a:miter lim="800000"/>
            <a:headEnd/>
            <a:tailEnd/>
          </a:ln>
        </p:spPr>
        <p:txBody>
          <a:bodyPr wrap="none">
            <a:prstTxWarp prst="textNoShape">
              <a:avLst/>
            </a:prstTxWarp>
            <a:spAutoFit/>
          </a:bodyPr>
          <a:lstStyle/>
          <a:p>
            <a:r>
              <a:rPr lang="en-US" b="1">
                <a:solidFill>
                  <a:srgbClr val="0000FF"/>
                </a:solidFill>
                <a:latin typeface="Andale Mono" charset="0"/>
              </a:rPr>
              <a:t>ep</a:t>
            </a:r>
            <a:endParaRPr lang="en-US" b="1">
              <a:solidFill>
                <a:srgbClr val="0000FF"/>
              </a:solidFill>
            </a:endParaRPr>
          </a:p>
        </p:txBody>
      </p:sp>
      <p:sp>
        <p:nvSpPr>
          <p:cNvPr id="20490" name="Rectangle 10"/>
          <p:cNvSpPr>
            <a:spLocks noChangeArrowheads="1"/>
          </p:cNvSpPr>
          <p:nvPr/>
        </p:nvSpPr>
        <p:spPr bwMode="auto">
          <a:xfrm>
            <a:off x="6934200" y="3886200"/>
            <a:ext cx="793750" cy="457200"/>
          </a:xfrm>
          <a:prstGeom prst="rect">
            <a:avLst/>
          </a:prstGeom>
          <a:noFill/>
          <a:ln w="9525">
            <a:noFill/>
            <a:miter lim="800000"/>
            <a:headEnd/>
            <a:tailEnd/>
          </a:ln>
        </p:spPr>
        <p:txBody>
          <a:bodyPr wrap="none">
            <a:prstTxWarp prst="textNoShape">
              <a:avLst/>
            </a:prstTxWarp>
            <a:spAutoFit/>
          </a:bodyPr>
          <a:lstStyle/>
          <a:p>
            <a:r>
              <a:rPr lang="en-US" b="1">
                <a:solidFill>
                  <a:srgbClr val="0000FF"/>
                </a:solidFill>
                <a:latin typeface="Andale Mono" charset="0"/>
              </a:rPr>
              <a:t>e</a:t>
            </a:r>
            <a:r>
              <a:rPr lang="en-US" b="1" baseline="30000">
                <a:solidFill>
                  <a:srgbClr val="0000FF"/>
                </a:solidFill>
                <a:latin typeface="Andale Mono" charset="0"/>
              </a:rPr>
              <a:t>+</a:t>
            </a:r>
            <a:r>
              <a:rPr lang="en-US" b="1">
                <a:solidFill>
                  <a:srgbClr val="0000FF"/>
                </a:solidFill>
                <a:latin typeface="Andale Mono" charset="0"/>
              </a:rPr>
              <a:t>e</a:t>
            </a:r>
            <a:r>
              <a:rPr lang="en-US" b="1" baseline="30000">
                <a:solidFill>
                  <a:srgbClr val="0000FF"/>
                </a:solidFill>
                <a:latin typeface="Andale Mono" charset="0"/>
              </a:rPr>
              <a:t>-</a:t>
            </a:r>
            <a:endParaRPr lang="en-US" b="1">
              <a:solidFill>
                <a:srgbClr val="0000FF"/>
              </a:solidFill>
            </a:endParaRPr>
          </a:p>
        </p:txBody>
      </p:sp>
      <p:sp>
        <p:nvSpPr>
          <p:cNvPr id="20491" name="Rectangle 11"/>
          <p:cNvSpPr>
            <a:spLocks noChangeArrowheads="1"/>
          </p:cNvSpPr>
          <p:nvPr/>
        </p:nvSpPr>
        <p:spPr bwMode="auto">
          <a:xfrm>
            <a:off x="4267200" y="1365250"/>
            <a:ext cx="549275" cy="457200"/>
          </a:xfrm>
          <a:prstGeom prst="rect">
            <a:avLst/>
          </a:prstGeom>
          <a:noFill/>
          <a:ln w="9525">
            <a:noFill/>
            <a:miter lim="800000"/>
            <a:headEnd/>
            <a:tailEnd/>
          </a:ln>
        </p:spPr>
        <p:txBody>
          <a:bodyPr wrap="none">
            <a:prstTxWarp prst="textNoShape">
              <a:avLst/>
            </a:prstTxWarp>
            <a:spAutoFit/>
          </a:bodyPr>
          <a:lstStyle/>
          <a:p>
            <a:r>
              <a:rPr lang="en-US" b="1">
                <a:solidFill>
                  <a:srgbClr val="0000FF"/>
                </a:solidFill>
                <a:latin typeface="Andale Mono" charset="0"/>
              </a:rPr>
              <a:t>pp</a:t>
            </a:r>
            <a:endParaRPr lang="en-US" b="1">
              <a:solidFill>
                <a:srgbClr val="0000FF"/>
              </a:solidFill>
            </a:endParaRPr>
          </a:p>
        </p:txBody>
      </p:sp>
      <p:sp>
        <p:nvSpPr>
          <p:cNvPr id="20492" name="Rectangle 12"/>
          <p:cNvSpPr>
            <a:spLocks noChangeArrowheads="1"/>
          </p:cNvSpPr>
          <p:nvPr/>
        </p:nvSpPr>
        <p:spPr bwMode="auto">
          <a:xfrm>
            <a:off x="3733800" y="4267200"/>
            <a:ext cx="1822450" cy="641350"/>
          </a:xfrm>
          <a:prstGeom prst="rect">
            <a:avLst/>
          </a:prstGeom>
          <a:noFill/>
          <a:ln w="9525">
            <a:noFill/>
            <a:miter lim="800000"/>
            <a:headEnd/>
            <a:tailEnd/>
          </a:ln>
        </p:spPr>
        <p:txBody>
          <a:bodyPr wrap="none">
            <a:prstTxWarp prst="textNoShape">
              <a:avLst/>
            </a:prstTxWarp>
            <a:spAutoFit/>
          </a:bodyPr>
          <a:lstStyle/>
          <a:p>
            <a:r>
              <a:rPr lang="en-US" sz="1800" b="1"/>
              <a:t>The Standard</a:t>
            </a:r>
          </a:p>
          <a:p>
            <a:r>
              <a:rPr lang="en-US" sz="1800" b="1"/>
              <a:t>Model Triumph</a:t>
            </a:r>
            <a:endParaRPr lang="en-US" sz="1800"/>
          </a:p>
        </p:txBody>
      </p:sp>
      <p:sp>
        <p:nvSpPr>
          <p:cNvPr id="20493" name="Line 13"/>
          <p:cNvSpPr>
            <a:spLocks noChangeShapeType="1"/>
          </p:cNvSpPr>
          <p:nvPr/>
        </p:nvSpPr>
        <p:spPr bwMode="auto">
          <a:xfrm>
            <a:off x="4343400" y="1447800"/>
            <a:ext cx="228600" cy="0"/>
          </a:xfrm>
          <a:prstGeom prst="line">
            <a:avLst/>
          </a:prstGeom>
          <a:noFill/>
          <a:ln w="9525">
            <a:solidFill>
              <a:srgbClr val="0000FF"/>
            </a:solidFill>
            <a:round/>
            <a:headEnd/>
            <a:tailEnd/>
          </a:ln>
        </p:spPr>
        <p:txBody>
          <a:bodyPr wrap="none" anchor="ctr">
            <a:prstTxWarp prst="textNoShape">
              <a:avLst/>
            </a:prstTxWarp>
          </a:bodyPr>
          <a:lstStyle/>
          <a:p>
            <a:endParaRPr lang="en-US"/>
          </a:p>
        </p:txBody>
      </p:sp>
      <p:sp>
        <p:nvSpPr>
          <p:cNvPr id="20494" name="Text Box 14"/>
          <p:cNvSpPr txBox="1">
            <a:spLocks noChangeArrowheads="1"/>
          </p:cNvSpPr>
          <p:nvPr/>
        </p:nvSpPr>
        <p:spPr bwMode="auto">
          <a:xfrm>
            <a:off x="4168775" y="3124200"/>
            <a:ext cx="1387475" cy="457200"/>
          </a:xfrm>
          <a:prstGeom prst="rect">
            <a:avLst/>
          </a:prstGeom>
          <a:noFill/>
          <a:ln w="9525">
            <a:noFill/>
            <a:miter lim="800000"/>
            <a:headEnd/>
            <a:tailEnd/>
          </a:ln>
        </p:spPr>
        <p:txBody>
          <a:bodyPr wrap="none">
            <a:prstTxWarp prst="textNoShape">
              <a:avLst/>
            </a:prstTxWarp>
            <a:spAutoFit/>
          </a:bodyPr>
          <a:lstStyle/>
          <a:p>
            <a:r>
              <a:rPr lang="en-US" dirty="0" err="1">
                <a:solidFill>
                  <a:srgbClr val="0000FF"/>
                </a:solidFill>
              </a:rPr>
              <a:t>Tevatron</a:t>
            </a:r>
            <a:endParaRPr lang="en-US" dirty="0"/>
          </a:p>
        </p:txBody>
      </p:sp>
      <p:sp>
        <p:nvSpPr>
          <p:cNvPr id="20495" name="Text Box 15"/>
          <p:cNvSpPr txBox="1">
            <a:spLocks noChangeArrowheads="1"/>
          </p:cNvSpPr>
          <p:nvPr/>
        </p:nvSpPr>
        <p:spPr bwMode="auto">
          <a:xfrm>
            <a:off x="6629400" y="5257800"/>
            <a:ext cx="1438275" cy="457200"/>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LEP/SLC</a:t>
            </a:r>
            <a:endParaRPr lang="en-US"/>
          </a:p>
        </p:txBody>
      </p:sp>
      <p:sp>
        <p:nvSpPr>
          <p:cNvPr id="20496" name="Text Box 16"/>
          <p:cNvSpPr txBox="1">
            <a:spLocks noChangeArrowheads="1"/>
          </p:cNvSpPr>
          <p:nvPr/>
        </p:nvSpPr>
        <p:spPr bwMode="auto">
          <a:xfrm>
            <a:off x="1600200" y="5746750"/>
            <a:ext cx="1030288" cy="457200"/>
          </a:xfrm>
          <a:prstGeom prst="rect">
            <a:avLst/>
          </a:prstGeom>
          <a:noFill/>
          <a:ln w="9525">
            <a:noFill/>
            <a:miter lim="800000"/>
            <a:headEnd/>
            <a:tailEnd/>
          </a:ln>
        </p:spPr>
        <p:txBody>
          <a:bodyPr wrap="none">
            <a:prstTxWarp prst="textNoShape">
              <a:avLst/>
            </a:prstTxWarp>
            <a:spAutoFit/>
          </a:bodyPr>
          <a:lstStyle/>
          <a:p>
            <a:r>
              <a:rPr lang="en-US" dirty="0">
                <a:solidFill>
                  <a:srgbClr val="0000FF"/>
                </a:solidFill>
              </a:rPr>
              <a:t>HERA</a:t>
            </a:r>
            <a:endParaRPr lang="en-US" dirty="0"/>
          </a:p>
        </p:txBody>
      </p:sp>
      <p:sp>
        <p:nvSpPr>
          <p:cNvPr id="20497" name="Line 17"/>
          <p:cNvSpPr>
            <a:spLocks noChangeShapeType="1"/>
          </p:cNvSpPr>
          <p:nvPr/>
        </p:nvSpPr>
        <p:spPr bwMode="auto">
          <a:xfrm>
            <a:off x="5638800" y="3505200"/>
            <a:ext cx="609600" cy="6096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498" name="Line 18"/>
          <p:cNvSpPr>
            <a:spLocks noChangeShapeType="1"/>
          </p:cNvSpPr>
          <p:nvPr/>
        </p:nvSpPr>
        <p:spPr bwMode="auto">
          <a:xfrm flipV="1">
            <a:off x="3048000" y="3581400"/>
            <a:ext cx="609600" cy="53340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499" name="Line 19"/>
          <p:cNvSpPr>
            <a:spLocks noChangeShapeType="1"/>
          </p:cNvSpPr>
          <p:nvPr/>
        </p:nvSpPr>
        <p:spPr bwMode="auto">
          <a:xfrm>
            <a:off x="3429000" y="5105400"/>
            <a:ext cx="2438400" cy="0"/>
          </a:xfrm>
          <a:prstGeom prst="line">
            <a:avLst/>
          </a:prstGeom>
          <a:noFill/>
          <a:ln w="9525">
            <a:solidFill>
              <a:schemeClr val="tx1"/>
            </a:solidFill>
            <a:round/>
            <a:headEnd/>
            <a:tailEnd/>
          </a:ln>
        </p:spPr>
        <p:txBody>
          <a:bodyPr wrap="none" anchor="ctr">
            <a:prstTxWarp prst="textNoShape">
              <a:avLst/>
            </a:prstTxWarp>
          </a:bodyPr>
          <a:lstStyle/>
          <a:p>
            <a:endParaRPr lang="en-US"/>
          </a:p>
        </p:txBody>
      </p:sp>
      <p:sp>
        <p:nvSpPr>
          <p:cNvPr id="20500" name="Text Box 20"/>
          <p:cNvSpPr txBox="1">
            <a:spLocks noChangeArrowheads="1"/>
          </p:cNvSpPr>
          <p:nvPr/>
        </p:nvSpPr>
        <p:spPr bwMode="auto">
          <a:xfrm>
            <a:off x="6400800" y="5791200"/>
            <a:ext cx="1866900" cy="336550"/>
          </a:xfrm>
          <a:prstGeom prst="rect">
            <a:avLst/>
          </a:prstGeom>
          <a:noFill/>
          <a:ln w="9525">
            <a:noFill/>
            <a:miter lim="800000"/>
            <a:headEnd/>
            <a:tailEnd/>
          </a:ln>
        </p:spPr>
        <p:txBody>
          <a:bodyPr wrap="none">
            <a:prstTxWarp prst="textNoShape">
              <a:avLst/>
            </a:prstTxWarp>
            <a:spAutoFit/>
          </a:bodyPr>
          <a:lstStyle/>
          <a:p>
            <a:r>
              <a:rPr lang="en-US" sz="1600" dirty="0"/>
              <a:t>CKM - </a:t>
            </a:r>
            <a:r>
              <a:rPr lang="en-US" sz="1600" b="1" dirty="0">
                <a:solidFill>
                  <a:srgbClr val="0000FF"/>
                </a:solidFill>
              </a:rPr>
              <a:t>B factories</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8600"/>
            <a:ext cx="7772400" cy="708025"/>
          </a:xfrm>
        </p:spPr>
        <p:txBody>
          <a:bodyPr>
            <a:normAutofit/>
          </a:bodyPr>
          <a:lstStyle/>
          <a:p>
            <a:r>
              <a:rPr lang="en-US" sz="2800" b="1" dirty="0" smtClean="0">
                <a:solidFill>
                  <a:srgbClr val="FF6600"/>
                </a:solidFill>
              </a:rPr>
              <a:t>Physics </a:t>
            </a:r>
            <a:r>
              <a:rPr lang="en-US" sz="2800" b="1" dirty="0" err="1" smtClean="0">
                <a:solidFill>
                  <a:srgbClr val="FF6600"/>
                </a:solidFill>
              </a:rPr>
              <a:t>Programme</a:t>
            </a:r>
            <a:r>
              <a:rPr lang="en-US" sz="2800" b="1" dirty="0" smtClean="0">
                <a:solidFill>
                  <a:srgbClr val="FF6600"/>
                </a:solidFill>
              </a:rPr>
              <a:t> of the </a:t>
            </a:r>
            <a:r>
              <a:rPr lang="en-US" sz="2800" b="1" dirty="0" err="1" smtClean="0">
                <a:solidFill>
                  <a:srgbClr val="FF6600"/>
                </a:solidFill>
              </a:rPr>
              <a:t>LHeC</a:t>
            </a:r>
            <a:endParaRPr lang="en-US" sz="2800" b="1" dirty="0">
              <a:solidFill>
                <a:srgbClr val="FF6600"/>
              </a:solidFill>
            </a:endParaRPr>
          </a:p>
        </p:txBody>
      </p:sp>
      <p:sp>
        <p:nvSpPr>
          <p:cNvPr id="6" name="TextBox 5"/>
          <p:cNvSpPr txBox="1"/>
          <p:nvPr/>
        </p:nvSpPr>
        <p:spPr>
          <a:xfrm>
            <a:off x="685800" y="1143000"/>
            <a:ext cx="8007320" cy="4524316"/>
          </a:xfrm>
          <a:prstGeom prst="rect">
            <a:avLst/>
          </a:prstGeom>
          <a:noFill/>
          <a:ln w="25400">
            <a:solidFill>
              <a:srgbClr val="3366FF"/>
            </a:solidFill>
          </a:ln>
        </p:spPr>
        <p:txBody>
          <a:bodyPr wrap="none" rtlCol="0">
            <a:spAutoFit/>
          </a:bodyPr>
          <a:lstStyle/>
          <a:p>
            <a:r>
              <a:rPr lang="en-US" dirty="0" smtClean="0"/>
              <a:t>+  Unfolding  completely the </a:t>
            </a:r>
            <a:r>
              <a:rPr lang="en-US" dirty="0" err="1" smtClean="0"/>
              <a:t>parton</a:t>
            </a:r>
            <a:r>
              <a:rPr lang="en-US" dirty="0" smtClean="0"/>
              <a:t> structure of  the proton (neutron and photon)</a:t>
            </a:r>
          </a:p>
          <a:p>
            <a:r>
              <a:rPr lang="en-US" dirty="0" smtClean="0"/>
              <a:t>    and search for sub-substructure down to ten times below </a:t>
            </a:r>
            <a:r>
              <a:rPr lang="en-US" dirty="0" err="1" smtClean="0"/>
              <a:t>HERA’s</a:t>
            </a:r>
            <a:r>
              <a:rPr lang="en-US" dirty="0" smtClean="0"/>
              <a:t> limit</a:t>
            </a:r>
          </a:p>
          <a:p>
            <a:endParaRPr lang="en-US" dirty="0" smtClean="0"/>
          </a:p>
          <a:p>
            <a:r>
              <a:rPr lang="en-US" dirty="0" smtClean="0"/>
              <a:t>+  Sensitive exploration of new symmetries and  the grand unification of particle</a:t>
            </a:r>
          </a:p>
          <a:p>
            <a:r>
              <a:rPr lang="en-US" dirty="0" smtClean="0"/>
              <a:t>    interactions with electroweak and strong interaction measurements of </a:t>
            </a:r>
          </a:p>
          <a:p>
            <a:r>
              <a:rPr lang="en-US" dirty="0" smtClean="0"/>
              <a:t>    unprecedented precision.</a:t>
            </a:r>
          </a:p>
          <a:p>
            <a:endParaRPr lang="en-US" dirty="0" smtClean="0"/>
          </a:p>
          <a:p>
            <a:r>
              <a:rPr lang="en-US" dirty="0" smtClean="0"/>
              <a:t>+  Search for and exploration of new, </a:t>
            </a:r>
            <a:r>
              <a:rPr lang="en-US" dirty="0" err="1" smtClean="0"/>
              <a:t>Terascale</a:t>
            </a:r>
            <a:r>
              <a:rPr lang="en-US" dirty="0" smtClean="0"/>
              <a:t> physics, in particular for singly </a:t>
            </a:r>
          </a:p>
          <a:p>
            <a:r>
              <a:rPr lang="en-US" dirty="0" smtClean="0"/>
              <a:t>    produced new states (RPV SUSY, LQ, excited fermions) complementary to the LHC</a:t>
            </a:r>
          </a:p>
          <a:p>
            <a:endParaRPr lang="en-US" dirty="0" smtClean="0"/>
          </a:p>
          <a:p>
            <a:r>
              <a:rPr lang="en-US" dirty="0" smtClean="0"/>
              <a:t>+  Exploration of high density matter  [low </a:t>
            </a:r>
            <a:r>
              <a:rPr lang="en-US" dirty="0" err="1" smtClean="0"/>
              <a:t>x</a:t>
            </a:r>
            <a:r>
              <a:rPr lang="en-US" dirty="0" smtClean="0"/>
              <a:t> physics beyond the expected </a:t>
            </a:r>
            <a:r>
              <a:rPr lang="en-US" dirty="0" err="1" smtClean="0"/>
              <a:t>unitarity</a:t>
            </a:r>
            <a:endParaRPr lang="en-US" dirty="0" smtClean="0"/>
          </a:p>
          <a:p>
            <a:r>
              <a:rPr lang="en-US" dirty="0" smtClean="0"/>
              <a:t>    limit for the growth of the gluon density]</a:t>
            </a:r>
          </a:p>
          <a:p>
            <a:endParaRPr lang="en-US" dirty="0" smtClean="0"/>
          </a:p>
          <a:p>
            <a:r>
              <a:rPr lang="en-US" dirty="0" smtClean="0"/>
              <a:t>+  Unfolding the substructure and </a:t>
            </a:r>
            <a:r>
              <a:rPr lang="en-US" dirty="0" err="1" smtClean="0"/>
              <a:t>parton</a:t>
            </a:r>
            <a:r>
              <a:rPr lang="en-US" dirty="0" smtClean="0"/>
              <a:t> dynamics inside nuclei and the study of</a:t>
            </a:r>
          </a:p>
          <a:p>
            <a:r>
              <a:rPr lang="en-US" dirty="0" smtClean="0"/>
              <a:t>     quark-gluon plasma matter by an extension of the kinematic range by four</a:t>
            </a:r>
          </a:p>
          <a:p>
            <a:r>
              <a:rPr lang="en-US" dirty="0" smtClean="0"/>
              <a:t>     orders of magnitude.</a:t>
            </a:r>
            <a:endParaRPr lang="en-US" dirty="0"/>
          </a:p>
        </p:txBody>
      </p:sp>
      <p:pic>
        <p:nvPicPr>
          <p:cNvPr id="4" name="Picture 3"/>
          <p:cNvPicPr>
            <a:picLocks noChangeAspect="1"/>
          </p:cNvPicPr>
          <p:nvPr/>
        </p:nvPicPr>
        <p:blipFill>
          <a:blip r:embed="rId2"/>
          <a:stretch>
            <a:fillRect/>
          </a:stretch>
        </p:blipFill>
        <p:spPr>
          <a:xfrm>
            <a:off x="1600200" y="5931165"/>
            <a:ext cx="5391150" cy="563927"/>
          </a:xfrm>
          <a:prstGeom prst="rect">
            <a:avLst/>
          </a:prstGeom>
          <a:ln w="38100">
            <a:solidFill>
              <a:srgbClr val="FF6600"/>
            </a:solidFill>
          </a:ln>
        </p:spPr>
      </p:pic>
      <p:sp>
        <p:nvSpPr>
          <p:cNvPr id="5" name="TextBox 4"/>
          <p:cNvSpPr txBox="1"/>
          <p:nvPr/>
        </p:nvSpPr>
        <p:spPr>
          <a:xfrm>
            <a:off x="7239000" y="5971872"/>
            <a:ext cx="1010989" cy="523220"/>
          </a:xfrm>
          <a:prstGeom prst="rect">
            <a:avLst/>
          </a:prstGeom>
          <a:noFill/>
        </p:spPr>
        <p:txBody>
          <a:bodyPr wrap="none" rtlCol="0">
            <a:spAutoFit/>
          </a:bodyPr>
          <a:lstStyle/>
          <a:p>
            <a:r>
              <a:rPr lang="en-US" sz="1400" dirty="0" smtClean="0"/>
              <a:t>G. </a:t>
            </a:r>
            <a:r>
              <a:rPr lang="en-US" sz="1400" dirty="0" err="1" smtClean="0"/>
              <a:t>Altarelli</a:t>
            </a:r>
            <a:endParaRPr lang="en-US" sz="1400" dirty="0" smtClean="0"/>
          </a:p>
          <a:p>
            <a:r>
              <a:rPr lang="en-US" sz="1400" dirty="0" err="1" smtClean="0"/>
              <a:t>Divonne</a:t>
            </a:r>
            <a:r>
              <a:rPr lang="en-US" sz="1400" dirty="0" smtClean="0"/>
              <a:t> 08</a:t>
            </a:r>
            <a:endParaRPr lang="en-US" sz="14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Max Klein LHeC DESY 11/08</a:t>
            </a:r>
          </a:p>
        </p:txBody>
      </p:sp>
      <p:sp>
        <p:nvSpPr>
          <p:cNvPr id="119810" name="Rectangle 2"/>
          <p:cNvSpPr>
            <a:spLocks noGrp="1" noChangeArrowheads="1"/>
          </p:cNvSpPr>
          <p:nvPr>
            <p:ph type="ctrTitle"/>
          </p:nvPr>
        </p:nvSpPr>
        <p:spPr>
          <a:xfrm>
            <a:off x="609600" y="533400"/>
            <a:ext cx="7772400" cy="609600"/>
          </a:xfrm>
        </p:spPr>
        <p:txBody>
          <a:bodyPr/>
          <a:lstStyle/>
          <a:p>
            <a:r>
              <a:rPr lang="en-US" sz="2400"/>
              <a:t>Charged Lepton Proton Scattering Experiments</a:t>
            </a:r>
            <a:endParaRPr lang="en-US"/>
          </a:p>
        </p:txBody>
      </p:sp>
      <p:pic>
        <p:nvPicPr>
          <p:cNvPr id="119813" name="Picture 5"/>
          <p:cNvPicPr>
            <a:picLocks noChangeAspect="1" noChangeArrowheads="1"/>
          </p:cNvPicPr>
          <p:nvPr/>
        </p:nvPicPr>
        <p:blipFill>
          <a:blip r:embed="rId3"/>
          <a:srcRect/>
          <a:stretch>
            <a:fillRect/>
          </a:stretch>
        </p:blipFill>
        <p:spPr bwMode="auto">
          <a:xfrm>
            <a:off x="222250" y="234950"/>
            <a:ext cx="8699500" cy="63881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1" name="Rectangle 2"/>
          <p:cNvSpPr>
            <a:spLocks noGrp="1" noChangeArrowheads="1"/>
          </p:cNvSpPr>
          <p:nvPr>
            <p:ph type="ctrTitle"/>
          </p:nvPr>
        </p:nvSpPr>
        <p:spPr>
          <a:xfrm>
            <a:off x="685800" y="457200"/>
            <a:ext cx="7772400" cy="457200"/>
          </a:xfrm>
        </p:spPr>
        <p:txBody>
          <a:bodyPr/>
          <a:lstStyle/>
          <a:p>
            <a:pPr eaLnBrk="1" hangingPunct="1"/>
            <a:r>
              <a:rPr lang="en-US" sz="2400"/>
              <a:t>rates</a:t>
            </a:r>
            <a:endParaRPr lang="en-US"/>
          </a:p>
        </p:txBody>
      </p:sp>
      <p:sp>
        <p:nvSpPr>
          <p:cNvPr id="83972" name="Rectangle 4"/>
          <p:cNvSpPr>
            <a:spLocks noChangeArrowheads="1"/>
          </p:cNvSpPr>
          <p:nvPr/>
        </p:nvSpPr>
        <p:spPr bwMode="auto">
          <a:xfrm>
            <a:off x="0" y="304800"/>
            <a:ext cx="7010400" cy="7620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83973" name="Picture 6"/>
          <p:cNvPicPr>
            <a:picLocks noChangeAspect="1" noChangeArrowheads="1"/>
          </p:cNvPicPr>
          <p:nvPr/>
        </p:nvPicPr>
        <p:blipFill>
          <a:blip r:embed="rId3"/>
          <a:srcRect/>
          <a:stretch>
            <a:fillRect/>
          </a:stretch>
        </p:blipFill>
        <p:spPr bwMode="auto">
          <a:xfrm>
            <a:off x="685801" y="304800"/>
            <a:ext cx="7893526" cy="604239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2" descr="Image3"/>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361540" y="457200"/>
            <a:ext cx="2514600" cy="838200"/>
          </a:xfrm>
        </p:spPr>
        <p:txBody>
          <a:bodyPr>
            <a:normAutofit/>
          </a:bodyPr>
          <a:lstStyle/>
          <a:p>
            <a:r>
              <a:rPr lang="en-US" sz="2800" b="1" dirty="0" smtClean="0">
                <a:solidFill>
                  <a:schemeClr val="bg1"/>
                </a:solidFill>
              </a:rPr>
              <a:t>Ring – Ring </a:t>
            </a:r>
            <a:r>
              <a:rPr lang="en-US" sz="2800" dirty="0" smtClean="0">
                <a:solidFill>
                  <a:schemeClr val="bg1"/>
                </a:solidFill>
              </a:rPr>
              <a:t> </a:t>
            </a:r>
            <a:endParaRPr lang="en-US" sz="2800" dirty="0">
              <a:solidFill>
                <a:schemeClr val="bg1"/>
              </a:solidFill>
            </a:endParaRPr>
          </a:p>
        </p:txBody>
      </p:sp>
      <p:graphicFrame>
        <p:nvGraphicFramePr>
          <p:cNvPr id="4098" name="Object 2"/>
          <p:cNvGraphicFramePr>
            <a:graphicFrameLocks noChangeAspect="1"/>
          </p:cNvGraphicFramePr>
          <p:nvPr/>
        </p:nvGraphicFramePr>
        <p:xfrm>
          <a:off x="361540" y="6355726"/>
          <a:ext cx="3522663" cy="361950"/>
        </p:xfrm>
        <a:graphic>
          <a:graphicData uri="http://schemas.openxmlformats.org/presentationml/2006/ole">
            <p:oleObj spid="_x0000_s4098" name="Equation" r:id="rId4" imgW="2336800" imgH="241300" progId="Equation.3">
              <p:embed/>
            </p:oleObj>
          </a:graphicData>
        </a:graphic>
      </p:graphicFrame>
      <p:sp>
        <p:nvSpPr>
          <p:cNvPr id="10" name="TextBox 9"/>
          <p:cNvSpPr txBox="1"/>
          <p:nvPr/>
        </p:nvSpPr>
        <p:spPr>
          <a:xfrm>
            <a:off x="3962400" y="6379122"/>
            <a:ext cx="4852610" cy="338554"/>
          </a:xfrm>
          <a:prstGeom prst="rect">
            <a:avLst/>
          </a:prstGeom>
          <a:noFill/>
        </p:spPr>
        <p:txBody>
          <a:bodyPr wrap="none" rtlCol="0">
            <a:spAutoFit/>
          </a:bodyPr>
          <a:lstStyle/>
          <a:p>
            <a:r>
              <a:rPr lang="en-US" sz="1600" dirty="0" smtClean="0">
                <a:solidFill>
                  <a:srgbClr val="000000"/>
                </a:solidFill>
              </a:rPr>
              <a:t>     </a:t>
            </a:r>
            <a:r>
              <a:rPr lang="en-US" sz="1600" b="1" dirty="0" smtClean="0">
                <a:solidFill>
                  <a:srgbClr val="000000"/>
                </a:solidFill>
              </a:rPr>
              <a:t>100 times HERA luminosity, 50-100 times Q</a:t>
            </a:r>
            <a:r>
              <a:rPr lang="en-US" sz="1600" b="1" baseline="30000" dirty="0" smtClean="0">
                <a:solidFill>
                  <a:srgbClr val="000000"/>
                </a:solidFill>
              </a:rPr>
              <a:t>2</a:t>
            </a:r>
            <a:r>
              <a:rPr lang="en-US" sz="1600" b="1" dirty="0" smtClean="0">
                <a:solidFill>
                  <a:srgbClr val="000000"/>
                </a:solidFill>
              </a:rPr>
              <a:t> and 1/</a:t>
            </a:r>
            <a:r>
              <a:rPr lang="en-US" sz="1400" b="1" dirty="0" smtClean="0">
                <a:solidFill>
                  <a:srgbClr val="000000"/>
                </a:solidFill>
              </a:rPr>
              <a:t>x </a:t>
            </a:r>
            <a:endParaRPr lang="en-US" sz="1400" b="1" dirty="0">
              <a:solidFill>
                <a:srgbClr val="000000"/>
              </a:solidFill>
            </a:endParaRPr>
          </a:p>
        </p:txBody>
      </p:sp>
      <p:sp>
        <p:nvSpPr>
          <p:cNvPr id="13" name="TextBox 12"/>
          <p:cNvSpPr txBox="1"/>
          <p:nvPr/>
        </p:nvSpPr>
        <p:spPr>
          <a:xfrm>
            <a:off x="361540" y="4572000"/>
            <a:ext cx="1447800" cy="1200329"/>
          </a:xfrm>
          <a:prstGeom prst="rect">
            <a:avLst/>
          </a:prstGeom>
          <a:noFill/>
        </p:spPr>
        <p:txBody>
          <a:bodyPr wrap="square" rtlCol="0">
            <a:spAutoFit/>
          </a:bodyPr>
          <a:lstStyle/>
          <a:p>
            <a:r>
              <a:rPr lang="en-US" sz="1200" b="1" dirty="0" smtClean="0"/>
              <a:t>Dedicated </a:t>
            </a:r>
          </a:p>
          <a:p>
            <a:r>
              <a:rPr lang="en-US" sz="1200" b="1" dirty="0" smtClean="0"/>
              <a:t>injector</a:t>
            </a:r>
          </a:p>
          <a:p>
            <a:r>
              <a:rPr lang="en-US" sz="1200" b="1" dirty="0" smtClean="0"/>
              <a:t>10 </a:t>
            </a:r>
            <a:r>
              <a:rPr lang="en-US" sz="1200" b="1" dirty="0" err="1" smtClean="0"/>
              <a:t>GeV</a:t>
            </a:r>
            <a:endParaRPr lang="en-US" sz="1200" b="1" dirty="0" smtClean="0"/>
          </a:p>
          <a:p>
            <a:r>
              <a:rPr lang="en-US" sz="1200" b="1" dirty="0" smtClean="0"/>
              <a:t>2 10</a:t>
            </a:r>
            <a:r>
              <a:rPr lang="en-US" sz="1200" b="1" baseline="30000" dirty="0" smtClean="0"/>
              <a:t>10</a:t>
            </a:r>
            <a:r>
              <a:rPr lang="en-US" sz="1200" b="1" dirty="0" smtClean="0"/>
              <a:t>e</a:t>
            </a:r>
          </a:p>
          <a:p>
            <a:r>
              <a:rPr lang="en-US" sz="1200" b="1" dirty="0" smtClean="0"/>
              <a:t>(LEP: 4 10</a:t>
            </a:r>
            <a:r>
              <a:rPr lang="en-US" sz="1200" b="1" baseline="30000" dirty="0" smtClean="0"/>
              <a:t>11</a:t>
            </a:r>
            <a:r>
              <a:rPr lang="en-US" sz="1200" b="1" dirty="0" smtClean="0"/>
              <a:t>)</a:t>
            </a:r>
          </a:p>
          <a:p>
            <a:r>
              <a:rPr lang="en-US" sz="1200" b="1" dirty="0" smtClean="0"/>
              <a:t>~10 min filling time</a:t>
            </a:r>
            <a:endParaRPr lang="en-US" sz="12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Max Klein LHeC DESY 11/08</a:t>
            </a:r>
          </a:p>
        </p:txBody>
      </p:sp>
      <p:sp>
        <p:nvSpPr>
          <p:cNvPr id="144386" name="Rectangle 2"/>
          <p:cNvSpPr>
            <a:spLocks noGrp="1" noChangeArrowheads="1"/>
          </p:cNvSpPr>
          <p:nvPr>
            <p:ph type="ctrTitle"/>
          </p:nvPr>
        </p:nvSpPr>
        <p:spPr>
          <a:xfrm>
            <a:off x="533400" y="304800"/>
            <a:ext cx="7772400" cy="609600"/>
          </a:xfrm>
        </p:spPr>
        <p:txBody>
          <a:bodyPr/>
          <a:lstStyle/>
          <a:p>
            <a:r>
              <a:rPr lang="en-US" sz="2800">
                <a:solidFill>
                  <a:srgbClr val="0000FF"/>
                </a:solidFill>
              </a:rPr>
              <a:t>Tunnel CLIC</a:t>
            </a:r>
            <a:endParaRPr lang="en-US"/>
          </a:p>
        </p:txBody>
      </p:sp>
      <p:pic>
        <p:nvPicPr>
          <p:cNvPr id="144387" name="Picture 3"/>
          <p:cNvPicPr>
            <a:picLocks noChangeAspect="1" noChangeArrowheads="1"/>
          </p:cNvPicPr>
          <p:nvPr/>
        </p:nvPicPr>
        <p:blipFill>
          <a:blip r:embed="rId3"/>
          <a:srcRect/>
          <a:stretch>
            <a:fillRect/>
          </a:stretch>
        </p:blipFill>
        <p:spPr bwMode="auto">
          <a:xfrm>
            <a:off x="381000" y="123825"/>
            <a:ext cx="8458200" cy="6346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457200" y="457200"/>
            <a:ext cx="7772400" cy="685800"/>
          </a:xfrm>
        </p:spPr>
        <p:txBody>
          <a:bodyPr/>
          <a:lstStyle/>
          <a:p>
            <a:pPr eaLnBrk="1" hangingPunct="1"/>
            <a:r>
              <a:rPr lang="en-US" sz="2400" smtClean="0">
                <a:solidFill>
                  <a:schemeClr val="tx1"/>
                </a:solidFill>
              </a:rPr>
              <a:t>LHeC – </a:t>
            </a:r>
            <a:r>
              <a:rPr lang="en-US" sz="2400" b="1" smtClean="0">
                <a:solidFill>
                  <a:srgbClr val="00FF00"/>
                </a:solidFill>
              </a:rPr>
              <a:t>HERA </a:t>
            </a:r>
            <a:r>
              <a:rPr lang="en-US" sz="2400" smtClean="0">
                <a:solidFill>
                  <a:schemeClr val="tx1"/>
                </a:solidFill>
              </a:rPr>
              <a:t>- Kinematics</a:t>
            </a:r>
            <a:r>
              <a:rPr lang="en-US" sz="2800" b="1" smtClean="0">
                <a:solidFill>
                  <a:srgbClr val="0000FF"/>
                </a:solidFill>
              </a:rPr>
              <a:t> </a:t>
            </a:r>
            <a:endParaRPr lang="en-US" smtClean="0"/>
          </a:p>
        </p:txBody>
      </p:sp>
      <p:sp>
        <p:nvSpPr>
          <p:cNvPr id="61443" name="Rectangle 3"/>
          <p:cNvSpPr>
            <a:spLocks noChangeArrowheads="1"/>
          </p:cNvSpPr>
          <p:nvPr/>
        </p:nvSpPr>
        <p:spPr bwMode="auto">
          <a:xfrm>
            <a:off x="0" y="5638800"/>
            <a:ext cx="268288" cy="457200"/>
          </a:xfrm>
          <a:prstGeom prst="rect">
            <a:avLst/>
          </a:prstGeom>
          <a:noFill/>
          <a:ln w="9525">
            <a:noFill/>
            <a:miter lim="800000"/>
            <a:headEnd/>
            <a:tailEnd/>
          </a:ln>
        </p:spPr>
        <p:txBody>
          <a:bodyPr wrap="none">
            <a:prstTxWarp prst="textNoShape">
              <a:avLst/>
            </a:prstTxWarp>
            <a:spAutoFit/>
          </a:bodyPr>
          <a:lstStyle/>
          <a:p>
            <a:r>
              <a:rPr lang="en-US"/>
              <a:t> </a:t>
            </a:r>
            <a:endParaRPr lang="en-US" sz="1600"/>
          </a:p>
        </p:txBody>
      </p:sp>
      <p:pic>
        <p:nvPicPr>
          <p:cNvPr id="61444" name="Picture 6"/>
          <p:cNvPicPr>
            <a:picLocks noChangeAspect="1" noChangeArrowheads="1"/>
          </p:cNvPicPr>
          <p:nvPr/>
        </p:nvPicPr>
        <p:blipFill>
          <a:blip r:embed="rId3"/>
          <a:srcRect/>
          <a:stretch>
            <a:fillRect/>
          </a:stretch>
        </p:blipFill>
        <p:spPr bwMode="auto">
          <a:xfrm>
            <a:off x="4572000" y="1295400"/>
            <a:ext cx="4141788" cy="4035425"/>
          </a:xfrm>
          <a:prstGeom prst="rect">
            <a:avLst/>
          </a:prstGeom>
          <a:noFill/>
          <a:ln w="9525">
            <a:noFill/>
            <a:miter lim="800000"/>
            <a:headEnd/>
            <a:tailEnd/>
          </a:ln>
        </p:spPr>
      </p:pic>
      <p:pic>
        <p:nvPicPr>
          <p:cNvPr id="61445" name="Picture 7"/>
          <p:cNvPicPr>
            <a:picLocks noChangeAspect="1" noChangeArrowheads="1"/>
          </p:cNvPicPr>
          <p:nvPr/>
        </p:nvPicPr>
        <p:blipFill>
          <a:blip r:embed="rId4"/>
          <a:srcRect/>
          <a:stretch>
            <a:fillRect/>
          </a:stretch>
        </p:blipFill>
        <p:spPr bwMode="auto">
          <a:xfrm>
            <a:off x="304800" y="1295400"/>
            <a:ext cx="4141788" cy="4008438"/>
          </a:xfrm>
          <a:prstGeom prst="rect">
            <a:avLst/>
          </a:prstGeom>
          <a:noFill/>
          <a:ln w="9525">
            <a:noFill/>
            <a:miter lim="800000"/>
            <a:headEnd/>
            <a:tailEnd/>
          </a:ln>
        </p:spPr>
      </p:pic>
      <p:sp>
        <p:nvSpPr>
          <p:cNvPr id="61446" name="TextBox 6"/>
          <p:cNvSpPr txBox="1">
            <a:spLocks noChangeArrowheads="1"/>
          </p:cNvSpPr>
          <p:nvPr/>
        </p:nvSpPr>
        <p:spPr bwMode="auto">
          <a:xfrm>
            <a:off x="838200" y="5410200"/>
            <a:ext cx="3240261" cy="523220"/>
          </a:xfrm>
          <a:prstGeom prst="rect">
            <a:avLst/>
          </a:prstGeom>
          <a:noFill/>
          <a:ln w="9525">
            <a:noFill/>
            <a:miter lim="800000"/>
            <a:headEnd/>
            <a:tailEnd/>
          </a:ln>
        </p:spPr>
        <p:txBody>
          <a:bodyPr wrap="none">
            <a:prstTxWarp prst="textNoShape">
              <a:avLst/>
            </a:prstTxWarp>
            <a:spAutoFit/>
          </a:bodyPr>
          <a:lstStyle/>
          <a:p>
            <a:r>
              <a:rPr lang="en-US" sz="1400" b="1" dirty="0"/>
              <a:t>Low x,Q</a:t>
            </a:r>
            <a:r>
              <a:rPr lang="en-US" sz="1400" b="1" baseline="30000" dirty="0"/>
              <a:t>2 </a:t>
            </a:r>
            <a:r>
              <a:rPr lang="en-US" sz="1400" b="1" dirty="0"/>
              <a:t>requires small angle acceptance</a:t>
            </a:r>
          </a:p>
          <a:p>
            <a:r>
              <a:rPr lang="en-US" sz="1400" b="1" dirty="0"/>
              <a:t>for both </a:t>
            </a:r>
            <a:r>
              <a:rPr lang="en-US" sz="1400" b="1" dirty="0" err="1"/>
              <a:t>e</a:t>
            </a:r>
            <a:r>
              <a:rPr lang="en-US" sz="1400" b="1" dirty="0"/>
              <a:t> and </a:t>
            </a:r>
            <a:r>
              <a:rPr lang="en-US" sz="1400" b="1" dirty="0" err="1"/>
              <a:t>hadronic</a:t>
            </a:r>
            <a:r>
              <a:rPr lang="en-US" sz="1400" b="1" dirty="0"/>
              <a:t> final state.</a:t>
            </a:r>
          </a:p>
        </p:txBody>
      </p:sp>
      <p:sp>
        <p:nvSpPr>
          <p:cNvPr id="61447" name="TextBox 7"/>
          <p:cNvSpPr txBox="1">
            <a:spLocks noChangeArrowheads="1"/>
          </p:cNvSpPr>
          <p:nvPr/>
        </p:nvSpPr>
        <p:spPr bwMode="auto">
          <a:xfrm>
            <a:off x="5181600" y="5410200"/>
            <a:ext cx="3121367" cy="738664"/>
          </a:xfrm>
          <a:prstGeom prst="rect">
            <a:avLst/>
          </a:prstGeom>
          <a:noFill/>
          <a:ln w="9525">
            <a:noFill/>
            <a:miter lim="800000"/>
            <a:headEnd/>
            <a:tailEnd/>
          </a:ln>
        </p:spPr>
        <p:txBody>
          <a:bodyPr wrap="none">
            <a:prstTxWarp prst="textNoShape">
              <a:avLst/>
            </a:prstTxWarp>
            <a:spAutoFit/>
          </a:bodyPr>
          <a:lstStyle/>
          <a:p>
            <a:r>
              <a:rPr lang="en-US" sz="1400" b="1" dirty="0"/>
              <a:t>Large </a:t>
            </a:r>
            <a:r>
              <a:rPr lang="en-US" sz="1400" b="1" dirty="0" err="1"/>
              <a:t>x</a:t>
            </a:r>
            <a:r>
              <a:rPr lang="en-US" sz="1400" b="1" dirty="0"/>
              <a:t> requires small angle acceptance</a:t>
            </a:r>
          </a:p>
          <a:p>
            <a:r>
              <a:rPr lang="en-US" sz="1400" b="1" dirty="0"/>
              <a:t>for </a:t>
            </a:r>
            <a:r>
              <a:rPr lang="en-US" sz="1400" b="1" dirty="0" err="1"/>
              <a:t>hadronic</a:t>
            </a:r>
            <a:r>
              <a:rPr lang="en-US" sz="1400" b="1" dirty="0"/>
              <a:t> final state. </a:t>
            </a:r>
            <a:r>
              <a:rPr lang="en-US" sz="1400" b="1" dirty="0" err="1"/>
              <a:t>TeV</a:t>
            </a:r>
            <a:r>
              <a:rPr lang="en-US" sz="1400" b="1" dirty="0"/>
              <a:t> energies in</a:t>
            </a:r>
          </a:p>
          <a:p>
            <a:r>
              <a:rPr lang="en-US" sz="1400" b="1" dirty="0"/>
              <a:t>forward </a:t>
            </a:r>
            <a:r>
              <a:rPr lang="en-US" sz="1400" b="1" dirty="0" err="1"/>
              <a:t>p</a:t>
            </a:r>
            <a:r>
              <a:rPr lang="en-US" sz="1400" b="1" dirty="0"/>
              <a:t> direction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084" name="Picture 4"/>
          <p:cNvPicPr>
            <a:picLocks noChangeAspect="1" noChangeArrowheads="1"/>
          </p:cNvPicPr>
          <p:nvPr/>
        </p:nvPicPr>
        <p:blipFill>
          <a:blip r:embed="rId4"/>
          <a:srcRect/>
          <a:stretch>
            <a:fillRect/>
          </a:stretch>
        </p:blipFill>
        <p:spPr bwMode="auto">
          <a:xfrm>
            <a:off x="609600" y="381000"/>
            <a:ext cx="3276600" cy="2798763"/>
          </a:xfrm>
          <a:prstGeom prst="rect">
            <a:avLst/>
          </a:prstGeom>
          <a:noFill/>
          <a:ln w="9525">
            <a:noFill/>
            <a:miter lim="800000"/>
            <a:headEnd/>
            <a:tailEnd/>
          </a:ln>
          <a:effectLst/>
        </p:spPr>
      </p:pic>
      <p:pic>
        <p:nvPicPr>
          <p:cNvPr id="46085" name="Picture 5"/>
          <p:cNvPicPr>
            <a:picLocks noChangeAspect="1" noChangeArrowheads="1"/>
          </p:cNvPicPr>
          <p:nvPr/>
        </p:nvPicPr>
        <p:blipFill>
          <a:blip r:embed="rId5"/>
          <a:srcRect/>
          <a:stretch>
            <a:fillRect/>
          </a:stretch>
        </p:blipFill>
        <p:spPr bwMode="auto">
          <a:xfrm>
            <a:off x="4343400" y="3581400"/>
            <a:ext cx="4267200" cy="2947988"/>
          </a:xfrm>
          <a:prstGeom prst="rect">
            <a:avLst/>
          </a:prstGeom>
          <a:noFill/>
          <a:ln w="9525">
            <a:noFill/>
            <a:miter lim="800000"/>
            <a:headEnd/>
            <a:tailEnd/>
          </a:ln>
          <a:effectLst/>
        </p:spPr>
      </p:pic>
      <p:pic>
        <p:nvPicPr>
          <p:cNvPr id="46086" name="Picture 6"/>
          <p:cNvPicPr>
            <a:picLocks noChangeAspect="1" noChangeArrowheads="1"/>
          </p:cNvPicPr>
          <p:nvPr/>
        </p:nvPicPr>
        <p:blipFill>
          <a:blip r:embed="rId6"/>
          <a:srcRect/>
          <a:stretch>
            <a:fillRect/>
          </a:stretch>
        </p:blipFill>
        <p:spPr bwMode="auto">
          <a:xfrm>
            <a:off x="304800" y="3440113"/>
            <a:ext cx="3886200" cy="3009900"/>
          </a:xfrm>
          <a:prstGeom prst="rect">
            <a:avLst/>
          </a:prstGeom>
          <a:noFill/>
          <a:ln w="9525">
            <a:noFill/>
            <a:miter lim="800000"/>
            <a:headEnd/>
            <a:tailEnd/>
          </a:ln>
          <a:effectLst/>
        </p:spPr>
      </p:pic>
      <p:graphicFrame>
        <p:nvGraphicFramePr>
          <p:cNvPr id="46087" name="Object 7"/>
          <p:cNvGraphicFramePr>
            <a:graphicFrameLocks noChangeAspect="1"/>
          </p:cNvGraphicFramePr>
          <p:nvPr/>
        </p:nvGraphicFramePr>
        <p:xfrm>
          <a:off x="6705600" y="3124200"/>
          <a:ext cx="1524000" cy="465138"/>
        </p:xfrm>
        <a:graphic>
          <a:graphicData uri="http://schemas.openxmlformats.org/presentationml/2006/ole">
            <p:oleObj spid="_x0000_s73730" name="Equation" r:id="rId7" imgW="1206500" imgH="368300" progId="Equation.3">
              <p:embed/>
            </p:oleObj>
          </a:graphicData>
        </a:graphic>
      </p:graphicFrame>
      <p:sp>
        <p:nvSpPr>
          <p:cNvPr id="46088" name="Rectangle 8"/>
          <p:cNvSpPr>
            <a:spLocks noGrp="1" noChangeArrowheads="1"/>
          </p:cNvSpPr>
          <p:nvPr>
            <p:ph type="ctrTitle"/>
          </p:nvPr>
        </p:nvSpPr>
        <p:spPr>
          <a:xfrm>
            <a:off x="4724400" y="228600"/>
            <a:ext cx="3886200" cy="609600"/>
          </a:xfrm>
        </p:spPr>
        <p:txBody>
          <a:bodyPr/>
          <a:lstStyle/>
          <a:p>
            <a:r>
              <a:rPr lang="en-US" sz="2400" b="1">
                <a:solidFill>
                  <a:schemeClr val="tx1"/>
                </a:solidFill>
              </a:rPr>
              <a:t>Light Quark Distributions</a:t>
            </a:r>
          </a:p>
        </p:txBody>
      </p:sp>
      <p:sp>
        <p:nvSpPr>
          <p:cNvPr id="46090" name="Text Box 10"/>
          <p:cNvSpPr txBox="1">
            <a:spLocks noChangeArrowheads="1"/>
          </p:cNvSpPr>
          <p:nvPr/>
        </p:nvSpPr>
        <p:spPr bwMode="auto">
          <a:xfrm>
            <a:off x="4572000" y="914400"/>
            <a:ext cx="3814763" cy="1946275"/>
          </a:xfrm>
          <a:prstGeom prst="rect">
            <a:avLst/>
          </a:prstGeom>
          <a:noFill/>
          <a:ln w="9525">
            <a:noFill/>
            <a:miter lim="800000"/>
            <a:headEnd/>
            <a:tailEnd/>
          </a:ln>
        </p:spPr>
        <p:txBody>
          <a:bodyPr wrap="none">
            <a:prstTxWarp prst="textNoShape">
              <a:avLst/>
            </a:prstTxWarp>
            <a:spAutoFit/>
          </a:bodyPr>
          <a:lstStyle/>
          <a:p>
            <a:r>
              <a:rPr lang="en-US" dirty="0"/>
              <a:t> </a:t>
            </a:r>
            <a:r>
              <a:rPr lang="en-US" sz="1400" b="1" dirty="0" err="1"/>
              <a:t>d</a:t>
            </a:r>
            <a:r>
              <a:rPr lang="en-US" sz="1400" b="1" dirty="0"/>
              <a:t> and </a:t>
            </a:r>
            <a:r>
              <a:rPr lang="en-US" sz="1400" b="1" dirty="0" err="1"/>
              <a:t>u</a:t>
            </a:r>
            <a:r>
              <a:rPr lang="en-US" sz="1400" b="1" dirty="0"/>
              <a:t> at high </a:t>
            </a:r>
            <a:r>
              <a:rPr lang="en-US" sz="1400" b="1" dirty="0" err="1"/>
              <a:t>x</a:t>
            </a:r>
            <a:r>
              <a:rPr lang="en-US" sz="1400" b="1" dirty="0"/>
              <a:t>: a longstanding puzzle</a:t>
            </a:r>
          </a:p>
          <a:p>
            <a:r>
              <a:rPr lang="en-US" sz="1400" b="1" dirty="0"/>
              <a:t>  NC/CC: free of HT, nuclear corrections.</a:t>
            </a:r>
          </a:p>
          <a:p>
            <a:r>
              <a:rPr lang="en-US" sz="1400" b="1" dirty="0"/>
              <a:t>  Essential for predictions at high </a:t>
            </a:r>
            <a:r>
              <a:rPr lang="en-US" sz="1400" b="1" dirty="0" err="1"/>
              <a:t>x</a:t>
            </a:r>
            <a:endParaRPr lang="en-US" sz="1400" b="1" dirty="0"/>
          </a:p>
          <a:p>
            <a:endParaRPr lang="en-US" sz="1400" b="1" dirty="0"/>
          </a:p>
          <a:p>
            <a:endParaRPr lang="en-US" sz="1400" b="1" dirty="0"/>
          </a:p>
          <a:p>
            <a:r>
              <a:rPr lang="en-US" sz="1400" b="1" dirty="0"/>
              <a:t>  </a:t>
            </a:r>
            <a:r>
              <a:rPr lang="en-US" sz="1400" b="1" dirty="0" err="1"/>
              <a:t>LHeC</a:t>
            </a:r>
            <a:r>
              <a:rPr lang="en-US" sz="1400" b="1" dirty="0"/>
              <a:t> is an electroweak machine. </a:t>
            </a:r>
          </a:p>
          <a:p>
            <a:r>
              <a:rPr lang="en-US" sz="1400" b="1" dirty="0"/>
              <a:t>  e.g.: Charge asymmetry in NC measures</a:t>
            </a:r>
          </a:p>
          <a:p>
            <a:r>
              <a:rPr lang="en-US" sz="1400" b="1" dirty="0"/>
              <a:t>  valence quarks down to </a:t>
            </a:r>
            <a:r>
              <a:rPr lang="en-US" sz="1400" b="1" dirty="0" err="1"/>
              <a:t>x</a:t>
            </a:r>
            <a:r>
              <a:rPr lang="en-US" sz="1400" b="1" dirty="0"/>
              <a:t> ~10</a:t>
            </a:r>
            <a:r>
              <a:rPr lang="en-US" sz="1400" b="1" baseline="30000" dirty="0"/>
              <a:t>-3 </a:t>
            </a:r>
            <a:r>
              <a:rPr lang="en-US" sz="1400" b="1" dirty="0"/>
              <a:t> at high Q</a:t>
            </a:r>
            <a:r>
              <a:rPr lang="en-US" sz="1400" b="1" baseline="30000" dirty="0"/>
              <a:t>2</a:t>
            </a:r>
            <a:endParaRPr lang="en-US" sz="1400" dirty="0"/>
          </a:p>
        </p:txBody>
      </p:sp>
      <p:sp>
        <p:nvSpPr>
          <p:cNvPr id="46092" name="Text Box 12"/>
          <p:cNvSpPr txBox="1">
            <a:spLocks noChangeArrowheads="1"/>
          </p:cNvSpPr>
          <p:nvPr/>
        </p:nvSpPr>
        <p:spPr bwMode="auto">
          <a:xfrm>
            <a:off x="974725" y="3035300"/>
            <a:ext cx="563375" cy="246221"/>
          </a:xfrm>
          <a:prstGeom prst="rect">
            <a:avLst/>
          </a:prstGeom>
          <a:noFill/>
          <a:ln w="9525">
            <a:noFill/>
            <a:miter lim="800000"/>
            <a:headEnd/>
            <a:tailEnd/>
          </a:ln>
        </p:spPr>
        <p:txBody>
          <a:bodyPr wrap="none">
            <a:prstTxWarp prst="textNoShape">
              <a:avLst/>
            </a:prstTxWarp>
            <a:spAutoFit/>
          </a:bodyPr>
          <a:lstStyle/>
          <a:p>
            <a:r>
              <a:rPr lang="en-US" sz="1000" dirty="0" err="1"/>
              <a:t>E.</a:t>
            </a:r>
            <a:r>
              <a:rPr lang="en-US" sz="1000" dirty="0" err="1" smtClean="0"/>
              <a:t>Perez</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Date Placeholder 1"/>
          <p:cNvSpPr>
            <a:spLocks noGrp="1"/>
          </p:cNvSpPr>
          <p:nvPr>
            <p:ph type="dt" sz="half" idx="10"/>
          </p:nvPr>
        </p:nvSpPr>
        <p:spPr/>
        <p:txBody>
          <a:bodyPr/>
          <a:lstStyle/>
          <a:p>
            <a:r>
              <a:rPr lang="en-US"/>
              <a:t>Max Klein LHeC DESY 11/08</a:t>
            </a:r>
          </a:p>
        </p:txBody>
      </p:sp>
      <p:grpSp>
        <p:nvGrpSpPr>
          <p:cNvPr id="2" name="Group 2"/>
          <p:cNvGrpSpPr>
            <a:grpSpLocks/>
          </p:cNvGrpSpPr>
          <p:nvPr/>
        </p:nvGrpSpPr>
        <p:grpSpPr bwMode="auto">
          <a:xfrm>
            <a:off x="457200" y="3284538"/>
            <a:ext cx="6635750" cy="3436937"/>
            <a:chOff x="113" y="2069"/>
            <a:chExt cx="4355" cy="2175"/>
          </a:xfrm>
        </p:grpSpPr>
        <p:pic>
          <p:nvPicPr>
            <p:cNvPr id="110595" name="Picture 3"/>
            <p:cNvPicPr>
              <a:picLocks noChangeAspect="1" noChangeArrowheads="1"/>
            </p:cNvPicPr>
            <p:nvPr/>
          </p:nvPicPr>
          <p:blipFill>
            <a:blip r:embed="rId3"/>
            <a:srcRect r="580"/>
            <a:stretch>
              <a:fillRect/>
            </a:stretch>
          </p:blipFill>
          <p:spPr bwMode="auto">
            <a:xfrm>
              <a:off x="113" y="2069"/>
              <a:ext cx="4290" cy="2175"/>
            </a:xfrm>
            <a:prstGeom prst="rect">
              <a:avLst/>
            </a:prstGeom>
            <a:noFill/>
            <a:ln w="9525">
              <a:noFill/>
              <a:miter lim="800000"/>
              <a:headEnd/>
              <a:tailEnd/>
            </a:ln>
            <a:effectLst/>
          </p:spPr>
        </p:pic>
        <p:sp>
          <p:nvSpPr>
            <p:cNvPr id="110596" name="Rectangle 4"/>
            <p:cNvSpPr>
              <a:spLocks noChangeArrowheads="1"/>
            </p:cNvSpPr>
            <p:nvPr/>
          </p:nvSpPr>
          <p:spPr bwMode="auto">
            <a:xfrm>
              <a:off x="2744" y="2840"/>
              <a:ext cx="1724" cy="545"/>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p>
          </p:txBody>
        </p:sp>
      </p:grpSp>
      <p:sp>
        <p:nvSpPr>
          <p:cNvPr id="110597" name="Rectangle 5"/>
          <p:cNvSpPr>
            <a:spLocks noChangeArrowheads="1"/>
          </p:cNvSpPr>
          <p:nvPr/>
        </p:nvSpPr>
        <p:spPr bwMode="auto">
          <a:xfrm>
            <a:off x="179388" y="152400"/>
            <a:ext cx="5867400" cy="838200"/>
          </a:xfrm>
          <a:prstGeom prst="rect">
            <a:avLst/>
          </a:prstGeom>
          <a:noFill/>
          <a:ln w="9525">
            <a:noFill/>
            <a:miter lim="800000"/>
            <a:headEnd/>
            <a:tailEnd/>
          </a:ln>
        </p:spPr>
        <p:txBody>
          <a:bodyPr anchor="ctr">
            <a:prstTxWarp prst="textNoShape">
              <a:avLst/>
            </a:prstTxWarp>
          </a:bodyPr>
          <a:lstStyle/>
          <a:p>
            <a:pPr algn="ctr" eaLnBrk="1" hangingPunct="1"/>
            <a:r>
              <a:rPr lang="en-US" b="1" dirty="0"/>
              <a:t>Electron-Boson Resonances : excited electrons</a:t>
            </a:r>
            <a:endParaRPr lang="en-US" sz="4400" dirty="0">
              <a:solidFill>
                <a:srgbClr val="0000FF"/>
              </a:solidFill>
            </a:endParaRPr>
          </a:p>
        </p:txBody>
      </p:sp>
      <p:pic>
        <p:nvPicPr>
          <p:cNvPr id="110598" name="Picture 6"/>
          <p:cNvPicPr>
            <a:picLocks noChangeAspect="1" noChangeArrowheads="1"/>
          </p:cNvPicPr>
          <p:nvPr/>
        </p:nvPicPr>
        <p:blipFill>
          <a:blip r:embed="rId4"/>
          <a:srcRect/>
          <a:stretch>
            <a:fillRect/>
          </a:stretch>
        </p:blipFill>
        <p:spPr bwMode="auto">
          <a:xfrm>
            <a:off x="609600" y="990600"/>
            <a:ext cx="1800225" cy="1319213"/>
          </a:xfrm>
          <a:prstGeom prst="rect">
            <a:avLst/>
          </a:prstGeom>
          <a:noFill/>
          <a:ln w="9525">
            <a:noFill/>
            <a:miter lim="800000"/>
            <a:headEnd/>
            <a:tailEnd/>
          </a:ln>
          <a:effectLst/>
        </p:spPr>
      </p:pic>
      <p:sp>
        <p:nvSpPr>
          <p:cNvPr id="110602" name="Text Box 10"/>
          <p:cNvSpPr txBox="1">
            <a:spLocks noChangeArrowheads="1"/>
          </p:cNvSpPr>
          <p:nvPr/>
        </p:nvSpPr>
        <p:spPr bwMode="auto">
          <a:xfrm>
            <a:off x="2590800" y="1143000"/>
            <a:ext cx="895350" cy="517525"/>
          </a:xfrm>
          <a:prstGeom prst="rect">
            <a:avLst/>
          </a:prstGeom>
          <a:noFill/>
          <a:ln w="9525">
            <a:noFill/>
            <a:miter lim="800000"/>
            <a:headEnd/>
            <a:tailEnd/>
          </a:ln>
          <a:effectLst/>
        </p:spPr>
        <p:txBody>
          <a:bodyPr wrap="none">
            <a:prstTxWarp prst="textNoShape">
              <a:avLst/>
            </a:prstTxWarp>
            <a:spAutoFit/>
          </a:bodyPr>
          <a:lstStyle/>
          <a:p>
            <a:r>
              <a:rPr lang="en-US" sz="1400">
                <a:solidFill>
                  <a:srgbClr val="0000FF"/>
                </a:solidFill>
              </a:rPr>
              <a:t>coupling </a:t>
            </a:r>
          </a:p>
          <a:p>
            <a:r>
              <a:rPr lang="en-US" sz="1400">
                <a:solidFill>
                  <a:srgbClr val="0000FF"/>
                </a:solidFill>
              </a:rPr>
              <a:t>~ f / </a:t>
            </a:r>
            <a:r>
              <a:rPr lang="en-US" sz="1400">
                <a:solidFill>
                  <a:srgbClr val="0000FF"/>
                </a:solidFill>
                <a:sym typeface="Symbol" charset="2"/>
              </a:rPr>
              <a:t></a:t>
            </a:r>
            <a:endParaRPr lang="en-US" sz="1400">
              <a:sym typeface="Symbol" charset="2"/>
            </a:endParaRPr>
          </a:p>
        </p:txBody>
      </p:sp>
      <p:sp>
        <p:nvSpPr>
          <p:cNvPr id="110603" name="Text Box 11"/>
          <p:cNvSpPr txBox="1">
            <a:spLocks noChangeArrowheads="1"/>
          </p:cNvSpPr>
          <p:nvPr/>
        </p:nvSpPr>
        <p:spPr bwMode="auto">
          <a:xfrm>
            <a:off x="1447800" y="838200"/>
            <a:ext cx="661988" cy="1006475"/>
          </a:xfrm>
          <a:prstGeom prst="rect">
            <a:avLst/>
          </a:prstGeom>
          <a:noFill/>
          <a:ln w="9525">
            <a:noFill/>
            <a:miter lim="800000"/>
            <a:headEnd/>
            <a:tailEnd/>
          </a:ln>
          <a:effectLst/>
        </p:spPr>
        <p:txBody>
          <a:bodyPr wrap="none">
            <a:prstTxWarp prst="textNoShape">
              <a:avLst/>
            </a:prstTxWarp>
            <a:spAutoFit/>
          </a:bodyPr>
          <a:lstStyle/>
          <a:p>
            <a:pPr>
              <a:buFontTx/>
              <a:buChar char="•"/>
            </a:pPr>
            <a:r>
              <a:rPr lang="en-US" sz="6000">
                <a:solidFill>
                  <a:srgbClr val="0000FF"/>
                </a:solidFill>
              </a:rPr>
              <a:t> </a:t>
            </a:r>
            <a:endParaRPr lang="fr-FR" sz="6000">
              <a:solidFill>
                <a:srgbClr val="0000FF"/>
              </a:solidFill>
            </a:endParaRPr>
          </a:p>
        </p:txBody>
      </p:sp>
      <p:sp>
        <p:nvSpPr>
          <p:cNvPr id="110605" name="Text Box 13"/>
          <p:cNvSpPr txBox="1">
            <a:spLocks noChangeArrowheads="1"/>
          </p:cNvSpPr>
          <p:nvPr/>
        </p:nvSpPr>
        <p:spPr bwMode="auto">
          <a:xfrm>
            <a:off x="4040981" y="1082675"/>
            <a:ext cx="1014413" cy="1155700"/>
          </a:xfrm>
          <a:prstGeom prst="rect">
            <a:avLst/>
          </a:prstGeom>
          <a:noFill/>
          <a:ln w="9525">
            <a:noFill/>
            <a:miter lim="800000"/>
            <a:headEnd/>
            <a:tailEnd/>
          </a:ln>
          <a:effectLst/>
        </p:spPr>
        <p:txBody>
          <a:bodyPr wrap="none">
            <a:prstTxWarp prst="textNoShape">
              <a:avLst/>
            </a:prstTxWarp>
            <a:spAutoFit/>
          </a:bodyPr>
          <a:lstStyle/>
          <a:p>
            <a:r>
              <a:rPr lang="en-US" sz="1400" dirty="0"/>
              <a:t>Single </a:t>
            </a:r>
            <a:r>
              <a:rPr lang="en-US" sz="1400" dirty="0" err="1"/>
              <a:t>e</a:t>
            </a:r>
            <a:r>
              <a:rPr lang="en-US" sz="1400" dirty="0"/>
              <a:t>*</a:t>
            </a:r>
          </a:p>
          <a:p>
            <a:r>
              <a:rPr lang="en-US" sz="1400" dirty="0"/>
              <a:t>production</a:t>
            </a:r>
          </a:p>
          <a:p>
            <a:r>
              <a:rPr lang="en-US" sz="1400" dirty="0" err="1"/>
              <a:t>x</a:t>
            </a:r>
            <a:r>
              <a:rPr lang="en-US" sz="1400" dirty="0"/>
              <a:t>-section</a:t>
            </a:r>
          </a:p>
          <a:p>
            <a:r>
              <a:rPr lang="en-US" sz="1400" dirty="0"/>
              <a:t>in </a:t>
            </a:r>
            <a:r>
              <a:rPr lang="en-US" sz="1400" dirty="0" err="1"/>
              <a:t>ep</a:t>
            </a:r>
            <a:r>
              <a:rPr lang="en-US" sz="1400" dirty="0"/>
              <a:t> is</a:t>
            </a:r>
          </a:p>
          <a:p>
            <a:r>
              <a:rPr lang="en-US" sz="1400" dirty="0"/>
              <a:t>high.</a:t>
            </a:r>
            <a:endParaRPr lang="fr-FR" sz="1800" dirty="0"/>
          </a:p>
        </p:txBody>
      </p:sp>
      <p:sp>
        <p:nvSpPr>
          <p:cNvPr id="110608" name="Text Box 16"/>
          <p:cNvSpPr txBox="1">
            <a:spLocks noChangeArrowheads="1"/>
          </p:cNvSpPr>
          <p:nvPr/>
        </p:nvSpPr>
        <p:spPr bwMode="auto">
          <a:xfrm>
            <a:off x="914400" y="2743200"/>
            <a:ext cx="3633788" cy="304800"/>
          </a:xfrm>
          <a:prstGeom prst="rect">
            <a:avLst/>
          </a:prstGeom>
          <a:noFill/>
          <a:ln w="9525">
            <a:noFill/>
            <a:miter lim="800000"/>
            <a:headEnd/>
            <a:tailEnd/>
          </a:ln>
          <a:effectLst/>
        </p:spPr>
        <p:txBody>
          <a:bodyPr wrap="none">
            <a:prstTxWarp prst="textNoShape">
              <a:avLst/>
            </a:prstTxWarp>
            <a:spAutoFit/>
          </a:bodyPr>
          <a:lstStyle/>
          <a:p>
            <a:r>
              <a:rPr lang="en-US" sz="1400" b="1" dirty="0" err="1"/>
              <a:t>LHeC</a:t>
            </a:r>
            <a:r>
              <a:rPr lang="en-US" sz="1400" b="1" dirty="0"/>
              <a:t> prelim. analysis, looking at </a:t>
            </a:r>
            <a:r>
              <a:rPr lang="en-US" sz="1400" b="1" dirty="0" err="1"/>
              <a:t>e</a:t>
            </a:r>
            <a:r>
              <a:rPr lang="en-US" sz="1400" b="1" dirty="0"/>
              <a:t>* </a:t>
            </a:r>
            <a:r>
              <a:rPr lang="en-US" sz="1400" b="1" dirty="0" err="1">
                <a:sym typeface="Symbol" charset="2"/>
              </a:rPr>
              <a:t></a:t>
            </a:r>
            <a:r>
              <a:rPr lang="en-US" sz="1400" b="1" dirty="0">
                <a:sym typeface="Symbol" charset="2"/>
              </a:rPr>
              <a:t> </a:t>
            </a:r>
            <a:r>
              <a:rPr lang="en-US" sz="1400" b="1" dirty="0" err="1">
                <a:sym typeface="Symbol" charset="2"/>
              </a:rPr>
              <a:t>e</a:t>
            </a:r>
            <a:endParaRPr lang="en-US" sz="1800" dirty="0">
              <a:sym typeface="Symbol" charset="2"/>
            </a:endParaRPr>
          </a:p>
        </p:txBody>
      </p:sp>
      <p:sp>
        <p:nvSpPr>
          <p:cNvPr id="110609" name="Rectangle 17"/>
          <p:cNvSpPr>
            <a:spLocks noChangeArrowheads="1"/>
          </p:cNvSpPr>
          <p:nvPr/>
        </p:nvSpPr>
        <p:spPr bwMode="auto">
          <a:xfrm>
            <a:off x="971550" y="3357563"/>
            <a:ext cx="504825" cy="2808287"/>
          </a:xfrm>
          <a:prstGeom prst="rect">
            <a:avLst/>
          </a:prstGeom>
          <a:solidFill>
            <a:schemeClr val="accent1">
              <a:alpha val="38000"/>
            </a:schemeClr>
          </a:solidFill>
          <a:ln w="9525">
            <a:solidFill>
              <a:schemeClr val="tx1"/>
            </a:solidFill>
            <a:miter lim="800000"/>
            <a:headEnd/>
            <a:tailEnd/>
          </a:ln>
          <a:effectLst/>
        </p:spPr>
        <p:txBody>
          <a:bodyPr wrap="none" anchor="ctr">
            <a:prstTxWarp prst="textNoShape">
              <a:avLst/>
            </a:prstTxWarp>
          </a:bodyPr>
          <a:lstStyle/>
          <a:p>
            <a:endParaRPr lang="en-US"/>
          </a:p>
        </p:txBody>
      </p:sp>
      <p:sp>
        <p:nvSpPr>
          <p:cNvPr id="110610" name="Text Box 18"/>
          <p:cNvSpPr txBox="1">
            <a:spLocks noChangeArrowheads="1"/>
          </p:cNvSpPr>
          <p:nvPr/>
        </p:nvSpPr>
        <p:spPr bwMode="auto">
          <a:xfrm rot="16200000">
            <a:off x="-22225" y="4635501"/>
            <a:ext cx="2497137" cy="366712"/>
          </a:xfrm>
          <a:prstGeom prst="rect">
            <a:avLst/>
          </a:prstGeom>
          <a:noFill/>
          <a:ln w="9525">
            <a:noFill/>
            <a:miter lim="800000"/>
            <a:headEnd/>
            <a:tailEnd/>
          </a:ln>
          <a:effectLst/>
        </p:spPr>
        <p:txBody>
          <a:bodyPr wrap="none">
            <a:prstTxWarp prst="textNoShape">
              <a:avLst/>
            </a:prstTxWarp>
            <a:spAutoFit/>
          </a:bodyPr>
          <a:lstStyle/>
          <a:p>
            <a:r>
              <a:rPr lang="en-US" sz="1800">
                <a:solidFill>
                  <a:srgbClr val="0000FF"/>
                </a:solidFill>
              </a:rPr>
              <a:t>Pair production at LHC</a:t>
            </a:r>
            <a:endParaRPr lang="fr-FR" sz="1800">
              <a:solidFill>
                <a:srgbClr val="0000FF"/>
              </a:solidFill>
            </a:endParaRPr>
          </a:p>
        </p:txBody>
      </p:sp>
      <p:sp>
        <p:nvSpPr>
          <p:cNvPr id="110611" name="Text Box 19"/>
          <p:cNvSpPr txBox="1">
            <a:spLocks noChangeArrowheads="1"/>
          </p:cNvSpPr>
          <p:nvPr/>
        </p:nvSpPr>
        <p:spPr bwMode="auto">
          <a:xfrm>
            <a:off x="5055394" y="4804300"/>
            <a:ext cx="3095719" cy="1138773"/>
          </a:xfrm>
          <a:prstGeom prst="rect">
            <a:avLst/>
          </a:prstGeom>
          <a:noFill/>
          <a:ln w="9525">
            <a:noFill/>
            <a:miter lim="800000"/>
            <a:headEnd/>
            <a:tailEnd/>
          </a:ln>
          <a:effectLst/>
        </p:spPr>
        <p:txBody>
          <a:bodyPr wrap="none">
            <a:prstTxWarp prst="textNoShape">
              <a:avLst/>
            </a:prstTxWarp>
            <a:spAutoFit/>
          </a:bodyPr>
          <a:lstStyle/>
          <a:p>
            <a:pPr>
              <a:buFontTx/>
              <a:buChar char="-"/>
            </a:pPr>
            <a:r>
              <a:rPr lang="en-US" sz="1400" b="1" dirty="0">
                <a:solidFill>
                  <a:srgbClr val="0000FF"/>
                </a:solidFill>
              </a:rPr>
              <a:t>If LHC discovers (pair prod) an </a:t>
            </a:r>
            <a:r>
              <a:rPr lang="en-US" sz="1400" b="1" dirty="0" err="1">
                <a:solidFill>
                  <a:srgbClr val="0000FF"/>
                </a:solidFill>
              </a:rPr>
              <a:t>e</a:t>
            </a:r>
            <a:r>
              <a:rPr lang="en-US" sz="1400" b="1" dirty="0">
                <a:solidFill>
                  <a:srgbClr val="0000FF"/>
                </a:solidFill>
              </a:rPr>
              <a:t>*: </a:t>
            </a:r>
          </a:p>
          <a:p>
            <a:r>
              <a:rPr lang="en-US" sz="1400" b="1" dirty="0">
                <a:solidFill>
                  <a:srgbClr val="0000FF"/>
                </a:solidFill>
              </a:rPr>
              <a:t>  </a:t>
            </a:r>
            <a:r>
              <a:rPr lang="en-US" sz="1400" b="1" dirty="0" err="1">
                <a:solidFill>
                  <a:srgbClr val="0000FF"/>
                </a:solidFill>
              </a:rPr>
              <a:t>LHeC</a:t>
            </a:r>
            <a:r>
              <a:rPr lang="en-US" sz="1400" b="1" dirty="0">
                <a:solidFill>
                  <a:srgbClr val="0000FF"/>
                </a:solidFill>
              </a:rPr>
              <a:t> would be sensitive to much </a:t>
            </a:r>
          </a:p>
          <a:p>
            <a:r>
              <a:rPr lang="en-US" sz="1400" b="1" dirty="0">
                <a:solidFill>
                  <a:srgbClr val="0000FF"/>
                </a:solidFill>
              </a:rPr>
              <a:t>  smaller </a:t>
            </a:r>
            <a:r>
              <a:rPr lang="en-US" sz="1400" b="1" dirty="0" err="1">
                <a:solidFill>
                  <a:srgbClr val="0000FF"/>
                </a:solidFill>
              </a:rPr>
              <a:t>f/</a:t>
            </a:r>
            <a:r>
              <a:rPr lang="en-US" sz="1400" b="1" dirty="0" err="1">
                <a:solidFill>
                  <a:srgbClr val="0000FF"/>
                </a:solidFill>
                <a:sym typeface="Symbol" charset="2"/>
              </a:rPr>
              <a:t></a:t>
            </a:r>
            <a:r>
              <a:rPr lang="en-US" sz="1400" b="1" dirty="0">
                <a:solidFill>
                  <a:srgbClr val="0000FF"/>
                </a:solidFill>
                <a:sym typeface="Symbol" charset="2"/>
              </a:rPr>
              <a:t> couplings</a:t>
            </a:r>
          </a:p>
          <a:p>
            <a:pPr>
              <a:buFontTx/>
              <a:buChar char="-"/>
            </a:pPr>
            <a:endParaRPr lang="en-US" sz="1400" b="1" dirty="0" smtClean="0">
              <a:sym typeface="Symbol" charset="2"/>
            </a:endParaRPr>
          </a:p>
          <a:p>
            <a:pPr>
              <a:buFontTx/>
              <a:buChar char="-"/>
            </a:pPr>
            <a:r>
              <a:rPr lang="en-US" sz="1200" dirty="0" smtClean="0">
                <a:sym typeface="Symbol" charset="2"/>
              </a:rPr>
              <a:t>L </a:t>
            </a:r>
            <a:r>
              <a:rPr lang="en-US" sz="1200" dirty="0">
                <a:sym typeface="Symbol" charset="2"/>
              </a:rPr>
              <a:t>assumed 10 (1) fb</a:t>
            </a:r>
            <a:r>
              <a:rPr lang="en-US" sz="1200" baseline="30000" dirty="0">
                <a:sym typeface="Symbol" charset="2"/>
              </a:rPr>
              <a:t>-1</a:t>
            </a:r>
            <a:r>
              <a:rPr lang="en-US" sz="1200" dirty="0">
                <a:sym typeface="Symbol" charset="2"/>
              </a:rPr>
              <a:t> with 20/70 (140) </a:t>
            </a:r>
            <a:r>
              <a:rPr lang="en-US" sz="1200" dirty="0" err="1">
                <a:sym typeface="Symbol" charset="2"/>
              </a:rPr>
              <a:t>GeV</a:t>
            </a:r>
            <a:endParaRPr lang="en-US" sz="1400" dirty="0">
              <a:sym typeface="Symbol" charset="2"/>
            </a:endParaRPr>
          </a:p>
        </p:txBody>
      </p:sp>
      <p:pic>
        <p:nvPicPr>
          <p:cNvPr id="17" name="Picture 16"/>
          <p:cNvPicPr>
            <a:picLocks noChangeAspect="1"/>
          </p:cNvPicPr>
          <p:nvPr/>
        </p:nvPicPr>
        <p:blipFill>
          <a:blip r:embed="rId5"/>
          <a:stretch>
            <a:fillRect/>
          </a:stretch>
        </p:blipFill>
        <p:spPr>
          <a:xfrm>
            <a:off x="5791200" y="225157"/>
            <a:ext cx="2971800" cy="3211629"/>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2"/>
          <p:cNvSpPr>
            <a:spLocks noGrp="1" noChangeArrowheads="1"/>
          </p:cNvSpPr>
          <p:nvPr>
            <p:ph type="ctrTitle"/>
          </p:nvPr>
        </p:nvSpPr>
        <p:spPr>
          <a:xfrm>
            <a:off x="609600" y="228600"/>
            <a:ext cx="7772400" cy="914400"/>
          </a:xfrm>
        </p:spPr>
        <p:txBody>
          <a:bodyPr>
            <a:normAutofit/>
          </a:bodyPr>
          <a:lstStyle/>
          <a:p>
            <a:r>
              <a:rPr lang="en-US" sz="2400" b="1" dirty="0"/>
              <a:t>Anti-Strange</a:t>
            </a:r>
            <a:r>
              <a:rPr lang="en-US" sz="2400" b="1" dirty="0" smtClean="0"/>
              <a:t> Quark </a:t>
            </a:r>
            <a:r>
              <a:rPr lang="en-US" sz="2400" b="1" dirty="0"/>
              <a:t>D</a:t>
            </a:r>
            <a:r>
              <a:rPr lang="en-US" sz="2400" b="1" dirty="0" smtClean="0"/>
              <a:t>istribution </a:t>
            </a:r>
            <a:endParaRPr lang="en-US" sz="2400" b="1" dirty="0"/>
          </a:p>
        </p:txBody>
      </p:sp>
      <p:sp>
        <p:nvSpPr>
          <p:cNvPr id="33796" name="Text Box 4"/>
          <p:cNvSpPr txBox="1">
            <a:spLocks noChangeArrowheads="1"/>
          </p:cNvSpPr>
          <p:nvPr/>
        </p:nvSpPr>
        <p:spPr bwMode="auto">
          <a:xfrm>
            <a:off x="6765925" y="1952625"/>
            <a:ext cx="184150" cy="822325"/>
          </a:xfrm>
          <a:prstGeom prst="rect">
            <a:avLst/>
          </a:prstGeom>
          <a:noFill/>
          <a:ln w="9525">
            <a:noFill/>
            <a:miter lim="800000"/>
            <a:headEnd/>
            <a:tailEnd/>
          </a:ln>
        </p:spPr>
        <p:txBody>
          <a:bodyPr wrap="none">
            <a:prstTxWarp prst="textNoShape">
              <a:avLst/>
            </a:prstTxWarp>
            <a:spAutoFit/>
          </a:bodyPr>
          <a:lstStyle/>
          <a:p>
            <a:endParaRPr lang="en-US"/>
          </a:p>
          <a:p>
            <a:endParaRPr lang="en-US"/>
          </a:p>
        </p:txBody>
      </p:sp>
      <p:graphicFrame>
        <p:nvGraphicFramePr>
          <p:cNvPr id="33797" name="Object 5"/>
          <p:cNvGraphicFramePr>
            <a:graphicFrameLocks noChangeAspect="1"/>
          </p:cNvGraphicFramePr>
          <p:nvPr/>
        </p:nvGraphicFramePr>
        <p:xfrm>
          <a:off x="5168900" y="4876800"/>
          <a:ext cx="832365" cy="1402543"/>
        </p:xfrm>
        <a:graphic>
          <a:graphicData uri="http://schemas.openxmlformats.org/presentationml/2006/ole">
            <p:oleObj spid="_x0000_s80898" name="Equation" r:id="rId4" imgW="1003300" imgH="1689100" progId="Equation.3">
              <p:embed/>
            </p:oleObj>
          </a:graphicData>
        </a:graphic>
      </p:graphicFrame>
      <p:pic>
        <p:nvPicPr>
          <p:cNvPr id="33798" name="Picture 6"/>
          <p:cNvPicPr>
            <a:picLocks noChangeAspect="1" noChangeArrowheads="1"/>
          </p:cNvPicPr>
          <p:nvPr/>
        </p:nvPicPr>
        <p:blipFill>
          <a:blip r:embed="rId5"/>
          <a:srcRect/>
          <a:stretch>
            <a:fillRect/>
          </a:stretch>
        </p:blipFill>
        <p:spPr bwMode="auto">
          <a:xfrm>
            <a:off x="304800" y="2514600"/>
            <a:ext cx="4864100" cy="4196260"/>
          </a:xfrm>
          <a:prstGeom prst="rect">
            <a:avLst/>
          </a:prstGeom>
          <a:noFill/>
          <a:ln w="9525">
            <a:noFill/>
            <a:miter lim="800000"/>
            <a:headEnd/>
            <a:tailEnd/>
          </a:ln>
        </p:spPr>
      </p:pic>
      <p:pic>
        <p:nvPicPr>
          <p:cNvPr id="7" name="Picture 6"/>
          <p:cNvPicPr>
            <a:picLocks noChangeAspect="1"/>
          </p:cNvPicPr>
          <p:nvPr/>
        </p:nvPicPr>
        <p:blipFill>
          <a:blip r:embed="rId6"/>
          <a:stretch>
            <a:fillRect/>
          </a:stretch>
        </p:blipFill>
        <p:spPr>
          <a:xfrm>
            <a:off x="4495800" y="1143000"/>
            <a:ext cx="4210050" cy="2284073"/>
          </a:xfrm>
          <a:prstGeom prst="rect">
            <a:avLst/>
          </a:prstGeom>
          <a:ln>
            <a:solidFill>
              <a:schemeClr val="bg1">
                <a:lumMod val="65000"/>
              </a:schemeClr>
            </a:solidFill>
          </a:ln>
        </p:spPr>
      </p:pic>
      <p:sp>
        <p:nvSpPr>
          <p:cNvPr id="8" name="TextBox 7"/>
          <p:cNvSpPr txBox="1"/>
          <p:nvPr/>
        </p:nvSpPr>
        <p:spPr>
          <a:xfrm>
            <a:off x="762000" y="1143000"/>
            <a:ext cx="2688156" cy="830997"/>
          </a:xfrm>
          <a:prstGeom prst="rect">
            <a:avLst/>
          </a:prstGeom>
          <a:noFill/>
        </p:spPr>
        <p:txBody>
          <a:bodyPr wrap="none" rtlCol="0">
            <a:spAutoFit/>
          </a:bodyPr>
          <a:lstStyle/>
          <a:p>
            <a:r>
              <a:rPr lang="en-US" sz="1600" dirty="0" smtClean="0"/>
              <a:t> </a:t>
            </a:r>
            <a:r>
              <a:rPr lang="en-US" sz="1600" dirty="0" err="1" smtClean="0"/>
              <a:t>s</a:t>
            </a:r>
            <a:r>
              <a:rPr lang="en-US" sz="1600" dirty="0" smtClean="0"/>
              <a:t> not measured with H1,ZEUS</a:t>
            </a:r>
          </a:p>
          <a:p>
            <a:r>
              <a:rPr lang="en-US" sz="1600" dirty="0" smtClean="0"/>
              <a:t>HERMES (N</a:t>
            </a:r>
            <a:r>
              <a:rPr lang="en-US" sz="1600" baseline="-25000" dirty="0" smtClean="0"/>
              <a:t>K</a:t>
            </a:r>
            <a:r>
              <a:rPr lang="en-US" sz="1600" dirty="0" smtClean="0"/>
              <a:t>); much larger</a:t>
            </a:r>
          </a:p>
          <a:p>
            <a:r>
              <a:rPr lang="en-US" sz="1600" dirty="0" err="1" smtClean="0"/>
              <a:t>dimuon</a:t>
            </a:r>
            <a:r>
              <a:rPr lang="en-US" sz="1600" dirty="0" smtClean="0"/>
              <a:t> data: </a:t>
            </a:r>
            <a:r>
              <a:rPr lang="en-US" sz="1600" dirty="0" err="1" smtClean="0"/>
              <a:t>s.ne.sbar</a:t>
            </a:r>
            <a:r>
              <a:rPr lang="en-US" sz="1600" dirty="0" smtClean="0"/>
              <a:t>?</a:t>
            </a:r>
            <a:endParaRPr lang="en-US" sz="1600" dirty="0"/>
          </a:p>
        </p:txBody>
      </p:sp>
      <p:sp>
        <p:nvSpPr>
          <p:cNvPr id="9" name="TextBox 8"/>
          <p:cNvSpPr txBox="1"/>
          <p:nvPr/>
        </p:nvSpPr>
        <p:spPr>
          <a:xfrm>
            <a:off x="6765925" y="4648200"/>
            <a:ext cx="1914006" cy="1323439"/>
          </a:xfrm>
          <a:prstGeom prst="rect">
            <a:avLst/>
          </a:prstGeom>
          <a:noFill/>
        </p:spPr>
        <p:txBody>
          <a:bodyPr wrap="none" rtlCol="0">
            <a:spAutoFit/>
          </a:bodyPr>
          <a:lstStyle/>
          <a:p>
            <a:endParaRPr lang="en-US" sz="1600" dirty="0" smtClean="0"/>
          </a:p>
          <a:p>
            <a:r>
              <a:rPr lang="en-US" sz="1600" b="1" dirty="0" err="1" smtClean="0"/>
              <a:t>LHeC</a:t>
            </a:r>
            <a:r>
              <a:rPr lang="en-US" sz="1600" b="1" dirty="0" smtClean="0"/>
              <a:t>: measure both</a:t>
            </a:r>
          </a:p>
          <a:p>
            <a:r>
              <a:rPr lang="en-US" sz="1600" b="1" dirty="0" smtClean="0"/>
              <a:t>strange and anti-</a:t>
            </a:r>
            <a:r>
              <a:rPr lang="en-US" sz="1600" b="1" dirty="0" err="1" smtClean="0"/>
              <a:t>s</a:t>
            </a:r>
            <a:endParaRPr lang="en-US" sz="1600" b="1" dirty="0" smtClean="0"/>
          </a:p>
          <a:p>
            <a:r>
              <a:rPr lang="en-US" sz="1600" b="1" dirty="0" smtClean="0"/>
              <a:t>with high precision</a:t>
            </a:r>
          </a:p>
          <a:p>
            <a:r>
              <a:rPr lang="en-US" sz="1600" b="1" dirty="0" smtClean="0"/>
              <a:t>for the first time</a:t>
            </a:r>
            <a:endParaRPr lang="en-US" sz="1600" b="1" dirty="0"/>
          </a:p>
        </p:txBody>
      </p:sp>
      <p:sp>
        <p:nvSpPr>
          <p:cNvPr id="10" name="TextBox 9"/>
          <p:cNvSpPr txBox="1"/>
          <p:nvPr/>
        </p:nvSpPr>
        <p:spPr>
          <a:xfrm rot="16200000">
            <a:off x="8107295" y="2383795"/>
            <a:ext cx="1458721" cy="261610"/>
          </a:xfrm>
          <a:prstGeom prst="rect">
            <a:avLst/>
          </a:prstGeom>
          <a:noFill/>
        </p:spPr>
        <p:txBody>
          <a:bodyPr wrap="none" rtlCol="0">
            <a:spAutoFit/>
          </a:bodyPr>
          <a:lstStyle/>
          <a:p>
            <a:r>
              <a:rPr lang="en-US" sz="1100" dirty="0" smtClean="0"/>
              <a:t>HERMES, </a:t>
            </a:r>
            <a:r>
              <a:rPr lang="en-US" sz="1100" dirty="0" err="1" smtClean="0"/>
              <a:t>K.Rith</a:t>
            </a:r>
            <a:r>
              <a:rPr lang="en-US" sz="1100" dirty="0" smtClean="0"/>
              <a:t> EPS09</a:t>
            </a:r>
            <a:endParaRPr lang="en-US" sz="11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762000" y="381000"/>
            <a:ext cx="7772400" cy="609600"/>
          </a:xfrm>
        </p:spPr>
        <p:txBody>
          <a:bodyPr/>
          <a:lstStyle/>
          <a:p>
            <a:r>
              <a:rPr lang="en-US" sz="2400"/>
              <a:t>ep and pp experiments</a:t>
            </a:r>
            <a:endParaRPr lang="en-US"/>
          </a:p>
        </p:txBody>
      </p:sp>
      <p:sp>
        <p:nvSpPr>
          <p:cNvPr id="70659" name="Text Box 3"/>
          <p:cNvSpPr txBox="1">
            <a:spLocks noChangeArrowheads="1"/>
          </p:cNvSpPr>
          <p:nvPr/>
        </p:nvSpPr>
        <p:spPr bwMode="auto">
          <a:xfrm>
            <a:off x="3352800" y="2209800"/>
            <a:ext cx="2568575"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 </a:t>
            </a:r>
          </a:p>
        </p:txBody>
      </p:sp>
      <p:pic>
        <p:nvPicPr>
          <p:cNvPr id="70660" name="Picture 4"/>
          <p:cNvPicPr>
            <a:picLocks noChangeAspect="1" noChangeArrowheads="1"/>
          </p:cNvPicPr>
          <p:nvPr/>
        </p:nvPicPr>
        <p:blipFill>
          <a:blip r:embed="rId3"/>
          <a:srcRect/>
          <a:stretch>
            <a:fillRect/>
          </a:stretch>
        </p:blipFill>
        <p:spPr bwMode="auto">
          <a:xfrm>
            <a:off x="1219200" y="166688"/>
            <a:ext cx="6400800" cy="6197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0" y="-100013"/>
            <a:ext cx="6781800" cy="838201"/>
          </a:xfrm>
          <a:prstGeom prst="rect">
            <a:avLst/>
          </a:prstGeom>
          <a:noFill/>
          <a:ln w="9525">
            <a:noFill/>
            <a:miter lim="800000"/>
            <a:headEnd/>
            <a:tailEnd/>
          </a:ln>
        </p:spPr>
        <p:txBody>
          <a:bodyPr anchor="ctr">
            <a:prstTxWarp prst="textNoShape">
              <a:avLst/>
            </a:prstTxWarp>
          </a:bodyPr>
          <a:lstStyle/>
          <a:p>
            <a:pPr algn="ctr" eaLnBrk="1" hangingPunct="1"/>
            <a:r>
              <a:rPr lang="en-US" b="1" dirty="0" err="1">
                <a:solidFill>
                  <a:srgbClr val="0000FF"/>
                </a:solidFill>
              </a:rPr>
              <a:t>Supersymmetry</a:t>
            </a:r>
            <a:r>
              <a:rPr lang="en-US" b="1" dirty="0">
                <a:solidFill>
                  <a:srgbClr val="0000FF"/>
                </a:solidFill>
              </a:rPr>
              <a:t> (R-parity conserved)</a:t>
            </a:r>
          </a:p>
        </p:txBody>
      </p:sp>
      <p:grpSp>
        <p:nvGrpSpPr>
          <p:cNvPr id="2" name="Group 3"/>
          <p:cNvGrpSpPr>
            <a:grpSpLocks/>
          </p:cNvGrpSpPr>
          <p:nvPr/>
        </p:nvGrpSpPr>
        <p:grpSpPr bwMode="auto">
          <a:xfrm>
            <a:off x="6516688" y="333375"/>
            <a:ext cx="2192337" cy="1590675"/>
            <a:chOff x="3742" y="527"/>
            <a:chExt cx="1381" cy="1002"/>
          </a:xfrm>
        </p:grpSpPr>
        <p:sp>
          <p:nvSpPr>
            <p:cNvPr id="111620" name="Line 4"/>
            <p:cNvSpPr>
              <a:spLocks noChangeShapeType="1"/>
            </p:cNvSpPr>
            <p:nvPr/>
          </p:nvSpPr>
          <p:spPr bwMode="auto">
            <a:xfrm>
              <a:off x="3787" y="709"/>
              <a:ext cx="545" cy="90"/>
            </a:xfrm>
            <a:prstGeom prst="line">
              <a:avLst/>
            </a:prstGeom>
            <a:noFill/>
            <a:ln w="38100">
              <a:solidFill>
                <a:schemeClr val="tx1"/>
              </a:solidFill>
              <a:round/>
              <a:headEnd/>
              <a:tailEnd/>
            </a:ln>
            <a:effectLst/>
          </p:spPr>
          <p:txBody>
            <a:bodyPr wrap="none">
              <a:prstTxWarp prst="textNoShape">
                <a:avLst/>
              </a:prstTxWarp>
              <a:spAutoFit/>
            </a:bodyPr>
            <a:lstStyle/>
            <a:p>
              <a:endParaRPr lang="en-US"/>
            </a:p>
          </p:txBody>
        </p:sp>
        <p:sp>
          <p:nvSpPr>
            <p:cNvPr id="111621" name="Line 5"/>
            <p:cNvSpPr>
              <a:spLocks noChangeShapeType="1"/>
            </p:cNvSpPr>
            <p:nvPr/>
          </p:nvSpPr>
          <p:spPr bwMode="auto">
            <a:xfrm flipH="1">
              <a:off x="4332" y="709"/>
              <a:ext cx="545" cy="90"/>
            </a:xfrm>
            <a:prstGeom prst="line">
              <a:avLst/>
            </a:prstGeom>
            <a:noFill/>
            <a:ln w="38100">
              <a:solidFill>
                <a:schemeClr val="tx1"/>
              </a:solidFill>
              <a:round/>
              <a:headEnd/>
              <a:tailEnd/>
            </a:ln>
            <a:effectLst/>
          </p:spPr>
          <p:txBody>
            <a:bodyPr wrap="none">
              <a:prstTxWarp prst="textNoShape">
                <a:avLst/>
              </a:prstTxWarp>
              <a:spAutoFit/>
            </a:bodyPr>
            <a:lstStyle/>
            <a:p>
              <a:endParaRPr lang="en-US"/>
            </a:p>
          </p:txBody>
        </p:sp>
        <p:sp>
          <p:nvSpPr>
            <p:cNvPr id="111622" name="Line 6"/>
            <p:cNvSpPr>
              <a:spLocks noChangeShapeType="1"/>
            </p:cNvSpPr>
            <p:nvPr/>
          </p:nvSpPr>
          <p:spPr bwMode="auto">
            <a:xfrm flipH="1">
              <a:off x="3787" y="1207"/>
              <a:ext cx="545" cy="90"/>
            </a:xfrm>
            <a:prstGeom prst="line">
              <a:avLst/>
            </a:prstGeom>
            <a:noFill/>
            <a:ln w="38100">
              <a:solidFill>
                <a:schemeClr val="tx1"/>
              </a:solidFill>
              <a:round/>
              <a:headEnd/>
              <a:tailEnd/>
            </a:ln>
            <a:effectLst/>
          </p:spPr>
          <p:txBody>
            <a:bodyPr wrap="none">
              <a:prstTxWarp prst="textNoShape">
                <a:avLst/>
              </a:prstTxWarp>
              <a:spAutoFit/>
            </a:bodyPr>
            <a:lstStyle/>
            <a:p>
              <a:endParaRPr lang="en-US"/>
            </a:p>
          </p:txBody>
        </p:sp>
        <p:sp>
          <p:nvSpPr>
            <p:cNvPr id="111623" name="Line 7"/>
            <p:cNvSpPr>
              <a:spLocks noChangeShapeType="1"/>
            </p:cNvSpPr>
            <p:nvPr/>
          </p:nvSpPr>
          <p:spPr bwMode="auto">
            <a:xfrm>
              <a:off x="4332" y="799"/>
              <a:ext cx="0" cy="408"/>
            </a:xfrm>
            <a:prstGeom prst="line">
              <a:avLst/>
            </a:prstGeom>
            <a:noFill/>
            <a:ln w="38100">
              <a:solidFill>
                <a:srgbClr val="FF3300"/>
              </a:solidFill>
              <a:round/>
              <a:headEnd/>
              <a:tailEnd/>
            </a:ln>
            <a:effectLst/>
          </p:spPr>
          <p:txBody>
            <a:bodyPr wrap="none">
              <a:prstTxWarp prst="textNoShape">
                <a:avLst/>
              </a:prstTxWarp>
              <a:spAutoFit/>
            </a:bodyPr>
            <a:lstStyle/>
            <a:p>
              <a:endParaRPr lang="en-US"/>
            </a:p>
          </p:txBody>
        </p:sp>
        <p:sp>
          <p:nvSpPr>
            <p:cNvPr id="111624" name="Line 8"/>
            <p:cNvSpPr>
              <a:spLocks noChangeShapeType="1"/>
            </p:cNvSpPr>
            <p:nvPr/>
          </p:nvSpPr>
          <p:spPr bwMode="auto">
            <a:xfrm>
              <a:off x="4332" y="1208"/>
              <a:ext cx="545" cy="90"/>
            </a:xfrm>
            <a:prstGeom prst="line">
              <a:avLst/>
            </a:prstGeom>
            <a:noFill/>
            <a:ln w="38100">
              <a:solidFill>
                <a:schemeClr val="tx1"/>
              </a:solidFill>
              <a:round/>
              <a:headEnd/>
              <a:tailEnd/>
            </a:ln>
            <a:effectLst/>
          </p:spPr>
          <p:txBody>
            <a:bodyPr wrap="none">
              <a:prstTxWarp prst="textNoShape">
                <a:avLst/>
              </a:prstTxWarp>
              <a:spAutoFit/>
            </a:bodyPr>
            <a:lstStyle/>
            <a:p>
              <a:endParaRPr lang="en-US"/>
            </a:p>
          </p:txBody>
        </p:sp>
        <p:sp>
          <p:nvSpPr>
            <p:cNvPr id="111625" name="Text Box 9"/>
            <p:cNvSpPr txBox="1">
              <a:spLocks noChangeArrowheads="1"/>
            </p:cNvSpPr>
            <p:nvPr/>
          </p:nvSpPr>
          <p:spPr bwMode="auto">
            <a:xfrm>
              <a:off x="3742" y="709"/>
              <a:ext cx="195" cy="231"/>
            </a:xfrm>
            <a:prstGeom prst="rect">
              <a:avLst/>
            </a:prstGeom>
            <a:noFill/>
            <a:ln w="38100">
              <a:noFill/>
              <a:miter lim="800000"/>
              <a:headEnd/>
              <a:tailEnd/>
            </a:ln>
            <a:effectLst/>
          </p:spPr>
          <p:txBody>
            <a:bodyPr wrap="none">
              <a:prstTxWarp prst="textNoShape">
                <a:avLst/>
              </a:prstTxWarp>
              <a:spAutoFit/>
            </a:bodyPr>
            <a:lstStyle/>
            <a:p>
              <a:pPr eaLnBrk="1" hangingPunct="1"/>
              <a:r>
                <a:rPr lang="en-US" sz="1800">
                  <a:latin typeface="Comic Sans MS" charset="0"/>
                </a:rPr>
                <a:t>e</a:t>
              </a:r>
              <a:endParaRPr lang="fr-FR" sz="1800">
                <a:latin typeface="Comic Sans MS" charset="0"/>
              </a:endParaRPr>
            </a:p>
          </p:txBody>
        </p:sp>
        <p:sp>
          <p:nvSpPr>
            <p:cNvPr id="111626" name="Text Box 10"/>
            <p:cNvSpPr txBox="1">
              <a:spLocks noChangeArrowheads="1"/>
            </p:cNvSpPr>
            <p:nvPr/>
          </p:nvSpPr>
          <p:spPr bwMode="auto">
            <a:xfrm>
              <a:off x="3787" y="1298"/>
              <a:ext cx="191" cy="231"/>
            </a:xfrm>
            <a:prstGeom prst="rect">
              <a:avLst/>
            </a:prstGeom>
            <a:noFill/>
            <a:ln w="38100">
              <a:noFill/>
              <a:miter lim="800000"/>
              <a:headEnd/>
              <a:tailEnd/>
            </a:ln>
            <a:effectLst/>
          </p:spPr>
          <p:txBody>
            <a:bodyPr wrap="none">
              <a:prstTxWarp prst="textNoShape">
                <a:avLst/>
              </a:prstTxWarp>
              <a:spAutoFit/>
            </a:bodyPr>
            <a:lstStyle/>
            <a:p>
              <a:pPr eaLnBrk="1" hangingPunct="1"/>
              <a:r>
                <a:rPr lang="en-US" sz="1800">
                  <a:latin typeface="Comic Sans MS" charset="0"/>
                </a:rPr>
                <a:t>q</a:t>
              </a:r>
              <a:endParaRPr lang="fr-FR" sz="1800">
                <a:latin typeface="Comic Sans MS" charset="0"/>
              </a:endParaRPr>
            </a:p>
          </p:txBody>
        </p:sp>
        <p:sp>
          <p:nvSpPr>
            <p:cNvPr id="111627" name="Text Box 11"/>
            <p:cNvSpPr txBox="1">
              <a:spLocks noChangeArrowheads="1"/>
            </p:cNvSpPr>
            <p:nvPr/>
          </p:nvSpPr>
          <p:spPr bwMode="auto">
            <a:xfrm>
              <a:off x="4921" y="618"/>
              <a:ext cx="195" cy="231"/>
            </a:xfrm>
            <a:prstGeom prst="rect">
              <a:avLst/>
            </a:prstGeom>
            <a:noFill/>
            <a:ln w="38100">
              <a:noFill/>
              <a:miter lim="800000"/>
              <a:headEnd/>
              <a:tailEnd/>
            </a:ln>
            <a:effectLst/>
          </p:spPr>
          <p:txBody>
            <a:bodyPr wrap="none">
              <a:prstTxWarp prst="textNoShape">
                <a:avLst/>
              </a:prstTxWarp>
              <a:spAutoFit/>
            </a:bodyPr>
            <a:lstStyle/>
            <a:p>
              <a:pPr eaLnBrk="1" hangingPunct="1"/>
              <a:r>
                <a:rPr lang="en-US" sz="1800">
                  <a:latin typeface="Comic Sans MS" charset="0"/>
                </a:rPr>
                <a:t>e</a:t>
              </a:r>
              <a:endParaRPr lang="fr-FR" sz="1800">
                <a:latin typeface="Comic Sans MS" charset="0"/>
              </a:endParaRPr>
            </a:p>
          </p:txBody>
        </p:sp>
        <p:sp>
          <p:nvSpPr>
            <p:cNvPr id="111628" name="Text Box 12"/>
            <p:cNvSpPr txBox="1">
              <a:spLocks noChangeArrowheads="1"/>
            </p:cNvSpPr>
            <p:nvPr/>
          </p:nvSpPr>
          <p:spPr bwMode="auto">
            <a:xfrm>
              <a:off x="4921" y="1207"/>
              <a:ext cx="191" cy="231"/>
            </a:xfrm>
            <a:prstGeom prst="rect">
              <a:avLst/>
            </a:prstGeom>
            <a:noFill/>
            <a:ln w="38100">
              <a:noFill/>
              <a:miter lim="800000"/>
              <a:headEnd/>
              <a:tailEnd/>
            </a:ln>
            <a:effectLst/>
          </p:spPr>
          <p:txBody>
            <a:bodyPr wrap="none">
              <a:prstTxWarp prst="textNoShape">
                <a:avLst/>
              </a:prstTxWarp>
              <a:spAutoFit/>
            </a:bodyPr>
            <a:lstStyle/>
            <a:p>
              <a:pPr eaLnBrk="1" hangingPunct="1"/>
              <a:r>
                <a:rPr lang="en-US" sz="1800">
                  <a:latin typeface="Comic Sans MS" charset="0"/>
                </a:rPr>
                <a:t>q</a:t>
              </a:r>
              <a:endParaRPr lang="fr-FR" sz="1800">
                <a:latin typeface="Comic Sans MS" charset="0"/>
              </a:endParaRPr>
            </a:p>
          </p:txBody>
        </p:sp>
        <p:sp>
          <p:nvSpPr>
            <p:cNvPr id="111629" name="Text Box 13"/>
            <p:cNvSpPr txBox="1">
              <a:spLocks noChangeArrowheads="1"/>
            </p:cNvSpPr>
            <p:nvPr/>
          </p:nvSpPr>
          <p:spPr bwMode="auto">
            <a:xfrm>
              <a:off x="4921" y="1117"/>
              <a:ext cx="202" cy="231"/>
            </a:xfrm>
            <a:prstGeom prst="rect">
              <a:avLst/>
            </a:prstGeom>
            <a:noFill/>
            <a:ln w="38100">
              <a:noFill/>
              <a:miter lim="800000"/>
              <a:headEnd/>
              <a:tailEnd/>
            </a:ln>
            <a:effectLst/>
          </p:spPr>
          <p:txBody>
            <a:bodyPr wrap="none">
              <a:prstTxWarp prst="textNoShape">
                <a:avLst/>
              </a:prstTxWarp>
              <a:spAutoFit/>
            </a:bodyPr>
            <a:lstStyle/>
            <a:p>
              <a:pPr eaLnBrk="1" hangingPunct="1"/>
              <a:r>
                <a:rPr lang="en-US" sz="1800">
                  <a:latin typeface="Comic Sans MS" charset="0"/>
                </a:rPr>
                <a:t>~</a:t>
              </a:r>
              <a:endParaRPr lang="fr-FR" sz="1800">
                <a:latin typeface="Comic Sans MS" charset="0"/>
              </a:endParaRPr>
            </a:p>
          </p:txBody>
        </p:sp>
        <p:sp>
          <p:nvSpPr>
            <p:cNvPr id="111630" name="Text Box 14"/>
            <p:cNvSpPr txBox="1">
              <a:spLocks noChangeArrowheads="1"/>
            </p:cNvSpPr>
            <p:nvPr/>
          </p:nvSpPr>
          <p:spPr bwMode="auto">
            <a:xfrm>
              <a:off x="4377" y="890"/>
              <a:ext cx="273" cy="231"/>
            </a:xfrm>
            <a:prstGeom prst="rect">
              <a:avLst/>
            </a:prstGeom>
            <a:noFill/>
            <a:ln w="38100">
              <a:noFill/>
              <a:miter lim="800000"/>
              <a:headEnd/>
              <a:tailEnd/>
            </a:ln>
            <a:effectLst/>
          </p:spPr>
          <p:txBody>
            <a:bodyPr wrap="none">
              <a:prstTxWarp prst="textNoShape">
                <a:avLst/>
              </a:prstTxWarp>
              <a:spAutoFit/>
            </a:bodyPr>
            <a:lstStyle/>
            <a:p>
              <a:pPr eaLnBrk="1" hangingPunct="1"/>
              <a:r>
                <a:rPr lang="fr-FR" sz="1800">
                  <a:solidFill>
                    <a:srgbClr val="FF0000"/>
                  </a:solidFill>
                  <a:latin typeface="Comic Sans MS" charset="0"/>
                  <a:sym typeface="Symbol" charset="2"/>
                </a:rPr>
                <a:t></a:t>
              </a:r>
              <a:r>
                <a:rPr lang="fr-FR" baseline="30000">
                  <a:solidFill>
                    <a:srgbClr val="FF0000"/>
                  </a:solidFill>
                  <a:latin typeface="Comic Sans MS" charset="0"/>
                  <a:sym typeface="Symbol" charset="2"/>
                </a:rPr>
                <a:t>0</a:t>
              </a:r>
            </a:p>
          </p:txBody>
        </p:sp>
        <p:sp>
          <p:nvSpPr>
            <p:cNvPr id="111631" name="Text Box 15"/>
            <p:cNvSpPr txBox="1">
              <a:spLocks noChangeArrowheads="1"/>
            </p:cNvSpPr>
            <p:nvPr/>
          </p:nvSpPr>
          <p:spPr bwMode="auto">
            <a:xfrm>
              <a:off x="4921" y="527"/>
              <a:ext cx="202" cy="231"/>
            </a:xfrm>
            <a:prstGeom prst="rect">
              <a:avLst/>
            </a:prstGeom>
            <a:noFill/>
            <a:ln w="38100">
              <a:noFill/>
              <a:miter lim="800000"/>
              <a:headEnd/>
              <a:tailEnd/>
            </a:ln>
            <a:effectLst/>
          </p:spPr>
          <p:txBody>
            <a:bodyPr wrap="none">
              <a:prstTxWarp prst="textNoShape">
                <a:avLst/>
              </a:prstTxWarp>
              <a:spAutoFit/>
            </a:bodyPr>
            <a:lstStyle/>
            <a:p>
              <a:pPr eaLnBrk="1" hangingPunct="1"/>
              <a:r>
                <a:rPr lang="en-US" sz="1800">
                  <a:latin typeface="Comic Sans MS" charset="0"/>
                </a:rPr>
                <a:t>~</a:t>
              </a:r>
              <a:endParaRPr lang="fr-FR" sz="1800">
                <a:latin typeface="Comic Sans MS" charset="0"/>
              </a:endParaRPr>
            </a:p>
          </p:txBody>
        </p:sp>
      </p:grpSp>
      <p:sp>
        <p:nvSpPr>
          <p:cNvPr id="111632" name="Text Box 16"/>
          <p:cNvSpPr txBox="1">
            <a:spLocks noChangeArrowheads="1"/>
          </p:cNvSpPr>
          <p:nvPr/>
        </p:nvSpPr>
        <p:spPr bwMode="auto">
          <a:xfrm>
            <a:off x="231775" y="693738"/>
            <a:ext cx="6421438" cy="3113087"/>
          </a:xfrm>
          <a:prstGeom prst="rect">
            <a:avLst/>
          </a:prstGeom>
          <a:noFill/>
          <a:ln w="38100">
            <a:noFill/>
            <a:miter lim="800000"/>
            <a:headEnd/>
            <a:tailEnd/>
          </a:ln>
          <a:effectLst/>
        </p:spPr>
        <p:txBody>
          <a:bodyPr wrap="none">
            <a:prstTxWarp prst="textNoShape">
              <a:avLst/>
            </a:prstTxWarp>
            <a:spAutoFit/>
          </a:bodyPr>
          <a:lstStyle/>
          <a:p>
            <a:pPr eaLnBrk="1" hangingPunct="1"/>
            <a:r>
              <a:rPr lang="en-US" sz="1800"/>
              <a:t>Pair production via t-channel exchange of a neutralino.</a:t>
            </a:r>
          </a:p>
          <a:p>
            <a:pPr eaLnBrk="1" hangingPunct="1"/>
            <a:r>
              <a:rPr lang="en-US" sz="1800"/>
              <a:t>Cross-section sizeable when </a:t>
            </a:r>
            <a:r>
              <a:rPr lang="en-US" sz="1800">
                <a:sym typeface="Symbol" charset="2"/>
              </a:rPr>
              <a:t>M below ~ 1 TeV.</a:t>
            </a:r>
          </a:p>
          <a:p>
            <a:pPr eaLnBrk="1" hangingPunct="1"/>
            <a:r>
              <a:rPr lang="en-US" sz="1800">
                <a:sym typeface="Symbol" charset="2"/>
              </a:rPr>
              <a:t>Such scenarios are “reasonable”.</a:t>
            </a:r>
          </a:p>
          <a:p>
            <a:pPr eaLnBrk="1" hangingPunct="1"/>
            <a:endParaRPr lang="en-US" sz="1800">
              <a:sym typeface="Symbol" charset="2"/>
            </a:endParaRPr>
          </a:p>
          <a:p>
            <a:pPr eaLnBrk="1" hangingPunct="1"/>
            <a:r>
              <a:rPr lang="en-US" sz="1800">
                <a:sym typeface="Symbol" charset="2"/>
              </a:rPr>
              <a:t>E.g. global SUSY fit to EW &amp; B-physics observables</a:t>
            </a:r>
          </a:p>
          <a:p>
            <a:pPr eaLnBrk="1" hangingPunct="1"/>
            <a:r>
              <a:rPr lang="en-US" sz="1800">
                <a:sym typeface="Symbol" charset="2"/>
              </a:rPr>
              <a:t>plus cosmological constraints (O. Buchmueller et al, 2008),</a:t>
            </a:r>
          </a:p>
          <a:p>
            <a:pPr eaLnBrk="1" hangingPunct="1"/>
            <a:r>
              <a:rPr lang="en-US" sz="1800">
                <a:sym typeface="Symbol" charset="2"/>
              </a:rPr>
              <a:t>within two SUSY models (CMSSM &amp; NUHM) leads to masses</a:t>
            </a:r>
          </a:p>
          <a:p>
            <a:pPr eaLnBrk="1" hangingPunct="1"/>
            <a:r>
              <a:rPr lang="en-US" sz="1800">
                <a:sym typeface="Symbol" charset="2"/>
              </a:rPr>
              <a:t>of ~ (700, 150) GeV.</a:t>
            </a:r>
          </a:p>
          <a:p>
            <a:pPr eaLnBrk="1" hangingPunct="1"/>
            <a:endParaRPr lang="en-US" sz="1800">
              <a:sym typeface="Symbol" charset="2"/>
            </a:endParaRPr>
          </a:p>
          <a:p>
            <a:pPr eaLnBrk="1" hangingPunct="1"/>
            <a:r>
              <a:rPr lang="en-US" sz="1800">
                <a:sym typeface="Symbol" charset="2"/>
              </a:rPr>
              <a:t>SUSY cross-section at LHeC:</a:t>
            </a:r>
          </a:p>
          <a:p>
            <a:pPr eaLnBrk="1" hangingPunct="1"/>
            <a:r>
              <a:rPr lang="en-US" sz="1800">
                <a:sym typeface="Symbol" charset="2"/>
              </a:rPr>
              <a:t>about 15 fb for these scenarios.</a:t>
            </a:r>
          </a:p>
        </p:txBody>
      </p:sp>
      <p:pic>
        <p:nvPicPr>
          <p:cNvPr id="111633" name="Picture 17"/>
          <p:cNvPicPr>
            <a:picLocks noChangeAspect="1" noChangeArrowheads="1"/>
          </p:cNvPicPr>
          <p:nvPr/>
        </p:nvPicPr>
        <p:blipFill>
          <a:blip r:embed="rId3"/>
          <a:srcRect t="1842"/>
          <a:stretch>
            <a:fillRect/>
          </a:stretch>
        </p:blipFill>
        <p:spPr bwMode="auto">
          <a:xfrm>
            <a:off x="3794125" y="2860675"/>
            <a:ext cx="5314950" cy="3808413"/>
          </a:xfrm>
          <a:prstGeom prst="rect">
            <a:avLst/>
          </a:prstGeom>
          <a:noFill/>
          <a:ln w="38100">
            <a:noFill/>
            <a:miter lim="800000"/>
            <a:headEnd/>
            <a:tailEnd/>
          </a:ln>
          <a:effectLst/>
        </p:spPr>
      </p:pic>
      <p:sp>
        <p:nvSpPr>
          <p:cNvPr id="111634" name="Text Box 18"/>
          <p:cNvSpPr txBox="1">
            <a:spLocks noChangeArrowheads="1"/>
          </p:cNvSpPr>
          <p:nvPr/>
        </p:nvSpPr>
        <p:spPr bwMode="auto">
          <a:xfrm>
            <a:off x="107950" y="4437063"/>
            <a:ext cx="3429144" cy="1169551"/>
          </a:xfrm>
          <a:prstGeom prst="rect">
            <a:avLst/>
          </a:prstGeom>
          <a:noFill/>
          <a:ln w="38100">
            <a:noFill/>
            <a:miter lim="800000"/>
            <a:headEnd/>
            <a:tailEnd/>
          </a:ln>
          <a:effectLst/>
        </p:spPr>
        <p:txBody>
          <a:bodyPr wrap="none">
            <a:prstTxWarp prst="textNoShape">
              <a:avLst/>
            </a:prstTxWarp>
            <a:spAutoFit/>
          </a:bodyPr>
          <a:lstStyle/>
          <a:p>
            <a:pPr eaLnBrk="1" hangingPunct="1"/>
            <a:r>
              <a:rPr lang="en-US" sz="1400" dirty="0">
                <a:solidFill>
                  <a:srgbClr val="0000FF"/>
                </a:solidFill>
              </a:rPr>
              <a:t>Added value </a:t>
            </a:r>
            <a:r>
              <a:rPr lang="en-US" sz="1400" dirty="0" err="1">
                <a:solidFill>
                  <a:srgbClr val="0000FF"/>
                </a:solidFill>
              </a:rPr>
              <a:t>w.r.t</a:t>
            </a:r>
            <a:r>
              <a:rPr lang="en-US" sz="1400" dirty="0">
                <a:solidFill>
                  <a:srgbClr val="0000FF"/>
                </a:solidFill>
              </a:rPr>
              <a:t>. LHC to be studied  </a:t>
            </a:r>
            <a:r>
              <a:rPr lang="en-US" sz="1400" dirty="0" smtClean="0">
                <a:solidFill>
                  <a:srgbClr val="0000FF"/>
                </a:solidFill>
              </a:rPr>
              <a:t>:</a:t>
            </a:r>
          </a:p>
          <a:p>
            <a:pPr eaLnBrk="1" hangingPunct="1"/>
            <a:endParaRPr lang="en-US" sz="1400" dirty="0" smtClean="0">
              <a:solidFill>
                <a:srgbClr val="0000FF"/>
              </a:solidFill>
            </a:endParaRPr>
          </a:p>
          <a:p>
            <a:pPr eaLnBrk="1" hangingPunct="1"/>
            <a:r>
              <a:rPr lang="en-US" sz="1400" dirty="0"/>
              <a:t>   - could </a:t>
            </a:r>
            <a:r>
              <a:rPr lang="en-US" sz="1400" dirty="0" smtClean="0"/>
              <a:t>extend </a:t>
            </a:r>
            <a:r>
              <a:rPr lang="en-US" sz="1400" dirty="0"/>
              <a:t>the LHC </a:t>
            </a:r>
            <a:r>
              <a:rPr lang="en-US" sz="1400" dirty="0" err="1"/>
              <a:t>slepton</a:t>
            </a:r>
            <a:r>
              <a:rPr lang="en-US" sz="1400" dirty="0"/>
              <a:t> sensitivity</a:t>
            </a:r>
          </a:p>
          <a:p>
            <a:pPr eaLnBrk="1" hangingPunct="1"/>
            <a:r>
              <a:rPr lang="en-US" sz="1400" dirty="0"/>
              <a:t>   - precise mass measurements </a:t>
            </a:r>
          </a:p>
          <a:p>
            <a:pPr eaLnBrk="1" hangingPunct="1"/>
            <a:r>
              <a:rPr lang="en-US" sz="1400" dirty="0"/>
              <a:t>   - relevant information on </a:t>
            </a:r>
            <a:r>
              <a:rPr lang="en-US" sz="1400" dirty="0">
                <a:sym typeface="Symbol" charset="2"/>
              </a:rPr>
              <a:t></a:t>
            </a:r>
            <a:r>
              <a:rPr lang="en-US" sz="1400" baseline="30000" dirty="0">
                <a:sym typeface="Symbol" charset="2"/>
              </a:rPr>
              <a:t>0</a:t>
            </a:r>
            <a:r>
              <a:rPr lang="en-US" sz="1400" dirty="0">
                <a:sym typeface="Symbol" charset="2"/>
              </a:rPr>
              <a:t> sector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228600" y="0"/>
            <a:ext cx="9144000" cy="685800"/>
          </a:xfrm>
        </p:spPr>
        <p:txBody>
          <a:bodyPr>
            <a:normAutofit/>
          </a:bodyPr>
          <a:lstStyle/>
          <a:p>
            <a:pPr eaLnBrk="1" hangingPunct="1"/>
            <a:r>
              <a:rPr lang="en-US" sz="2800" b="1" dirty="0" smtClean="0">
                <a:solidFill>
                  <a:schemeClr val="accent2">
                    <a:lumMod val="50000"/>
                  </a:schemeClr>
                </a:solidFill>
              </a:rPr>
              <a:t>In-medium </a:t>
            </a:r>
            <a:r>
              <a:rPr lang="en-US" sz="2800" b="1" dirty="0" err="1" smtClean="0">
                <a:solidFill>
                  <a:schemeClr val="accent2">
                    <a:lumMod val="50000"/>
                  </a:schemeClr>
                </a:solidFill>
              </a:rPr>
              <a:t>Hadronisation</a:t>
            </a:r>
            <a:endParaRPr lang="en-US" sz="2800" b="1" dirty="0" smtClean="0">
              <a:solidFill>
                <a:schemeClr val="accent2">
                  <a:lumMod val="50000"/>
                </a:schemeClr>
              </a:solidFill>
            </a:endParaRPr>
          </a:p>
        </p:txBody>
      </p:sp>
      <p:pic>
        <p:nvPicPr>
          <p:cNvPr id="25621" name="Picture 21"/>
          <p:cNvPicPr>
            <a:picLocks noChangeAspect="1" noChangeArrowheads="1"/>
          </p:cNvPicPr>
          <p:nvPr/>
        </p:nvPicPr>
        <p:blipFill>
          <a:blip r:embed="rId3"/>
          <a:srcRect/>
          <a:stretch>
            <a:fillRect/>
          </a:stretch>
        </p:blipFill>
        <p:spPr bwMode="auto">
          <a:xfrm>
            <a:off x="3314148" y="3580719"/>
            <a:ext cx="5791880" cy="1363211"/>
          </a:xfrm>
          <a:prstGeom prst="rect">
            <a:avLst/>
          </a:prstGeom>
          <a:noFill/>
          <a:ln w="9525">
            <a:noFill/>
            <a:miter lim="800000"/>
            <a:headEnd/>
            <a:tailEnd/>
          </a:ln>
          <a:effectLst/>
        </p:spPr>
      </p:pic>
      <p:pic>
        <p:nvPicPr>
          <p:cNvPr id="25622" name="Picture 22"/>
          <p:cNvPicPr>
            <a:picLocks noChangeAspect="1" noChangeArrowheads="1"/>
          </p:cNvPicPr>
          <p:nvPr/>
        </p:nvPicPr>
        <p:blipFill>
          <a:blip r:embed="rId4"/>
          <a:srcRect/>
          <a:stretch>
            <a:fillRect/>
          </a:stretch>
        </p:blipFill>
        <p:spPr bwMode="auto">
          <a:xfrm>
            <a:off x="3314148" y="1695277"/>
            <a:ext cx="5791880" cy="1474202"/>
          </a:xfrm>
          <a:prstGeom prst="rect">
            <a:avLst/>
          </a:prstGeom>
          <a:noFill/>
          <a:ln w="9525">
            <a:noFill/>
            <a:miter lim="800000"/>
            <a:headEnd/>
            <a:tailEnd/>
          </a:ln>
          <a:effectLst/>
        </p:spPr>
      </p:pic>
      <p:sp>
        <p:nvSpPr>
          <p:cNvPr id="25623" name="Text Box 23"/>
          <p:cNvSpPr txBox="1">
            <a:spLocks noChangeArrowheads="1"/>
          </p:cNvSpPr>
          <p:nvPr/>
        </p:nvSpPr>
        <p:spPr bwMode="auto">
          <a:xfrm>
            <a:off x="912191" y="685800"/>
            <a:ext cx="7348330" cy="584776"/>
          </a:xfrm>
          <a:prstGeom prst="rect">
            <a:avLst/>
          </a:prstGeom>
          <a:noFill/>
          <a:ln w="9525">
            <a:noFill/>
            <a:miter lim="800000"/>
            <a:headEnd/>
            <a:tailEnd/>
          </a:ln>
        </p:spPr>
        <p:txBody>
          <a:bodyPr wrap="square">
            <a:prstTxWarp prst="textNoShape">
              <a:avLst/>
            </a:prstTxWarp>
            <a:spAutoFit/>
          </a:bodyPr>
          <a:lstStyle/>
          <a:p>
            <a:r>
              <a:rPr lang="es-ES_tradnl" sz="1600" dirty="0" err="1" smtClean="0"/>
              <a:t>The</a:t>
            </a:r>
            <a:r>
              <a:rPr lang="es-ES_tradnl" sz="1600" dirty="0" smtClean="0"/>
              <a:t> </a:t>
            </a:r>
            <a:r>
              <a:rPr lang="es-ES_tradnl" sz="1600" dirty="0" err="1"/>
              <a:t>study</a:t>
            </a:r>
            <a:r>
              <a:rPr lang="es-ES_tradnl" sz="1600" dirty="0"/>
              <a:t> </a:t>
            </a:r>
            <a:r>
              <a:rPr lang="es-ES_tradnl" sz="1600" dirty="0" err="1"/>
              <a:t>of</a:t>
            </a:r>
            <a:r>
              <a:rPr lang="es-ES_tradnl" sz="1600" dirty="0"/>
              <a:t> </a:t>
            </a:r>
            <a:r>
              <a:rPr lang="es-ES_tradnl" sz="1600" dirty="0" err="1"/>
              <a:t>particle</a:t>
            </a:r>
            <a:r>
              <a:rPr lang="es-ES_tradnl" sz="1600" dirty="0"/>
              <a:t> </a:t>
            </a:r>
            <a:r>
              <a:rPr lang="es-ES_tradnl" sz="1600" dirty="0" err="1"/>
              <a:t>production</a:t>
            </a:r>
            <a:r>
              <a:rPr lang="es-ES_tradnl" sz="1600" dirty="0"/>
              <a:t> in </a:t>
            </a:r>
            <a:r>
              <a:rPr lang="es-ES_tradnl" sz="1600" dirty="0" err="1"/>
              <a:t>eA</a:t>
            </a:r>
            <a:r>
              <a:rPr lang="es-ES_tradnl" sz="1600" dirty="0"/>
              <a:t> (</a:t>
            </a:r>
            <a:r>
              <a:rPr lang="es-ES_tradnl" sz="1600" dirty="0" err="1"/>
              <a:t>fragmentation</a:t>
            </a:r>
            <a:r>
              <a:rPr lang="es-ES_tradnl" sz="1600" dirty="0"/>
              <a:t> </a:t>
            </a:r>
            <a:r>
              <a:rPr lang="es-ES_tradnl" sz="1600" dirty="0" err="1"/>
              <a:t>functions</a:t>
            </a:r>
            <a:r>
              <a:rPr lang="es-ES_tradnl" sz="1600" dirty="0"/>
              <a:t> </a:t>
            </a:r>
            <a:r>
              <a:rPr lang="es-ES_tradnl" sz="1600" dirty="0" err="1"/>
              <a:t>and</a:t>
            </a:r>
            <a:r>
              <a:rPr lang="es-ES_tradnl" sz="1600" dirty="0"/>
              <a:t> </a:t>
            </a:r>
            <a:r>
              <a:rPr lang="es-ES_tradnl" sz="1600" dirty="0" err="1"/>
              <a:t>hadrochemistry</a:t>
            </a:r>
            <a:r>
              <a:rPr lang="es-ES_tradnl" sz="1600" dirty="0"/>
              <a:t>)</a:t>
            </a:r>
            <a:r>
              <a:rPr lang="es-ES_tradnl" sz="1600" dirty="0" smtClean="0"/>
              <a:t> </a:t>
            </a:r>
          </a:p>
          <a:p>
            <a:r>
              <a:rPr lang="es-ES_tradnl" sz="1600" dirty="0" err="1" smtClean="0"/>
              <a:t>allows</a:t>
            </a:r>
            <a:r>
              <a:rPr lang="es-ES_tradnl" sz="1600" dirty="0" smtClean="0"/>
              <a:t> </a:t>
            </a:r>
            <a:r>
              <a:rPr lang="es-ES_tradnl" sz="1600" dirty="0" err="1"/>
              <a:t>the</a:t>
            </a:r>
            <a:r>
              <a:rPr lang="es-ES_tradnl" sz="1600" dirty="0"/>
              <a:t> </a:t>
            </a:r>
            <a:r>
              <a:rPr lang="es-ES_tradnl" sz="1600" dirty="0" err="1"/>
              <a:t>study</a:t>
            </a:r>
            <a:r>
              <a:rPr lang="es-ES_tradnl" sz="1600" dirty="0"/>
              <a:t> </a:t>
            </a:r>
            <a:r>
              <a:rPr lang="es-ES_tradnl" sz="1600" dirty="0" err="1"/>
              <a:t>of</a:t>
            </a:r>
            <a:r>
              <a:rPr lang="es-ES_tradnl" sz="1600" dirty="0"/>
              <a:t> </a:t>
            </a:r>
            <a:r>
              <a:rPr lang="es-ES_tradnl" sz="1600" dirty="0" err="1"/>
              <a:t>the</a:t>
            </a:r>
            <a:r>
              <a:rPr lang="es-ES_tradnl" sz="1600" dirty="0"/>
              <a:t> </a:t>
            </a:r>
            <a:r>
              <a:rPr lang="es-ES_tradnl" sz="1600" dirty="0" err="1"/>
              <a:t>space</a:t>
            </a:r>
            <a:r>
              <a:rPr lang="es-ES_tradnl" sz="1600" dirty="0"/>
              <a:t>-time </a:t>
            </a:r>
            <a:r>
              <a:rPr lang="es-ES_tradnl" sz="1600" dirty="0" err="1"/>
              <a:t>picture</a:t>
            </a:r>
            <a:r>
              <a:rPr lang="es-ES_tradnl" sz="1600" dirty="0"/>
              <a:t> </a:t>
            </a:r>
            <a:r>
              <a:rPr lang="es-ES_tradnl" sz="1600" dirty="0" err="1"/>
              <a:t>of</a:t>
            </a:r>
            <a:r>
              <a:rPr lang="es-ES_tradnl" sz="1600" dirty="0"/>
              <a:t> </a:t>
            </a:r>
            <a:r>
              <a:rPr lang="es-ES_tradnl" sz="1600" dirty="0" err="1" smtClean="0"/>
              <a:t>hadronisation</a:t>
            </a:r>
            <a:r>
              <a:rPr lang="es-ES_tradnl" sz="1600" dirty="0" smtClean="0"/>
              <a:t> (</a:t>
            </a:r>
            <a:r>
              <a:rPr lang="es-ES_tradnl" sz="1600" dirty="0" err="1" smtClean="0"/>
              <a:t>the</a:t>
            </a:r>
            <a:r>
              <a:rPr lang="es-ES_tradnl" sz="1600" dirty="0" smtClean="0"/>
              <a:t> final </a:t>
            </a:r>
            <a:r>
              <a:rPr lang="es-ES_tradnl" sz="1600" dirty="0" err="1" smtClean="0"/>
              <a:t>phase</a:t>
            </a:r>
            <a:r>
              <a:rPr lang="es-ES_tradnl" sz="1600" dirty="0" smtClean="0"/>
              <a:t> </a:t>
            </a:r>
            <a:r>
              <a:rPr lang="es-ES_tradnl" sz="1600" dirty="0" err="1" smtClean="0"/>
              <a:t>of</a:t>
            </a:r>
            <a:r>
              <a:rPr lang="es-ES_tradnl" sz="1600" dirty="0" smtClean="0"/>
              <a:t> QGP).  </a:t>
            </a:r>
            <a:endParaRPr lang="es-ES_tradnl" sz="1600" dirty="0"/>
          </a:p>
        </p:txBody>
      </p:sp>
      <p:sp>
        <p:nvSpPr>
          <p:cNvPr id="25624" name="Text Box 24"/>
          <p:cNvSpPr txBox="1">
            <a:spLocks noChangeArrowheads="1"/>
          </p:cNvSpPr>
          <p:nvPr/>
        </p:nvSpPr>
        <p:spPr bwMode="auto">
          <a:xfrm>
            <a:off x="519043" y="1976783"/>
            <a:ext cx="2350072" cy="2862322"/>
          </a:xfrm>
          <a:prstGeom prst="rect">
            <a:avLst/>
          </a:prstGeom>
          <a:noFill/>
          <a:ln w="9525">
            <a:noFill/>
            <a:miter lim="800000"/>
            <a:headEnd/>
            <a:tailEnd/>
          </a:ln>
        </p:spPr>
        <p:txBody>
          <a:bodyPr wrap="none">
            <a:prstTxWarp prst="textNoShape">
              <a:avLst/>
            </a:prstTxWarp>
            <a:spAutoFit/>
          </a:bodyPr>
          <a:lstStyle/>
          <a:p>
            <a:r>
              <a:rPr lang="es-ES_tradnl" sz="1600" dirty="0">
                <a:solidFill>
                  <a:schemeClr val="accent2">
                    <a:lumMod val="50000"/>
                  </a:schemeClr>
                </a:solidFill>
              </a:rPr>
              <a:t>Low </a:t>
            </a:r>
            <a:r>
              <a:rPr lang="es-ES_tradnl" sz="1600" dirty="0" err="1">
                <a:solidFill>
                  <a:schemeClr val="accent2">
                    <a:lumMod val="50000"/>
                  </a:schemeClr>
                </a:solidFill>
              </a:rPr>
              <a:t>energy</a:t>
            </a:r>
            <a:r>
              <a:rPr lang="es-ES_tradnl" sz="1600" dirty="0">
                <a:solidFill>
                  <a:schemeClr val="accent2">
                    <a:lumMod val="50000"/>
                  </a:schemeClr>
                </a:solidFill>
              </a:rPr>
              <a:t> (</a:t>
            </a:r>
            <a:r>
              <a:rPr lang="es-ES_tradnl" sz="1600" dirty="0" err="1">
                <a:solidFill>
                  <a:schemeClr val="accent2">
                    <a:lumMod val="50000"/>
                  </a:schemeClr>
                </a:solidFill>
                <a:latin typeface="Symbol" pitchFamily="-111" charset="2"/>
                <a:sym typeface="Symbol" pitchFamily="-111" charset="2"/>
              </a:rPr>
              <a:t></a:t>
            </a:r>
            <a:r>
              <a:rPr lang="es-ES_tradnl" sz="1600" dirty="0">
                <a:solidFill>
                  <a:schemeClr val="accent2">
                    <a:lumMod val="50000"/>
                  </a:schemeClr>
                </a:solidFill>
              </a:rPr>
              <a:t>): </a:t>
            </a:r>
            <a:r>
              <a:rPr lang="es-ES_tradnl" sz="1600" dirty="0" err="1">
                <a:solidFill>
                  <a:schemeClr val="accent2">
                    <a:lumMod val="50000"/>
                  </a:schemeClr>
                </a:solidFill>
              </a:rPr>
              <a:t>need</a:t>
            </a:r>
            <a:r>
              <a:rPr lang="es-ES_tradnl" sz="1600" dirty="0">
                <a:solidFill>
                  <a:schemeClr val="accent2">
                    <a:lumMod val="50000"/>
                  </a:schemeClr>
                </a:solidFill>
              </a:rPr>
              <a:t> </a:t>
            </a:r>
            <a:r>
              <a:rPr lang="es-ES_tradnl" sz="1600" dirty="0" err="1">
                <a:solidFill>
                  <a:schemeClr val="accent2">
                    <a:lumMod val="50000"/>
                  </a:schemeClr>
                </a:solidFill>
              </a:rPr>
              <a:t>of</a:t>
            </a:r>
            <a:endParaRPr lang="es-ES_tradnl" sz="1600" dirty="0">
              <a:solidFill>
                <a:schemeClr val="accent2">
                  <a:lumMod val="50000"/>
                </a:schemeClr>
              </a:solidFill>
            </a:endParaRPr>
          </a:p>
          <a:p>
            <a:r>
              <a:rPr lang="es-ES_tradnl" sz="1600" dirty="0" err="1">
                <a:solidFill>
                  <a:schemeClr val="accent2">
                    <a:lumMod val="50000"/>
                  </a:schemeClr>
                </a:solidFill>
              </a:rPr>
              <a:t>hadronization</a:t>
            </a:r>
            <a:r>
              <a:rPr lang="es-ES_tradnl" sz="1600" dirty="0">
                <a:solidFill>
                  <a:schemeClr val="accent2">
                    <a:lumMod val="50000"/>
                  </a:schemeClr>
                </a:solidFill>
              </a:rPr>
              <a:t> </a:t>
            </a:r>
            <a:r>
              <a:rPr lang="es-ES_tradnl" sz="1600" dirty="0" err="1">
                <a:solidFill>
                  <a:schemeClr val="accent2">
                    <a:lumMod val="50000"/>
                  </a:schemeClr>
                </a:solidFill>
              </a:rPr>
              <a:t>inside</a:t>
            </a:r>
            <a:r>
              <a:rPr lang="es-ES_tradnl" sz="1600" dirty="0" smtClean="0">
                <a:solidFill>
                  <a:schemeClr val="accent2">
                    <a:lumMod val="50000"/>
                  </a:schemeClr>
                </a:solidFill>
              </a:rPr>
              <a:t>.</a:t>
            </a:r>
          </a:p>
          <a:p>
            <a:r>
              <a:rPr lang="es-ES_tradnl" sz="1200" dirty="0" smtClean="0">
                <a:solidFill>
                  <a:schemeClr val="accent2">
                    <a:lumMod val="50000"/>
                  </a:schemeClr>
                </a:solidFill>
              </a:rPr>
              <a:t>Parton </a:t>
            </a:r>
            <a:r>
              <a:rPr lang="es-ES_tradnl" sz="1200" dirty="0" err="1" smtClean="0">
                <a:solidFill>
                  <a:schemeClr val="accent2">
                    <a:lumMod val="50000"/>
                  </a:schemeClr>
                </a:solidFill>
              </a:rPr>
              <a:t>propagation</a:t>
            </a:r>
            <a:r>
              <a:rPr lang="es-ES_tradnl" sz="1200" dirty="0" smtClean="0">
                <a:solidFill>
                  <a:schemeClr val="accent2">
                    <a:lumMod val="50000"/>
                  </a:schemeClr>
                </a:solidFill>
              </a:rPr>
              <a:t>: pt </a:t>
            </a:r>
            <a:r>
              <a:rPr lang="es-ES_tradnl" sz="1200" dirty="0" err="1" smtClean="0">
                <a:solidFill>
                  <a:schemeClr val="accent2">
                    <a:lumMod val="50000"/>
                  </a:schemeClr>
                </a:solidFill>
              </a:rPr>
              <a:t>broadening</a:t>
            </a:r>
            <a:endParaRPr lang="es-ES_tradnl" sz="1200" dirty="0" smtClean="0">
              <a:solidFill>
                <a:schemeClr val="accent2">
                  <a:lumMod val="50000"/>
                </a:schemeClr>
              </a:solidFill>
            </a:endParaRPr>
          </a:p>
          <a:p>
            <a:r>
              <a:rPr lang="es-ES_tradnl" sz="1200" dirty="0" err="1" smtClean="0">
                <a:solidFill>
                  <a:schemeClr val="accent2">
                    <a:lumMod val="50000"/>
                  </a:schemeClr>
                </a:solidFill>
              </a:rPr>
              <a:t>Hadron</a:t>
            </a:r>
            <a:r>
              <a:rPr lang="es-ES_tradnl" sz="1200" dirty="0" smtClean="0">
                <a:solidFill>
                  <a:schemeClr val="accent2">
                    <a:lumMod val="50000"/>
                  </a:schemeClr>
                </a:solidFill>
              </a:rPr>
              <a:t> </a:t>
            </a:r>
            <a:r>
              <a:rPr lang="es-ES_tradnl" sz="1200" dirty="0" err="1" smtClean="0">
                <a:solidFill>
                  <a:schemeClr val="accent2">
                    <a:lumMod val="50000"/>
                  </a:schemeClr>
                </a:solidFill>
              </a:rPr>
              <a:t>formation</a:t>
            </a:r>
            <a:r>
              <a:rPr lang="es-ES_tradnl" sz="1200" dirty="0" smtClean="0">
                <a:solidFill>
                  <a:schemeClr val="accent2">
                    <a:lumMod val="50000"/>
                  </a:schemeClr>
                </a:solidFill>
              </a:rPr>
              <a:t>: </a:t>
            </a:r>
            <a:r>
              <a:rPr lang="es-ES_tradnl" sz="1200" dirty="0" err="1" smtClean="0">
                <a:solidFill>
                  <a:schemeClr val="accent2">
                    <a:lumMod val="50000"/>
                  </a:schemeClr>
                </a:solidFill>
              </a:rPr>
              <a:t>attenuation</a:t>
            </a:r>
            <a:endParaRPr lang="es-ES_tradnl" sz="1200" dirty="0" smtClean="0">
              <a:solidFill>
                <a:schemeClr val="accent2">
                  <a:lumMod val="50000"/>
                </a:schemeClr>
              </a:solidFill>
            </a:endParaRPr>
          </a:p>
          <a:p>
            <a:endParaRPr lang="es-ES_tradnl" sz="1200" dirty="0" smtClean="0">
              <a:solidFill>
                <a:schemeClr val="accent2">
                  <a:lumMod val="50000"/>
                </a:schemeClr>
              </a:solidFill>
            </a:endParaRPr>
          </a:p>
          <a:p>
            <a:endParaRPr lang="es-ES_tradnl" sz="1600" dirty="0">
              <a:solidFill>
                <a:schemeClr val="accent2">
                  <a:lumMod val="50000"/>
                </a:schemeClr>
              </a:solidFill>
            </a:endParaRPr>
          </a:p>
          <a:p>
            <a:endParaRPr lang="es-ES_tradnl" sz="1600" dirty="0" smtClean="0">
              <a:solidFill>
                <a:schemeClr val="accent2">
                  <a:lumMod val="50000"/>
                </a:schemeClr>
              </a:solidFill>
            </a:endParaRPr>
          </a:p>
          <a:p>
            <a:endParaRPr lang="es-ES_tradnl" sz="1600" dirty="0" smtClean="0">
              <a:solidFill>
                <a:schemeClr val="accent2">
                  <a:lumMod val="50000"/>
                </a:schemeClr>
              </a:solidFill>
            </a:endParaRPr>
          </a:p>
          <a:p>
            <a:endParaRPr lang="es-ES_tradnl" sz="1600" dirty="0" smtClean="0">
              <a:solidFill>
                <a:schemeClr val="accent2">
                  <a:lumMod val="50000"/>
                </a:schemeClr>
              </a:solidFill>
            </a:endParaRPr>
          </a:p>
          <a:p>
            <a:r>
              <a:rPr lang="es-ES_tradnl" sz="1600" dirty="0" err="1" smtClean="0">
                <a:solidFill>
                  <a:schemeClr val="accent2">
                    <a:lumMod val="50000"/>
                  </a:schemeClr>
                </a:solidFill>
              </a:rPr>
              <a:t>High</a:t>
            </a:r>
            <a:r>
              <a:rPr lang="es-ES_tradnl" sz="1600" dirty="0" smtClean="0">
                <a:solidFill>
                  <a:schemeClr val="accent2">
                    <a:lumMod val="50000"/>
                  </a:schemeClr>
                </a:solidFill>
              </a:rPr>
              <a:t> </a:t>
            </a:r>
            <a:r>
              <a:rPr lang="es-ES_tradnl" sz="1600" dirty="0" err="1">
                <a:solidFill>
                  <a:schemeClr val="accent2">
                    <a:lumMod val="50000"/>
                  </a:schemeClr>
                </a:solidFill>
              </a:rPr>
              <a:t>energy</a:t>
            </a:r>
            <a:r>
              <a:rPr lang="es-ES_tradnl" sz="1600" dirty="0">
                <a:solidFill>
                  <a:schemeClr val="accent2">
                    <a:lumMod val="50000"/>
                  </a:schemeClr>
                </a:solidFill>
              </a:rPr>
              <a:t> (</a:t>
            </a:r>
            <a:r>
              <a:rPr lang="es-ES_tradnl" sz="1600" dirty="0" err="1">
                <a:solidFill>
                  <a:schemeClr val="accent2">
                    <a:lumMod val="50000"/>
                  </a:schemeClr>
                </a:solidFill>
                <a:latin typeface="Symbol" pitchFamily="-111" charset="2"/>
                <a:sym typeface="Symbol" pitchFamily="-111" charset="2"/>
              </a:rPr>
              <a:t></a:t>
            </a:r>
            <a:r>
              <a:rPr lang="es-ES_tradnl" sz="1600" dirty="0">
                <a:solidFill>
                  <a:schemeClr val="accent2">
                    <a:lumMod val="50000"/>
                  </a:schemeClr>
                </a:solidFill>
              </a:rPr>
              <a:t>): </a:t>
            </a:r>
            <a:r>
              <a:rPr lang="es-ES_tradnl" sz="1600" dirty="0" err="1">
                <a:solidFill>
                  <a:schemeClr val="accent2">
                    <a:lumMod val="50000"/>
                  </a:schemeClr>
                </a:solidFill>
              </a:rPr>
              <a:t>partonic</a:t>
            </a:r>
            <a:endParaRPr lang="es-ES_tradnl" sz="1600" dirty="0">
              <a:solidFill>
                <a:schemeClr val="accent2">
                  <a:lumMod val="50000"/>
                </a:schemeClr>
              </a:solidFill>
            </a:endParaRPr>
          </a:p>
          <a:p>
            <a:r>
              <a:rPr lang="es-ES_tradnl" sz="1600" dirty="0" err="1">
                <a:solidFill>
                  <a:schemeClr val="accent2">
                    <a:lumMod val="50000"/>
                  </a:schemeClr>
                </a:solidFill>
              </a:rPr>
              <a:t>evolution</a:t>
            </a:r>
            <a:r>
              <a:rPr lang="es-ES_tradnl" sz="1600" dirty="0">
                <a:solidFill>
                  <a:schemeClr val="accent2">
                    <a:lumMod val="50000"/>
                  </a:schemeClr>
                </a:solidFill>
              </a:rPr>
              <a:t> </a:t>
            </a:r>
            <a:r>
              <a:rPr lang="es-ES_tradnl" sz="1600" dirty="0" err="1">
                <a:solidFill>
                  <a:schemeClr val="accent2">
                    <a:lumMod val="50000"/>
                  </a:schemeClr>
                </a:solidFill>
              </a:rPr>
              <a:t>altered</a:t>
            </a:r>
            <a:r>
              <a:rPr lang="es-ES_tradnl" sz="1600" dirty="0">
                <a:solidFill>
                  <a:schemeClr val="accent2">
                    <a:lumMod val="50000"/>
                  </a:schemeClr>
                </a:solidFill>
              </a:rPr>
              <a:t> in </a:t>
            </a:r>
            <a:r>
              <a:rPr lang="es-ES_tradnl" sz="1600" dirty="0" err="1">
                <a:solidFill>
                  <a:schemeClr val="accent2">
                    <a:lumMod val="50000"/>
                  </a:schemeClr>
                </a:solidFill>
              </a:rPr>
              <a:t>the</a:t>
            </a:r>
            <a:endParaRPr lang="es-ES_tradnl" sz="1600" dirty="0">
              <a:solidFill>
                <a:schemeClr val="accent2">
                  <a:lumMod val="50000"/>
                </a:schemeClr>
              </a:solidFill>
            </a:endParaRPr>
          </a:p>
          <a:p>
            <a:r>
              <a:rPr lang="es-ES_tradnl" sz="1600" dirty="0">
                <a:solidFill>
                  <a:schemeClr val="accent2">
                    <a:lumMod val="50000"/>
                  </a:schemeClr>
                </a:solidFill>
              </a:rPr>
              <a:t>nuclear </a:t>
            </a:r>
            <a:r>
              <a:rPr lang="es-ES_tradnl" sz="1600" dirty="0" err="1">
                <a:solidFill>
                  <a:schemeClr val="accent2">
                    <a:lumMod val="50000"/>
                  </a:schemeClr>
                </a:solidFill>
              </a:rPr>
              <a:t>medium</a:t>
            </a:r>
            <a:r>
              <a:rPr lang="es-ES_tradnl" sz="1600" dirty="0">
                <a:solidFill>
                  <a:schemeClr val="accent2">
                    <a:lumMod val="50000"/>
                  </a:schemeClr>
                </a:solidFill>
              </a:rPr>
              <a:t>.</a:t>
            </a:r>
          </a:p>
        </p:txBody>
      </p:sp>
      <p:sp>
        <p:nvSpPr>
          <p:cNvPr id="25625" name="Text Box 25"/>
          <p:cNvSpPr txBox="1">
            <a:spLocks noChangeArrowheads="1"/>
          </p:cNvSpPr>
          <p:nvPr/>
        </p:nvSpPr>
        <p:spPr bwMode="auto">
          <a:xfrm>
            <a:off x="304800" y="5459104"/>
            <a:ext cx="8610600" cy="1077218"/>
          </a:xfrm>
          <a:prstGeom prst="rect">
            <a:avLst/>
          </a:prstGeom>
          <a:noFill/>
          <a:ln w="9525">
            <a:noFill/>
            <a:miter lim="800000"/>
            <a:headEnd/>
            <a:tailEnd/>
          </a:ln>
        </p:spPr>
        <p:txBody>
          <a:bodyPr>
            <a:prstTxWarp prst="textNoShape">
              <a:avLst/>
            </a:prstTxWarp>
            <a:spAutoFit/>
          </a:bodyPr>
          <a:lstStyle/>
          <a:p>
            <a:r>
              <a:rPr lang="es-ES_tradnl" sz="1600" b="1" dirty="0" smtClean="0"/>
              <a:t> </a:t>
            </a:r>
            <a:r>
              <a:rPr lang="es-ES_tradnl" sz="1600" b="1" dirty="0" err="1" smtClean="0"/>
              <a:t>LHeC</a:t>
            </a:r>
            <a:r>
              <a:rPr lang="es-ES_tradnl" sz="1600" b="1" dirty="0" smtClean="0"/>
              <a:t> : </a:t>
            </a:r>
          </a:p>
          <a:p>
            <a:r>
              <a:rPr lang="es-ES_tradnl" sz="1600" b="1" dirty="0" smtClean="0"/>
              <a:t> + </a:t>
            </a:r>
            <a:r>
              <a:rPr lang="es-ES_tradnl" sz="1600" b="1" dirty="0" err="1" smtClean="0"/>
              <a:t>study</a:t>
            </a:r>
            <a:r>
              <a:rPr lang="es-ES_tradnl" sz="1600" b="1" dirty="0" smtClean="0"/>
              <a:t> </a:t>
            </a:r>
            <a:r>
              <a:rPr lang="es-ES_tradnl" sz="1600" b="1" dirty="0" err="1"/>
              <a:t>the</a:t>
            </a:r>
            <a:r>
              <a:rPr lang="es-ES_tradnl" sz="1600" b="1" dirty="0"/>
              <a:t> </a:t>
            </a:r>
            <a:r>
              <a:rPr lang="es-ES_tradnl" sz="1600" b="1" dirty="0" err="1"/>
              <a:t>transition</a:t>
            </a:r>
            <a:r>
              <a:rPr lang="es-ES_tradnl" sz="1600" b="1" dirty="0"/>
              <a:t> </a:t>
            </a:r>
            <a:r>
              <a:rPr lang="es-ES_tradnl" sz="1600" b="1" dirty="0" err="1"/>
              <a:t>from</a:t>
            </a:r>
            <a:r>
              <a:rPr lang="es-ES_tradnl" sz="1600" b="1" dirty="0"/>
              <a:t> </a:t>
            </a:r>
            <a:r>
              <a:rPr lang="es-ES_tradnl" sz="1600" b="1" dirty="0" err="1" smtClean="0"/>
              <a:t>small</a:t>
            </a:r>
            <a:r>
              <a:rPr lang="es-ES_tradnl" sz="1600" b="1" dirty="0" smtClean="0"/>
              <a:t> </a:t>
            </a:r>
            <a:r>
              <a:rPr lang="es-ES_tradnl" sz="1600" b="1" dirty="0" err="1"/>
              <a:t>to</a:t>
            </a:r>
            <a:r>
              <a:rPr lang="es-ES_tradnl" sz="1600" b="1" dirty="0"/>
              <a:t> </a:t>
            </a:r>
            <a:r>
              <a:rPr lang="es-ES_tradnl" sz="1600" b="1" dirty="0" err="1"/>
              <a:t>high</a:t>
            </a:r>
            <a:r>
              <a:rPr lang="es-ES_tradnl" sz="1600" b="1" dirty="0"/>
              <a:t> </a:t>
            </a:r>
            <a:r>
              <a:rPr lang="es-ES_tradnl" sz="1600" b="1" dirty="0" err="1" smtClean="0"/>
              <a:t>energies</a:t>
            </a:r>
            <a:r>
              <a:rPr lang="es-ES_tradnl" sz="1600" b="1" dirty="0" smtClean="0"/>
              <a:t> in </a:t>
            </a:r>
            <a:r>
              <a:rPr lang="es-ES_tradnl" sz="1600" b="1" dirty="0" err="1" smtClean="0"/>
              <a:t>much</a:t>
            </a:r>
            <a:r>
              <a:rPr lang="es-ES_tradnl" sz="1600" b="1" dirty="0" smtClean="0"/>
              <a:t> extended </a:t>
            </a:r>
            <a:r>
              <a:rPr lang="es-ES_tradnl" sz="1600" b="1" dirty="0" err="1" smtClean="0"/>
              <a:t>range</a:t>
            </a:r>
            <a:r>
              <a:rPr lang="es-ES_tradnl" sz="1600" b="1" dirty="0" smtClean="0"/>
              <a:t> </a:t>
            </a:r>
            <a:r>
              <a:rPr lang="es-ES_tradnl" sz="1600" b="1" dirty="0" err="1" smtClean="0"/>
              <a:t>wrt</a:t>
            </a:r>
            <a:r>
              <a:rPr lang="es-ES_tradnl" sz="1600" b="1" dirty="0" smtClean="0"/>
              <a:t>. HERMES, </a:t>
            </a:r>
            <a:r>
              <a:rPr lang="es-ES_tradnl" sz="1600" b="1" dirty="0" err="1" smtClean="0"/>
              <a:t>Jlab</a:t>
            </a:r>
            <a:endParaRPr lang="es-ES_tradnl" sz="1600" b="1" dirty="0" smtClean="0"/>
          </a:p>
          <a:p>
            <a:r>
              <a:rPr lang="es-ES_tradnl" sz="1600" b="1" dirty="0" smtClean="0"/>
              <a:t> + </a:t>
            </a:r>
            <a:r>
              <a:rPr lang="es-ES_tradnl" sz="1600" b="1" dirty="0" err="1" smtClean="0"/>
              <a:t>testing</a:t>
            </a:r>
            <a:r>
              <a:rPr lang="es-ES_tradnl" sz="1600" b="1" dirty="0" smtClean="0"/>
              <a:t> </a:t>
            </a:r>
            <a:r>
              <a:rPr lang="es-ES_tradnl" sz="1600" b="1" dirty="0" err="1"/>
              <a:t>the</a:t>
            </a:r>
            <a:r>
              <a:rPr lang="es-ES_tradnl" sz="1600" b="1" dirty="0"/>
              <a:t> </a:t>
            </a:r>
            <a:r>
              <a:rPr lang="es-ES_tradnl" sz="1600" b="1" dirty="0" err="1"/>
              <a:t>energy</a:t>
            </a:r>
            <a:r>
              <a:rPr lang="es-ES_tradnl" sz="1600" b="1" dirty="0"/>
              <a:t> </a:t>
            </a:r>
            <a:r>
              <a:rPr lang="es-ES_tradnl" sz="1600" b="1" dirty="0" err="1"/>
              <a:t>loss</a:t>
            </a:r>
            <a:r>
              <a:rPr lang="es-ES_tradnl" sz="1600" b="1" dirty="0"/>
              <a:t> </a:t>
            </a:r>
            <a:r>
              <a:rPr lang="es-ES_tradnl" sz="1600" b="1" dirty="0" err="1" smtClean="0"/>
              <a:t>mechanism</a:t>
            </a:r>
            <a:r>
              <a:rPr lang="es-ES_tradnl" sz="1600" b="1" dirty="0" smtClean="0"/>
              <a:t> crucial </a:t>
            </a:r>
            <a:r>
              <a:rPr lang="es-ES_tradnl" sz="1600" b="1" dirty="0" err="1" smtClean="0"/>
              <a:t>for</a:t>
            </a:r>
            <a:r>
              <a:rPr lang="es-ES_tradnl" sz="1600" b="1" dirty="0" smtClean="0"/>
              <a:t> </a:t>
            </a:r>
            <a:r>
              <a:rPr lang="es-ES_tradnl" sz="1600" b="1" dirty="0" err="1"/>
              <a:t>understanding</a:t>
            </a:r>
            <a:r>
              <a:rPr lang="es-ES_tradnl" sz="1600" b="1" dirty="0"/>
              <a:t> </a:t>
            </a:r>
            <a:r>
              <a:rPr lang="es-ES_tradnl" sz="1600" b="1" dirty="0" err="1"/>
              <a:t>of</a:t>
            </a:r>
            <a:r>
              <a:rPr lang="es-ES_tradnl" sz="1600" b="1" dirty="0"/>
              <a:t> </a:t>
            </a:r>
            <a:r>
              <a:rPr lang="es-ES_tradnl" sz="1600" b="1" dirty="0" err="1"/>
              <a:t>the</a:t>
            </a:r>
            <a:r>
              <a:rPr lang="es-ES_tradnl" sz="1600" b="1" dirty="0"/>
              <a:t> </a:t>
            </a:r>
            <a:r>
              <a:rPr lang="es-ES_tradnl" sz="1600" b="1" dirty="0" err="1"/>
              <a:t>medium</a:t>
            </a:r>
            <a:r>
              <a:rPr lang="es-ES_tradnl" sz="1600" b="1" dirty="0"/>
              <a:t> </a:t>
            </a:r>
            <a:r>
              <a:rPr lang="es-ES_tradnl" sz="1600" b="1" dirty="0" err="1"/>
              <a:t>produced</a:t>
            </a:r>
            <a:r>
              <a:rPr lang="es-ES_tradnl" sz="1600" b="1" dirty="0"/>
              <a:t> in </a:t>
            </a:r>
            <a:r>
              <a:rPr lang="es-ES_tradnl" sz="1600" b="1" dirty="0" smtClean="0"/>
              <a:t>HIC</a:t>
            </a:r>
          </a:p>
          <a:p>
            <a:r>
              <a:rPr lang="es-ES_tradnl" sz="1600" b="1" dirty="0" smtClean="0"/>
              <a:t> + </a:t>
            </a:r>
            <a:r>
              <a:rPr lang="es-ES_tradnl" sz="1600" b="1" dirty="0" err="1" smtClean="0"/>
              <a:t>detailed</a:t>
            </a:r>
            <a:r>
              <a:rPr lang="es-ES_tradnl" sz="1600" b="1" dirty="0" smtClean="0"/>
              <a:t> </a:t>
            </a:r>
            <a:r>
              <a:rPr lang="es-ES_tradnl" sz="1600" b="1" dirty="0" err="1" smtClean="0"/>
              <a:t>study</a:t>
            </a:r>
            <a:r>
              <a:rPr lang="es-ES_tradnl" sz="1600" b="1" dirty="0" smtClean="0"/>
              <a:t> </a:t>
            </a:r>
            <a:r>
              <a:rPr lang="es-ES_tradnl" sz="1600" b="1" dirty="0" err="1" smtClean="0"/>
              <a:t>of</a:t>
            </a:r>
            <a:r>
              <a:rPr lang="es-ES_tradnl" sz="1600" b="1" dirty="0" smtClean="0"/>
              <a:t> </a:t>
            </a:r>
            <a:r>
              <a:rPr lang="es-ES_tradnl" sz="1600" b="1" dirty="0" err="1" smtClean="0"/>
              <a:t>heavy</a:t>
            </a:r>
            <a:r>
              <a:rPr lang="es-ES_tradnl" sz="1600" b="1" dirty="0" smtClean="0"/>
              <a:t> </a:t>
            </a:r>
            <a:r>
              <a:rPr lang="es-ES_tradnl" sz="1600" b="1" dirty="0" err="1" smtClean="0"/>
              <a:t>quark</a:t>
            </a:r>
            <a:r>
              <a:rPr lang="es-ES_tradnl" sz="1600" b="1" dirty="0" smtClean="0"/>
              <a:t> </a:t>
            </a:r>
            <a:r>
              <a:rPr lang="es-ES_tradnl" sz="1600" b="1" dirty="0" err="1" smtClean="0"/>
              <a:t>hadronisation</a:t>
            </a:r>
            <a:r>
              <a:rPr lang="es-ES_tradnl" sz="1600" b="1" dirty="0" smtClean="0"/>
              <a:t>  …</a:t>
            </a:r>
            <a:endParaRPr lang="es-ES_tradnl" sz="1600" b="1" dirty="0"/>
          </a:p>
        </p:txBody>
      </p:sp>
      <p:sp>
        <p:nvSpPr>
          <p:cNvPr id="8" name="TextBox 7"/>
          <p:cNvSpPr txBox="1"/>
          <p:nvPr/>
        </p:nvSpPr>
        <p:spPr>
          <a:xfrm>
            <a:off x="7620028" y="5023150"/>
            <a:ext cx="1295372" cy="246221"/>
          </a:xfrm>
          <a:prstGeom prst="rect">
            <a:avLst/>
          </a:prstGeom>
          <a:noFill/>
        </p:spPr>
        <p:txBody>
          <a:bodyPr wrap="none" rtlCol="0">
            <a:spAutoFit/>
          </a:bodyPr>
          <a:lstStyle/>
          <a:p>
            <a:r>
              <a:rPr lang="en-US" sz="1000" dirty="0" err="1" smtClean="0"/>
              <a:t>W.Brooks</a:t>
            </a:r>
            <a:r>
              <a:rPr lang="en-US" sz="1000" dirty="0" smtClean="0"/>
              <a:t>, Divonne09</a:t>
            </a:r>
            <a:endParaRPr lang="en-US" sz="10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2800" b="1" dirty="0" smtClean="0"/>
              <a:t>Nuclear Physics with the </a:t>
            </a:r>
            <a:r>
              <a:rPr lang="en-US" sz="2800" b="1" dirty="0" err="1" smtClean="0"/>
              <a:t>LHeC</a:t>
            </a:r>
            <a:endParaRPr lang="en-US" sz="2800" b="1" dirty="0"/>
          </a:p>
        </p:txBody>
      </p:sp>
      <p:pic>
        <p:nvPicPr>
          <p:cNvPr id="3" name="Picture 3"/>
          <p:cNvPicPr>
            <a:picLocks noChangeArrowheads="1"/>
          </p:cNvPicPr>
          <p:nvPr/>
        </p:nvPicPr>
        <p:blipFill>
          <a:blip r:embed="rId2"/>
          <a:srcRect l="1707" t="2811" r="6000"/>
          <a:stretch>
            <a:fillRect/>
          </a:stretch>
        </p:blipFill>
        <p:spPr bwMode="auto">
          <a:xfrm>
            <a:off x="4846276" y="1513300"/>
            <a:ext cx="3390900" cy="2908300"/>
          </a:xfrm>
          <a:prstGeom prst="rect">
            <a:avLst/>
          </a:prstGeom>
          <a:noFill/>
          <a:ln w="12700">
            <a:noFill/>
            <a:miter lim="800000"/>
            <a:headEnd/>
            <a:tailEnd/>
          </a:ln>
        </p:spPr>
      </p:pic>
      <p:grpSp>
        <p:nvGrpSpPr>
          <p:cNvPr id="4" name="Group 5"/>
          <p:cNvGrpSpPr>
            <a:grpSpLocks/>
          </p:cNvGrpSpPr>
          <p:nvPr/>
        </p:nvGrpSpPr>
        <p:grpSpPr bwMode="auto">
          <a:xfrm>
            <a:off x="1099776" y="5106984"/>
            <a:ext cx="7010400" cy="1181100"/>
            <a:chOff x="0" y="0"/>
            <a:chExt cx="4416" cy="744"/>
          </a:xfrm>
        </p:grpSpPr>
        <p:sp>
          <p:nvSpPr>
            <p:cNvPr id="7" name="AutoShape 6"/>
            <p:cNvSpPr>
              <a:spLocks/>
            </p:cNvSpPr>
            <p:nvPr/>
          </p:nvSpPr>
          <p:spPr bwMode="auto">
            <a:xfrm>
              <a:off x="0" y="0"/>
              <a:ext cx="4416" cy="744"/>
            </a:xfrm>
            <a:prstGeom prst="rightArrow">
              <a:avLst>
                <a:gd name="adj1" fmla="val 39787"/>
                <a:gd name="adj2" fmla="val 34431"/>
              </a:avLst>
            </a:prstGeom>
            <a:blipFill dpi="0" rotWithShape="0">
              <a:blip r:embed="rId3"/>
              <a:srcRect/>
              <a:tile tx="0" ty="0" sx="100000" sy="100000" flip="none" algn="tl"/>
            </a:blipFill>
            <a:ln w="25400">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nvGrpSpPr>
            <p:cNvPr id="5" name="Group 7"/>
            <p:cNvGrpSpPr>
              <a:grpSpLocks/>
            </p:cNvGrpSpPr>
            <p:nvPr/>
          </p:nvGrpSpPr>
          <p:grpSpPr bwMode="auto">
            <a:xfrm>
              <a:off x="16" y="20"/>
              <a:ext cx="4008" cy="700"/>
              <a:chOff x="0" y="0"/>
              <a:chExt cx="4008" cy="699"/>
            </a:xfrm>
          </p:grpSpPr>
          <p:pic>
            <p:nvPicPr>
              <p:cNvPr id="9" name="Picture 8"/>
              <p:cNvPicPr>
                <a:picLocks noChangeArrowheads="1"/>
              </p:cNvPicPr>
              <p:nvPr/>
            </p:nvPicPr>
            <p:blipFill>
              <a:blip r:embed="rId4"/>
              <a:srcRect t="10527" r="51155" b="15788"/>
              <a:stretch>
                <a:fillRect/>
              </a:stretch>
            </p:blipFill>
            <p:spPr bwMode="auto">
              <a:xfrm>
                <a:off x="0" y="0"/>
                <a:ext cx="704" cy="696"/>
              </a:xfrm>
              <a:prstGeom prst="rect">
                <a:avLst/>
              </a:prstGeom>
              <a:noFill/>
              <a:ln w="12700">
                <a:noFill/>
                <a:miter lim="800000"/>
                <a:headEnd/>
                <a:tailEnd/>
              </a:ln>
            </p:spPr>
          </p:pic>
          <p:pic>
            <p:nvPicPr>
              <p:cNvPr id="10" name="Picture 9"/>
              <p:cNvPicPr>
                <a:picLocks noChangeArrowheads="1"/>
              </p:cNvPicPr>
              <p:nvPr/>
            </p:nvPicPr>
            <p:blipFill>
              <a:blip r:embed="rId5"/>
              <a:srcRect l="23466" t="17691" r="16692" b="17442"/>
              <a:stretch>
                <a:fillRect/>
              </a:stretch>
            </p:blipFill>
            <p:spPr bwMode="auto">
              <a:xfrm>
                <a:off x="856" y="11"/>
                <a:ext cx="680" cy="688"/>
              </a:xfrm>
              <a:prstGeom prst="rect">
                <a:avLst/>
              </a:prstGeom>
              <a:noFill/>
              <a:ln w="12700">
                <a:noFill/>
                <a:miter lim="800000"/>
                <a:headEnd/>
                <a:tailEnd/>
              </a:ln>
            </p:spPr>
          </p:pic>
          <p:pic>
            <p:nvPicPr>
              <p:cNvPr id="11" name="Picture 10"/>
              <p:cNvPicPr>
                <a:picLocks noChangeArrowheads="1"/>
              </p:cNvPicPr>
              <p:nvPr/>
            </p:nvPicPr>
            <p:blipFill>
              <a:blip r:embed="rId6"/>
              <a:srcRect t="14815" r="53705" b="18518"/>
              <a:stretch>
                <a:fillRect/>
              </a:stretch>
            </p:blipFill>
            <p:spPr bwMode="auto">
              <a:xfrm>
                <a:off x="1664" y="11"/>
                <a:ext cx="680" cy="688"/>
              </a:xfrm>
              <a:prstGeom prst="rect">
                <a:avLst/>
              </a:prstGeom>
              <a:noFill/>
              <a:ln w="12700">
                <a:noFill/>
                <a:miter lim="800000"/>
                <a:headEnd/>
                <a:tailEnd/>
              </a:ln>
            </p:spPr>
          </p:pic>
          <p:pic>
            <p:nvPicPr>
              <p:cNvPr id="12" name="Picture 11"/>
              <p:cNvPicPr>
                <a:picLocks noChangeArrowheads="1"/>
              </p:cNvPicPr>
              <p:nvPr/>
            </p:nvPicPr>
            <p:blipFill>
              <a:blip r:embed="rId7"/>
              <a:srcRect l="17392" t="12135" b="8331"/>
              <a:stretch>
                <a:fillRect/>
              </a:stretch>
            </p:blipFill>
            <p:spPr bwMode="auto">
              <a:xfrm>
                <a:off x="2544" y="34"/>
                <a:ext cx="694" cy="664"/>
              </a:xfrm>
              <a:prstGeom prst="rect">
                <a:avLst/>
              </a:prstGeom>
              <a:noFill/>
              <a:ln w="12700">
                <a:noFill/>
                <a:miter lim="800000"/>
                <a:headEnd/>
                <a:tailEnd/>
              </a:ln>
            </p:spPr>
          </p:pic>
          <p:pic>
            <p:nvPicPr>
              <p:cNvPr id="13" name="Picture 12"/>
              <p:cNvPicPr>
                <a:picLocks noChangeArrowheads="1"/>
              </p:cNvPicPr>
              <p:nvPr/>
            </p:nvPicPr>
            <p:blipFill>
              <a:blip r:embed="rId8"/>
              <a:srcRect l="17720" r="19197"/>
              <a:stretch>
                <a:fillRect/>
              </a:stretch>
            </p:blipFill>
            <p:spPr bwMode="auto">
              <a:xfrm>
                <a:off x="3400" y="22"/>
                <a:ext cx="608" cy="664"/>
              </a:xfrm>
              <a:prstGeom prst="rect">
                <a:avLst/>
              </a:prstGeom>
              <a:noFill/>
              <a:ln w="12700">
                <a:noFill/>
                <a:miter lim="800000"/>
                <a:headEnd/>
                <a:tailEnd/>
              </a:ln>
            </p:spPr>
          </p:pic>
        </p:grpSp>
      </p:grpSp>
      <p:pic>
        <p:nvPicPr>
          <p:cNvPr id="14" name="Picture 3"/>
          <p:cNvPicPr>
            <a:picLocks noChangeAspect="1" noChangeArrowheads="1"/>
          </p:cNvPicPr>
          <p:nvPr/>
        </p:nvPicPr>
        <p:blipFill>
          <a:blip r:embed="rId9"/>
          <a:srcRect/>
          <a:stretch>
            <a:fillRect/>
          </a:stretch>
        </p:blipFill>
        <p:spPr bwMode="auto">
          <a:xfrm>
            <a:off x="445204" y="1513300"/>
            <a:ext cx="3852960" cy="2650091"/>
          </a:xfrm>
          <a:prstGeom prst="rect">
            <a:avLst/>
          </a:prstGeom>
          <a:noFill/>
          <a:ln w="38100">
            <a:noFill/>
            <a:miter lim="800000"/>
            <a:headEnd/>
            <a:tailEnd/>
          </a:ln>
          <a:effectLst/>
        </p:spPr>
      </p:pic>
      <p:sp>
        <p:nvSpPr>
          <p:cNvPr id="16" name="TextBox 15"/>
          <p:cNvSpPr txBox="1"/>
          <p:nvPr/>
        </p:nvSpPr>
        <p:spPr>
          <a:xfrm>
            <a:off x="473906" y="1143968"/>
            <a:ext cx="3946062" cy="369332"/>
          </a:xfrm>
          <a:prstGeom prst="rect">
            <a:avLst/>
          </a:prstGeom>
          <a:noFill/>
        </p:spPr>
        <p:txBody>
          <a:bodyPr wrap="none" rtlCol="0">
            <a:spAutoFit/>
          </a:bodyPr>
          <a:lstStyle/>
          <a:p>
            <a:r>
              <a:rPr lang="en-US" b="1" dirty="0" smtClean="0">
                <a:solidFill>
                  <a:srgbClr val="0000FF"/>
                </a:solidFill>
              </a:rPr>
              <a:t>   Nuclear Parton Distribution Functions</a:t>
            </a:r>
            <a:endParaRPr lang="en-US" b="1" dirty="0">
              <a:solidFill>
                <a:srgbClr val="0000FF"/>
              </a:solidFill>
            </a:endParaRPr>
          </a:p>
        </p:txBody>
      </p:sp>
      <p:sp>
        <p:nvSpPr>
          <p:cNvPr id="17" name="TextBox 16"/>
          <p:cNvSpPr txBox="1"/>
          <p:nvPr/>
        </p:nvSpPr>
        <p:spPr>
          <a:xfrm>
            <a:off x="5054638" y="1143000"/>
            <a:ext cx="3662256" cy="369332"/>
          </a:xfrm>
          <a:prstGeom prst="rect">
            <a:avLst/>
          </a:prstGeom>
          <a:noFill/>
        </p:spPr>
        <p:txBody>
          <a:bodyPr wrap="none" rtlCol="0">
            <a:spAutoFit/>
          </a:bodyPr>
          <a:lstStyle/>
          <a:p>
            <a:r>
              <a:rPr lang="en-US" b="1" dirty="0" smtClean="0">
                <a:solidFill>
                  <a:srgbClr val="0000FF"/>
                </a:solidFill>
              </a:rPr>
              <a:t>     Saturation (low </a:t>
            </a:r>
            <a:r>
              <a:rPr lang="en-US" b="1" dirty="0" err="1" smtClean="0">
                <a:solidFill>
                  <a:srgbClr val="0000FF"/>
                </a:solidFill>
              </a:rPr>
              <a:t>x</a:t>
            </a:r>
            <a:r>
              <a:rPr lang="en-US" b="1" dirty="0" smtClean="0">
                <a:solidFill>
                  <a:srgbClr val="0000FF"/>
                </a:solidFill>
              </a:rPr>
              <a:t>, nonlinear QCD)</a:t>
            </a:r>
            <a:endParaRPr lang="en-US" b="1" dirty="0">
              <a:solidFill>
                <a:srgbClr val="0000FF"/>
              </a:solidFill>
            </a:endParaRPr>
          </a:p>
        </p:txBody>
      </p:sp>
      <p:sp>
        <p:nvSpPr>
          <p:cNvPr id="18" name="TextBox 17"/>
          <p:cNvSpPr txBox="1"/>
          <p:nvPr/>
        </p:nvSpPr>
        <p:spPr>
          <a:xfrm>
            <a:off x="1446696" y="4737652"/>
            <a:ext cx="4947275" cy="369332"/>
          </a:xfrm>
          <a:prstGeom prst="rect">
            <a:avLst/>
          </a:prstGeom>
          <a:noFill/>
        </p:spPr>
        <p:txBody>
          <a:bodyPr wrap="none" rtlCol="0">
            <a:spAutoFit/>
          </a:bodyPr>
          <a:lstStyle/>
          <a:p>
            <a:r>
              <a:rPr lang="en-US" b="1" dirty="0" smtClean="0">
                <a:solidFill>
                  <a:srgbClr val="0000FF"/>
                </a:solidFill>
              </a:rPr>
              <a:t>       Quark Gluon Plasma, its initial and final states</a:t>
            </a:r>
            <a:endParaRPr lang="en-US" b="1" dirty="0">
              <a:solidFill>
                <a:srgbClr val="0000FF"/>
              </a:solidFill>
            </a:endParaRPr>
          </a:p>
        </p:txBody>
      </p:sp>
      <p:sp>
        <p:nvSpPr>
          <p:cNvPr id="19" name="TextBox 18"/>
          <p:cNvSpPr txBox="1"/>
          <p:nvPr/>
        </p:nvSpPr>
        <p:spPr>
          <a:xfrm>
            <a:off x="1125176" y="6482522"/>
            <a:ext cx="6558206" cy="276999"/>
          </a:xfrm>
          <a:prstGeom prst="rect">
            <a:avLst/>
          </a:prstGeom>
          <a:noFill/>
        </p:spPr>
        <p:txBody>
          <a:bodyPr wrap="none" rtlCol="0">
            <a:spAutoFit/>
          </a:bodyPr>
          <a:lstStyle/>
          <a:p>
            <a:r>
              <a:rPr lang="en-US" sz="1200" dirty="0" smtClean="0"/>
              <a:t>Gluon emission from saturated nuclei          </a:t>
            </a:r>
            <a:r>
              <a:rPr lang="en-US" sz="1200" dirty="0" err="1" smtClean="0"/>
              <a:t>Glasma</a:t>
            </a:r>
            <a:r>
              <a:rPr lang="en-US" sz="1200" dirty="0" smtClean="0"/>
              <a:t>?                         QGP                               </a:t>
            </a:r>
            <a:r>
              <a:rPr lang="en-US" sz="1200" dirty="0" err="1" smtClean="0"/>
              <a:t>Reconfinement</a:t>
            </a:r>
            <a:endParaRPr lang="en-US" sz="12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542236" y="41067"/>
            <a:ext cx="7772400" cy="708025"/>
          </a:xfrm>
        </p:spPr>
        <p:txBody>
          <a:bodyPr>
            <a:normAutofit/>
          </a:bodyPr>
          <a:lstStyle/>
          <a:p>
            <a:r>
              <a:rPr lang="en-US" sz="2800" b="1" dirty="0" smtClean="0">
                <a:solidFill>
                  <a:srgbClr val="0000FF"/>
                </a:solidFill>
              </a:rPr>
              <a:t>      Quark Gluon Plasma</a:t>
            </a:r>
            <a:endParaRPr lang="en-US" sz="2800" b="1" dirty="0">
              <a:solidFill>
                <a:srgbClr val="0000FF"/>
              </a:solidFill>
            </a:endParaRPr>
          </a:p>
        </p:txBody>
      </p:sp>
      <p:sp>
        <p:nvSpPr>
          <p:cNvPr id="3" name="TextBox 2"/>
          <p:cNvSpPr txBox="1"/>
          <p:nvPr/>
        </p:nvSpPr>
        <p:spPr>
          <a:xfrm>
            <a:off x="1304236" y="749092"/>
            <a:ext cx="6247824" cy="584776"/>
          </a:xfrm>
          <a:prstGeom prst="rect">
            <a:avLst/>
          </a:prstGeom>
          <a:noFill/>
        </p:spPr>
        <p:txBody>
          <a:bodyPr wrap="none" rtlCol="0">
            <a:spAutoFit/>
          </a:bodyPr>
          <a:lstStyle/>
          <a:p>
            <a:r>
              <a:rPr lang="en-US" sz="1600" dirty="0" smtClean="0"/>
              <a:t>Landau 1953.    </a:t>
            </a:r>
            <a:r>
              <a:rPr lang="en-US" sz="1600" b="1" dirty="0" smtClean="0"/>
              <a:t>RHIC</a:t>
            </a:r>
            <a:r>
              <a:rPr lang="en-US" sz="1600" dirty="0" smtClean="0"/>
              <a:t>: QGP strongly coupled plasma with liquid </a:t>
            </a:r>
            <a:r>
              <a:rPr lang="en-US" sz="1600" dirty="0" err="1" smtClean="0"/>
              <a:t>behaviour</a:t>
            </a:r>
            <a:endParaRPr lang="en-US" sz="1600" dirty="0" smtClean="0"/>
          </a:p>
          <a:p>
            <a:r>
              <a:rPr lang="en-US" sz="1600" dirty="0" smtClean="0"/>
              <a:t>                                       instead of weakly interacting gas of </a:t>
            </a:r>
            <a:r>
              <a:rPr lang="en-US" sz="1600" dirty="0" err="1" smtClean="0"/>
              <a:t>partons</a:t>
            </a:r>
            <a:endParaRPr lang="en-US" sz="1600" dirty="0"/>
          </a:p>
        </p:txBody>
      </p:sp>
      <p:pic>
        <p:nvPicPr>
          <p:cNvPr id="4" name="Picture 21"/>
          <p:cNvPicPr>
            <a:picLocks noChangeAspect="1" noChangeArrowheads="1"/>
          </p:cNvPicPr>
          <p:nvPr/>
        </p:nvPicPr>
        <p:blipFill>
          <a:blip r:embed="rId2"/>
          <a:srcRect/>
          <a:stretch>
            <a:fillRect/>
          </a:stretch>
        </p:blipFill>
        <p:spPr bwMode="auto">
          <a:xfrm>
            <a:off x="685800" y="1556388"/>
            <a:ext cx="3927337" cy="1948813"/>
          </a:xfrm>
          <a:prstGeom prst="rect">
            <a:avLst/>
          </a:prstGeom>
          <a:noFill/>
          <a:ln w="9525">
            <a:solidFill>
              <a:schemeClr val="bg1">
                <a:lumMod val="75000"/>
              </a:schemeClr>
            </a:solidFill>
            <a:miter lim="800000"/>
            <a:headEnd/>
            <a:tailEnd/>
          </a:ln>
          <a:effectLst/>
        </p:spPr>
      </p:pic>
      <p:pic>
        <p:nvPicPr>
          <p:cNvPr id="6" name="Picture 22"/>
          <p:cNvPicPr>
            <a:picLocks noChangeAspect="1" noChangeArrowheads="1"/>
          </p:cNvPicPr>
          <p:nvPr/>
        </p:nvPicPr>
        <p:blipFill>
          <a:blip r:embed="rId3"/>
          <a:srcRect/>
          <a:stretch>
            <a:fillRect/>
          </a:stretch>
        </p:blipFill>
        <p:spPr bwMode="auto">
          <a:xfrm>
            <a:off x="4817674" y="3521237"/>
            <a:ext cx="4105456" cy="2958073"/>
          </a:xfrm>
          <a:prstGeom prst="rect">
            <a:avLst/>
          </a:prstGeom>
          <a:noFill/>
          <a:ln w="9525">
            <a:noFill/>
            <a:miter lim="800000"/>
            <a:headEnd/>
            <a:tailEnd/>
          </a:ln>
          <a:effectLst/>
        </p:spPr>
      </p:pic>
      <p:sp>
        <p:nvSpPr>
          <p:cNvPr id="5" name="TextBox 4"/>
          <p:cNvSpPr txBox="1"/>
          <p:nvPr/>
        </p:nvSpPr>
        <p:spPr>
          <a:xfrm>
            <a:off x="685800" y="4019826"/>
            <a:ext cx="4433926" cy="2246769"/>
          </a:xfrm>
          <a:prstGeom prst="rect">
            <a:avLst/>
          </a:prstGeom>
          <a:noFill/>
        </p:spPr>
        <p:txBody>
          <a:bodyPr wrap="none" rtlCol="0">
            <a:spAutoFit/>
          </a:bodyPr>
          <a:lstStyle/>
          <a:p>
            <a:r>
              <a:rPr lang="en-US" sz="1400" dirty="0" smtClean="0"/>
              <a:t>Collective flow in non-central collisions anisotropic</a:t>
            </a:r>
          </a:p>
          <a:p>
            <a:endParaRPr lang="en-US" sz="1400" dirty="0" smtClean="0"/>
          </a:p>
          <a:p>
            <a:r>
              <a:rPr lang="en-US" sz="1400" dirty="0" smtClean="0"/>
              <a:t>Anisotropy proportional to 1/viscosity of  fireball,</a:t>
            </a:r>
          </a:p>
          <a:p>
            <a:r>
              <a:rPr lang="en-US" sz="1400" dirty="0" smtClean="0"/>
              <a:t>              dominantly elliptic (“v</a:t>
            </a:r>
            <a:r>
              <a:rPr lang="en-US" sz="1400" baseline="-25000" dirty="0" smtClean="0"/>
              <a:t>2</a:t>
            </a:r>
            <a:r>
              <a:rPr lang="en-US" sz="1400" dirty="0" smtClean="0"/>
              <a:t>” coefficient)</a:t>
            </a:r>
          </a:p>
          <a:p>
            <a:endParaRPr lang="en-US" sz="1400" dirty="0" smtClean="0"/>
          </a:p>
          <a:p>
            <a:r>
              <a:rPr lang="en-US" sz="1400" dirty="0" smtClean="0"/>
              <a:t>QGP most perfect liquid – smallest shear viscosity/entropy</a:t>
            </a:r>
          </a:p>
          <a:p>
            <a:endParaRPr lang="en-US" sz="1400" dirty="0" smtClean="0"/>
          </a:p>
          <a:p>
            <a:r>
              <a:rPr lang="en-US" sz="1400" dirty="0" smtClean="0"/>
              <a:t>Conclusions depend on initial fireball eccentricity</a:t>
            </a:r>
          </a:p>
          <a:p>
            <a:endParaRPr lang="en-US" sz="1200" dirty="0" smtClean="0"/>
          </a:p>
          <a:p>
            <a:r>
              <a:rPr lang="en-US" sz="1600" b="1" dirty="0" err="1" smtClean="0"/>
              <a:t>eA</a:t>
            </a:r>
            <a:r>
              <a:rPr lang="en-US" sz="1600" b="1" dirty="0" smtClean="0"/>
              <a:t> to measure the initial conditions of QGP. </a:t>
            </a:r>
            <a:endParaRPr lang="en-US" sz="1600" b="1" dirty="0"/>
          </a:p>
        </p:txBody>
      </p:sp>
      <p:sp>
        <p:nvSpPr>
          <p:cNvPr id="7" name="TextBox 6"/>
          <p:cNvSpPr txBox="1"/>
          <p:nvPr/>
        </p:nvSpPr>
        <p:spPr>
          <a:xfrm>
            <a:off x="5488608" y="1833217"/>
            <a:ext cx="2326278" cy="523220"/>
          </a:xfrm>
          <a:prstGeom prst="rect">
            <a:avLst/>
          </a:prstGeom>
          <a:noFill/>
        </p:spPr>
        <p:txBody>
          <a:bodyPr wrap="none" rtlCol="0">
            <a:spAutoFit/>
          </a:bodyPr>
          <a:lstStyle/>
          <a:p>
            <a:r>
              <a:rPr lang="en-US" sz="1400" b="1" dirty="0" smtClean="0"/>
              <a:t>Related to cold atoms and to </a:t>
            </a:r>
          </a:p>
          <a:p>
            <a:r>
              <a:rPr lang="en-US" sz="1400" b="1" dirty="0" smtClean="0"/>
              <a:t>superstring theory [</a:t>
            </a:r>
            <a:r>
              <a:rPr lang="en-US" sz="1400" b="1" dirty="0" err="1" smtClean="0"/>
              <a:t>AdS</a:t>
            </a:r>
            <a:r>
              <a:rPr lang="en-US" sz="1400" b="1" dirty="0" smtClean="0"/>
              <a:t>/CFT]</a:t>
            </a:r>
            <a:endParaRPr lang="en-US" sz="1400" b="1" dirty="0"/>
          </a:p>
        </p:txBody>
      </p:sp>
      <p:sp>
        <p:nvSpPr>
          <p:cNvPr id="8" name="TextBox 7"/>
          <p:cNvSpPr txBox="1"/>
          <p:nvPr/>
        </p:nvSpPr>
        <p:spPr>
          <a:xfrm>
            <a:off x="685800" y="3521237"/>
            <a:ext cx="2652101" cy="246221"/>
          </a:xfrm>
          <a:prstGeom prst="rect">
            <a:avLst/>
          </a:prstGeom>
          <a:noFill/>
        </p:spPr>
        <p:txBody>
          <a:bodyPr wrap="none" rtlCol="0">
            <a:spAutoFit/>
          </a:bodyPr>
          <a:lstStyle/>
          <a:p>
            <a:r>
              <a:rPr lang="en-US" sz="1000" dirty="0" err="1" smtClean="0"/>
              <a:t>M.Tannenbaum</a:t>
            </a:r>
            <a:r>
              <a:rPr lang="en-US" sz="1000" dirty="0" smtClean="0"/>
              <a:t>, </a:t>
            </a:r>
            <a:r>
              <a:rPr lang="en-US" sz="1000" dirty="0" err="1" smtClean="0"/>
              <a:t>Rept.Prog.Phys</a:t>
            </a:r>
            <a:r>
              <a:rPr lang="en-US" sz="1000" dirty="0" smtClean="0"/>
              <a:t> 65 (2006) 2005</a:t>
            </a:r>
            <a:endParaRPr lang="en-US" sz="1000" dirty="0"/>
          </a:p>
        </p:txBody>
      </p:sp>
      <p:sp>
        <p:nvSpPr>
          <p:cNvPr id="9" name="TextBox 8"/>
          <p:cNvSpPr txBox="1"/>
          <p:nvPr/>
        </p:nvSpPr>
        <p:spPr>
          <a:xfrm rot="16200000">
            <a:off x="7549340" y="4718332"/>
            <a:ext cx="2147969" cy="246221"/>
          </a:xfrm>
          <a:prstGeom prst="rect">
            <a:avLst/>
          </a:prstGeom>
          <a:noFill/>
        </p:spPr>
        <p:txBody>
          <a:bodyPr wrap="none" rtlCol="0">
            <a:spAutoFit/>
          </a:bodyPr>
          <a:lstStyle/>
          <a:p>
            <a:r>
              <a:rPr lang="en-US" sz="1000" dirty="0" smtClean="0"/>
              <a:t>Hirano et al, Phys.Lett.B636(2006)299</a:t>
            </a:r>
            <a:endParaRPr lang="en-US" sz="1000" dirty="0"/>
          </a:p>
        </p:txBody>
      </p:sp>
      <p:sp>
        <p:nvSpPr>
          <p:cNvPr id="10" name="TextBox 9"/>
          <p:cNvSpPr txBox="1"/>
          <p:nvPr/>
        </p:nvSpPr>
        <p:spPr>
          <a:xfrm>
            <a:off x="685800" y="6479310"/>
            <a:ext cx="1929059" cy="246221"/>
          </a:xfrm>
          <a:prstGeom prst="rect">
            <a:avLst/>
          </a:prstGeom>
          <a:noFill/>
        </p:spPr>
        <p:txBody>
          <a:bodyPr wrap="none" rtlCol="0">
            <a:spAutoFit/>
          </a:bodyPr>
          <a:lstStyle/>
          <a:p>
            <a:r>
              <a:rPr lang="en-US" sz="1000" dirty="0" err="1" smtClean="0"/>
              <a:t>U.Heinz</a:t>
            </a:r>
            <a:r>
              <a:rPr lang="en-US" sz="1000" dirty="0" smtClean="0"/>
              <a:t> arXiv:0907.4256 (</a:t>
            </a:r>
            <a:r>
              <a:rPr lang="en-US" sz="1000" dirty="0" err="1" smtClean="0"/>
              <a:t>nucl.th</a:t>
            </a:r>
            <a:r>
              <a:rPr lang="en-US" sz="1000" dirty="0" smtClean="0"/>
              <a:t>)</a:t>
            </a:r>
            <a:endParaRPr lang="en-US" sz="1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7" name="Picture 2" descr="08"/>
          <p:cNvPicPr>
            <a:picLocks noChangeAspect="1" noChangeArrowheads="1"/>
          </p:cNvPicPr>
          <p:nvPr/>
        </p:nvPicPr>
        <p:blipFill>
          <a:blip r:embed="rId3" cstate="print"/>
          <a:srcRect l="1059"/>
          <a:stretch>
            <a:fillRect/>
          </a:stretch>
        </p:blipFill>
        <p:spPr bwMode="auto">
          <a:xfrm>
            <a:off x="175987" y="228600"/>
            <a:ext cx="8650513" cy="6456347"/>
          </a:xfrm>
          <a:prstGeom prst="rect">
            <a:avLst/>
          </a:prstGeom>
          <a:noFill/>
        </p:spPr>
      </p:pic>
      <p:sp>
        <p:nvSpPr>
          <p:cNvPr id="66" name="Title 1"/>
          <p:cNvSpPr txBox="1">
            <a:spLocks/>
          </p:cNvSpPr>
          <p:nvPr/>
        </p:nvSpPr>
        <p:spPr>
          <a:xfrm>
            <a:off x="4800600" y="228600"/>
            <a:ext cx="3352800" cy="8382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800" b="1" dirty="0" smtClean="0">
                <a:latin typeface="+mj-lt"/>
                <a:ea typeface="+mj-ea"/>
                <a:cs typeface="+mj-cs"/>
              </a:rPr>
              <a:t>LINAC</a:t>
            </a:r>
            <a:r>
              <a:rPr kumimoji="0" lang="en-US" sz="2800" b="1" i="0" u="none" strike="noStrike" kern="1200" cap="none" spc="0" normalizeH="0" baseline="0" noProof="0" dirty="0" smtClean="0">
                <a:ln>
                  <a:noFill/>
                </a:ln>
                <a:effectLst/>
                <a:uLnTx/>
                <a:uFillTx/>
                <a:latin typeface="+mj-lt"/>
                <a:ea typeface="+mj-ea"/>
                <a:cs typeface="+mj-cs"/>
              </a:rPr>
              <a:t> - Ring </a:t>
            </a:r>
            <a:r>
              <a:rPr kumimoji="0" lang="en-US" sz="2800" b="0" i="0" u="none" strike="noStrike" kern="1200" cap="none" spc="0" normalizeH="0" baseline="0" noProof="0" dirty="0" smtClean="0">
                <a:ln>
                  <a:noFill/>
                </a:ln>
                <a:effectLst/>
                <a:uLnTx/>
                <a:uFillTx/>
                <a:latin typeface="+mj-lt"/>
                <a:ea typeface="+mj-ea"/>
                <a:cs typeface="+mj-cs"/>
              </a:rPr>
              <a:t> </a:t>
            </a:r>
            <a:endParaRPr kumimoji="0" lang="en-US" sz="2800" b="0" i="0" u="none" strike="noStrike" kern="1200" cap="none" spc="0" normalizeH="0" baseline="0" noProof="0" dirty="0">
              <a:ln>
                <a:noFill/>
              </a:ln>
              <a:effectLst/>
              <a:uLnTx/>
              <a:uFillTx/>
              <a:latin typeface="+mj-lt"/>
              <a:ea typeface="+mj-ea"/>
              <a:cs typeface="+mj-cs"/>
            </a:endParaRPr>
          </a:p>
        </p:txBody>
      </p:sp>
      <p:pic>
        <p:nvPicPr>
          <p:cNvPr id="75" name="Picture 74"/>
          <p:cNvPicPr>
            <a:picLocks noChangeAspect="1"/>
          </p:cNvPicPr>
          <p:nvPr/>
        </p:nvPicPr>
        <p:blipFill>
          <a:blip r:embed="rId4"/>
          <a:stretch>
            <a:fillRect/>
          </a:stretch>
        </p:blipFill>
        <p:spPr>
          <a:xfrm>
            <a:off x="5257800" y="2590800"/>
            <a:ext cx="3048000" cy="2746677"/>
          </a:xfrm>
          <a:prstGeom prst="rect">
            <a:avLst/>
          </a:prstGeom>
          <a:ln>
            <a:solidFill>
              <a:schemeClr val="bg1">
                <a:lumMod val="65000"/>
              </a:schemeClr>
            </a:solidFill>
          </a:ln>
        </p:spPr>
      </p:pic>
      <p:graphicFrame>
        <p:nvGraphicFramePr>
          <p:cNvPr id="171010" name="Object 2"/>
          <p:cNvGraphicFramePr>
            <a:graphicFrameLocks noChangeAspect="1"/>
          </p:cNvGraphicFramePr>
          <p:nvPr/>
        </p:nvGraphicFramePr>
        <p:xfrm>
          <a:off x="1524000" y="5953665"/>
          <a:ext cx="3522663" cy="361950"/>
        </p:xfrm>
        <a:graphic>
          <a:graphicData uri="http://schemas.openxmlformats.org/presentationml/2006/ole">
            <p:oleObj spid="_x0000_s171010" name="Equation" r:id="rId5" imgW="2336800" imgH="241300" progId="Equation.3">
              <p:embed/>
            </p:oleObj>
          </a:graphicData>
        </a:graphic>
      </p:graphicFrame>
      <p:sp>
        <p:nvSpPr>
          <p:cNvPr id="76" name="TextBox 75"/>
          <p:cNvSpPr txBox="1"/>
          <p:nvPr/>
        </p:nvSpPr>
        <p:spPr>
          <a:xfrm flipH="1">
            <a:off x="5349556" y="5946283"/>
            <a:ext cx="3476944" cy="338554"/>
          </a:xfrm>
          <a:prstGeom prst="rect">
            <a:avLst/>
          </a:prstGeom>
          <a:noFill/>
        </p:spPr>
        <p:txBody>
          <a:bodyPr wrap="square" rtlCol="0">
            <a:spAutoFit/>
          </a:bodyPr>
          <a:lstStyle/>
          <a:p>
            <a:r>
              <a:rPr lang="en-US" sz="1600" b="1" dirty="0" smtClean="0"/>
              <a:t>Energy recovery (94%), </a:t>
            </a:r>
            <a:r>
              <a:rPr lang="en-US" sz="1600" b="1" dirty="0" err="1" smtClean="0"/>
              <a:t>β</a:t>
            </a:r>
            <a:r>
              <a:rPr lang="en-US" sz="1600" b="1" baseline="30000" dirty="0" smtClean="0"/>
              <a:t>*</a:t>
            </a:r>
            <a:r>
              <a:rPr lang="en-US" sz="1600" b="1" dirty="0" smtClean="0"/>
              <a:t>=10cm</a:t>
            </a:r>
            <a:endParaRPr lang="en-US" sz="1600" b="1" dirty="0"/>
          </a:p>
        </p:txBody>
      </p:sp>
      <p:sp>
        <p:nvSpPr>
          <p:cNvPr id="79" name="TextBox 78"/>
          <p:cNvSpPr txBox="1"/>
          <p:nvPr/>
        </p:nvSpPr>
        <p:spPr>
          <a:xfrm>
            <a:off x="474975" y="1219200"/>
            <a:ext cx="2098049" cy="1959511"/>
          </a:xfrm>
          <a:prstGeom prst="rect">
            <a:avLst/>
          </a:prstGeom>
          <a:noFill/>
        </p:spPr>
        <p:txBody>
          <a:bodyPr wrap="none" rtlCol="0">
            <a:spAutoFit/>
          </a:bodyPr>
          <a:lstStyle/>
          <a:p>
            <a:r>
              <a:rPr lang="en-US" sz="1400" b="1" dirty="0" smtClean="0">
                <a:solidFill>
                  <a:srgbClr val="0000FF"/>
                </a:solidFill>
              </a:rPr>
              <a:t>Also presented in CDR:</a:t>
            </a:r>
          </a:p>
          <a:p>
            <a:r>
              <a:rPr lang="en-US" sz="1400" b="1" dirty="0" smtClean="0">
                <a:solidFill>
                  <a:srgbClr val="0000FF"/>
                </a:solidFill>
              </a:rPr>
              <a:t>60 </a:t>
            </a:r>
            <a:r>
              <a:rPr lang="en-US" sz="1400" b="1" dirty="0" err="1" smtClean="0">
                <a:solidFill>
                  <a:srgbClr val="0000FF"/>
                </a:solidFill>
              </a:rPr>
              <a:t>GeV</a:t>
            </a:r>
            <a:r>
              <a:rPr lang="en-US" sz="1400" b="1" dirty="0" smtClean="0">
                <a:solidFill>
                  <a:srgbClr val="0000FF"/>
                </a:solidFill>
              </a:rPr>
              <a:t> pulsed 10</a:t>
            </a:r>
            <a:r>
              <a:rPr lang="en-US" sz="1400" b="1" baseline="30000" dirty="0" smtClean="0">
                <a:solidFill>
                  <a:srgbClr val="0000FF"/>
                </a:solidFill>
              </a:rPr>
              <a:t>32</a:t>
            </a:r>
            <a:r>
              <a:rPr lang="en-US" sz="1400" b="1" dirty="0" smtClean="0">
                <a:solidFill>
                  <a:srgbClr val="0000FF"/>
                </a:solidFill>
              </a:rPr>
              <a:t>cm</a:t>
            </a:r>
            <a:r>
              <a:rPr lang="en-US" sz="1400" b="1" baseline="30000" dirty="0" smtClean="0">
                <a:solidFill>
                  <a:srgbClr val="0000FF"/>
                </a:solidFill>
              </a:rPr>
              <a:t>-2</a:t>
            </a:r>
            <a:r>
              <a:rPr lang="en-US" sz="1400" b="1" dirty="0" smtClean="0">
                <a:solidFill>
                  <a:srgbClr val="0000FF"/>
                </a:solidFill>
              </a:rPr>
              <a:t>s</a:t>
            </a:r>
            <a:r>
              <a:rPr lang="en-US" sz="1400" b="1" baseline="30000" dirty="0" smtClean="0">
                <a:solidFill>
                  <a:srgbClr val="0000FF"/>
                </a:solidFill>
              </a:rPr>
              <a:t>-1</a:t>
            </a:r>
          </a:p>
          <a:p>
            <a:r>
              <a:rPr lang="en-US" sz="1400" b="1" dirty="0" smtClean="0">
                <a:solidFill>
                  <a:srgbClr val="0000FF"/>
                </a:solidFill>
              </a:rPr>
              <a:t>140 </a:t>
            </a:r>
            <a:r>
              <a:rPr lang="en-US" sz="1400" b="1" dirty="0" err="1" smtClean="0">
                <a:solidFill>
                  <a:srgbClr val="0000FF"/>
                </a:solidFill>
              </a:rPr>
              <a:t>GeV</a:t>
            </a:r>
            <a:r>
              <a:rPr lang="en-US" sz="1400" b="1" dirty="0" smtClean="0">
                <a:solidFill>
                  <a:srgbClr val="0000FF"/>
                </a:solidFill>
              </a:rPr>
              <a:t> pulsed 5 10</a:t>
            </a:r>
            <a:r>
              <a:rPr lang="en-US" sz="1400" b="1" baseline="30000" dirty="0" smtClean="0">
                <a:solidFill>
                  <a:srgbClr val="0000FF"/>
                </a:solidFill>
              </a:rPr>
              <a:t>31</a:t>
            </a:r>
          </a:p>
          <a:p>
            <a:endParaRPr lang="en-US" sz="1400" b="1" baseline="30000" dirty="0" smtClean="0"/>
          </a:p>
          <a:p>
            <a:r>
              <a:rPr lang="en-US" sz="1400" b="1" dirty="0" smtClean="0"/>
              <a:t>Note: CLIC </a:t>
            </a:r>
            <a:r>
              <a:rPr lang="en-US" sz="1400" b="1" dirty="0" err="1" smtClean="0"/>
              <a:t>x</a:t>
            </a:r>
            <a:r>
              <a:rPr lang="en-US" sz="1400" b="1" dirty="0" smtClean="0"/>
              <a:t> LHC ~10</a:t>
            </a:r>
            <a:r>
              <a:rPr lang="en-US" sz="1400" b="1" baseline="30000" dirty="0" smtClean="0"/>
              <a:t>30</a:t>
            </a:r>
            <a:endParaRPr lang="en-US" sz="1400" b="1" dirty="0" smtClean="0"/>
          </a:p>
          <a:p>
            <a:r>
              <a:rPr lang="en-US" sz="1400" b="1" dirty="0" smtClean="0"/>
              <a:t>due to different time</a:t>
            </a:r>
          </a:p>
          <a:p>
            <a:r>
              <a:rPr lang="en-US" sz="1400" b="1" dirty="0" smtClean="0"/>
              <a:t>structure (0.5 </a:t>
            </a:r>
            <a:r>
              <a:rPr lang="en-US" sz="1400" b="1" dirty="0" err="1" smtClean="0"/>
              <a:t>vs</a:t>
            </a:r>
            <a:r>
              <a:rPr lang="en-US" sz="1400" b="1" dirty="0" smtClean="0"/>
              <a:t> 50ns</a:t>
            </a:r>
            <a:r>
              <a:rPr lang="en-US" sz="1400" dirty="0" smtClean="0"/>
              <a:t>)</a:t>
            </a:r>
          </a:p>
          <a:p>
            <a:endParaRPr lang="en-US" sz="1400" dirty="0" smtClean="0"/>
          </a:p>
          <a:p>
            <a:r>
              <a:rPr lang="en-US" sz="1400" b="1" dirty="0" smtClean="0"/>
              <a:t>Also </a:t>
            </a:r>
            <a:r>
              <a:rPr lang="en-US" sz="1400" b="1" dirty="0" err="1" smtClean="0"/>
              <a:t>P</a:t>
            </a:r>
            <a:r>
              <a:rPr lang="en-US" sz="1400" b="1" baseline="-25000" dirty="0" err="1" smtClean="0"/>
              <a:t>max</a:t>
            </a:r>
            <a:r>
              <a:rPr lang="en-US" sz="1400" b="1" dirty="0" smtClean="0"/>
              <a:t>=100 MW</a:t>
            </a:r>
            <a:endParaRPr lang="en-US" sz="1400" b="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4410"/>
            <a:ext cx="7772400" cy="708025"/>
          </a:xfrm>
        </p:spPr>
        <p:txBody>
          <a:bodyPr>
            <a:normAutofit/>
          </a:bodyPr>
          <a:lstStyle/>
          <a:p>
            <a:r>
              <a:rPr lang="en-US" sz="2800" b="1" dirty="0" smtClean="0">
                <a:solidFill>
                  <a:srgbClr val="0000FF"/>
                </a:solidFill>
              </a:rPr>
              <a:t>    </a:t>
            </a:r>
            <a:r>
              <a:rPr lang="en-US" sz="2800" b="1" dirty="0" err="1" smtClean="0">
                <a:solidFill>
                  <a:srgbClr val="0000FF"/>
                </a:solidFill>
              </a:rPr>
              <a:t>Colour</a:t>
            </a:r>
            <a:r>
              <a:rPr lang="en-US" sz="2800" b="1" dirty="0" smtClean="0">
                <a:solidFill>
                  <a:srgbClr val="0000FF"/>
                </a:solidFill>
              </a:rPr>
              <a:t> Glass Condensate - Saturation</a:t>
            </a:r>
            <a:endParaRPr lang="en-US" sz="2800" b="1" dirty="0">
              <a:solidFill>
                <a:srgbClr val="0000FF"/>
              </a:solidFill>
            </a:endParaRPr>
          </a:p>
        </p:txBody>
      </p:sp>
      <p:sp>
        <p:nvSpPr>
          <p:cNvPr id="3" name="TextBox 2"/>
          <p:cNvSpPr txBox="1"/>
          <p:nvPr/>
        </p:nvSpPr>
        <p:spPr>
          <a:xfrm>
            <a:off x="504699" y="1971392"/>
            <a:ext cx="2929007" cy="1077218"/>
          </a:xfrm>
          <a:prstGeom prst="rect">
            <a:avLst/>
          </a:prstGeom>
          <a:noFill/>
        </p:spPr>
        <p:txBody>
          <a:bodyPr wrap="none" rtlCol="0">
            <a:spAutoFit/>
          </a:bodyPr>
          <a:lstStyle/>
          <a:p>
            <a:r>
              <a:rPr lang="en-US" sz="1600" b="1" dirty="0" smtClean="0"/>
              <a:t>HERA</a:t>
            </a:r>
            <a:r>
              <a:rPr lang="en-US" sz="1600" dirty="0" smtClean="0"/>
              <a:t>: Quark and gluon densities </a:t>
            </a:r>
          </a:p>
          <a:p>
            <a:r>
              <a:rPr lang="en-US" sz="1600" dirty="0" smtClean="0"/>
              <a:t>in </a:t>
            </a:r>
            <a:r>
              <a:rPr lang="en-US" sz="1600" dirty="0" err="1" smtClean="0"/>
              <a:t>p</a:t>
            </a:r>
            <a:r>
              <a:rPr lang="en-US" sz="1600" dirty="0" smtClean="0"/>
              <a:t> rise towards low </a:t>
            </a:r>
            <a:r>
              <a:rPr lang="en-US" sz="1600" dirty="0" err="1" smtClean="0"/>
              <a:t>Bjorken</a:t>
            </a:r>
            <a:r>
              <a:rPr lang="en-US" sz="1600" dirty="0" smtClean="0"/>
              <a:t> </a:t>
            </a:r>
            <a:r>
              <a:rPr lang="en-US" sz="1600" dirty="0" err="1" smtClean="0"/>
              <a:t>x</a:t>
            </a:r>
            <a:r>
              <a:rPr lang="en-US" sz="1600" dirty="0" smtClean="0"/>
              <a:t>.</a:t>
            </a:r>
          </a:p>
          <a:p>
            <a:r>
              <a:rPr lang="en-US" sz="1600" dirty="0" smtClean="0"/>
              <a:t>Gluon dominant but no clear </a:t>
            </a:r>
          </a:p>
          <a:p>
            <a:r>
              <a:rPr lang="en-US" sz="1600" dirty="0" smtClean="0"/>
              <a:t>proof of nonlinear effects.</a:t>
            </a:r>
            <a:endParaRPr lang="en-US" sz="1600" dirty="0"/>
          </a:p>
        </p:txBody>
      </p:sp>
      <p:sp>
        <p:nvSpPr>
          <p:cNvPr id="5" name="TextBox 4"/>
          <p:cNvSpPr txBox="1"/>
          <p:nvPr/>
        </p:nvSpPr>
        <p:spPr>
          <a:xfrm>
            <a:off x="3794691" y="4071797"/>
            <a:ext cx="5349309" cy="2534027"/>
          </a:xfrm>
          <a:prstGeom prst="rect">
            <a:avLst/>
          </a:prstGeom>
          <a:noFill/>
        </p:spPr>
        <p:txBody>
          <a:bodyPr wrap="square" rtlCol="0">
            <a:spAutoFit/>
          </a:bodyPr>
          <a:lstStyle/>
          <a:p>
            <a:r>
              <a:rPr lang="en-US" sz="1600" dirty="0" smtClean="0"/>
              <a:t>Expect saturation of rise at      </a:t>
            </a:r>
            <a:r>
              <a:rPr lang="en-US" sz="1600" b="1" dirty="0" smtClean="0"/>
              <a:t>Q</a:t>
            </a:r>
            <a:r>
              <a:rPr lang="en-US" sz="1600" b="1" baseline="30000" dirty="0" smtClean="0"/>
              <a:t>2</a:t>
            </a:r>
            <a:r>
              <a:rPr lang="en-US" sz="1600" b="1" baseline="-25000" dirty="0" smtClean="0"/>
              <a:t>s</a:t>
            </a:r>
            <a:r>
              <a:rPr lang="en-US" sz="1600" b="1" dirty="0" smtClean="0"/>
              <a:t>  ≈ </a:t>
            </a:r>
            <a:r>
              <a:rPr lang="en-US" sz="1600" b="1" dirty="0" err="1" smtClean="0"/>
              <a:t>xg</a:t>
            </a:r>
            <a:r>
              <a:rPr lang="en-US" sz="1600" b="1" dirty="0" smtClean="0"/>
              <a:t> </a:t>
            </a:r>
            <a:r>
              <a:rPr lang="en-US" sz="1600" b="1" dirty="0" err="1" smtClean="0"/>
              <a:t>α</a:t>
            </a:r>
            <a:r>
              <a:rPr lang="en-US" sz="1600" b="1" baseline="-25000" dirty="0" err="1" smtClean="0"/>
              <a:t>s</a:t>
            </a:r>
            <a:r>
              <a:rPr lang="en-US" sz="1600" b="1" dirty="0" smtClean="0"/>
              <a:t> ≈ </a:t>
            </a:r>
            <a:r>
              <a:rPr lang="en-US" sz="1600" b="1" dirty="0" err="1" smtClean="0"/>
              <a:t>c</a:t>
            </a:r>
            <a:r>
              <a:rPr lang="en-US" sz="1600" b="1" dirty="0" smtClean="0"/>
              <a:t> x</a:t>
            </a:r>
            <a:r>
              <a:rPr lang="en-US" sz="1600" b="1" baseline="30000" dirty="0" smtClean="0"/>
              <a:t>-λ</a:t>
            </a:r>
            <a:r>
              <a:rPr lang="en-US" sz="1600" b="1" dirty="0" smtClean="0"/>
              <a:t>A</a:t>
            </a:r>
            <a:r>
              <a:rPr lang="en-US" sz="1600" b="1" baseline="30000" dirty="0" smtClean="0"/>
              <a:t>1/3</a:t>
            </a:r>
          </a:p>
          <a:p>
            <a:endParaRPr lang="en-US" sz="1600" b="1" baseline="30000" dirty="0" smtClean="0"/>
          </a:p>
          <a:p>
            <a:r>
              <a:rPr lang="en-US" sz="1600" dirty="0" smtClean="0"/>
              <a:t>Qualitative change of scattering </a:t>
            </a:r>
            <a:r>
              <a:rPr lang="en-US" sz="1600" dirty="0" err="1" smtClean="0"/>
              <a:t>behaviour</a:t>
            </a:r>
            <a:r>
              <a:rPr lang="en-US" sz="1600" dirty="0" smtClean="0"/>
              <a:t>:</a:t>
            </a:r>
          </a:p>
          <a:p>
            <a:endParaRPr lang="en-US" sz="1600" dirty="0" smtClean="0"/>
          </a:p>
          <a:p>
            <a:pPr>
              <a:buFontTx/>
              <a:buChar char="-"/>
            </a:pPr>
            <a:r>
              <a:rPr lang="en-US" sz="1600" dirty="0" smtClean="0"/>
              <a:t> Saturation of cross sections amplified with A</a:t>
            </a:r>
            <a:r>
              <a:rPr lang="en-US" sz="1600" baseline="30000" dirty="0" smtClean="0"/>
              <a:t>1/3</a:t>
            </a:r>
            <a:r>
              <a:rPr lang="en-US" sz="1600" dirty="0" smtClean="0"/>
              <a:t> </a:t>
            </a:r>
            <a:r>
              <a:rPr lang="en-US" sz="1200" dirty="0" smtClean="0"/>
              <a:t>(A wider than </a:t>
            </a:r>
            <a:r>
              <a:rPr lang="en-US" sz="1200" dirty="0" err="1" smtClean="0"/>
              <a:t>p</a:t>
            </a:r>
            <a:r>
              <a:rPr lang="en-US" sz="1200" dirty="0" smtClean="0"/>
              <a:t>) </a:t>
            </a:r>
            <a:endParaRPr lang="en-US" sz="1200" baseline="30000" dirty="0" smtClean="0"/>
          </a:p>
          <a:p>
            <a:pPr>
              <a:buFontTx/>
              <a:buChar char="-"/>
            </a:pPr>
            <a:r>
              <a:rPr lang="en-US" sz="1600" dirty="0" smtClean="0"/>
              <a:t> Rise of diffraction to 50% of cross section</a:t>
            </a:r>
          </a:p>
          <a:p>
            <a:pPr>
              <a:buFontTx/>
              <a:buChar char="-"/>
            </a:pPr>
            <a:r>
              <a:rPr lang="en-US" sz="1600" dirty="0" smtClean="0"/>
              <a:t> hot spots of gluons or BDL?</a:t>
            </a:r>
          </a:p>
          <a:p>
            <a:r>
              <a:rPr lang="en-US" sz="1600" dirty="0" smtClean="0">
                <a:sym typeface="Wingdings"/>
              </a:rPr>
              <a:t> </a:t>
            </a:r>
          </a:p>
          <a:p>
            <a:r>
              <a:rPr lang="en-US" b="1" dirty="0" smtClean="0">
                <a:sym typeface="Wingdings"/>
              </a:rPr>
              <a:t>The </a:t>
            </a:r>
            <a:r>
              <a:rPr lang="en-US" b="1" dirty="0" err="1" smtClean="0">
                <a:sym typeface="Wingdings"/>
              </a:rPr>
              <a:t>LHeC</a:t>
            </a:r>
            <a:r>
              <a:rPr lang="en-US" b="1" dirty="0" smtClean="0">
                <a:sym typeface="Wingdings"/>
              </a:rPr>
              <a:t> is bound to discover saturation in DIS </a:t>
            </a:r>
          </a:p>
          <a:p>
            <a:r>
              <a:rPr lang="en-US" b="1" dirty="0" smtClean="0">
                <a:sym typeface="Wingdings"/>
              </a:rPr>
              <a:t>both in </a:t>
            </a:r>
            <a:r>
              <a:rPr lang="en-US" b="1" dirty="0" err="1" smtClean="0">
                <a:sym typeface="Wingdings"/>
              </a:rPr>
              <a:t>ep</a:t>
            </a:r>
            <a:r>
              <a:rPr lang="en-US" b="1" dirty="0" smtClean="0">
                <a:sym typeface="Wingdings"/>
              </a:rPr>
              <a:t> and in </a:t>
            </a:r>
            <a:r>
              <a:rPr lang="en-US" b="1" dirty="0" err="1" smtClean="0">
                <a:sym typeface="Wingdings"/>
              </a:rPr>
              <a:t>eA</a:t>
            </a:r>
            <a:r>
              <a:rPr lang="en-US" b="1" dirty="0" smtClean="0">
                <a:sym typeface="Wingdings"/>
              </a:rPr>
              <a:t> in a region where </a:t>
            </a:r>
            <a:r>
              <a:rPr lang="en-US" b="1" dirty="0" err="1" smtClean="0">
                <a:sym typeface="Wingdings"/>
              </a:rPr>
              <a:t>α</a:t>
            </a:r>
            <a:r>
              <a:rPr lang="en-US" b="1" baseline="-25000" dirty="0" err="1" smtClean="0">
                <a:sym typeface="Wingdings"/>
              </a:rPr>
              <a:t>s</a:t>
            </a:r>
            <a:r>
              <a:rPr lang="en-US" dirty="0" smtClean="0">
                <a:sym typeface="Wingdings"/>
              </a:rPr>
              <a:t> </a:t>
            </a:r>
            <a:r>
              <a:rPr lang="en-US" b="1" dirty="0" smtClean="0">
                <a:sym typeface="Wingdings"/>
              </a:rPr>
              <a:t>is small</a:t>
            </a:r>
            <a:endParaRPr lang="en-US" b="1" dirty="0"/>
          </a:p>
        </p:txBody>
      </p:sp>
      <p:sp>
        <p:nvSpPr>
          <p:cNvPr id="7" name="TextBox 6"/>
          <p:cNvSpPr txBox="1"/>
          <p:nvPr/>
        </p:nvSpPr>
        <p:spPr>
          <a:xfrm>
            <a:off x="2208696" y="718546"/>
            <a:ext cx="4512736" cy="307777"/>
          </a:xfrm>
          <a:prstGeom prst="rect">
            <a:avLst/>
          </a:prstGeom>
          <a:noFill/>
        </p:spPr>
        <p:txBody>
          <a:bodyPr wrap="none" rtlCol="0">
            <a:spAutoFit/>
          </a:bodyPr>
          <a:lstStyle/>
          <a:p>
            <a:r>
              <a:rPr lang="en-US" sz="1400" dirty="0" err="1" smtClean="0"/>
              <a:t>Perturbatively</a:t>
            </a:r>
            <a:r>
              <a:rPr lang="en-US" sz="1400" dirty="0" smtClean="0"/>
              <a:t> calculable via non-linear evolution equations</a:t>
            </a:r>
            <a:endParaRPr lang="en-US" sz="1400" dirty="0"/>
          </a:p>
        </p:txBody>
      </p:sp>
      <p:pic>
        <p:nvPicPr>
          <p:cNvPr id="9" name="Picture 3"/>
          <p:cNvPicPr>
            <a:picLocks noChangeAspect="1" noChangeArrowheads="1"/>
          </p:cNvPicPr>
          <p:nvPr/>
        </p:nvPicPr>
        <p:blipFill>
          <a:blip r:embed="rId2"/>
          <a:srcRect/>
          <a:stretch>
            <a:fillRect/>
          </a:stretch>
        </p:blipFill>
        <p:spPr bwMode="auto">
          <a:xfrm>
            <a:off x="3347444" y="1369391"/>
            <a:ext cx="5530409" cy="2628348"/>
          </a:xfrm>
          <a:prstGeom prst="rect">
            <a:avLst/>
          </a:prstGeom>
          <a:noFill/>
          <a:ln w="9525">
            <a:noFill/>
            <a:miter lim="800000"/>
            <a:headEnd/>
            <a:tailEnd/>
          </a:ln>
          <a:effectLst/>
        </p:spPr>
      </p:pic>
      <p:pic>
        <p:nvPicPr>
          <p:cNvPr id="6" name="Picture 5"/>
          <p:cNvPicPr>
            <a:picLocks noChangeAspect="1"/>
          </p:cNvPicPr>
          <p:nvPr/>
        </p:nvPicPr>
        <p:blipFill>
          <a:blip r:embed="rId3"/>
          <a:stretch>
            <a:fillRect/>
          </a:stretch>
        </p:blipFill>
        <p:spPr>
          <a:xfrm>
            <a:off x="176766" y="3202609"/>
            <a:ext cx="3174590" cy="2849217"/>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235739" y="2078433"/>
            <a:ext cx="5438912" cy="3708349"/>
          </a:xfrm>
          <a:prstGeom prst="rect">
            <a:avLst/>
          </a:prstGeom>
        </p:spPr>
      </p:pic>
      <p:pic>
        <p:nvPicPr>
          <p:cNvPr id="4" name="Picture 31"/>
          <p:cNvPicPr>
            <a:picLocks noChangeAspect="1" noChangeArrowheads="1"/>
          </p:cNvPicPr>
          <p:nvPr/>
        </p:nvPicPr>
        <p:blipFill>
          <a:blip r:embed="rId3"/>
          <a:srcRect/>
          <a:stretch>
            <a:fillRect/>
          </a:stretch>
        </p:blipFill>
        <p:spPr bwMode="auto">
          <a:xfrm rot="5400000">
            <a:off x="1041344" y="-993760"/>
            <a:ext cx="2290530" cy="4373219"/>
          </a:xfrm>
          <a:prstGeom prst="rect">
            <a:avLst/>
          </a:prstGeom>
          <a:noFill/>
          <a:ln w="9525">
            <a:noFill/>
            <a:miter lim="800000"/>
            <a:headEnd/>
            <a:tailEnd/>
          </a:ln>
          <a:effectLst/>
        </p:spPr>
      </p:pic>
      <p:sp>
        <p:nvSpPr>
          <p:cNvPr id="2" name="Title 1"/>
          <p:cNvSpPr>
            <a:spLocks noGrp="1"/>
          </p:cNvSpPr>
          <p:nvPr>
            <p:ph type="ctrTitle"/>
          </p:nvPr>
        </p:nvSpPr>
        <p:spPr>
          <a:xfrm>
            <a:off x="3677478" y="175453"/>
            <a:ext cx="4780721" cy="708025"/>
          </a:xfrm>
        </p:spPr>
        <p:txBody>
          <a:bodyPr>
            <a:normAutofit/>
          </a:bodyPr>
          <a:lstStyle/>
          <a:p>
            <a:r>
              <a:rPr lang="en-US" sz="2800" b="1" dirty="0" smtClean="0">
                <a:solidFill>
                  <a:srgbClr val="0000FF"/>
                </a:solidFill>
              </a:rPr>
              <a:t> Nuclear Parton Distributions</a:t>
            </a:r>
            <a:endParaRPr lang="en-US" sz="2800" b="1" dirty="0">
              <a:solidFill>
                <a:srgbClr val="0000FF"/>
              </a:solidFill>
            </a:endParaRPr>
          </a:p>
        </p:txBody>
      </p:sp>
      <p:sp>
        <p:nvSpPr>
          <p:cNvPr id="6" name="TextBox 5"/>
          <p:cNvSpPr txBox="1"/>
          <p:nvPr/>
        </p:nvSpPr>
        <p:spPr>
          <a:xfrm>
            <a:off x="244139" y="3180522"/>
            <a:ext cx="8558753" cy="3108543"/>
          </a:xfrm>
          <a:prstGeom prst="rect">
            <a:avLst/>
          </a:prstGeom>
          <a:noFill/>
        </p:spPr>
        <p:txBody>
          <a:bodyPr wrap="none" rtlCol="0">
            <a:spAutoFit/>
          </a:bodyPr>
          <a:lstStyle/>
          <a:p>
            <a:endParaRPr lang="en-US" sz="1600" dirty="0" smtClean="0"/>
          </a:p>
          <a:p>
            <a:endParaRPr lang="en-US" sz="1600" dirty="0" smtClean="0"/>
          </a:p>
          <a:p>
            <a:endParaRPr lang="en-US" sz="1600" dirty="0" smtClean="0"/>
          </a:p>
          <a:p>
            <a:r>
              <a:rPr lang="en-US" sz="1600" dirty="0" smtClean="0"/>
              <a:t>Fermi motion </a:t>
            </a:r>
            <a:r>
              <a:rPr lang="en-US" sz="1600" dirty="0" err="1" smtClean="0">
                <a:sym typeface="Wingdings"/>
              </a:rPr>
              <a:t></a:t>
            </a:r>
            <a:r>
              <a:rPr lang="en-US" sz="1600" dirty="0" smtClean="0"/>
              <a:t> </a:t>
            </a:r>
            <a:r>
              <a:rPr lang="en-US" sz="1600" dirty="0" err="1" smtClean="0"/>
              <a:t>p</a:t>
            </a:r>
            <a:r>
              <a:rPr lang="en-US" sz="1600" dirty="0" smtClean="0"/>
              <a:t> tagging</a:t>
            </a:r>
          </a:p>
          <a:p>
            <a:endParaRPr lang="en-US" sz="1600" dirty="0" smtClean="0"/>
          </a:p>
          <a:p>
            <a:r>
              <a:rPr lang="en-US" sz="1600" dirty="0" err="1" smtClean="0"/>
              <a:t>p</a:t>
            </a:r>
            <a:r>
              <a:rPr lang="en-US" sz="1600" dirty="0" smtClean="0"/>
              <a:t>, D, Ca, </a:t>
            </a:r>
            <a:r>
              <a:rPr lang="en-US" sz="1600" dirty="0" err="1" smtClean="0"/>
              <a:t>Pb</a:t>
            </a:r>
            <a:r>
              <a:rPr lang="en-US" sz="1600" dirty="0" smtClean="0"/>
              <a:t> </a:t>
            </a:r>
          </a:p>
          <a:p>
            <a:endParaRPr lang="en-US" sz="1600" dirty="0" smtClean="0"/>
          </a:p>
          <a:p>
            <a:r>
              <a:rPr lang="en-US" sz="1600" dirty="0" err="1" smtClean="0"/>
              <a:t>LHeC</a:t>
            </a:r>
            <a:r>
              <a:rPr lang="en-US" sz="1600" dirty="0" smtClean="0"/>
              <a:t> will have immense</a:t>
            </a:r>
          </a:p>
          <a:p>
            <a:r>
              <a:rPr lang="en-US" sz="1600" dirty="0" smtClean="0"/>
              <a:t>impact on the </a:t>
            </a:r>
            <a:r>
              <a:rPr lang="en-US" sz="1600" dirty="0" err="1" smtClean="0"/>
              <a:t>partonic</a:t>
            </a:r>
            <a:endParaRPr lang="en-US" sz="1600" dirty="0" smtClean="0"/>
          </a:p>
          <a:p>
            <a:r>
              <a:rPr lang="en-US" sz="1600" dirty="0" smtClean="0"/>
              <a:t>structure of nuclei</a:t>
            </a:r>
          </a:p>
          <a:p>
            <a:endParaRPr lang="en-US" dirty="0" smtClean="0"/>
          </a:p>
          <a:p>
            <a:r>
              <a:rPr lang="en-US" b="1" dirty="0" err="1" smtClean="0">
                <a:sym typeface="Wingdings"/>
              </a:rPr>
              <a:t></a:t>
            </a:r>
            <a:r>
              <a:rPr lang="en-US" b="1" dirty="0" smtClean="0">
                <a:sym typeface="Wingdings"/>
              </a:rPr>
              <a:t> A complete determination of </a:t>
            </a:r>
            <a:r>
              <a:rPr lang="en-US" b="1" dirty="0" err="1" smtClean="0">
                <a:sym typeface="Wingdings"/>
              </a:rPr>
              <a:t>nPDFs</a:t>
            </a:r>
            <a:r>
              <a:rPr lang="en-US" b="1" dirty="0" smtClean="0">
                <a:sym typeface="Wingdings"/>
              </a:rPr>
              <a:t> in grossly extended range, into nonlinear regime</a:t>
            </a:r>
            <a:r>
              <a:rPr lang="en-US" b="1" dirty="0" smtClean="0"/>
              <a:t> </a:t>
            </a:r>
            <a:endParaRPr lang="en-US" b="1" dirty="0"/>
          </a:p>
        </p:txBody>
      </p:sp>
      <p:sp>
        <p:nvSpPr>
          <p:cNvPr id="7" name="TextBox 6"/>
          <p:cNvSpPr txBox="1"/>
          <p:nvPr/>
        </p:nvSpPr>
        <p:spPr>
          <a:xfrm>
            <a:off x="6362175" y="1426294"/>
            <a:ext cx="2478012" cy="646331"/>
          </a:xfrm>
          <a:prstGeom prst="rect">
            <a:avLst/>
          </a:prstGeom>
          <a:noFill/>
        </p:spPr>
        <p:txBody>
          <a:bodyPr wrap="none" rtlCol="0">
            <a:spAutoFit/>
          </a:bodyPr>
          <a:lstStyle/>
          <a:p>
            <a:r>
              <a:rPr lang="en-US" sz="1200" b="1" dirty="0" smtClean="0">
                <a:solidFill>
                  <a:srgbClr val="FF0000"/>
                </a:solidFill>
              </a:rPr>
              <a:t>Study using </a:t>
            </a:r>
            <a:r>
              <a:rPr lang="en-US" sz="1200" b="1" dirty="0" err="1" smtClean="0">
                <a:solidFill>
                  <a:srgbClr val="FF0000"/>
                </a:solidFill>
              </a:rPr>
              <a:t>eA</a:t>
            </a:r>
            <a:r>
              <a:rPr lang="en-US" sz="1200" b="1" dirty="0" smtClean="0">
                <a:solidFill>
                  <a:srgbClr val="FF0000"/>
                </a:solidFill>
              </a:rPr>
              <a:t> </a:t>
            </a:r>
            <a:r>
              <a:rPr lang="en-US" sz="1200" b="1" dirty="0" err="1" smtClean="0">
                <a:solidFill>
                  <a:srgbClr val="FF0000"/>
                </a:solidFill>
              </a:rPr>
              <a:t>LHeC</a:t>
            </a:r>
            <a:r>
              <a:rPr lang="en-US" sz="1200" b="1" dirty="0" smtClean="0">
                <a:solidFill>
                  <a:srgbClr val="FF0000"/>
                </a:solidFill>
              </a:rPr>
              <a:t> </a:t>
            </a:r>
            <a:r>
              <a:rPr lang="en-US" sz="1200" b="1" dirty="0" err="1" smtClean="0">
                <a:solidFill>
                  <a:srgbClr val="FF0000"/>
                </a:solidFill>
              </a:rPr>
              <a:t>pseudodata</a:t>
            </a:r>
            <a:endParaRPr lang="en-US" sz="1200" b="1" dirty="0" smtClean="0">
              <a:solidFill>
                <a:srgbClr val="FF0000"/>
              </a:solidFill>
            </a:endParaRPr>
          </a:p>
          <a:p>
            <a:r>
              <a:rPr lang="en-US" sz="1200" b="1" dirty="0" smtClean="0">
                <a:solidFill>
                  <a:srgbClr val="FF0000"/>
                </a:solidFill>
              </a:rPr>
              <a:t>Quantitative improvement, but</a:t>
            </a:r>
          </a:p>
          <a:p>
            <a:r>
              <a:rPr lang="en-US" sz="1200" b="1" dirty="0" smtClean="0">
                <a:solidFill>
                  <a:srgbClr val="FF0000"/>
                </a:solidFill>
              </a:rPr>
              <a:t>based on DIS </a:t>
            </a:r>
            <a:r>
              <a:rPr lang="en-US" sz="1200" b="1" dirty="0" smtClean="0">
                <a:solidFill>
                  <a:srgbClr val="000000"/>
                </a:solidFill>
              </a:rPr>
              <a:t>`DATA’</a:t>
            </a:r>
            <a:r>
              <a:rPr lang="en-US" sz="1200" b="1" dirty="0" smtClean="0">
                <a:solidFill>
                  <a:srgbClr val="FF0000"/>
                </a:solidFill>
              </a:rPr>
              <a:t> for the 1</a:t>
            </a:r>
            <a:r>
              <a:rPr lang="en-US" sz="1200" b="1" baseline="30000" dirty="0" smtClean="0">
                <a:solidFill>
                  <a:srgbClr val="FF0000"/>
                </a:solidFill>
              </a:rPr>
              <a:t>st</a:t>
            </a:r>
            <a:r>
              <a:rPr lang="en-US" sz="1200" b="1" dirty="0" smtClean="0">
                <a:solidFill>
                  <a:srgbClr val="FF0000"/>
                </a:solidFill>
              </a:rPr>
              <a:t> time</a:t>
            </a:r>
            <a:endParaRPr lang="en-US" sz="1200" b="1" dirty="0">
              <a:solidFill>
                <a:srgbClr val="FF0000"/>
              </a:solidFill>
            </a:endParaRPr>
          </a:p>
        </p:txBody>
      </p:sp>
      <p:sp>
        <p:nvSpPr>
          <p:cNvPr id="8" name="TextBox 7"/>
          <p:cNvSpPr txBox="1"/>
          <p:nvPr/>
        </p:nvSpPr>
        <p:spPr>
          <a:xfrm rot="16200000">
            <a:off x="7574198" y="3963403"/>
            <a:ext cx="2541205" cy="246221"/>
          </a:xfrm>
          <a:prstGeom prst="rect">
            <a:avLst/>
          </a:prstGeom>
          <a:noFill/>
        </p:spPr>
        <p:txBody>
          <a:bodyPr wrap="none" rtlCol="0">
            <a:spAutoFit/>
          </a:bodyPr>
          <a:lstStyle/>
          <a:p>
            <a:r>
              <a:rPr lang="en-US" sz="1000" dirty="0" err="1" smtClean="0"/>
              <a:t>K.Eskola</a:t>
            </a:r>
            <a:r>
              <a:rPr lang="en-US" sz="1000" dirty="0" smtClean="0"/>
              <a:t>, </a:t>
            </a:r>
            <a:r>
              <a:rPr lang="en-US" sz="1000" dirty="0" err="1" smtClean="0"/>
              <a:t>H.Paukkunen</a:t>
            </a:r>
            <a:r>
              <a:rPr lang="en-US" sz="1000" dirty="0" smtClean="0"/>
              <a:t>, </a:t>
            </a:r>
            <a:r>
              <a:rPr lang="en-US" sz="1000" dirty="0" err="1" smtClean="0"/>
              <a:t>C.Salgado</a:t>
            </a:r>
            <a:r>
              <a:rPr lang="en-US" sz="1000" dirty="0" smtClean="0"/>
              <a:t>, Divonne09</a:t>
            </a:r>
            <a:endParaRPr lang="en-US" sz="1000"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194" name="Picture 2" descr="table2.jpg"/>
          <p:cNvPicPr>
            <a:picLocks noChangeAspect="1"/>
          </p:cNvPicPr>
          <p:nvPr/>
        </p:nvPicPr>
        <p:blipFill>
          <a:blip r:embed="rId2"/>
          <a:srcRect/>
          <a:stretch>
            <a:fillRect/>
          </a:stretch>
        </p:blipFill>
        <p:spPr bwMode="auto">
          <a:xfrm>
            <a:off x="2057400" y="6350"/>
            <a:ext cx="5029200" cy="684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0" y="0"/>
            <a:ext cx="9144000" cy="6648450"/>
          </a:xfrm>
          <a:prstGeom prst="rect">
            <a:avLst/>
          </a:prstGeom>
        </p:spPr>
        <p:txBody>
          <a:bodyPr>
            <a:prstTxWarp prst="textNoShape">
              <a:avLst/>
            </a:prstTxWarp>
            <a:spAutoFit/>
          </a:bodyPr>
          <a:lstStyle/>
          <a:p>
            <a:r>
              <a:rPr lang="en-US" sz="2800" b="1">
                <a:latin typeface="Calibri" charset="0"/>
              </a:rPr>
              <a:t>Optics: </a:t>
            </a:r>
            <a:r>
              <a:rPr lang="en-US" sz="2800" b="1">
                <a:solidFill>
                  <a:srgbClr val="FF0000"/>
                </a:solidFill>
                <a:latin typeface="Symbol" charset="2"/>
              </a:rPr>
              <a:t>b</a:t>
            </a:r>
            <a:r>
              <a:rPr lang="en-US" sz="2800" b="1">
                <a:solidFill>
                  <a:srgbClr val="FF0000"/>
                </a:solidFill>
              </a:rPr>
              <a:t>*~ 0.1 m </a:t>
            </a:r>
            <a:r>
              <a:rPr lang="en-US" sz="2800"/>
              <a:t>by combination of 3 ingredients: </a:t>
            </a:r>
          </a:p>
          <a:p>
            <a:r>
              <a:rPr lang="en-US" sz="1400"/>
              <a:t> </a:t>
            </a:r>
          </a:p>
          <a:p>
            <a:pPr>
              <a:buFontTx/>
              <a:buAutoNum type="arabicParenBoth"/>
            </a:pPr>
            <a:r>
              <a:rPr lang="en-US" sz="2400"/>
              <a:t>A </a:t>
            </a:r>
            <a:r>
              <a:rPr lang="en-US" sz="2400" b="1">
                <a:solidFill>
                  <a:srgbClr val="FF0000"/>
                </a:solidFill>
              </a:rPr>
              <a:t>shorter free length to the interaction point, </a:t>
            </a:r>
            <a:r>
              <a:rPr lang="en-US" sz="2400" b="1" i="1">
                <a:solidFill>
                  <a:srgbClr val="FF0000"/>
                </a:solidFill>
              </a:rPr>
              <a:t>l</a:t>
            </a:r>
            <a:r>
              <a:rPr lang="en-US" sz="2400" b="1">
                <a:solidFill>
                  <a:srgbClr val="FF0000"/>
                </a:solidFill>
              </a:rPr>
              <a:t>* of 10 m</a:t>
            </a:r>
            <a:r>
              <a:rPr lang="en-US" sz="2400"/>
              <a:t>, instead of 23 m for the LHC pp collisions,  eases the requirements on the magnet aperture (~</a:t>
            </a:r>
            <a:r>
              <a:rPr lang="en-US" sz="2400" i="1"/>
              <a:t>l</a:t>
            </a:r>
            <a:r>
              <a:rPr lang="en-US" sz="2400"/>
              <a:t>*) and reduces the chromaticity (~</a:t>
            </a:r>
            <a:r>
              <a:rPr lang="en-US" sz="2400" i="1"/>
              <a:t>l</a:t>
            </a:r>
            <a:r>
              <a:rPr lang="en-US" sz="2400"/>
              <a:t>*/</a:t>
            </a:r>
            <a:r>
              <a:rPr lang="en-US" sz="2400">
                <a:latin typeface="Symbol" charset="2"/>
              </a:rPr>
              <a:t>b</a:t>
            </a:r>
            <a:r>
              <a:rPr lang="en-US" sz="2400"/>
              <a:t>*). </a:t>
            </a:r>
          </a:p>
          <a:p>
            <a:pPr>
              <a:buFontTx/>
              <a:buAutoNum type="arabicParenBoth"/>
            </a:pPr>
            <a:r>
              <a:rPr lang="en-US" sz="2400"/>
              <a:t>The triplet aperture must accommodate only one squeezed proton beam, instead of two for pp collisions, which </a:t>
            </a:r>
            <a:r>
              <a:rPr lang="en-US" sz="2400" b="1">
                <a:solidFill>
                  <a:srgbClr val="FF0000"/>
                </a:solidFill>
              </a:rPr>
              <a:t>increases  the aperture available for the single main beam by some 50%. </a:t>
            </a:r>
            <a:r>
              <a:rPr lang="en-US" sz="2400"/>
              <a:t>By itself this would allow decreasing </a:t>
            </a:r>
            <a:r>
              <a:rPr lang="en-US" sz="2400">
                <a:latin typeface="Symbol" charset="2"/>
              </a:rPr>
              <a:t>b</a:t>
            </a:r>
            <a:r>
              <a:rPr lang="en-US" sz="2400"/>
              <a:t>* by more than a factor of 2 aperture-wise.</a:t>
            </a:r>
          </a:p>
          <a:p>
            <a:r>
              <a:rPr lang="en-US" sz="2400"/>
              <a:t>(3) Changing the superconductor material </a:t>
            </a:r>
            <a:r>
              <a:rPr lang="en-US" sz="2400" b="1">
                <a:solidFill>
                  <a:srgbClr val="FF0000"/>
                </a:solidFill>
              </a:rPr>
              <a:t>from Nb-Ti to Nb</a:t>
            </a:r>
            <a:r>
              <a:rPr lang="en-US" sz="2400" b="1" baseline="-25000">
                <a:solidFill>
                  <a:srgbClr val="FF0000"/>
                </a:solidFill>
              </a:rPr>
              <a:t>3</a:t>
            </a:r>
            <a:r>
              <a:rPr lang="en-US" sz="2400" b="1">
                <a:solidFill>
                  <a:srgbClr val="FF0000"/>
                </a:solidFill>
              </a:rPr>
              <a:t>Sn </a:t>
            </a:r>
            <a:r>
              <a:rPr lang="en-US" sz="2400"/>
              <a:t>may increase the maximum field and/or aperture by up to a factor of 2 [11]. Since (1) and (2) together can already achieve </a:t>
            </a:r>
            <a:r>
              <a:rPr lang="en-US" sz="2400">
                <a:latin typeface="Symbol" charset="2"/>
              </a:rPr>
              <a:t>b</a:t>
            </a:r>
            <a:r>
              <a:rPr lang="en-US" sz="2400"/>
              <a:t>*~ 0.1 m,the new superconductor is not strictly necessary for reaching </a:t>
            </a:r>
            <a:r>
              <a:rPr lang="en-US" sz="2400">
                <a:latin typeface="Symbol" charset="2"/>
              </a:rPr>
              <a:t>b</a:t>
            </a:r>
            <a:r>
              <a:rPr lang="en-US" sz="2400"/>
              <a:t>*=0.1 m,  but it provides additional safety margin, e.g. for a thicker beam screen and cold bore or for spurious dispersion.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4801"/>
            <a:ext cx="7772400" cy="914400"/>
          </a:xfrm>
        </p:spPr>
        <p:txBody>
          <a:bodyPr>
            <a:normAutofit/>
          </a:bodyPr>
          <a:lstStyle/>
          <a:p>
            <a:r>
              <a:rPr lang="en-US" sz="2400" b="1" dirty="0" smtClean="0"/>
              <a:t>CDR</a:t>
            </a:r>
            <a:endParaRPr lang="en-US" sz="2400" b="1" dirty="0"/>
          </a:p>
        </p:txBody>
      </p:sp>
      <p:pic>
        <p:nvPicPr>
          <p:cNvPr id="5" name="Picture 4"/>
          <p:cNvPicPr>
            <a:picLocks noChangeAspect="1"/>
          </p:cNvPicPr>
          <p:nvPr/>
        </p:nvPicPr>
        <p:blipFill>
          <a:blip r:embed="rId2"/>
          <a:stretch>
            <a:fillRect/>
          </a:stretch>
        </p:blipFill>
        <p:spPr>
          <a:xfrm>
            <a:off x="685800" y="304801"/>
            <a:ext cx="4207697" cy="5880101"/>
          </a:xfrm>
          <a:prstGeom prst="rect">
            <a:avLst/>
          </a:prstGeom>
        </p:spPr>
      </p:pic>
      <p:pic>
        <p:nvPicPr>
          <p:cNvPr id="6" name="Picture 5"/>
          <p:cNvPicPr>
            <a:picLocks noChangeAspect="1"/>
          </p:cNvPicPr>
          <p:nvPr/>
        </p:nvPicPr>
        <p:blipFill>
          <a:blip r:embed="rId3"/>
          <a:stretch>
            <a:fillRect/>
          </a:stretch>
        </p:blipFill>
        <p:spPr>
          <a:xfrm>
            <a:off x="4893497" y="1130315"/>
            <a:ext cx="3793303" cy="5054587"/>
          </a:xfrm>
          <a:prstGeom prst="rect">
            <a:avLst/>
          </a:prstGeom>
        </p:spPr>
      </p:pic>
      <p:sp>
        <p:nvSpPr>
          <p:cNvPr id="7" name="Rectangle 6"/>
          <p:cNvSpPr/>
          <p:nvPr/>
        </p:nvSpPr>
        <p:spPr>
          <a:xfrm>
            <a:off x="685800" y="304801"/>
            <a:ext cx="7543800" cy="5880101"/>
          </a:xfrm>
          <a:prstGeom prst="rect">
            <a:avLst/>
          </a:prstGeom>
          <a:noFill/>
          <a:ln>
            <a:solidFill>
              <a:srgbClr val="0000FF"/>
            </a:solidFill>
          </a:ln>
          <a:effectLst/>
        </p:spPr>
        <p:style>
          <a:lnRef idx="1">
            <a:schemeClr val="accent1"/>
          </a:lnRef>
          <a:fillRef idx="3">
            <a:schemeClr val="accent1"/>
          </a:fillRef>
          <a:effectRef idx="2">
            <a:schemeClr val="accent1"/>
          </a:effectRef>
          <a:fontRef idx="minor">
            <a:schemeClr val="lt1"/>
          </a:fontRef>
        </p:style>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338" name="Picture 1" descr="table1.jpg"/>
          <p:cNvPicPr>
            <a:picLocks noChangeAspect="1"/>
          </p:cNvPicPr>
          <p:nvPr/>
        </p:nvPicPr>
        <p:blipFill>
          <a:blip r:embed="rId2"/>
          <a:srcRect/>
          <a:stretch>
            <a:fillRect/>
          </a:stretch>
        </p:blipFill>
        <p:spPr bwMode="auto">
          <a:xfrm>
            <a:off x="1143000" y="0"/>
            <a:ext cx="7627938" cy="4938713"/>
          </a:xfrm>
          <a:prstGeom prst="rect">
            <a:avLst/>
          </a:prstGeom>
          <a:noFill/>
          <a:ln w="9525">
            <a:noFill/>
            <a:miter lim="800000"/>
            <a:headEnd/>
            <a:tailEnd/>
          </a:ln>
        </p:spPr>
      </p:pic>
      <p:sp>
        <p:nvSpPr>
          <p:cNvPr id="14339" name="Rectangle 2"/>
          <p:cNvSpPr>
            <a:spLocks noChangeArrowheads="1"/>
          </p:cNvSpPr>
          <p:nvPr/>
        </p:nvSpPr>
        <p:spPr bwMode="auto">
          <a:xfrm>
            <a:off x="304800" y="4826000"/>
            <a:ext cx="8610600" cy="2062163"/>
          </a:xfrm>
          <a:prstGeom prst="rect">
            <a:avLst/>
          </a:prstGeom>
          <a:noFill/>
          <a:ln w="9525">
            <a:noFill/>
            <a:miter lim="800000"/>
            <a:headEnd/>
            <a:tailEnd/>
          </a:ln>
        </p:spPr>
        <p:txBody>
          <a:bodyPr>
            <a:prstTxWarp prst="textNoShape">
              <a:avLst/>
            </a:prstTxWarp>
            <a:spAutoFit/>
          </a:bodyPr>
          <a:lstStyle/>
          <a:p>
            <a:r>
              <a:rPr lang="en-US">
                <a:ea typeface="Arial" charset="0"/>
                <a:cs typeface="Arial" charset="0"/>
              </a:rPr>
              <a:t>assumptions: </a:t>
            </a:r>
            <a:r>
              <a:rPr lang="en-US">
                <a:latin typeface="Symbol" charset="2"/>
              </a:rPr>
              <a:t>s</a:t>
            </a:r>
            <a:r>
              <a:rPr lang="en-US"/>
              <a:t>*</a:t>
            </a:r>
            <a:r>
              <a:rPr lang="en-US" baseline="-25000"/>
              <a:t>p</a:t>
            </a:r>
            <a:r>
              <a:rPr lang="en-US"/>
              <a:t> =</a:t>
            </a:r>
            <a:r>
              <a:rPr lang="en-US">
                <a:latin typeface="Symbol" charset="2"/>
              </a:rPr>
              <a:t>s</a:t>
            </a:r>
            <a:r>
              <a:rPr lang="en-US"/>
              <a:t>*</a:t>
            </a:r>
            <a:r>
              <a:rPr lang="en-US" baseline="-25000"/>
              <a:t>e</a:t>
            </a:r>
            <a:endParaRPr lang="en-US"/>
          </a:p>
          <a:p>
            <a:r>
              <a:rPr lang="en-US"/>
              <a:t>LHC design emittance and bunch length.  </a:t>
            </a:r>
          </a:p>
          <a:p>
            <a:r>
              <a:rPr lang="en-US"/>
              <a:t>proton IP beta function </a:t>
            </a:r>
            <a:r>
              <a:rPr lang="en-US">
                <a:latin typeface="Symbol" charset="2"/>
              </a:rPr>
              <a:t>b</a:t>
            </a:r>
            <a:r>
              <a:rPr lang="en-US"/>
              <a:t>*=0.1 m</a:t>
            </a:r>
          </a:p>
          <a:p>
            <a:endParaRPr lang="en-US"/>
          </a:p>
          <a:p>
            <a:r>
              <a:rPr lang="en-US"/>
              <a:t>disruption angle </a:t>
            </a:r>
            <a:r>
              <a:rPr lang="en-US">
                <a:latin typeface="Symbol" charset="2"/>
              </a:rPr>
              <a:t>q</a:t>
            </a:r>
            <a:r>
              <a:rPr lang="en-US" baseline="-25000"/>
              <a:t>0</a:t>
            </a:r>
            <a:r>
              <a:rPr lang="en-US"/>
              <a:t> : conservative upper bound for largest deflection angle  in collision [6]. Its numerical value for electrons ~ times the rms divergence of a non-colliding beam. </a:t>
            </a:r>
            <a:r>
              <a:rPr lang="en-US" sz="2000">
                <a:latin typeface="Calibri" charset="0"/>
              </a:rPr>
              <a:t>→ 10 </a:t>
            </a:r>
            <a:r>
              <a:rPr lang="en-US" sz="2000">
                <a:latin typeface="Symbol" charset="2"/>
              </a:rPr>
              <a:t>s</a:t>
            </a:r>
            <a:r>
              <a:rPr lang="en-US">
                <a:ea typeface="Arial" charset="0"/>
                <a:cs typeface="Arial" charset="0"/>
              </a:rPr>
              <a:t> beam minimum stay clear to extract e- beam from IP</a:t>
            </a:r>
            <a:endParaRPr lang="en-US" sz="1200">
              <a:ea typeface="Arial" charset="0"/>
              <a:cs typeface="Arial"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28870" y="1032856"/>
          <a:ext cx="8440000" cy="5481230"/>
        </p:xfrm>
        <a:graphic>
          <a:graphicData uri="http://schemas.openxmlformats.org/drawingml/2006/table">
            <a:tbl>
              <a:tblPr firstRow="1" firstCol="1">
                <a:tableStyleId>{5940675A-B579-460E-94D1-54222C63F5DA}</a:tableStyleId>
              </a:tblPr>
              <a:tblGrid>
                <a:gridCol w="422000"/>
                <a:gridCol w="422000"/>
                <a:gridCol w="422000"/>
                <a:gridCol w="422000"/>
                <a:gridCol w="422000"/>
                <a:gridCol w="422000"/>
                <a:gridCol w="422000"/>
                <a:gridCol w="422000"/>
                <a:gridCol w="422000"/>
                <a:gridCol w="422000"/>
                <a:gridCol w="422000"/>
                <a:gridCol w="422000"/>
                <a:gridCol w="422000"/>
                <a:gridCol w="422000"/>
                <a:gridCol w="422000"/>
                <a:gridCol w="422000"/>
                <a:gridCol w="422000"/>
                <a:gridCol w="422000"/>
                <a:gridCol w="422000"/>
                <a:gridCol w="422000"/>
              </a:tblGrid>
              <a:tr h="548123">
                <a:tc>
                  <a:txBody>
                    <a:bodyPr/>
                    <a:lstStyle/>
                    <a:p>
                      <a:pPr algn="ctr"/>
                      <a:endParaRPr lang="en-GB" sz="9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9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900" dirty="0"/>
                    </a:p>
                  </a:txBody>
                  <a:tcPr anchor="ctr">
                    <a:lnB w="3175" cap="flat" cmpd="sng" algn="ctr">
                      <a:solidFill>
                        <a:schemeClr val="tx1"/>
                      </a:solidFill>
                      <a:prstDash val="solid"/>
                      <a:round/>
                      <a:headEnd type="none" w="med" len="med"/>
                      <a:tailEnd type="none" w="med" len="med"/>
                    </a:lnB>
                  </a:tcPr>
                </a:tc>
                <a:tc>
                  <a:txBody>
                    <a:bodyPr/>
                    <a:lstStyle/>
                    <a:p>
                      <a:pPr algn="ctr"/>
                      <a:r>
                        <a:rPr lang="en-GB" sz="1000" b="1" dirty="0" smtClean="0"/>
                        <a:t>2010</a:t>
                      </a:r>
                      <a:endParaRPr lang="en-GB" sz="1000" b="1"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r>
                        <a:rPr lang="en-GB" sz="1000" dirty="0" smtClean="0"/>
                        <a:t>2015</a:t>
                      </a: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r>
                        <a:rPr lang="en-GB" sz="1000" dirty="0" smtClean="0"/>
                        <a:t>2020</a:t>
                      </a: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r>
                        <a:rPr lang="en-GB" sz="1000" dirty="0" smtClean="0"/>
                        <a:t>2025</a:t>
                      </a:r>
                      <a:endParaRPr lang="en-GB" sz="1000" dirty="0"/>
                    </a:p>
                  </a:txBody>
                  <a:tcPr anchor="ctr">
                    <a:lnB w="3175" cap="flat" cmpd="sng" algn="ctr">
                      <a:solidFill>
                        <a:schemeClr val="tx1"/>
                      </a:solidFill>
                      <a:prstDash val="solid"/>
                      <a:round/>
                      <a:headEnd type="none" w="med" len="med"/>
                      <a:tailEnd type="none" w="med" len="med"/>
                    </a:lnB>
                  </a:tcPr>
                </a:tc>
                <a:tc>
                  <a:txBody>
                    <a:bodyPr/>
                    <a:lstStyle/>
                    <a:p>
                      <a:pPr algn="ctr"/>
                      <a:endParaRPr lang="en-GB" sz="900" dirty="0"/>
                    </a:p>
                  </a:txBody>
                  <a:tcPr anchor="ctr">
                    <a:lnB w="3175" cap="flat" cmpd="sng" algn="ctr">
                      <a:solidFill>
                        <a:schemeClr val="tx1"/>
                      </a:solidFill>
                      <a:prstDash val="solid"/>
                      <a:round/>
                      <a:headEnd type="none" w="med" len="med"/>
                      <a:tailEnd type="none" w="med" len="med"/>
                    </a:lnB>
                  </a:tcPr>
                </a:tc>
              </a:tr>
              <a:tr h="548123">
                <a:tc>
                  <a:txBody>
                    <a:bodyPr/>
                    <a:lstStyle/>
                    <a:p>
                      <a:pPr algn="ctr"/>
                      <a:r>
                        <a:rPr lang="en-GB" sz="700" b="1" dirty="0" smtClean="0"/>
                        <a:t>FAIR</a:t>
                      </a:r>
                      <a:endParaRPr lang="en-GB" sz="700" b="1"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700" dirty="0" smtClean="0"/>
                        <a:t>PANDA </a:t>
                      </a:r>
                      <a:endParaRPr lang="en-GB" sz="700"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9">
                  <a:txBody>
                    <a:bodyPr/>
                    <a:lstStyle/>
                    <a:p>
                      <a:pPr algn="l"/>
                      <a:r>
                        <a:rPr lang="en-GB" sz="900" b="1" dirty="0" smtClean="0"/>
                        <a:t>R&amp;D                    Construction                  </a:t>
                      </a:r>
                      <a:r>
                        <a:rPr lang="en-GB" sz="900" b="1" dirty="0" smtClean="0">
                          <a:solidFill>
                            <a:schemeClr val="bg1"/>
                          </a:solidFill>
                        </a:rPr>
                        <a:t>Commissioning</a:t>
                      </a:r>
                      <a:r>
                        <a:rPr lang="en-GB" sz="900" b="1" dirty="0" smtClean="0"/>
                        <a:t>                                                                   </a:t>
                      </a:r>
                      <a:endParaRPr lang="en-GB" sz="900" b="1"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2">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60000"/>
                        <a:lumOff val="40000"/>
                      </a:schemeClr>
                    </a:solidFill>
                  </a:tcPr>
                </a:tc>
                <a:tc gridSpan="9">
                  <a:txBody>
                    <a:bodyPr/>
                    <a:lstStyle/>
                    <a:p>
                      <a:pPr algn="l"/>
                      <a:r>
                        <a:rPr lang="en-GB" sz="900" b="1" dirty="0" smtClean="0">
                          <a:solidFill>
                            <a:schemeClr val="bg1"/>
                          </a:solidFill>
                        </a:rPr>
                        <a:t>Exploitation</a:t>
                      </a:r>
                      <a:endParaRPr lang="en-GB" sz="900" b="1"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r>
              <a:tr h="548123">
                <a:tc>
                  <a:txBody>
                    <a:bodyPr/>
                    <a:lstStyle/>
                    <a:p>
                      <a:pPr algn="ctr"/>
                      <a:endParaRPr lang="en-GB" sz="700" b="1"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700" dirty="0" smtClean="0"/>
                        <a:t>CBM</a:t>
                      </a:r>
                      <a:endParaRPr lang="en-GB" sz="700"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9">
                  <a:txBody>
                    <a:bodyPr/>
                    <a:lstStyle/>
                    <a:p>
                      <a:pPr algn="l"/>
                      <a:r>
                        <a:rPr lang="en-GB" sz="900" b="1" dirty="0" smtClean="0"/>
                        <a:t>R&amp;D                    Construction                  </a:t>
                      </a:r>
                      <a:r>
                        <a:rPr lang="en-GB" sz="900" b="1" dirty="0" smtClean="0">
                          <a:solidFill>
                            <a:schemeClr val="bg1"/>
                          </a:solidFill>
                        </a:rPr>
                        <a:t>Commissioning</a:t>
                      </a:r>
                      <a:endParaRPr lang="en-GB" sz="900" b="1"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40000"/>
                            <a:lumOff val="60000"/>
                          </a:schemeClr>
                        </a:gs>
                        <a:gs pos="50000">
                          <a:schemeClr val="accent2">
                            <a:lumMod val="40000"/>
                            <a:lumOff val="60000"/>
                            <a:tint val="44500"/>
                            <a:satMod val="160000"/>
                          </a:schemeClr>
                        </a:gs>
                        <a:gs pos="100000">
                          <a:schemeClr val="accent2">
                            <a:lumMod val="40000"/>
                            <a:lumOff val="60000"/>
                            <a:tint val="23500"/>
                            <a:satMod val="160000"/>
                          </a:schemeClr>
                        </a:gs>
                      </a:gsLst>
                      <a:lin ang="10800000" scaled="1"/>
                      <a:tileRect/>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40000"/>
                            <a:lumOff val="60000"/>
                          </a:schemeClr>
                        </a:gs>
                        <a:gs pos="50000">
                          <a:schemeClr val="accent2">
                            <a:lumMod val="40000"/>
                            <a:lumOff val="60000"/>
                            <a:tint val="44500"/>
                            <a:satMod val="160000"/>
                          </a:schemeClr>
                        </a:gs>
                        <a:gs pos="100000">
                          <a:schemeClr val="accent2">
                            <a:lumMod val="40000"/>
                            <a:lumOff val="60000"/>
                            <a:tint val="23500"/>
                            <a:satMod val="160000"/>
                          </a:schemeClr>
                        </a:gs>
                      </a:gsLst>
                      <a:lin ang="10800000" scaled="1"/>
                      <a:tileRect/>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40000"/>
                            <a:lumOff val="60000"/>
                          </a:schemeClr>
                        </a:gs>
                        <a:gs pos="50000">
                          <a:schemeClr val="accent2">
                            <a:lumMod val="40000"/>
                            <a:lumOff val="60000"/>
                            <a:tint val="44500"/>
                            <a:satMod val="160000"/>
                          </a:schemeClr>
                        </a:gs>
                        <a:gs pos="100000">
                          <a:schemeClr val="accent2">
                            <a:lumMod val="40000"/>
                            <a:lumOff val="60000"/>
                            <a:tint val="23500"/>
                            <a:satMod val="160000"/>
                          </a:schemeClr>
                        </a:gs>
                      </a:gsLst>
                      <a:lin ang="10800000" scaled="1"/>
                      <a:tileRect/>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40000"/>
                            <a:lumOff val="60000"/>
                          </a:schemeClr>
                        </a:gs>
                        <a:gs pos="50000">
                          <a:schemeClr val="accent2">
                            <a:lumMod val="40000"/>
                            <a:lumOff val="60000"/>
                            <a:tint val="44500"/>
                            <a:satMod val="160000"/>
                          </a:schemeClr>
                        </a:gs>
                        <a:gs pos="100000">
                          <a:schemeClr val="accent2">
                            <a:lumMod val="40000"/>
                            <a:lumOff val="60000"/>
                            <a:tint val="23500"/>
                            <a:satMod val="160000"/>
                          </a:schemeClr>
                        </a:gs>
                      </a:gsLst>
                      <a:lin ang="10800000" scaled="1"/>
                      <a:tileRect/>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40000"/>
                            <a:lumOff val="60000"/>
                          </a:schemeClr>
                        </a:gs>
                        <a:gs pos="50000">
                          <a:schemeClr val="accent2">
                            <a:lumMod val="40000"/>
                            <a:lumOff val="60000"/>
                            <a:tint val="44500"/>
                            <a:satMod val="160000"/>
                          </a:schemeClr>
                        </a:gs>
                        <a:gs pos="100000">
                          <a:schemeClr val="accent2">
                            <a:lumMod val="40000"/>
                            <a:lumOff val="60000"/>
                            <a:tint val="23500"/>
                            <a:satMod val="160000"/>
                          </a:schemeClr>
                        </a:gs>
                      </a:gsLst>
                      <a:lin ang="10800000" scaled="1"/>
                      <a:tileRect/>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60000"/>
                            <a:lumOff val="40000"/>
                          </a:schemeClr>
                        </a:gs>
                        <a:gs pos="50000">
                          <a:schemeClr val="accent1">
                            <a:tint val="44500"/>
                            <a:satMod val="160000"/>
                          </a:schemeClr>
                        </a:gs>
                        <a:gs pos="100000">
                          <a:schemeClr val="accent1">
                            <a:tint val="23500"/>
                            <a:satMod val="160000"/>
                          </a:schemeClr>
                        </a:gs>
                      </a:gsLst>
                      <a:lin ang="10800000" scaled="1"/>
                      <a:tileRect/>
                    </a:gradFill>
                  </a:tcPr>
                </a:tc>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dirty="0" smtClean="0">
                          <a:solidFill>
                            <a:schemeClr val="bg1"/>
                          </a:solidFill>
                        </a:rPr>
                        <a:t>Exploitation</a:t>
                      </a:r>
                      <a:endParaRPr lang="en-GB" sz="900" b="1"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75000"/>
                          </a:schemeClr>
                        </a:gs>
                        <a:gs pos="50000">
                          <a:schemeClr val="accent1">
                            <a:tint val="44500"/>
                            <a:satMod val="160000"/>
                          </a:schemeClr>
                        </a:gs>
                        <a:gs pos="100000">
                          <a:schemeClr val="accent1">
                            <a:tint val="23500"/>
                            <a:satMod val="160000"/>
                          </a:schemeClr>
                        </a:gs>
                      </a:gsLst>
                      <a:lin ang="10800000" scaled="0"/>
                      <a:tileRect/>
                    </a:gradFill>
                  </a:tcPr>
                </a:tc>
                <a:tc hMerge="1">
                  <a:txBody>
                    <a:bodyPr/>
                    <a:lstStyle/>
                    <a:p>
                      <a:pPr algn="l"/>
                      <a:endParaRPr lang="en-GB" sz="9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75000"/>
                      </a:schemeClr>
                    </a:solidFill>
                  </a:tcPr>
                </a:tc>
                <a:tc gridSpan="6">
                  <a:txBody>
                    <a:bodyPr/>
                    <a:lstStyle/>
                    <a:p>
                      <a:pPr algn="l"/>
                      <a:r>
                        <a:rPr lang="en-GB" sz="900" dirty="0" smtClean="0">
                          <a:solidFill>
                            <a:schemeClr val="bg1"/>
                          </a:solidFill>
                        </a:rPr>
                        <a:t>SIS300</a:t>
                      </a:r>
                      <a:endParaRPr lang="en-GB" sz="9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pPr algn="l"/>
                      <a:endParaRPr lang="en-GB" sz="8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75000"/>
                          </a:schemeClr>
                        </a:gs>
                        <a:gs pos="50000">
                          <a:schemeClr val="accent1">
                            <a:tint val="44500"/>
                            <a:satMod val="160000"/>
                          </a:schemeClr>
                        </a:gs>
                        <a:gs pos="100000">
                          <a:schemeClr val="accent1">
                            <a:tint val="23500"/>
                            <a:satMod val="160000"/>
                          </a:schemeClr>
                        </a:gs>
                      </a:gsLst>
                      <a:lin ang="10800000" scaled="0"/>
                      <a:tileRect/>
                    </a:gra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75000"/>
                          </a:schemeClr>
                        </a:gs>
                        <a:gs pos="50000">
                          <a:schemeClr val="accent1">
                            <a:tint val="44500"/>
                            <a:satMod val="160000"/>
                          </a:schemeClr>
                        </a:gs>
                        <a:gs pos="100000">
                          <a:schemeClr val="accent1">
                            <a:tint val="23500"/>
                            <a:satMod val="160000"/>
                          </a:schemeClr>
                        </a:gs>
                      </a:gsLst>
                      <a:lin ang="10800000" scaled="0"/>
                      <a:tileRect/>
                    </a:gra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75000"/>
                          </a:schemeClr>
                        </a:gs>
                        <a:gs pos="50000">
                          <a:schemeClr val="accent1">
                            <a:tint val="44500"/>
                            <a:satMod val="160000"/>
                          </a:schemeClr>
                        </a:gs>
                        <a:gs pos="100000">
                          <a:schemeClr val="accent1">
                            <a:tint val="23500"/>
                            <a:satMod val="160000"/>
                          </a:schemeClr>
                        </a:gs>
                      </a:gsLst>
                      <a:lin ang="10800000" scaled="0"/>
                      <a:tileRect/>
                    </a:gra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flip="none" rotWithShape="1">
                      <a:gsLst>
                        <a:gs pos="0">
                          <a:schemeClr val="accent2">
                            <a:lumMod val="75000"/>
                          </a:schemeClr>
                        </a:gs>
                        <a:gs pos="50000">
                          <a:schemeClr val="accent1">
                            <a:tint val="44500"/>
                            <a:satMod val="160000"/>
                          </a:schemeClr>
                        </a:gs>
                        <a:gs pos="100000">
                          <a:schemeClr val="accent1">
                            <a:tint val="23500"/>
                            <a:satMod val="160000"/>
                          </a:schemeClr>
                        </a:gs>
                      </a:gsLst>
                      <a:lin ang="10800000" scaled="0"/>
                      <a:tileRect/>
                    </a:gradFill>
                  </a:tcPr>
                </a:tc>
              </a:tr>
              <a:tr h="548123">
                <a:tc>
                  <a:txBody>
                    <a:bodyPr/>
                    <a:lstStyle/>
                    <a:p>
                      <a:pPr algn="ctr"/>
                      <a:endParaRPr lang="en-GB" sz="700" b="1"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700" dirty="0" smtClean="0"/>
                        <a:t>NuSTAR</a:t>
                      </a:r>
                      <a:endParaRPr lang="en-GB" sz="700"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9">
                  <a:txBody>
                    <a:bodyPr/>
                    <a:lstStyle/>
                    <a:p>
                      <a:pPr algn="l"/>
                      <a:r>
                        <a:rPr lang="en-GB" sz="900" b="1" dirty="0" smtClean="0"/>
                        <a:t>R&amp;D                    Construction                  </a:t>
                      </a:r>
                      <a:r>
                        <a:rPr lang="en-GB" sz="900" b="1" dirty="0" smtClean="0">
                          <a:solidFill>
                            <a:schemeClr val="bg1"/>
                          </a:solidFill>
                        </a:rPr>
                        <a:t>Commissioning</a:t>
                      </a:r>
                      <a:endParaRPr lang="en-GB" sz="900" b="1"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60000"/>
                        <a:lumOff val="4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smtClean="0">
                          <a:solidFill>
                            <a:schemeClr val="bg1"/>
                          </a:solidFill>
                        </a:rPr>
                        <a:t>Exploit.</a:t>
                      </a:r>
                      <a:endParaRPr lang="en-GB" sz="900" b="1"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gridSpan="7">
                  <a:txBody>
                    <a:bodyPr/>
                    <a:lstStyle/>
                    <a:p>
                      <a:pPr algn="l"/>
                      <a:r>
                        <a:rPr lang="en-GB" sz="900" dirty="0" smtClean="0">
                          <a:solidFill>
                            <a:schemeClr val="bg1"/>
                          </a:solidFill>
                        </a:rPr>
                        <a:t>NESR   FLAIR</a:t>
                      </a:r>
                      <a:endParaRPr lang="en-GB" sz="9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pPr algn="l"/>
                      <a:endParaRPr lang="en-GB" sz="9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pPr algn="l"/>
                      <a:endParaRPr lang="en-GB" sz="8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75000"/>
                      </a:schemeClr>
                    </a:solidFill>
                  </a:tcPr>
                </a:tc>
              </a:tr>
              <a:tr h="548123">
                <a:tc>
                  <a:txBody>
                    <a:bodyPr/>
                    <a:lstStyle/>
                    <a:p>
                      <a:pPr algn="ctr"/>
                      <a:endParaRPr lang="en-GB" sz="700" b="1"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en-GB" sz="700" dirty="0" smtClean="0"/>
                        <a:t>PAX/ENC</a:t>
                      </a:r>
                      <a:endParaRPr lang="en-GB" sz="700"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1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dirty="0" smtClean="0"/>
                        <a:t>Design</a:t>
                      </a:r>
                      <a:r>
                        <a:rPr lang="en-GB" sz="900" baseline="0" dirty="0" smtClean="0"/>
                        <a:t> Study       </a:t>
                      </a:r>
                      <a:r>
                        <a:rPr lang="en-GB" sz="900" dirty="0" smtClean="0"/>
                        <a:t>R&amp;D</a:t>
                      </a:r>
                      <a:r>
                        <a:rPr lang="en-GB" sz="900" baseline="0" dirty="0" smtClean="0"/>
                        <a:t>   </a:t>
                      </a:r>
                      <a:r>
                        <a:rPr lang="en-GB" sz="900" dirty="0" smtClean="0"/>
                        <a:t>       Tests                                                    </a:t>
                      </a:r>
                      <a:r>
                        <a:rPr lang="en-GB" sz="900" dirty="0" smtClean="0">
                          <a:solidFill>
                            <a:schemeClr val="bg1"/>
                          </a:solidFill>
                        </a:rPr>
                        <a:t>Construction/Commissioning</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GB"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2">
                            <a:lumMod val="60000"/>
                            <a:lumOff val="40000"/>
                          </a:schemeClr>
                        </a:gs>
                        <a:gs pos="50000">
                          <a:schemeClr val="accent1">
                            <a:tint val="44500"/>
                            <a:satMod val="160000"/>
                          </a:schemeClr>
                        </a:gs>
                        <a:gs pos="100000">
                          <a:schemeClr val="accent1">
                            <a:tint val="23500"/>
                            <a:satMod val="160000"/>
                          </a:schemeClr>
                        </a:gs>
                      </a:gsLst>
                      <a:lin ang="10800000" scaled="0"/>
                    </a:gradFill>
                  </a:tcPr>
                </a:tc>
                <a:tc hMerge="1">
                  <a:txBody>
                    <a:bodyPr/>
                    <a:lstStyle/>
                    <a:p>
                      <a:endParaRPr lang="en-GB"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2">
                            <a:lumMod val="60000"/>
                            <a:lumOff val="40000"/>
                          </a:schemeClr>
                        </a:gs>
                        <a:gs pos="50000">
                          <a:schemeClr val="accent1">
                            <a:tint val="44500"/>
                            <a:satMod val="160000"/>
                          </a:schemeClr>
                        </a:gs>
                        <a:gs pos="100000">
                          <a:schemeClr val="accent1">
                            <a:tint val="23500"/>
                            <a:satMod val="160000"/>
                          </a:schemeClr>
                        </a:gs>
                      </a:gsLst>
                      <a:lin ang="10800000" scaled="0"/>
                    </a:gradFill>
                  </a:tcPr>
                </a:tc>
                <a:tc hMerge="1">
                  <a:txBody>
                    <a:bodyPr/>
                    <a:lstStyle/>
                    <a:p>
                      <a:endParaRPr lang="en-GB"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2">
                            <a:lumMod val="60000"/>
                            <a:lumOff val="40000"/>
                          </a:schemeClr>
                        </a:gs>
                        <a:gs pos="50000">
                          <a:schemeClr val="accent1">
                            <a:tint val="44500"/>
                            <a:satMod val="160000"/>
                          </a:schemeClr>
                        </a:gs>
                        <a:gs pos="100000">
                          <a:schemeClr val="accent1">
                            <a:tint val="23500"/>
                            <a:satMod val="160000"/>
                          </a:schemeClr>
                        </a:gs>
                      </a:gsLst>
                      <a:lin ang="10800000" scaled="0"/>
                    </a:gradFill>
                  </a:tcPr>
                </a:tc>
                <a:tc hMerge="1">
                  <a:txBody>
                    <a:bodyPr/>
                    <a:lstStyle/>
                    <a:p>
                      <a:endParaRPr lang="en-GB"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2">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endParaRPr lang="en-GB" sz="8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75000"/>
                      </a:schemeClr>
                    </a:solidFill>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dirty="0" smtClean="0">
                          <a:solidFill>
                            <a:schemeClr val="bg1"/>
                          </a:solidFill>
                        </a:rPr>
                        <a:t>Collider</a:t>
                      </a:r>
                      <a:endParaRPr lang="en-GB" sz="9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2">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2">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2">
                            <a:lumMod val="75000"/>
                          </a:schemeClr>
                        </a:gs>
                        <a:gs pos="50000">
                          <a:schemeClr val="accent1">
                            <a:tint val="44500"/>
                            <a:satMod val="160000"/>
                          </a:schemeClr>
                        </a:gs>
                        <a:gs pos="100000">
                          <a:schemeClr val="accent1">
                            <a:tint val="23500"/>
                            <a:satMod val="160000"/>
                          </a:schemeClr>
                        </a:gs>
                      </a:gsLst>
                      <a:lin ang="10800000" scaled="1"/>
                    </a:gradFill>
                  </a:tcPr>
                </a:tc>
              </a:tr>
              <a:tr h="548123">
                <a:tc>
                  <a:txBody>
                    <a:bodyPr/>
                    <a:lstStyle/>
                    <a:p>
                      <a:pPr algn="ctr"/>
                      <a:r>
                        <a:rPr lang="en-GB" sz="700" b="1" dirty="0" smtClean="0"/>
                        <a:t>SPIRAL2</a:t>
                      </a:r>
                      <a:endParaRPr lang="en-GB" sz="700" b="1"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sz="700"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5">
                  <a:txBody>
                    <a:bodyPr/>
                    <a:lstStyle/>
                    <a:p>
                      <a:pPr algn="l"/>
                      <a:r>
                        <a:rPr lang="en-GB" sz="900" b="1" dirty="0" smtClean="0"/>
                        <a:t>R&amp;D       Constr./</a:t>
                      </a:r>
                      <a:r>
                        <a:rPr lang="en-GB" sz="900" b="1" dirty="0" smtClean="0">
                          <a:solidFill>
                            <a:schemeClr val="bg1"/>
                          </a:solidFill>
                        </a:rPr>
                        <a:t>Commission.</a:t>
                      </a:r>
                      <a:endParaRPr lang="en-GB" sz="900" b="1"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7">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dirty="0" smtClean="0">
                          <a:solidFill>
                            <a:schemeClr val="bg1"/>
                          </a:solidFill>
                        </a:rPr>
                        <a:t>Exploitation</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6">
                  <a:txBody>
                    <a:bodyPr/>
                    <a:lstStyle/>
                    <a:p>
                      <a:pPr algn="l"/>
                      <a:r>
                        <a:rPr lang="en-GB" sz="900" dirty="0" smtClean="0">
                          <a:solidFill>
                            <a:schemeClr val="bg1"/>
                          </a:solidFill>
                        </a:rPr>
                        <a:t>150 </a:t>
                      </a:r>
                      <a:r>
                        <a:rPr lang="en-GB" sz="900" baseline="0" dirty="0" smtClean="0">
                          <a:solidFill>
                            <a:schemeClr val="bg1"/>
                          </a:solidFill>
                        </a:rPr>
                        <a:t>MeV/u Post-accelerator</a:t>
                      </a:r>
                      <a:endParaRPr lang="en-GB" sz="9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48123">
                <a:tc>
                  <a:txBody>
                    <a:bodyPr/>
                    <a:lstStyle/>
                    <a:p>
                      <a:pPr algn="ctr"/>
                      <a:r>
                        <a:rPr lang="en-GB" sz="700" b="1" dirty="0" smtClean="0"/>
                        <a:t>HIE-ISOLDE</a:t>
                      </a:r>
                      <a:endParaRPr lang="en-GB" sz="700" b="1"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sz="700"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dirty="0" smtClean="0"/>
                        <a:t>   Constr./</a:t>
                      </a:r>
                      <a:r>
                        <a:rPr lang="en-GB" sz="900" b="1" dirty="0" smtClean="0">
                          <a:solidFill>
                            <a:schemeClr val="bg1"/>
                          </a:solidFill>
                        </a:rPr>
                        <a:t>Commission.</a:t>
                      </a:r>
                      <a:endParaRPr lang="en-GB" sz="900" b="1"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dirty="0" smtClean="0">
                          <a:solidFill>
                            <a:schemeClr val="bg1"/>
                          </a:solidFill>
                        </a:rPr>
                        <a:t>Exploitation</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5">
                  <a:txBody>
                    <a:bodyPr/>
                    <a:lstStyle/>
                    <a:p>
                      <a:pPr algn="l"/>
                      <a:r>
                        <a:rPr lang="en-GB" sz="900" dirty="0" smtClean="0">
                          <a:solidFill>
                            <a:schemeClr val="bg1"/>
                          </a:solidFill>
                        </a:rPr>
                        <a:t>Injector Upgrade</a:t>
                      </a:r>
                      <a:endParaRPr lang="en-GB" sz="9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48123">
                <a:tc>
                  <a:txBody>
                    <a:bodyPr/>
                    <a:lstStyle/>
                    <a:p>
                      <a:pPr algn="ctr"/>
                      <a:r>
                        <a:rPr lang="en-GB" sz="700" b="1" dirty="0" smtClean="0"/>
                        <a:t>SPES</a:t>
                      </a:r>
                      <a:endParaRPr lang="en-GB" sz="700" b="1"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sz="700"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4">
                  <a:txBody>
                    <a:bodyPr/>
                    <a:lstStyle/>
                    <a:p>
                      <a:r>
                        <a:rPr lang="en-GB" sz="900" b="1" dirty="0" smtClean="0"/>
                        <a:t>   Constr./</a:t>
                      </a:r>
                      <a:r>
                        <a:rPr lang="en-GB" sz="900" b="1" dirty="0" smtClean="0">
                          <a:solidFill>
                            <a:schemeClr val="bg1"/>
                          </a:solidFill>
                        </a:rPr>
                        <a:t>Commission.</a:t>
                      </a:r>
                      <a:endParaRPr lang="en-GB" sz="900" b="1"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endParaRPr lang="en-GB"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en-GB"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1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b="1" dirty="0" smtClean="0">
                          <a:solidFill>
                            <a:schemeClr val="bg1"/>
                          </a:solidFill>
                        </a:rPr>
                        <a:t>Exploitation</a:t>
                      </a: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75000"/>
                      </a:schemeClr>
                    </a:solidFill>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48123">
                <a:tc>
                  <a:txBody>
                    <a:bodyPr/>
                    <a:lstStyle/>
                    <a:p>
                      <a:pPr algn="ctr"/>
                      <a:r>
                        <a:rPr lang="en-GB" sz="700" b="1" dirty="0" smtClean="0"/>
                        <a:t>EURISOL</a:t>
                      </a:r>
                      <a:endParaRPr lang="en-GB" sz="700" b="1"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endParaRPr lang="en-GB" sz="700" dirty="0"/>
                    </a:p>
                  </a:txBody>
                  <a:tcPr vert="vert270">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18">
                  <a:txBody>
                    <a:bodyPr/>
                    <a:lstStyle/>
                    <a:p>
                      <a:pPr algn="l"/>
                      <a:r>
                        <a:rPr lang="en-GB" sz="900" dirty="0" smtClean="0"/>
                        <a:t>Design Study             R&amp;D              Preparatory</a:t>
                      </a:r>
                      <a:r>
                        <a:rPr lang="en-GB" sz="900" baseline="0" dirty="0" smtClean="0"/>
                        <a:t> Phase / Site Decision</a:t>
                      </a:r>
                      <a:r>
                        <a:rPr lang="en-GB" sz="900" dirty="0" smtClean="0"/>
                        <a:t>             Engineering Study                       </a:t>
                      </a:r>
                      <a:r>
                        <a:rPr lang="en-GB" sz="900" dirty="0" smtClean="0">
                          <a:solidFill>
                            <a:schemeClr val="bg1"/>
                          </a:solidFill>
                        </a:rPr>
                        <a:t>Construction</a:t>
                      </a:r>
                      <a:endParaRPr lang="en-GB" sz="900" dirty="0">
                        <a:solidFill>
                          <a:schemeClr val="bg1"/>
                        </a:solidFill>
                      </a:endParaRPr>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r>
              <a:tr h="548123">
                <a:tc>
                  <a:txBody>
                    <a:bodyPr/>
                    <a:lstStyle/>
                    <a:p>
                      <a:pPr algn="ctr"/>
                      <a:r>
                        <a:rPr lang="en-GB" sz="700" b="1" dirty="0" smtClean="0"/>
                        <a:t>LHeC</a:t>
                      </a:r>
                      <a:endParaRPr lang="en-GB" sz="700" b="1" dirty="0"/>
                    </a:p>
                  </a:txBody>
                  <a:tcPr vert="vert270">
                    <a:lnT w="3175" cap="flat" cmpd="sng" algn="ctr">
                      <a:solidFill>
                        <a:schemeClr val="tx1"/>
                      </a:solidFill>
                      <a:prstDash val="solid"/>
                      <a:round/>
                      <a:headEnd type="none" w="med" len="med"/>
                      <a:tailEnd type="none" w="med" len="med"/>
                    </a:lnT>
                  </a:tcPr>
                </a:tc>
                <a:tc>
                  <a:txBody>
                    <a:bodyPr/>
                    <a:lstStyle/>
                    <a:p>
                      <a:pPr algn="ctr"/>
                      <a:endParaRPr lang="en-GB" sz="700" dirty="0"/>
                    </a:p>
                  </a:txBody>
                  <a:tcPr vert="vert270">
                    <a:lnT w="3175" cap="flat" cmpd="sng" algn="ctr">
                      <a:solidFill>
                        <a:schemeClr val="tx1"/>
                      </a:solidFill>
                      <a:prstDash val="solid"/>
                      <a:round/>
                      <a:headEnd type="none" w="med" len="med"/>
                      <a:tailEnd type="none" w="med" len="med"/>
                    </a:lnT>
                  </a:tcPr>
                </a:tc>
                <a:tc gridSpan="18">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900" dirty="0" smtClean="0"/>
                        <a:t>Design Study                    R&amp;D                              Engineering Study                                          </a:t>
                      </a:r>
                      <a:r>
                        <a:rPr lang="en-GB" sz="900" dirty="0" smtClean="0">
                          <a:solidFill>
                            <a:schemeClr val="bg1"/>
                          </a:solidFill>
                        </a:rPr>
                        <a:t>Construction/Commissioning</a:t>
                      </a:r>
                      <a:endParaRPr lang="en-GB" sz="900" dirty="0">
                        <a:solidFill>
                          <a:schemeClr val="bg1"/>
                        </a:solidFill>
                      </a:endParaRPr>
                    </a:p>
                  </a:txBody>
                  <a:tcPr anchor="ctr">
                    <a:lnT w="3175" cap="flat" cmpd="sng" algn="ctr">
                      <a:solidFill>
                        <a:schemeClr val="tx1"/>
                      </a:solidFill>
                      <a:prstDash val="solid"/>
                      <a:round/>
                      <a:headEnd type="none" w="med" len="med"/>
                      <a:tailEnd type="none" w="med" len="med"/>
                    </a:lnT>
                    <a:gradFill>
                      <a:gsLst>
                        <a:gs pos="0">
                          <a:schemeClr val="accent5">
                            <a:lumMod val="75000"/>
                          </a:schemeClr>
                        </a:gs>
                        <a:gs pos="50000">
                          <a:schemeClr val="accent1">
                            <a:tint val="44500"/>
                            <a:satMod val="160000"/>
                          </a:schemeClr>
                        </a:gs>
                        <a:gs pos="100000">
                          <a:schemeClr val="accent1">
                            <a:tint val="23500"/>
                            <a:satMod val="160000"/>
                          </a:schemeClr>
                        </a:gs>
                      </a:gsLst>
                      <a:lin ang="10800000" scaled="1"/>
                    </a:gradFill>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pPr algn="ctr"/>
                      <a:endParaRPr lang="en-GB" sz="800" dirty="0"/>
                    </a:p>
                  </a:txBody>
                  <a:tcPr>
                    <a:lnT w="3175" cap="flat" cmpd="sng" algn="ctr">
                      <a:solidFill>
                        <a:schemeClr val="tx1"/>
                      </a:solidFill>
                      <a:prstDash val="solid"/>
                      <a:round/>
                      <a:headEnd type="none" w="med" len="med"/>
                      <a:tailEnd type="none" w="med" len="med"/>
                    </a:lnT>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900" dirty="0" smtClean="0">
                        <a:solidFill>
                          <a:schemeClr val="bg1"/>
                        </a:solidFill>
                      </a:endParaRPr>
                    </a:p>
                  </a:txBody>
                  <a:tcPr anchor="ctr">
                    <a:lnT w="3175" cap="flat" cmpd="sng" algn="ctr">
                      <a:solidFill>
                        <a:schemeClr val="tx1"/>
                      </a:solidFill>
                      <a:prstDash val="solid"/>
                      <a:round/>
                      <a:headEnd type="none" w="med" len="med"/>
                      <a:tailEnd type="none" w="med" len="med"/>
                    </a:lnT>
                    <a:solidFill>
                      <a:schemeClr val="accent5">
                        <a:lumMod val="75000"/>
                      </a:schemeClr>
                    </a:solidFill>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900" dirty="0" smtClean="0">
                        <a:solidFill>
                          <a:schemeClr val="bg1"/>
                        </a:solidFill>
                      </a:endParaRPr>
                    </a:p>
                  </a:txBody>
                  <a:tcPr anchor="ctr">
                    <a:lnT w="3175" cap="flat" cmpd="sng" algn="ctr">
                      <a:solidFill>
                        <a:schemeClr val="tx1"/>
                      </a:solidFill>
                      <a:prstDash val="solid"/>
                      <a:round/>
                      <a:headEnd type="none" w="med" len="med"/>
                      <a:tailEnd type="none" w="med" len="med"/>
                    </a:lnT>
                    <a:solidFill>
                      <a:schemeClr val="accent5">
                        <a:lumMod val="75000"/>
                      </a:schemeClr>
                    </a:solidFill>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tcPr>
                </a:tc>
                <a:tc hMerge="1">
                  <a:txBody>
                    <a:bodyPr/>
                    <a:lstStyle/>
                    <a:p>
                      <a:pPr algn="ctr"/>
                      <a:endParaRPr lang="en-GB" sz="900" dirty="0"/>
                    </a:p>
                  </a:txBody>
                  <a:tcPr anchor="ctr">
                    <a:lnT w="3175" cap="flat" cmpd="sng" algn="ctr">
                      <a:solidFill>
                        <a:schemeClr val="tx1"/>
                      </a:solidFill>
                      <a:prstDash val="solid"/>
                      <a:round/>
                      <a:headEnd type="none" w="med" len="med"/>
                      <a:tailEnd type="none" w="med" len="med"/>
                    </a:lnT>
                  </a:tcPr>
                </a:tc>
              </a:tr>
            </a:tbl>
          </a:graphicData>
        </a:graphic>
      </p:graphicFrame>
      <p:sp>
        <p:nvSpPr>
          <p:cNvPr id="10243" name="Title 4"/>
          <p:cNvSpPr>
            <a:spLocks noGrp="1"/>
          </p:cNvSpPr>
          <p:nvPr>
            <p:ph type="title" idx="4294967295"/>
          </p:nvPr>
        </p:nvSpPr>
        <p:spPr bwMode="auto">
          <a:xfrm>
            <a:off x="457200" y="274638"/>
            <a:ext cx="8229600" cy="758218"/>
          </a:xfrm>
          <a:noFill/>
          <a:ln>
            <a:miter lim="800000"/>
            <a:headEnd/>
            <a:tailEnd/>
          </a:ln>
        </p:spPr>
        <p:txBody>
          <a:bodyPr>
            <a:normAutofit/>
          </a:bodyPr>
          <a:lstStyle/>
          <a:p>
            <a:r>
              <a:rPr lang="en-GB" sz="2400" b="1" dirty="0" err="1" smtClean="0"/>
              <a:t>NuPECC</a:t>
            </a:r>
            <a:r>
              <a:rPr lang="en-GB" sz="2400" b="1" dirty="0" smtClean="0"/>
              <a:t> – Roadmap 5/2010: New </a:t>
            </a:r>
            <a:r>
              <a:rPr lang="en-GB" sz="2400" b="1" dirty="0"/>
              <a:t>Large-Scale Facilities</a:t>
            </a:r>
          </a:p>
        </p:txBody>
      </p:sp>
      <p:sp>
        <p:nvSpPr>
          <p:cNvPr id="4" name="TextBox 3"/>
          <p:cNvSpPr txBox="1"/>
          <p:nvPr/>
        </p:nvSpPr>
        <p:spPr>
          <a:xfrm>
            <a:off x="428870" y="6514086"/>
            <a:ext cx="3570208" cy="307777"/>
          </a:xfrm>
          <a:prstGeom prst="rect">
            <a:avLst/>
          </a:prstGeom>
          <a:noFill/>
        </p:spPr>
        <p:txBody>
          <a:bodyPr wrap="none" rtlCol="0">
            <a:spAutoFit/>
          </a:bodyPr>
          <a:lstStyle/>
          <a:p>
            <a:r>
              <a:rPr lang="en-US" sz="1400" dirty="0" smtClean="0"/>
              <a:t>G. </a:t>
            </a:r>
            <a:r>
              <a:rPr lang="en-US" sz="1400" dirty="0" err="1" smtClean="0"/>
              <a:t>Rosner</a:t>
            </a:r>
            <a:r>
              <a:rPr lang="en-US" sz="1400" dirty="0" smtClean="0"/>
              <a:t>, </a:t>
            </a:r>
            <a:r>
              <a:rPr lang="en-US" sz="1400" dirty="0" err="1" smtClean="0"/>
              <a:t>NuPECC</a:t>
            </a:r>
            <a:r>
              <a:rPr lang="en-US" sz="1400" dirty="0" smtClean="0"/>
              <a:t> Chair, Madrid 5/10 - DRAFT</a:t>
            </a:r>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29E2BAA-81C4-184E-8BFA-3AFA3D83D168}" type="slidenum">
              <a:rPr lang="en-US" smtClean="0"/>
              <a:pPr/>
              <a:t>7</a:t>
            </a:fld>
            <a:endParaRPr lang="en-US"/>
          </a:p>
        </p:txBody>
      </p:sp>
      <p:pic>
        <p:nvPicPr>
          <p:cNvPr id="5" name="Picture 4"/>
          <p:cNvPicPr>
            <a:picLocks noChangeAspect="1"/>
          </p:cNvPicPr>
          <p:nvPr/>
        </p:nvPicPr>
        <p:blipFill>
          <a:blip r:embed="rId2"/>
          <a:stretch>
            <a:fillRect/>
          </a:stretch>
        </p:blipFill>
        <p:spPr>
          <a:xfrm>
            <a:off x="914400" y="251137"/>
            <a:ext cx="6671372" cy="647033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8" name="Rectangle 1026"/>
          <p:cNvSpPr>
            <a:spLocks noGrp="1" noChangeArrowheads="1"/>
          </p:cNvSpPr>
          <p:nvPr>
            <p:ph type="ctrTitle"/>
          </p:nvPr>
        </p:nvSpPr>
        <p:spPr>
          <a:xfrm>
            <a:off x="457200" y="304800"/>
            <a:ext cx="7772400" cy="609600"/>
          </a:xfrm>
        </p:spPr>
        <p:txBody>
          <a:bodyPr/>
          <a:lstStyle/>
          <a:p>
            <a:pPr eaLnBrk="1" hangingPunct="1"/>
            <a:r>
              <a:rPr lang="en-US" sz="2400" dirty="0" smtClean="0">
                <a:solidFill>
                  <a:srgbClr val="0000FF"/>
                </a:solidFill>
              </a:rPr>
              <a:t>HERA  - an unfinished </a:t>
            </a:r>
            <a:r>
              <a:rPr lang="en-US" sz="2400" dirty="0" err="1" smtClean="0">
                <a:solidFill>
                  <a:srgbClr val="0000FF"/>
                </a:solidFill>
              </a:rPr>
              <a:t>programme</a:t>
            </a:r>
            <a:endParaRPr lang="en-US" dirty="0" smtClean="0">
              <a:solidFill>
                <a:srgbClr val="0000FF"/>
              </a:solidFill>
            </a:endParaRPr>
          </a:p>
        </p:txBody>
      </p:sp>
      <p:sp>
        <p:nvSpPr>
          <p:cNvPr id="75779" name="Text Box 1028"/>
          <p:cNvSpPr txBox="1">
            <a:spLocks noChangeArrowheads="1"/>
          </p:cNvSpPr>
          <p:nvPr/>
        </p:nvSpPr>
        <p:spPr bwMode="auto">
          <a:xfrm>
            <a:off x="2133600" y="1066800"/>
            <a:ext cx="4525898" cy="5509201"/>
          </a:xfrm>
          <a:prstGeom prst="rect">
            <a:avLst/>
          </a:prstGeom>
          <a:noFill/>
          <a:ln w="9525">
            <a:solidFill>
              <a:srgbClr val="0000FF"/>
            </a:solidFill>
            <a:miter lim="800000"/>
            <a:headEnd/>
            <a:tailEnd/>
          </a:ln>
        </p:spPr>
        <p:txBody>
          <a:bodyPr wrap="none">
            <a:prstTxWarp prst="textNoShape">
              <a:avLst/>
            </a:prstTxWarp>
            <a:spAutoFit/>
          </a:bodyPr>
          <a:lstStyle/>
          <a:p>
            <a:r>
              <a:rPr lang="en-US" sz="1600" dirty="0"/>
              <a:t>Low </a:t>
            </a:r>
            <a:r>
              <a:rPr lang="en-US" sz="1600" dirty="0" err="1"/>
              <a:t>x</a:t>
            </a:r>
            <a:r>
              <a:rPr lang="en-US" sz="1600" dirty="0"/>
              <a:t>: DGLAP</a:t>
            </a:r>
            <a:r>
              <a:rPr lang="en-US" sz="1600" dirty="0" smtClean="0"/>
              <a:t> seems to hold </a:t>
            </a:r>
            <a:r>
              <a:rPr lang="en-US" sz="1600" dirty="0"/>
              <a:t>though ln1/x is large</a:t>
            </a:r>
          </a:p>
          <a:p>
            <a:r>
              <a:rPr lang="en-US" sz="1600" dirty="0"/>
              <a:t>           </a:t>
            </a:r>
            <a:r>
              <a:rPr lang="en-US" sz="1600" dirty="0" smtClean="0"/>
              <a:t> Gluon Saturation </a:t>
            </a:r>
            <a:r>
              <a:rPr lang="en-US" sz="1600" dirty="0"/>
              <a:t>not proven</a:t>
            </a:r>
          </a:p>
          <a:p>
            <a:endParaRPr lang="en-US" sz="1600" dirty="0"/>
          </a:p>
          <a:p>
            <a:r>
              <a:rPr lang="en-US" sz="1600" dirty="0"/>
              <a:t>High </a:t>
            </a:r>
            <a:r>
              <a:rPr lang="en-US" sz="1600" dirty="0" err="1"/>
              <a:t>x</a:t>
            </a:r>
            <a:r>
              <a:rPr lang="en-US" sz="1600" dirty="0"/>
              <a:t>: would have required much higher luminosity</a:t>
            </a:r>
          </a:p>
          <a:p>
            <a:r>
              <a:rPr lang="en-US" sz="1600" dirty="0"/>
              <a:t>            [</a:t>
            </a:r>
            <a:r>
              <a:rPr lang="en-US" sz="1600" dirty="0" err="1"/>
              <a:t>u/d</a:t>
            </a:r>
            <a:r>
              <a:rPr lang="en-US" sz="1600" dirty="0"/>
              <a:t> ?, </a:t>
            </a:r>
            <a:r>
              <a:rPr lang="en-US" sz="1600" dirty="0" err="1"/>
              <a:t>xg</a:t>
            </a:r>
            <a:r>
              <a:rPr lang="en-US" sz="1600" dirty="0"/>
              <a:t> ?]</a:t>
            </a:r>
          </a:p>
          <a:p>
            <a:endParaRPr lang="en-US" sz="1600" dirty="0"/>
          </a:p>
          <a:p>
            <a:r>
              <a:rPr lang="en-US" sz="1600" dirty="0"/>
              <a:t>Neutron structure not explored</a:t>
            </a:r>
          </a:p>
          <a:p>
            <a:endParaRPr lang="en-US" sz="1600" dirty="0"/>
          </a:p>
          <a:p>
            <a:r>
              <a:rPr lang="en-US" sz="1600" dirty="0"/>
              <a:t>Nuclear structure not explored</a:t>
            </a:r>
          </a:p>
          <a:p>
            <a:endParaRPr lang="en-US" sz="1600" dirty="0"/>
          </a:p>
          <a:p>
            <a:r>
              <a:rPr lang="en-US" sz="1600" dirty="0"/>
              <a:t>New concepts introduced, investigation just started:</a:t>
            </a:r>
          </a:p>
          <a:p>
            <a:r>
              <a:rPr lang="en-US" sz="1600" dirty="0"/>
              <a:t>-</a:t>
            </a:r>
            <a:r>
              <a:rPr lang="en-US" sz="1600" dirty="0" err="1"/>
              <a:t>parton</a:t>
            </a:r>
            <a:r>
              <a:rPr lang="en-US" sz="1600" dirty="0"/>
              <a:t> amplitudes (</a:t>
            </a:r>
            <a:r>
              <a:rPr lang="en-US" sz="1600" dirty="0" err="1"/>
              <a:t>GPD’s</a:t>
            </a:r>
            <a:r>
              <a:rPr lang="en-US" sz="1600" dirty="0"/>
              <a:t>, proton hologram)</a:t>
            </a:r>
          </a:p>
          <a:p>
            <a:r>
              <a:rPr lang="en-US" sz="1600" dirty="0"/>
              <a:t>-diffractive </a:t>
            </a:r>
            <a:r>
              <a:rPr lang="en-US" sz="1600" dirty="0" err="1"/>
              <a:t>partons</a:t>
            </a:r>
            <a:endParaRPr lang="en-US" sz="1600" dirty="0"/>
          </a:p>
          <a:p>
            <a:r>
              <a:rPr lang="en-US" sz="1600" dirty="0"/>
              <a:t>-</a:t>
            </a:r>
            <a:r>
              <a:rPr lang="en-US" sz="1600" dirty="0" err="1"/>
              <a:t>unintegrated</a:t>
            </a:r>
            <a:r>
              <a:rPr lang="en-US" sz="1600" dirty="0"/>
              <a:t> </a:t>
            </a:r>
            <a:r>
              <a:rPr lang="en-US" sz="1600" dirty="0" err="1"/>
              <a:t>partons</a:t>
            </a:r>
            <a:endParaRPr lang="en-US" sz="1600" dirty="0"/>
          </a:p>
          <a:p>
            <a:endParaRPr lang="en-US" sz="1600" dirty="0"/>
          </a:p>
          <a:p>
            <a:r>
              <a:rPr lang="en-US" sz="1600" dirty="0" err="1"/>
              <a:t>Instantons</a:t>
            </a:r>
            <a:r>
              <a:rPr lang="en-US" sz="1600" dirty="0"/>
              <a:t> not observed</a:t>
            </a:r>
          </a:p>
          <a:p>
            <a:endParaRPr lang="en-US" sz="1600" dirty="0"/>
          </a:p>
          <a:p>
            <a:r>
              <a:rPr lang="en-US" sz="1600" dirty="0" err="1"/>
              <a:t>Odderons</a:t>
            </a:r>
            <a:r>
              <a:rPr lang="en-US" sz="1600" dirty="0"/>
              <a:t> not found</a:t>
            </a:r>
          </a:p>
          <a:p>
            <a:r>
              <a:rPr lang="en-US" sz="1600" dirty="0"/>
              <a:t>…</a:t>
            </a:r>
            <a:endParaRPr lang="en-US" sz="1600" dirty="0">
              <a:solidFill>
                <a:srgbClr val="008000"/>
              </a:solidFill>
            </a:endParaRPr>
          </a:p>
          <a:p>
            <a:endParaRPr lang="en-US" sz="1600" dirty="0" smtClean="0"/>
          </a:p>
          <a:p>
            <a:r>
              <a:rPr lang="en-US" sz="1600" dirty="0" smtClean="0"/>
              <a:t>Fermions still </a:t>
            </a:r>
            <a:r>
              <a:rPr lang="en-US" sz="1600" dirty="0" err="1" smtClean="0"/>
              <a:t>pointlike</a:t>
            </a:r>
            <a:endParaRPr lang="en-US" sz="1600" dirty="0" smtClean="0"/>
          </a:p>
          <a:p>
            <a:r>
              <a:rPr lang="en-US" sz="1600" dirty="0" smtClean="0"/>
              <a:t>Lepton</a:t>
            </a:r>
            <a:r>
              <a:rPr lang="en-US" sz="1600" dirty="0"/>
              <a:t>-quark </a:t>
            </a:r>
            <a:r>
              <a:rPr lang="en-US" sz="1600" dirty="0" smtClean="0"/>
              <a:t>states (as in RPV SUSY) </a:t>
            </a:r>
            <a:r>
              <a:rPr lang="en-US" sz="1600" dirty="0"/>
              <a:t>not observed</a:t>
            </a:r>
            <a:endParaRPr lang="en-US" dirty="0"/>
          </a:p>
        </p:txBody>
      </p:sp>
      <p:sp>
        <p:nvSpPr>
          <p:cNvPr id="4" name="Text Box 1027"/>
          <p:cNvSpPr txBox="1">
            <a:spLocks noChangeArrowheads="1"/>
          </p:cNvSpPr>
          <p:nvPr/>
        </p:nvSpPr>
        <p:spPr bwMode="auto">
          <a:xfrm>
            <a:off x="5410200" y="4987498"/>
            <a:ext cx="3362444" cy="830997"/>
          </a:xfrm>
          <a:prstGeom prst="rect">
            <a:avLst/>
          </a:prstGeom>
          <a:noFill/>
          <a:ln w="9525">
            <a:solidFill>
              <a:schemeClr val="bg1">
                <a:lumMod val="75000"/>
              </a:schemeClr>
            </a:solidFill>
            <a:miter lim="800000"/>
            <a:headEnd/>
            <a:tailEnd/>
          </a:ln>
        </p:spPr>
        <p:txBody>
          <a:bodyPr wrap="none">
            <a:prstTxWarp prst="textNoShape">
              <a:avLst/>
            </a:prstTxWarp>
            <a:spAutoFit/>
          </a:bodyPr>
          <a:lstStyle/>
          <a:p>
            <a:r>
              <a:rPr lang="en-US" sz="1200" dirty="0"/>
              <a:t>*) For an </a:t>
            </a:r>
            <a:r>
              <a:rPr lang="en-US" sz="1200" dirty="0" smtClean="0"/>
              <a:t>experimental </a:t>
            </a:r>
            <a:r>
              <a:rPr lang="en-US" sz="1200" dirty="0"/>
              <a:t>review</a:t>
            </a:r>
            <a:r>
              <a:rPr lang="en-US" sz="1200" dirty="0" smtClean="0"/>
              <a:t> see</a:t>
            </a:r>
            <a:r>
              <a:rPr lang="en-US" sz="1200" dirty="0"/>
              <a:t>:</a:t>
            </a:r>
          </a:p>
          <a:p>
            <a:r>
              <a:rPr lang="en-US" sz="1200" dirty="0" err="1"/>
              <a:t>M.</a:t>
            </a:r>
            <a:r>
              <a:rPr lang="en-US" sz="1200" dirty="0" err="1" smtClean="0"/>
              <a:t>Klein</a:t>
            </a:r>
            <a:r>
              <a:rPr lang="en-US" sz="1200" dirty="0" smtClean="0"/>
              <a:t>, </a:t>
            </a:r>
            <a:r>
              <a:rPr lang="en-US" sz="1200" dirty="0" err="1"/>
              <a:t>R.Yoshida</a:t>
            </a:r>
            <a:r>
              <a:rPr lang="en-US" sz="1200" dirty="0"/>
              <a:t>,</a:t>
            </a:r>
            <a:r>
              <a:rPr lang="en-US" sz="1200" dirty="0" smtClean="0"/>
              <a:t> </a:t>
            </a:r>
            <a:r>
              <a:rPr lang="en-US" sz="1200" b="1" dirty="0" smtClean="0"/>
              <a:t>“Collider </a:t>
            </a:r>
            <a:r>
              <a:rPr lang="en-US" sz="1200" b="1" dirty="0"/>
              <a:t>Physics at HERA’</a:t>
            </a:r>
            <a:r>
              <a:rPr lang="en-US" sz="1200" dirty="0"/>
              <a:t>’</a:t>
            </a:r>
          </a:p>
          <a:p>
            <a:r>
              <a:rPr lang="en-US" sz="1200" dirty="0" err="1"/>
              <a:t>arXiv</a:t>
            </a:r>
            <a:r>
              <a:rPr lang="en-US" sz="1200" dirty="0"/>
              <a:t> 0805.3334, Prog.Part.Nucl.Phys.61,343(2008)</a:t>
            </a:r>
          </a:p>
          <a:p>
            <a:r>
              <a:rPr lang="en-US" sz="1200" dirty="0"/>
              <a:t>HERA II analysis still ongoing</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smtClean="0"/>
              <a:t> Precision QCD and Electroweak Physics</a:t>
            </a:r>
            <a:endParaRPr lang="en-US" sz="2800" b="1" dirty="0"/>
          </a:p>
        </p:txBody>
      </p:sp>
      <p:sp>
        <p:nvSpPr>
          <p:cNvPr id="3" name="TextBox 2"/>
          <p:cNvSpPr txBox="1"/>
          <p:nvPr/>
        </p:nvSpPr>
        <p:spPr>
          <a:xfrm>
            <a:off x="1143000" y="2362200"/>
            <a:ext cx="7008537" cy="3693319"/>
          </a:xfrm>
          <a:prstGeom prst="rect">
            <a:avLst/>
          </a:prstGeom>
          <a:noFill/>
          <a:ln>
            <a:solidFill>
              <a:schemeClr val="bg1">
                <a:lumMod val="65000"/>
              </a:schemeClr>
            </a:solidFill>
          </a:ln>
        </p:spPr>
        <p:txBody>
          <a:bodyPr wrap="none" rtlCol="0">
            <a:spAutoFit/>
          </a:bodyPr>
          <a:lstStyle/>
          <a:p>
            <a:r>
              <a:rPr lang="en-US" dirty="0" smtClean="0"/>
              <a:t>Structure functions [F</a:t>
            </a:r>
            <a:r>
              <a:rPr lang="en-US" baseline="-25000" dirty="0" smtClean="0"/>
              <a:t>2</a:t>
            </a:r>
            <a:r>
              <a:rPr lang="en-US" dirty="0" smtClean="0"/>
              <a:t>,F</a:t>
            </a:r>
            <a:r>
              <a:rPr lang="en-US" baseline="-25000" dirty="0" smtClean="0"/>
              <a:t>L</a:t>
            </a:r>
            <a:r>
              <a:rPr lang="en-US" dirty="0" smtClean="0"/>
              <a:t>,xF</a:t>
            </a:r>
            <a:r>
              <a:rPr lang="en-US" baseline="-25000" dirty="0" smtClean="0"/>
              <a:t>3</a:t>
            </a:r>
            <a:r>
              <a:rPr lang="en-US" baseline="30000" dirty="0" smtClean="0"/>
              <a:t>gZ</a:t>
            </a:r>
            <a:r>
              <a:rPr lang="en-US" dirty="0" smtClean="0"/>
              <a:t>,F</a:t>
            </a:r>
            <a:r>
              <a:rPr lang="en-US" baseline="-25000" dirty="0" smtClean="0"/>
              <a:t>2</a:t>
            </a:r>
            <a:r>
              <a:rPr lang="en-US" baseline="30000" dirty="0" smtClean="0"/>
              <a:t>gZ</a:t>
            </a:r>
            <a:r>
              <a:rPr lang="en-US" dirty="0" smtClean="0"/>
              <a:t>; F</a:t>
            </a:r>
            <a:r>
              <a:rPr lang="en-US" baseline="-25000" dirty="0" smtClean="0"/>
              <a:t>2</a:t>
            </a:r>
            <a:r>
              <a:rPr lang="en-US" baseline="30000" dirty="0" smtClean="0"/>
              <a:t>cc</a:t>
            </a:r>
            <a:r>
              <a:rPr lang="en-US" dirty="0" smtClean="0"/>
              <a:t>,F</a:t>
            </a:r>
            <a:r>
              <a:rPr lang="en-US" baseline="-25000" dirty="0" smtClean="0"/>
              <a:t>2</a:t>
            </a:r>
            <a:r>
              <a:rPr lang="en-US" baseline="30000" dirty="0" smtClean="0"/>
              <a:t>bb</a:t>
            </a:r>
            <a:r>
              <a:rPr lang="en-US" dirty="0" smtClean="0"/>
              <a:t>,F</a:t>
            </a:r>
            <a:r>
              <a:rPr lang="en-US" baseline="-25000" dirty="0" smtClean="0"/>
              <a:t>2</a:t>
            </a:r>
            <a:r>
              <a:rPr lang="en-US" baseline="30000" dirty="0" smtClean="0"/>
              <a:t>ss</a:t>
            </a:r>
            <a:r>
              <a:rPr lang="en-US" dirty="0" smtClean="0"/>
              <a:t>] in </a:t>
            </a:r>
            <a:r>
              <a:rPr lang="en-US" dirty="0" err="1" smtClean="0"/>
              <a:t>p/d</a:t>
            </a:r>
            <a:r>
              <a:rPr lang="en-US" dirty="0" smtClean="0"/>
              <a:t> and A </a:t>
            </a:r>
          </a:p>
          <a:p>
            <a:r>
              <a:rPr lang="en-US" dirty="0" smtClean="0"/>
              <a:t>Quark distributions from direct measurements and QCD fits </a:t>
            </a:r>
          </a:p>
          <a:p>
            <a:r>
              <a:rPr lang="en-US" dirty="0" smtClean="0">
                <a:solidFill>
                  <a:srgbClr val="0000FF"/>
                </a:solidFill>
              </a:rPr>
              <a:t>Strong coupling constant </a:t>
            </a:r>
            <a:r>
              <a:rPr lang="en-US" dirty="0" err="1" smtClean="0">
                <a:solidFill>
                  <a:srgbClr val="0000FF"/>
                </a:solidFill>
              </a:rPr>
              <a:t>α</a:t>
            </a:r>
            <a:r>
              <a:rPr lang="en-US" baseline="-25000" dirty="0" err="1" smtClean="0">
                <a:solidFill>
                  <a:srgbClr val="0000FF"/>
                </a:solidFill>
              </a:rPr>
              <a:t>s</a:t>
            </a:r>
            <a:r>
              <a:rPr lang="en-US" baseline="-25000" dirty="0" smtClean="0">
                <a:solidFill>
                  <a:srgbClr val="0000FF"/>
                </a:solidFill>
              </a:rPr>
              <a:t> </a:t>
            </a:r>
            <a:r>
              <a:rPr lang="en-US" dirty="0" smtClean="0">
                <a:solidFill>
                  <a:srgbClr val="0000FF"/>
                </a:solidFill>
              </a:rPr>
              <a:t>to per mille accuracy</a:t>
            </a:r>
          </a:p>
          <a:p>
            <a:r>
              <a:rPr lang="en-US" dirty="0" smtClean="0">
                <a:solidFill>
                  <a:srgbClr val="0000FF"/>
                </a:solidFill>
              </a:rPr>
              <a:t>Gluon distribution in full </a:t>
            </a:r>
            <a:r>
              <a:rPr lang="en-US" dirty="0" err="1" smtClean="0">
                <a:solidFill>
                  <a:srgbClr val="0000FF"/>
                </a:solidFill>
              </a:rPr>
              <a:t>x</a:t>
            </a:r>
            <a:r>
              <a:rPr lang="en-US" dirty="0" smtClean="0">
                <a:solidFill>
                  <a:srgbClr val="0000FF"/>
                </a:solidFill>
              </a:rPr>
              <a:t> range to unprecedented precision</a:t>
            </a:r>
          </a:p>
          <a:p>
            <a:r>
              <a:rPr lang="en-US" dirty="0" smtClean="0">
                <a:solidFill>
                  <a:srgbClr val="0000FF"/>
                </a:solidFill>
              </a:rPr>
              <a:t>Standard Model Higgs </a:t>
            </a:r>
          </a:p>
          <a:p>
            <a:r>
              <a:rPr lang="en-US" dirty="0" smtClean="0">
                <a:solidFill>
                  <a:srgbClr val="0000FF"/>
                </a:solidFill>
              </a:rPr>
              <a:t>Single top and anti-top quark production at high rate (5pb)</a:t>
            </a:r>
          </a:p>
          <a:p>
            <a:r>
              <a:rPr lang="en-US" dirty="0" smtClean="0">
                <a:solidFill>
                  <a:srgbClr val="0000FF"/>
                </a:solidFill>
              </a:rPr>
              <a:t>Electroweak couplings (light </a:t>
            </a:r>
            <a:r>
              <a:rPr lang="en-US" dirty="0" smtClean="0"/>
              <a:t>and heavy </a:t>
            </a:r>
            <a:r>
              <a:rPr lang="en-US" dirty="0" smtClean="0">
                <a:solidFill>
                  <a:srgbClr val="0000FF"/>
                </a:solidFill>
              </a:rPr>
              <a:t>quarks</a:t>
            </a:r>
            <a:r>
              <a:rPr lang="en-US" dirty="0" smtClean="0"/>
              <a:t> and mixing angle</a:t>
            </a:r>
            <a:r>
              <a:rPr lang="en-US" dirty="0" smtClean="0">
                <a:solidFill>
                  <a:srgbClr val="0000FF"/>
                </a:solidFill>
              </a:rPr>
              <a:t>)</a:t>
            </a:r>
          </a:p>
          <a:p>
            <a:r>
              <a:rPr lang="en-US" dirty="0" smtClean="0"/>
              <a:t>Heavy quark fragmentation functions</a:t>
            </a:r>
          </a:p>
          <a:p>
            <a:r>
              <a:rPr lang="en-US" dirty="0" smtClean="0"/>
              <a:t>Charm and beauty below and way beyond threshold at per cent accuracy</a:t>
            </a:r>
          </a:p>
          <a:p>
            <a:r>
              <a:rPr lang="en-US" dirty="0" smtClean="0"/>
              <a:t>Heavy quarks in real photon-proton collisions [LR option]</a:t>
            </a:r>
          </a:p>
          <a:p>
            <a:r>
              <a:rPr lang="en-US" dirty="0" smtClean="0"/>
              <a:t>Jets and QCD in </a:t>
            </a:r>
            <a:r>
              <a:rPr lang="en-US" dirty="0" err="1" smtClean="0"/>
              <a:t>photoproduction</a:t>
            </a:r>
            <a:r>
              <a:rPr lang="en-US" dirty="0" smtClean="0"/>
              <a:t> and DIS</a:t>
            </a:r>
          </a:p>
          <a:p>
            <a:r>
              <a:rPr lang="en-US" dirty="0" smtClean="0"/>
              <a:t>Gluon structure of the photon</a:t>
            </a:r>
          </a:p>
          <a:p>
            <a:r>
              <a:rPr lang="en-US" dirty="0" smtClean="0"/>
              <a:t>….</a:t>
            </a:r>
          </a:p>
        </p:txBody>
      </p:sp>
      <p:sp>
        <p:nvSpPr>
          <p:cNvPr id="4" name="TextBox 3"/>
          <p:cNvSpPr txBox="1"/>
          <p:nvPr/>
        </p:nvSpPr>
        <p:spPr>
          <a:xfrm>
            <a:off x="457200" y="1417638"/>
            <a:ext cx="8498040" cy="338554"/>
          </a:xfrm>
          <a:prstGeom prst="rect">
            <a:avLst/>
          </a:prstGeom>
          <a:noFill/>
        </p:spPr>
        <p:txBody>
          <a:bodyPr wrap="none" rtlCol="0">
            <a:spAutoFit/>
          </a:bodyPr>
          <a:lstStyle/>
          <a:p>
            <a:r>
              <a:rPr lang="en-US" sz="1600" b="1" dirty="0" smtClean="0">
                <a:solidFill>
                  <a:srgbClr val="FF0000"/>
                </a:solidFill>
              </a:rPr>
              <a:t>Based on weak = electromagnetic cross sections, </a:t>
            </a:r>
            <a:r>
              <a:rPr lang="en-US" sz="1600" b="1" dirty="0" err="1" smtClean="0">
                <a:solidFill>
                  <a:srgbClr val="FF0000"/>
                </a:solidFill>
              </a:rPr>
              <a:t>p</a:t>
            </a:r>
            <a:r>
              <a:rPr lang="en-US" sz="1600" b="1" dirty="0" smtClean="0">
                <a:solidFill>
                  <a:srgbClr val="FF0000"/>
                </a:solidFill>
              </a:rPr>
              <a:t>, </a:t>
            </a:r>
            <a:r>
              <a:rPr lang="en-US" sz="1600" b="1" dirty="0" err="1" smtClean="0">
                <a:solidFill>
                  <a:srgbClr val="FF0000"/>
                </a:solidFill>
              </a:rPr>
              <a:t>d</a:t>
            </a:r>
            <a:r>
              <a:rPr lang="en-US" sz="1600" b="1" dirty="0" smtClean="0">
                <a:solidFill>
                  <a:srgbClr val="FF0000"/>
                </a:solidFill>
              </a:rPr>
              <a:t>, </a:t>
            </a:r>
            <a:r>
              <a:rPr lang="en-US" sz="1600" b="1" dirty="0" err="1" smtClean="0">
                <a:solidFill>
                  <a:srgbClr val="FF0000"/>
                </a:solidFill>
              </a:rPr>
              <a:t>e</a:t>
            </a:r>
            <a:r>
              <a:rPr lang="en-US" sz="1600" b="1" baseline="30000" dirty="0" err="1" smtClean="0">
                <a:solidFill>
                  <a:srgbClr val="FF0000"/>
                </a:solidFill>
              </a:rPr>
              <a:t>±</a:t>
            </a:r>
            <a:r>
              <a:rPr lang="en-US" sz="1600" b="1" dirty="0" err="1" smtClean="0">
                <a:solidFill>
                  <a:srgbClr val="FF0000"/>
                </a:solidFill>
              </a:rPr>
              <a:t>,P</a:t>
            </a:r>
            <a:r>
              <a:rPr lang="en-US" sz="1600" b="1" baseline="-25000" dirty="0" err="1" smtClean="0">
                <a:solidFill>
                  <a:srgbClr val="FF0000"/>
                </a:solidFill>
              </a:rPr>
              <a:t>e</a:t>
            </a:r>
            <a:r>
              <a:rPr lang="en-US" sz="1600" b="1" baseline="-25000" dirty="0" smtClean="0">
                <a:solidFill>
                  <a:srgbClr val="FF0000"/>
                </a:solidFill>
              </a:rPr>
              <a:t> </a:t>
            </a:r>
            <a:r>
              <a:rPr lang="en-US" sz="1600" b="1" dirty="0" smtClean="0">
                <a:solidFill>
                  <a:srgbClr val="FF0000"/>
                </a:solidFill>
              </a:rPr>
              <a:t> and high precision and full acceptance</a:t>
            </a:r>
            <a:endParaRPr lang="en-US" sz="1600" b="1" baseline="30000"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2611</TotalTime>
  <Words>4918</Words>
  <Application>Microsoft Macintosh PowerPoint</Application>
  <PresentationFormat>On-screen Show (4:3)</PresentationFormat>
  <Paragraphs>922</Paragraphs>
  <Slides>66</Slides>
  <Notes>27</Notes>
  <HiddenSlides>0</HiddenSlides>
  <MMClips>0</MMClips>
  <ScaleCrop>false</ScaleCrop>
  <HeadingPairs>
    <vt:vector size="8" baseType="variant">
      <vt:variant>
        <vt:lpstr>Design Template</vt:lpstr>
      </vt:variant>
      <vt:variant>
        <vt:i4>2</vt:i4>
      </vt:variant>
      <vt:variant>
        <vt:lpstr>Links</vt:lpstr>
      </vt:variant>
      <vt:variant>
        <vt:i4>1</vt:i4>
      </vt:variant>
      <vt:variant>
        <vt:lpstr>Embedded OLE Servers</vt:lpstr>
      </vt:variant>
      <vt:variant>
        <vt:i4>1</vt:i4>
      </vt:variant>
      <vt:variant>
        <vt:lpstr>Slide Titles</vt:lpstr>
      </vt:variant>
      <vt:variant>
        <vt:i4>66</vt:i4>
      </vt:variant>
    </vt:vector>
  </HeadingPairs>
  <TitlesOfParts>
    <vt:vector size="70" baseType="lpstr">
      <vt:lpstr>Office Theme</vt:lpstr>
      <vt:lpstr>Office Theme</vt:lpstr>
      <vt:lpstr>!OLE_LINK1</vt:lpstr>
      <vt:lpstr>Equation</vt:lpstr>
      <vt:lpstr>The LHeC Conceptual Design </vt:lpstr>
      <vt:lpstr>Organisation for the CDR</vt:lpstr>
      <vt:lpstr>Slide 3</vt:lpstr>
      <vt:lpstr>Outline</vt:lpstr>
      <vt:lpstr>Ring – Ring  </vt:lpstr>
      <vt:lpstr>Slide 6</vt:lpstr>
      <vt:lpstr>Slide 7</vt:lpstr>
      <vt:lpstr>HERA  - an unfinished programme</vt:lpstr>
      <vt:lpstr> Precision QCD and Electroweak Physics</vt:lpstr>
      <vt:lpstr>Strong Coupling Constant</vt:lpstr>
      <vt:lpstr>Gluon - SM Higgs</vt:lpstr>
      <vt:lpstr>Single top and anti-top  Production in charged currents</vt:lpstr>
      <vt:lpstr> Electroweak Couplings</vt:lpstr>
      <vt:lpstr> Physics Beyond the Standard Model</vt:lpstr>
      <vt:lpstr>Questions  on a TeV ep Collider</vt:lpstr>
      <vt:lpstr>Contact Interactions</vt:lpstr>
      <vt:lpstr>Beauty - MSSM Higgs</vt:lpstr>
      <vt:lpstr>LQ Quantum Numbers</vt:lpstr>
      <vt:lpstr>Surprises and Theory </vt:lpstr>
      <vt:lpstr> Low x Physics: non-linear parton evolution (ep/eA)</vt:lpstr>
      <vt:lpstr>eA  eX</vt:lpstr>
      <vt:lpstr>Rich Neutron Physics from eD  </vt:lpstr>
      <vt:lpstr>Saturation of Gluon Density</vt:lpstr>
      <vt:lpstr>J/ψ – golden channel</vt:lpstr>
      <vt:lpstr>Quark-Gluon Dynamics - Diffraction and HFS (fwd jets)</vt:lpstr>
      <vt:lpstr>            Detector Design </vt:lpstr>
      <vt:lpstr>LHeC Detector: version for low x</vt:lpstr>
      <vt:lpstr>Slide 28</vt:lpstr>
      <vt:lpstr>Slide 29</vt:lpstr>
      <vt:lpstr> Accelerator: Ring - Ring</vt:lpstr>
      <vt:lpstr>Slide 31</vt:lpstr>
      <vt:lpstr>Dipole Magnets</vt:lpstr>
      <vt:lpstr>Bypasses</vt:lpstr>
      <vt:lpstr>Ring-Ring  Parameters</vt:lpstr>
      <vt:lpstr> Accelerator: LINAC - Ring</vt:lpstr>
      <vt:lpstr>Slide 36</vt:lpstr>
      <vt:lpstr>Slide 37</vt:lpstr>
      <vt:lpstr>Slide 38</vt:lpstr>
      <vt:lpstr>Project + Concluding Remarks</vt:lpstr>
      <vt:lpstr>  Proposal as endorsed by ECFA (30.11.2007)</vt:lpstr>
      <vt:lpstr>Schedule+Remarks</vt:lpstr>
      <vt:lpstr>The TeV Scale [2010-2035..]</vt:lpstr>
      <vt:lpstr>Deep Inelastic Scattering</vt:lpstr>
      <vt:lpstr>Slide 44</vt:lpstr>
      <vt:lpstr>backup</vt:lpstr>
      <vt:lpstr>The Fermi Scale [1985-2010]</vt:lpstr>
      <vt:lpstr>Physics Programme of the LHeC</vt:lpstr>
      <vt:lpstr>Charged Lepton Proton Scattering Experiments</vt:lpstr>
      <vt:lpstr>rates</vt:lpstr>
      <vt:lpstr>Tunnel CLIC</vt:lpstr>
      <vt:lpstr>LHeC – HERA - Kinematics </vt:lpstr>
      <vt:lpstr>Light Quark Distributions</vt:lpstr>
      <vt:lpstr>Slide 53</vt:lpstr>
      <vt:lpstr>Anti-Strange Quark Distribution </vt:lpstr>
      <vt:lpstr>ep and pp experiments</vt:lpstr>
      <vt:lpstr>Slide 56</vt:lpstr>
      <vt:lpstr>In-medium Hadronisation</vt:lpstr>
      <vt:lpstr>Nuclear Physics with the LHeC</vt:lpstr>
      <vt:lpstr>      Quark Gluon Plasma</vt:lpstr>
      <vt:lpstr>    Colour Glass Condensate - Saturation</vt:lpstr>
      <vt:lpstr> Nuclear Parton Distributions</vt:lpstr>
      <vt:lpstr>Slide 62</vt:lpstr>
      <vt:lpstr>Slide 63</vt:lpstr>
      <vt:lpstr>CDR</vt:lpstr>
      <vt:lpstr>Slide 65</vt:lpstr>
      <vt:lpstr>NuPECC – Roadmap 5/2010: New Large-Scale Facilities</vt:lpstr>
    </vt:vector>
  </TitlesOfParts>
  <Company>Liverpool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LHeC</dc:title>
  <dc:creator>max klein</dc:creator>
  <cp:lastModifiedBy>max klein</cp:lastModifiedBy>
  <cp:revision>96</cp:revision>
  <cp:lastPrinted>2010-06-14T13:49:59Z</cp:lastPrinted>
  <dcterms:created xsi:type="dcterms:W3CDTF">2010-06-15T09:45:18Z</dcterms:created>
  <dcterms:modified xsi:type="dcterms:W3CDTF">2010-06-15T09:46:49Z</dcterms:modified>
</cp:coreProperties>
</file>