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72" r:id="rId3"/>
    <p:sldId id="271" r:id="rId4"/>
    <p:sldId id="260" r:id="rId5"/>
    <p:sldId id="261" r:id="rId6"/>
    <p:sldId id="262" r:id="rId7"/>
    <p:sldId id="263" r:id="rId8"/>
    <p:sldId id="265" r:id="rId9"/>
    <p:sldId id="270" r:id="rId10"/>
    <p:sldId id="268" r:id="rId11"/>
    <p:sldId id="273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B7A"/>
    <a:srgbClr val="FF0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6ECE-6D3B-064A-B4E8-C5D7CF3D0451}" type="datetimeFigureOut">
              <a:rPr lang="en-US" smtClean="0"/>
              <a:t>6/30/13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7371F-0B99-2742-AA44-D1ABFAA4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2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59741-181B-C843-8397-B3A616220FE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4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0" y="275072"/>
            <a:ext cx="8228920" cy="11420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542" y="1600008"/>
            <a:ext cx="4048613" cy="452639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6490" y="1600008"/>
            <a:ext cx="4049970" cy="4526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9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31640" y="764704"/>
            <a:ext cx="7344816" cy="0"/>
          </a:xfrm>
          <a:prstGeom prst="line">
            <a:avLst/>
          </a:prstGeom>
          <a:ln w="28575">
            <a:solidFill>
              <a:srgbClr val="0A2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900"/>
            <a:ext cx="500087" cy="4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430306" y="6493150"/>
            <a:ext cx="8246150" cy="0"/>
          </a:xfrm>
          <a:prstGeom prst="line">
            <a:avLst/>
          </a:prstGeom>
          <a:ln w="28575">
            <a:solidFill>
              <a:srgbClr val="0A2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3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12/06/2014</a:t>
            </a: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9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K. Foraz - 114th LHCC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3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FC1CA1F-2DE5-499D-919C-DBEC239E0F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0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6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114F-74D6-4745-9196-1CD0B5A1387D}" type="datetimeFigureOut">
              <a:rPr lang="en-US" smtClean="0"/>
              <a:t>6/30/13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5A16-5799-6448-9D0A-3F856D81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wmf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"/>
            <a:ext cx="9144000" cy="68351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11" name="Image 10" descr="4e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 r="1666"/>
          <a:stretch/>
        </p:blipFill>
        <p:spPr>
          <a:xfrm>
            <a:off x="246380" y="527599"/>
            <a:ext cx="8534399" cy="511943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TextBox 6"/>
          <p:cNvSpPr txBox="1"/>
          <p:nvPr/>
        </p:nvSpPr>
        <p:spPr>
          <a:xfrm>
            <a:off x="246380" y="5708589"/>
            <a:ext cx="589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®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  <a:cs typeface="Trebuchet MS"/>
              </a:rPr>
              <a:t> 4e candidate (</a:t>
            </a:r>
            <a:r>
              <a:rPr lang="en-US" sz="16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lang="en-US" sz="1600" baseline="-25000" dirty="0" smtClean="0">
                <a:solidFill>
                  <a:srgbClr val="FF0000"/>
                </a:solidFill>
                <a:latin typeface="Trebuchet MS"/>
                <a:cs typeface="Trebuchet MS"/>
              </a:rPr>
              <a:t>4e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rebuchet MS"/>
                <a:cs typeface="Trebuchet MS"/>
              </a:rPr>
              <a:t>~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  <a:cs typeface="Trebuchet MS"/>
              </a:rPr>
              <a:t> 124 </a:t>
            </a:r>
            <a:r>
              <a:rPr lang="en-US" sz="16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GeV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GB" sz="16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973" y="1408999"/>
            <a:ext cx="42579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LHC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Higgs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SUSY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W,Z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Publications + Talks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Software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Detector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Upgrade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 Klein – for the Liverpool ATLAS Group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964" y="6336156"/>
            <a:ext cx="844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Ronan McGrath, Jo Arthur, Jason Ralph – welcome at CERN.   Max Klein for ATLAS </a:t>
            </a:r>
            <a:r>
              <a:rPr lang="en-US" dirty="0" err="1" smtClean="0">
                <a:solidFill>
                  <a:srgbClr val="FFFFFF"/>
                </a:solidFill>
              </a:rPr>
              <a:t>L’pool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8040" y="5812936"/>
            <a:ext cx="152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2</a:t>
            </a:r>
            <a:r>
              <a:rPr lang="en-US" sz="1600" baseline="30000" dirty="0" smtClean="0">
                <a:solidFill>
                  <a:srgbClr val="FFFFFF"/>
                </a:solidFill>
              </a:rPr>
              <a:t>nd</a:t>
            </a:r>
            <a:r>
              <a:rPr lang="en-US" sz="1600" dirty="0" smtClean="0">
                <a:solidFill>
                  <a:srgbClr val="FFFFFF"/>
                </a:solidFill>
              </a:rPr>
              <a:t> of July, 2013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C5B7A"/>
                </a:solidFill>
              </a:rPr>
              <a:t>High Data </a:t>
            </a:r>
            <a:r>
              <a:rPr lang="en-US" sz="3200" b="1" dirty="0" smtClean="0">
                <a:solidFill>
                  <a:srgbClr val="4C5B7A"/>
                </a:solidFill>
              </a:rPr>
              <a:t>Quality  - SCT 99%</a:t>
            </a:r>
            <a:endParaRPr lang="en-US" sz="3200" b="1" dirty="0">
              <a:solidFill>
                <a:srgbClr val="4C5B7A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3385" b="-13385"/>
          <a:stretch>
            <a:fillRect/>
          </a:stretch>
        </p:blipFill>
        <p:spPr>
          <a:xfrm>
            <a:off x="0" y="902031"/>
            <a:ext cx="9144000" cy="5028847"/>
          </a:xfrm>
        </p:spPr>
      </p:pic>
      <p:sp>
        <p:nvSpPr>
          <p:cNvPr id="8" name="TextBox 7"/>
          <p:cNvSpPr txBox="1"/>
          <p:nvPr/>
        </p:nvSpPr>
        <p:spPr>
          <a:xfrm>
            <a:off x="285416" y="5599360"/>
            <a:ext cx="870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about 1.5% data is affected by </a:t>
            </a:r>
            <a:r>
              <a:rPr lang="en-US" dirty="0" err="1" smtClean="0"/>
              <a:t>SCT+pixel</a:t>
            </a:r>
            <a:r>
              <a:rPr lang="en-US" dirty="0" smtClean="0"/>
              <a:t> issues </a:t>
            </a:r>
            <a:r>
              <a:rPr lang="en-US" dirty="0" err="1" smtClean="0"/>
              <a:t>occuring</a:t>
            </a:r>
            <a:r>
              <a:rPr lang="en-US" dirty="0" smtClean="0"/>
              <a:t> together impacting on DQ.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4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540" y="-64807"/>
            <a:ext cx="8228920" cy="1142040"/>
          </a:xfrm>
        </p:spPr>
        <p:txBody>
          <a:bodyPr>
            <a:normAutofit/>
          </a:bodyPr>
          <a:lstStyle/>
          <a:p>
            <a:pPr defTabSz="912995"/>
            <a:r>
              <a:rPr lang="en-GB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ATLAS Upgrade </a:t>
            </a:r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Planning</a:t>
            </a:r>
            <a:r>
              <a:rPr lang="en-GB" sz="4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GB" sz="4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LHC to reach 100 times more L at twice the beam energy by early 30ies </a:t>
            </a:r>
            <a:endParaRPr lang="en-GB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r="3268"/>
          <a:stretch>
            <a:fillRect/>
          </a:stretch>
        </p:blipFill>
        <p:spPr bwMode="auto">
          <a:xfrm>
            <a:off x="734779" y="1339341"/>
            <a:ext cx="3606008" cy="50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スライド番号プレースホルダ 3"/>
          <p:cNvSpPr txBox="1">
            <a:spLocks/>
          </p:cNvSpPr>
          <p:nvPr/>
        </p:nvSpPr>
        <p:spPr bwMode="auto">
          <a:xfrm>
            <a:off x="6996144" y="6526765"/>
            <a:ext cx="2132921" cy="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/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E033855-F5F6-E240-A928-3A522EDBA3F3}" type="slidenum">
              <a:rPr lang="ja-JP" altLang="en-US">
                <a:ea typeface="MS PGothic" charset="0"/>
                <a:cs typeface="MS PGothic" charset="0"/>
              </a:rPr>
              <a:pPr algn="r" eaLnBrk="1" hangingPunct="1"/>
              <a:t>11</a:t>
            </a:fld>
            <a:endParaRPr lang="ja-JP" altLang="en-US">
              <a:ea typeface="MS PGothic" charset="0"/>
              <a:cs typeface="MS PGothic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b="2467"/>
          <a:stretch>
            <a:fillRect/>
          </a:stretch>
        </p:blipFill>
        <p:spPr bwMode="auto">
          <a:xfrm>
            <a:off x="4871640" y="1339341"/>
            <a:ext cx="3494678" cy="50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5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ey\Documents\work\pixels\auw\bas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579" y="274638"/>
            <a:ext cx="6906383" cy="39676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1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Tracker Upgrade for the Twenties</a:t>
            </a:r>
            <a:endParaRPr lang="en-US" sz="36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8" y="4024477"/>
            <a:ext cx="3581747" cy="24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80" y="4080653"/>
            <a:ext cx="3363492" cy="236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850" y="6443662"/>
            <a:ext cx="884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plan for complete new Silicon tracker (only) with pixel and strips, 4x the area of now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6804" y="4418344"/>
            <a:ext cx="16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Central sensors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2301" y="5740368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Forward modules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ATLAS-world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4699"/>
            <a:ext cx="9144001" cy="470410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1632" y="2634537"/>
            <a:ext cx="967614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Argentina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Armenia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Australia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Austria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Azerbaijan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Belarus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Brazil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Canada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Chile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China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Colombia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Czech</a:t>
            </a:r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 </a:t>
            </a:r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Republic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Denmark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France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Georgia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Germany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Greece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Israel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Italy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Japan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81629" y="3903916"/>
            <a:ext cx="80869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Morocco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Netherland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Norway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Poland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Portugal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Romania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Russai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Serbia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Slovakia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Slovenia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South </a:t>
            </a:r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Africa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14" descr="atlasLog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2" b="66390" l="28167" r="93067">
                        <a14:foregroundMark x1="55967" y1="38766" x2="55967" y2="38766"/>
                        <a14:foregroundMark x1="46933" y1="38536" x2="46933" y2="38536"/>
                        <a14:foregroundMark x1="39867" y1="39503" x2="39867" y2="39503"/>
                        <a14:foregroundMark x1="81400" y1="25322" x2="81400" y2="25322"/>
                        <a14:foregroundMark x1="67767" y1="32597" x2="67767" y2="32597"/>
                        <a14:foregroundMark x1="30700" y1="58103" x2="30700" y2="58103"/>
                        <a14:foregroundMark x1="30700" y1="58103" x2="30700" y2="58103"/>
                        <a14:foregroundMark x1="37933" y1="55801" x2="37933" y2="55801"/>
                        <a14:foregroundMark x1="42233" y1="58886" x2="42233" y2="58886"/>
                        <a14:foregroundMark x1="48200" y1="57551" x2="48200" y2="57551"/>
                        <a14:foregroundMark x1="53600" y1="54880" x2="53600" y2="54880"/>
                        <a14:foregroundMark x1="59600" y1="56031" x2="59600" y2="56031"/>
                        <a14:foregroundMark x1="63767" y1="56031" x2="63767" y2="56031"/>
                        <a14:foregroundMark x1="72933" y1="55433" x2="72933" y2="55433"/>
                        <a14:foregroundMark x1="78067" y1="52578" x2="78067" y2="52578"/>
                        <a14:foregroundMark x1="86667" y1="55801" x2="86667" y2="55801"/>
                        <a14:foregroundMark x1="30967" y1="41068" x2="30967" y2="41068"/>
                        <a14:backgroundMark x1="34167" y1="35497" x2="31533" y2="35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4472" r="7361" b="33817"/>
          <a:stretch/>
        </p:blipFill>
        <p:spPr>
          <a:xfrm>
            <a:off x="48528" y="983032"/>
            <a:ext cx="995001" cy="62461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077180" y="4170732"/>
            <a:ext cx="78936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Spain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Sweden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Switzerland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Taiwan</a:t>
            </a:r>
          </a:p>
          <a:p>
            <a:r>
              <a:rPr lang="fr-FR" sz="900" dirty="0" err="1" smtClean="0">
                <a:solidFill>
                  <a:srgbClr val="FFB426"/>
                </a:solidFill>
                <a:latin typeface="Trebuchet MS"/>
                <a:cs typeface="Trebuchet MS"/>
              </a:rPr>
              <a:t>Turkey</a:t>
            </a:r>
            <a:endParaRPr lang="fr-FR" sz="900" dirty="0" smtClean="0">
              <a:solidFill>
                <a:srgbClr val="FFB426"/>
              </a:solidFill>
              <a:latin typeface="Trebuchet MS"/>
              <a:cs typeface="Trebuchet MS"/>
            </a:endParaRP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UK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USA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CERN</a:t>
            </a:r>
          </a:p>
          <a:p>
            <a:r>
              <a:rPr lang="fr-FR" sz="900" dirty="0" smtClean="0">
                <a:solidFill>
                  <a:srgbClr val="FFB426"/>
                </a:solidFill>
                <a:latin typeface="Trebuchet MS"/>
                <a:cs typeface="Trebuchet MS"/>
              </a:rPr>
              <a:t>JINR</a:t>
            </a:r>
            <a:endParaRPr lang="fr-FR" sz="900" dirty="0">
              <a:solidFill>
                <a:srgbClr val="FFB426"/>
              </a:solidFill>
              <a:latin typeface="Trebuchet MS"/>
              <a:cs typeface="Trebuchet MS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120312" y="4705668"/>
            <a:ext cx="293038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  <a:effectLst/>
                <a:latin typeface="Trebuchet MS"/>
                <a:cs typeface="Trebuchet MS"/>
              </a:rPr>
              <a:t>~ 3000 scientists </a:t>
            </a:r>
            <a:endParaRPr lang="en-US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457200" indent="-457200" algn="r" eaLnBrk="1" hangingPunct="1">
              <a:buAutoNum type="arabicPlain" startAt="176"/>
            </a:pPr>
            <a:r>
              <a:rPr lang="en-US" dirty="0" smtClean="0">
                <a:solidFill>
                  <a:schemeClr val="bg1"/>
                </a:solidFill>
                <a:effectLst/>
                <a:latin typeface="Trebuchet MS"/>
                <a:cs typeface="Trebuchet MS"/>
              </a:rPr>
              <a:t>Institutions </a:t>
            </a:r>
            <a:r>
              <a:rPr lang="en-US" dirty="0">
                <a:solidFill>
                  <a:schemeClr val="bg1"/>
                </a:solidFill>
                <a:effectLst/>
                <a:latin typeface="Trebuchet MS"/>
                <a:cs typeface="Trebuchet MS"/>
              </a:rPr>
              <a:t>from  </a:t>
            </a:r>
            <a:endParaRPr lang="en-US" dirty="0" smtClean="0">
              <a:solidFill>
                <a:schemeClr val="bg1"/>
              </a:solidFill>
              <a:effectLst/>
              <a:latin typeface="Trebuchet MS"/>
              <a:cs typeface="Trebuchet MS"/>
            </a:endParaRPr>
          </a:p>
          <a:p>
            <a:pPr marL="0" indent="0" algn="r" eaLnBrk="1" hangingPunct="1"/>
            <a:r>
              <a:rPr lang="en-US" dirty="0" smtClean="0">
                <a:solidFill>
                  <a:schemeClr val="bg1"/>
                </a:solidFill>
                <a:effectLst/>
                <a:latin typeface="Trebuchet MS"/>
                <a:cs typeface="Trebuchet MS"/>
              </a:rPr>
              <a:t>38 </a:t>
            </a:r>
            <a:r>
              <a:rPr lang="en-US" dirty="0">
                <a:solidFill>
                  <a:schemeClr val="bg1"/>
                </a:solidFill>
                <a:effectLst/>
                <a:latin typeface="Trebuchet MS"/>
                <a:cs typeface="Trebuchet MS"/>
              </a:rPr>
              <a:t>Countries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32" y="5783671"/>
            <a:ext cx="8725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250 </a:t>
            </a:r>
            <a:r>
              <a:rPr lang="en-US" sz="1600" b="1" dirty="0" smtClean="0">
                <a:solidFill>
                  <a:srgbClr val="000090"/>
                </a:solidFill>
              </a:rPr>
              <a:t>papers in journals, </a:t>
            </a:r>
            <a:r>
              <a:rPr lang="en-US" sz="1600" b="1" dirty="0" smtClean="0">
                <a:solidFill>
                  <a:srgbClr val="000090"/>
                </a:solidFill>
              </a:rPr>
              <a:t>500</a:t>
            </a:r>
            <a:r>
              <a:rPr lang="en-US" sz="1600" b="1" dirty="0" smtClean="0">
                <a:solidFill>
                  <a:srgbClr val="000090"/>
                </a:solidFill>
              </a:rPr>
              <a:t> </a:t>
            </a:r>
            <a:r>
              <a:rPr lang="en-US" sz="1600" b="1" dirty="0" smtClean="0">
                <a:solidFill>
                  <a:srgbClr val="000090"/>
                </a:solidFill>
              </a:rPr>
              <a:t>preliminary papers (CONF), 475 MSF Core detector cost, 3000 authors.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ATLAS has 2-3 times more collaborators  than CERN has employees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ATLAS is the biggest apparatus ever built in HEP and a new environment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 smtClean="0">
                <a:sym typeface="Wingdings"/>
              </a:rPr>
              <a:t>ATLAS is one of the greatest values particle physics now owes and deserves appropriate support 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400" y="134480"/>
            <a:ext cx="76641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sym typeface="Wingdings"/>
              </a:rPr>
              <a:t>A</a:t>
            </a:r>
            <a:r>
              <a:rPr lang="en-US" sz="2800" dirty="0" smtClean="0">
                <a:solidFill>
                  <a:srgbClr val="000090"/>
                </a:solidFill>
                <a:sym typeface="Wingdings"/>
              </a:rPr>
              <a:t> world laboratory at CERN, </a:t>
            </a:r>
            <a:r>
              <a:rPr lang="en-US" sz="2800" dirty="0">
                <a:solidFill>
                  <a:srgbClr val="000090"/>
                </a:solidFill>
                <a:sym typeface="Wingdings"/>
              </a:rPr>
              <a:t>not just an experiment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5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7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Remarks on the ATLAS Liverpool Group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17868" y="992118"/>
            <a:ext cx="6292821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element of HEP group</a:t>
            </a:r>
          </a:p>
          <a:p>
            <a:endParaRPr lang="en-US" dirty="0"/>
          </a:p>
          <a:p>
            <a:r>
              <a:rPr lang="en-US" dirty="0" smtClean="0"/>
              <a:t>Strong support in computing and ground floor – crucial to success</a:t>
            </a:r>
          </a:p>
          <a:p>
            <a:endParaRPr lang="en-US" dirty="0"/>
          </a:p>
          <a:p>
            <a:r>
              <a:rPr lang="en-US" dirty="0" smtClean="0"/>
              <a:t>Involved in most exciting physics parts (not all)</a:t>
            </a:r>
          </a:p>
          <a:p>
            <a:endParaRPr lang="en-US" dirty="0"/>
          </a:p>
          <a:p>
            <a:r>
              <a:rPr lang="en-US" dirty="0" smtClean="0"/>
              <a:t>Extremely capable and motivated</a:t>
            </a:r>
          </a:p>
          <a:p>
            <a:endParaRPr lang="en-US" dirty="0"/>
          </a:p>
          <a:p>
            <a:r>
              <a:rPr lang="en-US" dirty="0" smtClean="0"/>
              <a:t>Large but only 1% of ATLAS – tough to compete</a:t>
            </a:r>
          </a:p>
          <a:p>
            <a:endParaRPr lang="en-US" dirty="0"/>
          </a:p>
          <a:p>
            <a:r>
              <a:rPr lang="en-US" dirty="0" smtClean="0"/>
              <a:t>Too few albeit very good students (4 </a:t>
            </a:r>
            <a:r>
              <a:rPr lang="en-US" dirty="0" smtClean="0">
                <a:sym typeface="Wingdings"/>
              </a:rPr>
              <a:t> 1)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No postdoc’s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Carl, Helen, Paul on RG positions with major contributions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Presently two leading ATLAS roles: SUSY (Monica), Upgrade (Phil)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MANY other tasks (teaching, old and coming projects)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… for discussion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2840" y="347901"/>
            <a:ext cx="7619638" cy="6510099"/>
          </a:xfrm>
          <a:prstGeom prst="rect">
            <a:avLst/>
          </a:prstGeom>
          <a:solidFill>
            <a:srgbClr val="008000">
              <a:alpha val="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SMACC project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507797"/>
            <a:ext cx="8311509" cy="5878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7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94424" y="2132856"/>
            <a:ext cx="4941548" cy="288032"/>
          </a:xfrm>
          <a:prstGeom prst="rect">
            <a:avLst/>
          </a:prstGeom>
          <a:solidFill>
            <a:srgbClr val="0A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"/>
            <a:ext cx="8229600" cy="577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LS1  - Accelerator complex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F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564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M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600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A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6636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2554"/>
                </a:solidFill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7672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2554"/>
                </a:solidFill>
              </a:rPr>
              <a:t>J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8708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J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744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A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780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S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1816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O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2852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N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3888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D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4924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J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5960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F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07356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2554"/>
                </a:solidFill>
              </a:rPr>
              <a:t>J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28384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F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6996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M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8032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A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39068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2554"/>
                </a:solidFill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0104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2554"/>
                </a:solidFill>
              </a:rPr>
              <a:t>J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81140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J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2176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A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3212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S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44248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O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65284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N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86320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D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2554"/>
                </a:solidFill>
              </a:rPr>
              <a:t>2013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920" y="1196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2554"/>
                </a:solidFill>
              </a:rPr>
              <a:t>2014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1196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2554"/>
                </a:solidFill>
              </a:rPr>
              <a:t>2015</a:t>
            </a:r>
            <a:endParaRPr lang="en-US" dirty="0">
              <a:solidFill>
                <a:srgbClr val="082554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851920" y="1196752"/>
            <a:ext cx="0" cy="288032"/>
          </a:xfrm>
          <a:prstGeom prst="line">
            <a:avLst/>
          </a:prstGeom>
          <a:ln w="19050">
            <a:solidFill>
              <a:srgbClr val="0A2F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68344" y="1196752"/>
            <a:ext cx="0" cy="288032"/>
          </a:xfrm>
          <a:prstGeom prst="line">
            <a:avLst/>
          </a:prstGeom>
          <a:ln w="19050">
            <a:solidFill>
              <a:srgbClr val="0A2F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45912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M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66948" y="1556792"/>
            <a:ext cx="288032" cy="360040"/>
          </a:xfrm>
          <a:prstGeom prst="rect">
            <a:avLst/>
          </a:prstGeom>
          <a:ln w="3175">
            <a:solidFill>
              <a:srgbClr val="0A2F6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2554"/>
                </a:solidFill>
              </a:rPr>
              <a:t>A</a:t>
            </a:r>
            <a:endParaRPr lang="en-US" dirty="0">
              <a:solidFill>
                <a:srgbClr val="082554"/>
              </a:solidFill>
            </a:endParaRPr>
          </a:p>
        </p:txBody>
      </p:sp>
      <p:sp>
        <p:nvSpPr>
          <p:cNvPr id="37" name="Right Triangle 36"/>
          <p:cNvSpPr/>
          <p:nvPr/>
        </p:nvSpPr>
        <p:spPr>
          <a:xfrm>
            <a:off x="494424" y="2132856"/>
            <a:ext cx="117012" cy="288032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435972" y="2132856"/>
            <a:ext cx="1656184" cy="288032"/>
          </a:xfrm>
          <a:prstGeom prst="rect">
            <a:avLst/>
          </a:prstGeom>
          <a:solidFill>
            <a:srgbClr val="0A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092156" y="2132856"/>
            <a:ext cx="603068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Triangle 40"/>
          <p:cNvSpPr/>
          <p:nvPr/>
        </p:nvSpPr>
        <p:spPr>
          <a:xfrm flipH="1" flipV="1">
            <a:off x="5435972" y="2132856"/>
            <a:ext cx="1656184" cy="288032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695224" y="2132856"/>
            <a:ext cx="936104" cy="288032"/>
          </a:xfrm>
          <a:prstGeom prst="rect">
            <a:avLst/>
          </a:prstGeom>
          <a:solidFill>
            <a:srgbClr val="4BB331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631328" y="2132856"/>
            <a:ext cx="323528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78400" y="2132856"/>
            <a:ext cx="172790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2416" y="2636912"/>
            <a:ext cx="360164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82580" y="2636912"/>
            <a:ext cx="4824536" cy="288032"/>
          </a:xfrm>
          <a:prstGeom prst="rect">
            <a:avLst/>
          </a:prstGeom>
          <a:solidFill>
            <a:srgbClr val="0A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607116" y="2636912"/>
            <a:ext cx="792088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99204" y="2636912"/>
            <a:ext cx="504056" cy="288032"/>
          </a:xfrm>
          <a:prstGeom prst="rect">
            <a:avLst/>
          </a:prstGeom>
          <a:solidFill>
            <a:srgbClr val="4BB331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03260" y="2636912"/>
            <a:ext cx="2051596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78400" y="2636912"/>
            <a:ext cx="172790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22416" y="3140968"/>
            <a:ext cx="288156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0572" y="3140968"/>
            <a:ext cx="4461048" cy="288032"/>
          </a:xfrm>
          <a:prstGeom prst="rect">
            <a:avLst/>
          </a:prstGeom>
          <a:solidFill>
            <a:srgbClr val="0A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171620" y="3140968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459652" y="3140968"/>
            <a:ext cx="504056" cy="288032"/>
          </a:xfrm>
          <a:prstGeom prst="rect">
            <a:avLst/>
          </a:prstGeom>
          <a:solidFill>
            <a:srgbClr val="4BB331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963708" y="3140968"/>
            <a:ext cx="2991148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78400" y="3140968"/>
            <a:ext cx="172790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2416" y="3645024"/>
            <a:ext cx="144016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66433" y="3645024"/>
            <a:ext cx="4246636" cy="288032"/>
          </a:xfrm>
          <a:prstGeom prst="rect">
            <a:avLst/>
          </a:prstGeom>
          <a:solidFill>
            <a:srgbClr val="0A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09372" y="3645024"/>
            <a:ext cx="437579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244869" y="3645024"/>
            <a:ext cx="362123" cy="288032"/>
          </a:xfrm>
          <a:prstGeom prst="rect">
            <a:avLst/>
          </a:prstGeom>
          <a:solidFill>
            <a:srgbClr val="4BB331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606992" y="3645024"/>
            <a:ext cx="3347864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78400" y="3645024"/>
            <a:ext cx="172790" cy="288032"/>
          </a:xfrm>
          <a:prstGeom prst="rect">
            <a:avLst/>
          </a:prstGeom>
          <a:solidFill>
            <a:srgbClr val="4BB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92243" y="2097376"/>
            <a:ext cx="65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  <a:alpha val="66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LHC</a:t>
            </a:r>
            <a:endParaRPr lang="en-US" b="1" dirty="0">
              <a:ln w="12700">
                <a:solidFill>
                  <a:schemeClr val="tx2">
                    <a:satMod val="155000"/>
                    <a:alpha val="66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92243" y="2601432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  <a:alpha val="66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SPS</a:t>
            </a:r>
            <a:endParaRPr lang="en-US" b="1" dirty="0">
              <a:ln w="12700">
                <a:solidFill>
                  <a:schemeClr val="tx2">
                    <a:satMod val="155000"/>
                    <a:alpha val="66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92243" y="3105488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  <a:alpha val="66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</a:t>
            </a:r>
            <a:endParaRPr lang="en-US" b="1" dirty="0">
              <a:ln w="12700">
                <a:solidFill>
                  <a:schemeClr val="tx2">
                    <a:satMod val="155000"/>
                    <a:alpha val="66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92243" y="3609544"/>
            <a:ext cx="142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  <a:alpha val="66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 Booster</a:t>
            </a:r>
            <a:endParaRPr lang="en-US" b="1" dirty="0">
              <a:ln w="12700">
                <a:solidFill>
                  <a:schemeClr val="tx2">
                    <a:satMod val="155000"/>
                    <a:alpha val="66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22540" y="4005064"/>
            <a:ext cx="7272806" cy="369332"/>
            <a:chOff x="611560" y="4653136"/>
            <a:chExt cx="7272806" cy="369332"/>
          </a:xfrm>
        </p:grpSpPr>
        <p:sp>
          <p:nvSpPr>
            <p:cNvPr id="71" name="Left Bracket 70"/>
            <p:cNvSpPr/>
            <p:nvPr/>
          </p:nvSpPr>
          <p:spPr>
            <a:xfrm rot="16200000">
              <a:off x="4175955" y="1304765"/>
              <a:ext cx="144016" cy="7272806"/>
            </a:xfrm>
            <a:prstGeom prst="leftBracket">
              <a:avLst/>
            </a:prstGeom>
            <a:ln w="57150" cmpd="sng">
              <a:solidFill>
                <a:srgbClr val="0A2F6C"/>
              </a:solidFill>
              <a:prstDash val="solid"/>
            </a:ln>
            <a:effectLst>
              <a:glow rad="63500">
                <a:schemeClr val="dk1">
                  <a:tint val="30000"/>
                  <a:shade val="95000"/>
                  <a:satMod val="300000"/>
                  <a:alpha val="50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1560" y="4653136"/>
              <a:ext cx="1551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82554"/>
                  </a:solidFill>
                </a:rPr>
                <a:t>b</a:t>
              </a:r>
              <a:r>
                <a:rPr lang="en-US" dirty="0" smtClean="0">
                  <a:solidFill>
                    <a:srgbClr val="082554"/>
                  </a:solidFill>
                </a:rPr>
                <a:t>eam to beam</a:t>
              </a:r>
              <a:endParaRPr lang="en-US" dirty="0">
                <a:solidFill>
                  <a:srgbClr val="082554"/>
                </a:solidFill>
              </a:endParaRPr>
            </a:p>
          </p:txBody>
        </p:sp>
      </p:grpSp>
      <p:sp>
        <p:nvSpPr>
          <p:cNvPr id="73" name="Left Bracket 72"/>
          <p:cNvSpPr/>
          <p:nvPr/>
        </p:nvSpPr>
        <p:spPr>
          <a:xfrm rot="16200000">
            <a:off x="5858115" y="3682057"/>
            <a:ext cx="144016" cy="2230190"/>
          </a:xfrm>
          <a:prstGeom prst="leftBracket">
            <a:avLst/>
          </a:prstGeom>
          <a:ln w="57150" cmpd="sng">
            <a:solidFill>
              <a:srgbClr val="0A2F6C"/>
            </a:solidFill>
            <a:prstDash val="sysDot"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Left Bracket 73"/>
          <p:cNvSpPr/>
          <p:nvPr/>
        </p:nvSpPr>
        <p:spPr>
          <a:xfrm rot="16200000">
            <a:off x="2654788" y="2708920"/>
            <a:ext cx="144016" cy="4176464"/>
          </a:xfrm>
          <a:prstGeom prst="leftBracket">
            <a:avLst/>
          </a:prstGeom>
          <a:ln w="57150" cmpd="sng">
            <a:solidFill>
              <a:srgbClr val="0A2F6C"/>
            </a:solidFill>
            <a:prstDash val="solid"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38564" y="4509120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82554"/>
                </a:solidFill>
              </a:rPr>
              <a:t>a</a:t>
            </a:r>
            <a:r>
              <a:rPr lang="en-US" dirty="0" smtClean="0">
                <a:solidFill>
                  <a:srgbClr val="082554"/>
                </a:solidFill>
              </a:rPr>
              <a:t>vailable for works</a:t>
            </a:r>
            <a:endParaRPr lang="en-US" dirty="0">
              <a:solidFill>
                <a:srgbClr val="082554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051867" y="5434260"/>
            <a:ext cx="5301449" cy="652003"/>
            <a:chOff x="1318327" y="5316725"/>
            <a:chExt cx="5301449" cy="652003"/>
          </a:xfrm>
        </p:grpSpPr>
        <p:grpSp>
          <p:nvGrpSpPr>
            <p:cNvPr id="76" name="Group 75"/>
            <p:cNvGrpSpPr/>
            <p:nvPr/>
          </p:nvGrpSpPr>
          <p:grpSpPr>
            <a:xfrm>
              <a:off x="1318327" y="5316725"/>
              <a:ext cx="3325681" cy="646331"/>
              <a:chOff x="251520" y="188640"/>
              <a:chExt cx="3325681" cy="64633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467544" y="188640"/>
                <a:ext cx="21720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Physics</a:t>
                </a:r>
              </a:p>
              <a:p>
                <a:r>
                  <a:rPr lang="en-US" dirty="0" smtClean="0"/>
                  <a:t>Beam commissioning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51520" y="311448"/>
                <a:ext cx="144016" cy="144016"/>
              </a:xfrm>
              <a:prstGeom prst="rect">
                <a:avLst/>
              </a:prstGeom>
              <a:solidFill>
                <a:srgbClr val="4BB33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33185" y="580430"/>
                <a:ext cx="144016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433185" y="311448"/>
                <a:ext cx="144016" cy="144016"/>
              </a:xfrm>
              <a:prstGeom prst="rect">
                <a:avLst/>
              </a:prstGeom>
              <a:solidFill>
                <a:srgbClr val="0A2F6C">
                  <a:alpha val="96863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51520" y="580430"/>
                <a:ext cx="144016" cy="144016"/>
              </a:xfrm>
              <a:prstGeom prst="rect">
                <a:avLst/>
              </a:prstGeom>
              <a:solidFill>
                <a:srgbClr val="4BB331">
                  <a:alpha val="52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4644008" y="5322397"/>
              <a:ext cx="1975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Shutdown</a:t>
              </a:r>
            </a:p>
            <a:p>
              <a:r>
                <a:rPr lang="en-US" dirty="0" smtClean="0"/>
                <a:t>Powering tests </a:t>
              </a:r>
              <a:endParaRPr lang="en-US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51190" y="2132856"/>
            <a:ext cx="45719" cy="288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12/06/2014</a:t>
            </a:r>
            <a:endParaRPr lang="en-GB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K. Foraz - 114th LHCC</a:t>
            </a:r>
            <a:endParaRPr lang="en-GB" dirty="0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C1CA1F-2DE5-499D-919C-DBEC239E0FA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87" y="274638"/>
            <a:ext cx="5218930" cy="7864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814"/>
                </a:solidFill>
              </a:rPr>
              <a:t>Higgs</a:t>
            </a:r>
            <a:endParaRPr lang="en-US" sz="3200" b="1" dirty="0">
              <a:solidFill>
                <a:srgbClr val="FF081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97" y="1061098"/>
            <a:ext cx="3308103" cy="2588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2889314" y="2176987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Phys.Lett.B</a:t>
            </a:r>
            <a:r>
              <a:rPr lang="en-US" sz="1400" dirty="0" smtClean="0"/>
              <a:t> 717 (</a:t>
            </a:r>
            <a:r>
              <a:rPr lang="en-US" sz="1400" dirty="0"/>
              <a:t>2012</a:t>
            </a:r>
            <a:r>
              <a:rPr lang="en-US" sz="1400" dirty="0" smtClean="0"/>
              <a:t>) 70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51487" y="23308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llνν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2587" y="3464680"/>
            <a:ext cx="2454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Also H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err="1" smtClean="0">
                <a:sym typeface="Wingdings"/>
              </a:rPr>
              <a:t>llqq</a:t>
            </a:r>
            <a:r>
              <a:rPr lang="en-US" sz="1600" dirty="0" smtClean="0">
                <a:sym typeface="Wingdings"/>
              </a:rPr>
              <a:t>, VH  V </a:t>
            </a:r>
            <a:r>
              <a:rPr lang="en-US" sz="1600" dirty="0" err="1" smtClean="0">
                <a:sym typeface="Wingdings"/>
              </a:rPr>
              <a:t>bbar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41" y="1203874"/>
            <a:ext cx="3571984" cy="38631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0246" y="4034503"/>
            <a:ext cx="79097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Discovery – now ~10 </a:t>
            </a:r>
            <a:r>
              <a:rPr lang="en-US" b="1" smtClean="0"/>
              <a:t>σ</a:t>
            </a:r>
            <a:endParaRPr lang="en-US" b="1" dirty="0" smtClean="0"/>
          </a:p>
          <a:p>
            <a:r>
              <a:rPr lang="en-US" b="1" dirty="0" smtClean="0"/>
              <a:t>Spin</a:t>
            </a:r>
          </a:p>
          <a:p>
            <a:r>
              <a:rPr lang="en-US" b="1" dirty="0" smtClean="0"/>
              <a:t>CP</a:t>
            </a:r>
          </a:p>
          <a:p>
            <a:r>
              <a:rPr lang="en-US" b="1" dirty="0" smtClean="0"/>
              <a:t>VBF Production</a:t>
            </a:r>
          </a:p>
          <a:p>
            <a:r>
              <a:rPr lang="en-US" b="1" dirty="0" smtClean="0"/>
              <a:t>Rarer Decays</a:t>
            </a:r>
          </a:p>
          <a:p>
            <a:r>
              <a:rPr lang="en-US" b="1" dirty="0" smtClean="0"/>
              <a:t>BSM</a:t>
            </a:r>
          </a:p>
          <a:p>
            <a:r>
              <a:rPr lang="en-US" b="1" dirty="0" smtClean="0"/>
              <a:t>Structure?</a:t>
            </a:r>
          </a:p>
          <a:p>
            <a:r>
              <a:rPr lang="en-US" b="1" dirty="0" smtClean="0"/>
              <a:t>More H</a:t>
            </a:r>
          </a:p>
          <a:p>
            <a:r>
              <a:rPr lang="en-US" b="1" dirty="0" smtClean="0"/>
              <a:t>Mass </a:t>
            </a:r>
            <a:r>
              <a:rPr lang="en-US" b="1" dirty="0" err="1" smtClean="0"/>
              <a:t>regularisation</a:t>
            </a:r>
            <a:r>
              <a:rPr lang="en-US" b="1" dirty="0"/>
              <a:t> </a:t>
            </a:r>
            <a:r>
              <a:rPr lang="en-US" b="1" dirty="0" smtClean="0"/>
              <a:t>…    </a:t>
            </a:r>
            <a:r>
              <a:rPr lang="en-US" b="1" dirty="0" smtClean="0">
                <a:solidFill>
                  <a:srgbClr val="FF0814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814"/>
                </a:solidFill>
              </a:rPr>
              <a:t>  center of World HEP attention – LHC, ILC, </a:t>
            </a:r>
            <a:r>
              <a:rPr lang="en-US" b="1" dirty="0" err="1" smtClean="0">
                <a:solidFill>
                  <a:srgbClr val="FF0814"/>
                </a:solidFill>
              </a:rPr>
              <a:t>LHeC</a:t>
            </a:r>
            <a:r>
              <a:rPr lang="en-US" b="1" dirty="0" smtClean="0">
                <a:solidFill>
                  <a:srgbClr val="FF0814"/>
                </a:solidFill>
              </a:rPr>
              <a:t>, </a:t>
            </a:r>
            <a:r>
              <a:rPr lang="en-US" b="1" dirty="0" err="1" smtClean="0">
                <a:solidFill>
                  <a:srgbClr val="FF0814"/>
                </a:solidFill>
              </a:rPr>
              <a:t>γγ</a:t>
            </a:r>
            <a:r>
              <a:rPr lang="en-US" b="1" dirty="0" smtClean="0">
                <a:solidFill>
                  <a:srgbClr val="FF0814"/>
                </a:solidFill>
              </a:rPr>
              <a:t>, </a:t>
            </a:r>
            <a:r>
              <a:rPr lang="en-US" b="1" dirty="0" err="1" smtClean="0">
                <a:solidFill>
                  <a:srgbClr val="FF0814"/>
                </a:solidFill>
              </a:rPr>
              <a:t>μμ</a:t>
            </a:r>
            <a:endParaRPr lang="en-US" b="1" dirty="0">
              <a:solidFill>
                <a:srgbClr val="FF081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524" y="722544"/>
            <a:ext cx="2725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Early beginning (2 ? Years ago)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212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62" y="181271"/>
            <a:ext cx="2702426" cy="9757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SUSY..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02" y="752771"/>
            <a:ext cx="4202230" cy="18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2402" y="274638"/>
            <a:ext cx="4202230" cy="3077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J=1/2              </a:t>
            </a:r>
            <a:r>
              <a:rPr lang="en-US" sz="1400" dirty="0" smtClean="0"/>
              <a:t>  </a:t>
            </a:r>
            <a:r>
              <a:rPr lang="en-US" sz="1400" dirty="0" smtClean="0"/>
              <a:t>J=1      J=0   </a:t>
            </a:r>
            <a:r>
              <a:rPr lang="en-US" sz="1400" dirty="0" smtClean="0"/>
              <a:t>      </a:t>
            </a:r>
            <a:r>
              <a:rPr lang="en-US" sz="1400" dirty="0" smtClean="0"/>
              <a:t>J=0    </a:t>
            </a:r>
            <a:r>
              <a:rPr lang="en-US" sz="1400" dirty="0" smtClean="0"/>
              <a:t>            </a:t>
            </a:r>
            <a:r>
              <a:rPr lang="en-US" sz="1400" dirty="0" smtClean="0"/>
              <a:t>J=1/2    J=1/2</a:t>
            </a:r>
            <a:endParaRPr lang="en-US" sz="1400" dirty="0"/>
          </a:p>
        </p:txBody>
      </p:sp>
      <p:pic>
        <p:nvPicPr>
          <p:cNvPr id="7" name="Picture 6" descr="ATLAS_directstop_all_lhcp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03" y="2835394"/>
            <a:ext cx="6697896" cy="404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249" y="4735492"/>
            <a:ext cx="212273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..is not (yet?) found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final states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any parameters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any scenarios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opes &amp; excuses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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496" y="1157017"/>
            <a:ext cx="2209863" cy="16783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828395" y="2156987"/>
            <a:ext cx="70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top?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Searches_susy_lp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6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Standard Model – Quark-Gluon Dynamics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5025252" cy="3296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23" y="5209123"/>
            <a:ext cx="8254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precision test of QCD and electroweak theory</a:t>
            </a:r>
          </a:p>
          <a:p>
            <a:r>
              <a:rPr lang="en-US" b="1" dirty="0" smtClean="0"/>
              <a:t>(NNLO, scales, y induced corrections, y FSR,  </a:t>
            </a:r>
          </a:p>
          <a:p>
            <a:r>
              <a:rPr lang="en-US" b="1" dirty="0" smtClean="0"/>
              <a:t>PDFs, electroweak schemes, computing, theorists..)</a:t>
            </a:r>
          </a:p>
          <a:p>
            <a:endParaRPr lang="en-US" dirty="0"/>
          </a:p>
          <a:p>
            <a:r>
              <a:rPr lang="en-US" dirty="0" smtClean="0"/>
              <a:t>Extend W,Z to low/high masses and searches for new bosons.  e/y paper:5</a:t>
            </a:r>
            <a:r>
              <a:rPr lang="en-US" baseline="30000" dirty="0" smtClean="0"/>
              <a:t>th</a:t>
            </a:r>
            <a:r>
              <a:rPr lang="en-US" dirty="0" smtClean="0"/>
              <a:t> best cited </a:t>
            </a:r>
          </a:p>
        </p:txBody>
      </p:sp>
      <p:pic>
        <p:nvPicPr>
          <p:cNvPr id="6" name="Picture 5" descr="fig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71" y="1188988"/>
            <a:ext cx="3463210" cy="448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5714" y="1443673"/>
            <a:ext cx="2827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not suppressed strange</a:t>
            </a:r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+10% change of </a:t>
            </a:r>
            <a:r>
              <a:rPr lang="en-US" dirty="0" err="1" smtClean="0">
                <a:sym typeface="Wingdings"/>
              </a:rPr>
              <a:t>u+d+s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as 4u+d is fixed by HERA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5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2970" cy="882075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Computing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184" y="1156713"/>
            <a:ext cx="5808616" cy="3731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472" y="3148505"/>
            <a:ext cx="147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30000/day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3783" y="5096751"/>
            <a:ext cx="9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Xmas12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702" y="3527090"/>
            <a:ext cx="78946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Liverpool group:</a:t>
            </a:r>
          </a:p>
          <a:p>
            <a:endParaRPr lang="en-US" dirty="0" smtClean="0"/>
          </a:p>
          <a:p>
            <a:r>
              <a:rPr lang="en-US" dirty="0" smtClean="0"/>
              <a:t>Data monitoring</a:t>
            </a:r>
          </a:p>
          <a:p>
            <a:r>
              <a:rPr lang="en-US" dirty="0" smtClean="0"/>
              <a:t>Calibration data base</a:t>
            </a:r>
          </a:p>
          <a:p>
            <a:r>
              <a:rPr lang="en-US" dirty="0" smtClean="0"/>
              <a:t>Performance monitors</a:t>
            </a:r>
          </a:p>
          <a:p>
            <a:r>
              <a:rPr lang="en-US" dirty="0" smtClean="0"/>
              <a:t>New software formats</a:t>
            </a:r>
          </a:p>
          <a:p>
            <a:r>
              <a:rPr lang="en-US" dirty="0" smtClean="0"/>
              <a:t>Beam spot monitoring</a:t>
            </a:r>
          </a:p>
          <a:p>
            <a:r>
              <a:rPr lang="en-US" dirty="0" smtClean="0"/>
              <a:t>MC + Detector Simulations</a:t>
            </a:r>
          </a:p>
          <a:p>
            <a:r>
              <a:rPr lang="en-US" dirty="0" smtClean="0"/>
              <a:t>Theoretical calculations</a:t>
            </a:r>
          </a:p>
          <a:p>
            <a:r>
              <a:rPr lang="en-US" dirty="0" smtClean="0"/>
              <a:t>Upgrade studies</a:t>
            </a:r>
          </a:p>
          <a:p>
            <a:endParaRPr lang="en-US" dirty="0"/>
          </a:p>
          <a:p>
            <a:r>
              <a:rPr lang="en-US" dirty="0" smtClean="0"/>
              <a:t>Liverpool  Farm, UK Grid, ATLAS Grid, Dirac (Cambridge), CERN, …  </a:t>
            </a:r>
            <a:r>
              <a:rPr lang="en-US" dirty="0" err="1" smtClean="0"/>
              <a:t>J.Bland</a:t>
            </a:r>
            <a:r>
              <a:rPr lang="en-US" dirty="0" smtClean="0"/>
              <a:t> + </a:t>
            </a:r>
            <a:r>
              <a:rPr lang="en-US" dirty="0" err="1" smtClean="0"/>
              <a:t>R.Fry</a:t>
            </a:r>
            <a:r>
              <a:rPr lang="en-US" dirty="0" smtClean="0"/>
              <a:t> 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65555"/>
            <a:ext cx="16780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ATLAS is a huge</a:t>
            </a:r>
          </a:p>
          <a:p>
            <a:r>
              <a:rPr lang="en-US" b="1" dirty="0">
                <a:solidFill>
                  <a:srgbClr val="008000"/>
                </a:solidFill>
              </a:rPr>
              <a:t>c</a:t>
            </a:r>
            <a:r>
              <a:rPr lang="en-US" b="1" dirty="0" smtClean="0">
                <a:solidFill>
                  <a:srgbClr val="008000"/>
                </a:solidFill>
              </a:rPr>
              <a:t>omputing</a:t>
            </a:r>
          </a:p>
          <a:p>
            <a:r>
              <a:rPr lang="en-US" b="1" dirty="0">
                <a:solidFill>
                  <a:srgbClr val="008000"/>
                </a:solidFill>
              </a:rPr>
              <a:t>e</a:t>
            </a:r>
            <a:r>
              <a:rPr lang="en-US" b="1" dirty="0" smtClean="0">
                <a:solidFill>
                  <a:srgbClr val="008000"/>
                </a:solidFill>
              </a:rPr>
              <a:t>nterprise with</a:t>
            </a:r>
          </a:p>
          <a:p>
            <a:r>
              <a:rPr lang="en-US" b="1" dirty="0">
                <a:solidFill>
                  <a:srgbClr val="008000"/>
                </a:solidFill>
              </a:rPr>
              <a:t>e</a:t>
            </a:r>
            <a:r>
              <a:rPr lang="en-US" b="1" dirty="0" smtClean="0">
                <a:solidFill>
                  <a:srgbClr val="008000"/>
                </a:solidFill>
              </a:rPr>
              <a:t>normous time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constraints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922" y="4465892"/>
            <a:ext cx="3238098" cy="2268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166787" y="4465892"/>
            <a:ext cx="733154" cy="324036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pic>
        <p:nvPicPr>
          <p:cNvPr id="14338" name="Picture 4" descr="ATLAScom-gen-2002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317" y="1707996"/>
            <a:ext cx="4267200" cy="28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7972319" y="4016559"/>
            <a:ext cx="1171681" cy="470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pPr eaLnBrk="0" hangingPunct="0"/>
            <a:r>
              <a:rPr lang="en-GB" sz="2500">
                <a:solidFill>
                  <a:srgbClr val="800000"/>
                </a:solidFill>
                <a:latin typeface="Times New Roman" pitchFamily="18" charset="0"/>
              </a:rPr>
              <a:t>ATLAS</a:t>
            </a:r>
          </a:p>
        </p:txBody>
      </p:sp>
      <p:pic>
        <p:nvPicPr>
          <p:cNvPr id="14343" name="Picture 15" descr="Other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35816"/>
            <a:ext cx="4723382" cy="1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p22400093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580" y="881350"/>
            <a:ext cx="2715367" cy="216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27" y="4668948"/>
            <a:ext cx="2464195" cy="2026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846675" y="1311190"/>
            <a:ext cx="4405684" cy="665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algn="l" eaLnBrk="0" hangingPunct="0"/>
            <a:r>
              <a:rPr lang="en-GB" sz="1900" dirty="0">
                <a:solidFill>
                  <a:srgbClr val="3333CC"/>
                </a:solidFill>
              </a:rPr>
              <a:t>610,000</a:t>
            </a:r>
            <a:r>
              <a:rPr lang="en-GB" sz="600" dirty="0">
                <a:solidFill>
                  <a:srgbClr val="3333CC"/>
                </a:solidFill>
              </a:rPr>
              <a:t> </a:t>
            </a:r>
            <a:r>
              <a:rPr lang="en-GB" sz="1900" dirty="0">
                <a:solidFill>
                  <a:srgbClr val="3333CC"/>
                </a:solidFill>
              </a:rPr>
              <a:t>cm</a:t>
            </a:r>
            <a:r>
              <a:rPr lang="en-GB" sz="1900" baseline="30000" dirty="0">
                <a:solidFill>
                  <a:srgbClr val="3333CC"/>
                </a:solidFill>
              </a:rPr>
              <a:t>2</a:t>
            </a:r>
            <a:r>
              <a:rPr lang="en-GB" sz="1900" dirty="0">
                <a:solidFill>
                  <a:srgbClr val="3333CC"/>
                </a:solidFill>
              </a:rPr>
              <a:t> </a:t>
            </a:r>
            <a:r>
              <a:rPr lang="en-GB" sz="1900" dirty="0">
                <a:solidFill>
                  <a:srgbClr val="3333CC"/>
                </a:solidFill>
              </a:rPr>
              <a:t>of silicon </a:t>
            </a:r>
            <a:r>
              <a:rPr lang="en-GB" sz="1900" dirty="0">
                <a:solidFill>
                  <a:srgbClr val="3333CC"/>
                </a:solidFill>
              </a:rPr>
              <a:t>micro-strip sensors     </a:t>
            </a:r>
          </a:p>
          <a:p>
            <a:pPr algn="l" eaLnBrk="0" hangingPunct="0"/>
            <a:r>
              <a:rPr lang="en-GB" sz="1900" dirty="0">
                <a:solidFill>
                  <a:srgbClr val="3333CC"/>
                </a:solidFill>
              </a:rPr>
              <a:t> </a:t>
            </a:r>
            <a:r>
              <a:rPr lang="en-GB" sz="1900" dirty="0">
                <a:solidFill>
                  <a:srgbClr val="3333CC"/>
                </a:solidFill>
              </a:rPr>
              <a:t>     ~</a:t>
            </a:r>
            <a:r>
              <a:rPr lang="en-GB" sz="1900" dirty="0">
                <a:solidFill>
                  <a:srgbClr val="3333CC"/>
                </a:solidFill>
                <a:cs typeface="Times New Roman" pitchFamily="18" charset="0"/>
              </a:rPr>
              <a:t>20,000  6×6 cm silicon detectors</a:t>
            </a:r>
            <a:endParaRPr lang="en-GB" sz="1900" baseline="300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324" y="1620264"/>
            <a:ext cx="1160828" cy="6421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Built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at Liverpool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472268" y="2651289"/>
            <a:ext cx="305481" cy="64807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4341" name="Line 11"/>
          <p:cNvSpPr>
            <a:spLocks noChangeShapeType="1"/>
          </p:cNvSpPr>
          <p:nvPr/>
        </p:nvSpPr>
        <p:spPr bwMode="auto">
          <a:xfrm flipV="1">
            <a:off x="1578286" y="4336278"/>
            <a:ext cx="427673" cy="51845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5366250" y="3234554"/>
            <a:ext cx="1466309" cy="136095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pic>
        <p:nvPicPr>
          <p:cNvPr id="20" name="Picture 14" descr="0602012_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5020" y="4595507"/>
            <a:ext cx="3010800" cy="21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90" name="Picture 18" descr="endcap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9240" y="1403945"/>
            <a:ext cx="1969999" cy="16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27883" y="1944300"/>
            <a:ext cx="1160828" cy="6421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Built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at Liverpool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99580" y="-260690"/>
            <a:ext cx="9129170" cy="114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9" tIns="45623" rIns="91249" bIns="45623" anchor="ctr"/>
          <a:lstStyle/>
          <a:p>
            <a:pPr defTabSz="914162"/>
            <a:r>
              <a:rPr lang="en-GB" sz="3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Speed, High Precision </a:t>
            </a:r>
            <a:r>
              <a:rPr lang="en-GB" sz="3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Detectors</a:t>
            </a:r>
            <a:endParaRPr lang="en-US" sz="3700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621391" y="554738"/>
            <a:ext cx="7471569" cy="923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249" tIns="45623" rIns="91249" bIns="45623">
            <a:spAutoFit/>
          </a:bodyPr>
          <a:lstStyle/>
          <a:p>
            <a:pPr algn="r" defTabSz="914162"/>
            <a:r>
              <a:rPr lang="en-GB" dirty="0" smtClean="0"/>
              <a:t>Designed to take a picture of each collision at 40 million collisions per second.</a:t>
            </a:r>
          </a:p>
          <a:p>
            <a:pPr algn="r" defTabSz="914162"/>
            <a:r>
              <a:rPr lang="en-GB" dirty="0" smtClean="0"/>
              <a:t>Measure where particles go with 0.01mm precision (15 million strips).</a:t>
            </a:r>
          </a:p>
          <a:p>
            <a:pPr algn="r" defTabSz="914162"/>
            <a:r>
              <a:rPr lang="en-GB" dirty="0" smtClean="0"/>
              <a:t>Has to withstand radiation 100,000 times that deadly to people.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725</Words>
  <Application>Microsoft Macintosh PowerPoint</Application>
  <PresentationFormat>On-screen Show (4:3)</PresentationFormat>
  <Paragraphs>204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SMACC project</vt:lpstr>
      <vt:lpstr>LS1  - Accelerator complex</vt:lpstr>
      <vt:lpstr>Higgs</vt:lpstr>
      <vt:lpstr>SUSY..</vt:lpstr>
      <vt:lpstr>PowerPoint Presentation</vt:lpstr>
      <vt:lpstr>Standard Model – Quark-Gluon Dynamics</vt:lpstr>
      <vt:lpstr>Computing</vt:lpstr>
      <vt:lpstr>PowerPoint Presentation</vt:lpstr>
      <vt:lpstr>High Data Quality  - SCT 99%</vt:lpstr>
      <vt:lpstr>ATLAS Upgrade Planning LHC to reach 100 times more L at twice the beam energy by early 30ies </vt:lpstr>
      <vt:lpstr>Tracker Upgrade for the Twenties</vt:lpstr>
      <vt:lpstr>PowerPoint Presentation</vt:lpstr>
      <vt:lpstr>Remarks on the ATLAS Liverpool Group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25</cp:revision>
  <dcterms:created xsi:type="dcterms:W3CDTF">2013-06-30T17:46:40Z</dcterms:created>
  <dcterms:modified xsi:type="dcterms:W3CDTF">2013-06-30T20:22:20Z</dcterms:modified>
</cp:coreProperties>
</file>