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3" r:id="rId4"/>
    <p:sldId id="267" r:id="rId5"/>
    <p:sldId id="258" r:id="rId6"/>
    <p:sldId id="268" r:id="rId7"/>
    <p:sldId id="301" r:id="rId8"/>
    <p:sldId id="274" r:id="rId9"/>
    <p:sldId id="304" r:id="rId10"/>
    <p:sldId id="264" r:id="rId11"/>
    <p:sldId id="289" r:id="rId12"/>
    <p:sldId id="291" r:id="rId13"/>
    <p:sldId id="299" r:id="rId14"/>
    <p:sldId id="298" r:id="rId15"/>
    <p:sldId id="272" r:id="rId16"/>
    <p:sldId id="271" r:id="rId17"/>
    <p:sldId id="302" r:id="rId18"/>
    <p:sldId id="293" r:id="rId19"/>
    <p:sldId id="290" r:id="rId20"/>
    <p:sldId id="292" r:id="rId21"/>
    <p:sldId id="265" r:id="rId22"/>
    <p:sldId id="294" r:id="rId23"/>
    <p:sldId id="300" r:id="rId24"/>
    <p:sldId id="278" r:id="rId25"/>
    <p:sldId id="279" r:id="rId26"/>
    <p:sldId id="280" r:id="rId27"/>
    <p:sldId id="296" r:id="rId28"/>
    <p:sldId id="297" r:id="rId29"/>
    <p:sldId id="261" r:id="rId30"/>
    <p:sldId id="286" r:id="rId31"/>
    <p:sldId id="287" r:id="rId32"/>
    <p:sldId id="284" r:id="rId33"/>
    <p:sldId id="285" r:id="rId34"/>
    <p:sldId id="288" r:id="rId35"/>
    <p:sldId id="303" r:id="rId36"/>
    <p:sldId id="270" r:id="rId37"/>
    <p:sldId id="273" r:id="rId38"/>
    <p:sldId id="275" r:id="rId39"/>
    <p:sldId id="276" r:id="rId40"/>
    <p:sldId id="306" r:id="rId41"/>
    <p:sldId id="266" r:id="rId42"/>
    <p:sldId id="305" r:id="rId43"/>
    <p:sldId id="277" r:id="rId44"/>
    <p:sldId id="295" r:id="rId45"/>
    <p:sldId id="257" r:id="rId46"/>
    <p:sldId id="283" r:id="rId47"/>
    <p:sldId id="282" r:id="rId48"/>
    <p:sldId id="262" r:id="rId49"/>
    <p:sldId id="269" r:id="rId50"/>
    <p:sldId id="281" r:id="rId51"/>
    <p:sldId id="260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4D5F"/>
    <a:srgbClr val="DDC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1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1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3A70-9A9B-C44A-B2F0-5B7531C5D993}" type="datetimeFigureOut">
              <a:rPr lang="en-US" smtClean="0"/>
              <a:t>09.04.18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7B51-99B2-B44D-818A-7D155B5F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1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3A70-9A9B-C44A-B2F0-5B7531C5D993}" type="datetimeFigureOut">
              <a:rPr lang="en-US" smtClean="0"/>
              <a:t>09.04.18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7B51-99B2-B44D-818A-7D155B5F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2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3A70-9A9B-C44A-B2F0-5B7531C5D993}" type="datetimeFigureOut">
              <a:rPr lang="en-US" smtClean="0"/>
              <a:t>09.04.18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7B51-99B2-B44D-818A-7D155B5F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8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3A70-9A9B-C44A-B2F0-5B7531C5D993}" type="datetimeFigureOut">
              <a:rPr lang="en-US" smtClean="0"/>
              <a:t>09.04.18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7B51-99B2-B44D-818A-7D155B5F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5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3A70-9A9B-C44A-B2F0-5B7531C5D993}" type="datetimeFigureOut">
              <a:rPr lang="en-US" smtClean="0"/>
              <a:t>09.04.18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7B51-99B2-B44D-818A-7D155B5F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1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3A70-9A9B-C44A-B2F0-5B7531C5D993}" type="datetimeFigureOut">
              <a:rPr lang="en-US" smtClean="0"/>
              <a:t>09.04.18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7B51-99B2-B44D-818A-7D155B5F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2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3A70-9A9B-C44A-B2F0-5B7531C5D993}" type="datetimeFigureOut">
              <a:rPr lang="en-US" smtClean="0"/>
              <a:t>09.04.18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7B51-99B2-B44D-818A-7D155B5F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3A70-9A9B-C44A-B2F0-5B7531C5D993}" type="datetimeFigureOut">
              <a:rPr lang="en-US" smtClean="0"/>
              <a:t>09.04.18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7B51-99B2-B44D-818A-7D155B5F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3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3A70-9A9B-C44A-B2F0-5B7531C5D993}" type="datetimeFigureOut">
              <a:rPr lang="en-US" smtClean="0"/>
              <a:t>09.04.18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7B51-99B2-B44D-818A-7D155B5F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8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3A70-9A9B-C44A-B2F0-5B7531C5D993}" type="datetimeFigureOut">
              <a:rPr lang="en-US" smtClean="0"/>
              <a:t>09.04.18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7B51-99B2-B44D-818A-7D155B5F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4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3A70-9A9B-C44A-B2F0-5B7531C5D993}" type="datetimeFigureOut">
              <a:rPr lang="en-US" smtClean="0"/>
              <a:t>09.04.18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7B51-99B2-B44D-818A-7D155B5F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2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D3A70-9A9B-C44A-B2F0-5B7531C5D993}" type="datetimeFigureOut">
              <a:rPr lang="en-US" smtClean="0"/>
              <a:t>09.04.18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67B51-99B2-B44D-818A-7D155B5F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0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png"/><Relationship Id="rId3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emf"/><Relationship Id="rId3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6.png"/><Relationship Id="rId3" Type="http://schemas.openxmlformats.org/officeDocument/2006/relationships/image" Target="../media/image83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19" y="266331"/>
            <a:ext cx="7772400" cy="105902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Approaching QCD with FCC</a:t>
            </a:r>
            <a:br>
              <a:rPr lang="en-US" sz="3600" b="1" dirty="0" smtClean="0">
                <a:solidFill>
                  <a:srgbClr val="000090"/>
                </a:solidFill>
              </a:rPr>
            </a:br>
            <a:r>
              <a:rPr lang="en-US" sz="2700" dirty="0" smtClean="0">
                <a:solidFill>
                  <a:srgbClr val="000090"/>
                </a:solidFill>
              </a:rPr>
              <a:t>a few observations on</a:t>
            </a:r>
            <a:endParaRPr lang="en-US" sz="2700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5357" y="1552982"/>
            <a:ext cx="1282322" cy="2308324"/>
          </a:xfrm>
          <a:prstGeom prst="rect">
            <a:avLst/>
          </a:prstGeom>
          <a:solidFill>
            <a:srgbClr val="DDC98E">
              <a:alpha val="49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QCD</a:t>
            </a:r>
          </a:p>
          <a:p>
            <a:pPr algn="ctr"/>
            <a:r>
              <a:rPr lang="en-US" sz="2400" dirty="0" err="1" smtClean="0">
                <a:solidFill>
                  <a:srgbClr val="000090"/>
                </a:solidFill>
              </a:rPr>
              <a:t>ee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</a:rPr>
              <a:t>pp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</a:rPr>
              <a:t>ep</a:t>
            </a:r>
            <a:endParaRPr lang="en-US" sz="2400" dirty="0" smtClean="0">
              <a:solidFill>
                <a:srgbClr val="000090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Jets</a:t>
            </a:r>
          </a:p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Coupling</a:t>
            </a:r>
            <a:endParaRPr lang="en-US" sz="2400" dirty="0">
              <a:solidFill>
                <a:srgbClr val="000090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PDFs</a:t>
            </a:r>
          </a:p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Low x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1826" y="4356147"/>
            <a:ext cx="755847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 memory of Willy van </a:t>
            </a:r>
            <a:r>
              <a:rPr lang="en-US" dirty="0" err="1" smtClean="0"/>
              <a:t>Neerven</a:t>
            </a:r>
            <a:r>
              <a:rPr lang="en-US" dirty="0" smtClean="0"/>
              <a:t>, Wu-Ki Tung, Guido </a:t>
            </a:r>
            <a:r>
              <a:rPr lang="en-US" dirty="0" err="1" smtClean="0"/>
              <a:t>Altarelli</a:t>
            </a:r>
            <a:r>
              <a:rPr lang="en-US" dirty="0" smtClean="0"/>
              <a:t> and Lev </a:t>
            </a:r>
            <a:r>
              <a:rPr lang="en-US" dirty="0" err="1" smtClean="0"/>
              <a:t>Lipatov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95407" y="5141936"/>
            <a:ext cx="57972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Max Klein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University of Liverpool, H1 and </a:t>
            </a:r>
            <a:r>
              <a:rPr lang="en-US" dirty="0" smtClean="0">
                <a:solidFill>
                  <a:srgbClr val="000090"/>
                </a:solidFill>
              </a:rPr>
              <a:t>ATLAS</a:t>
            </a:r>
          </a:p>
          <a:p>
            <a:pPr algn="ctr"/>
            <a:endParaRPr lang="en-US" dirty="0">
              <a:solidFill>
                <a:srgbClr val="000090"/>
              </a:solidFill>
            </a:endParaRP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Talk at the FCC Week 2018, Amsterdam, 11.4.18</a:t>
            </a:r>
            <a:endParaRPr lang="en-US" dirty="0">
              <a:solidFill>
                <a:srgbClr val="000090"/>
              </a:solidFill>
            </a:endParaRP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45" y="5449807"/>
            <a:ext cx="1689636" cy="706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14" y="5449807"/>
            <a:ext cx="1145794" cy="706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10" y="6449987"/>
            <a:ext cx="9178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Many thanks to </a:t>
            </a:r>
            <a:r>
              <a:rPr lang="en-US" sz="1600" dirty="0" err="1" smtClean="0"/>
              <a:t>Davide</a:t>
            </a:r>
            <a:r>
              <a:rPr lang="en-US" sz="1600" dirty="0" smtClean="0"/>
              <a:t> </a:t>
            </a:r>
            <a:r>
              <a:rPr lang="en-US" sz="1600" dirty="0" err="1" smtClean="0"/>
              <a:t>D’Enterria</a:t>
            </a:r>
            <a:r>
              <a:rPr lang="en-US" sz="1600" dirty="0" smtClean="0"/>
              <a:t>, Alain </a:t>
            </a:r>
            <a:r>
              <a:rPr lang="en-US" sz="1600" dirty="0" err="1" smtClean="0"/>
              <a:t>Blondel</a:t>
            </a:r>
            <a:r>
              <a:rPr lang="en-US" sz="1600" dirty="0" smtClean="0"/>
              <a:t>, Michelangelo </a:t>
            </a:r>
            <a:r>
              <a:rPr lang="en-US" sz="1600" dirty="0" err="1" smtClean="0"/>
              <a:t>Mangano</a:t>
            </a:r>
            <a:r>
              <a:rPr lang="en-US" sz="1600" dirty="0" smtClean="0"/>
              <a:t>, </a:t>
            </a:r>
            <a:r>
              <a:rPr lang="en-US" sz="1600" dirty="0" err="1" smtClean="0"/>
              <a:t>Voica</a:t>
            </a:r>
            <a:r>
              <a:rPr lang="en-US" sz="1600" dirty="0" smtClean="0"/>
              <a:t> </a:t>
            </a:r>
            <a:r>
              <a:rPr lang="en-US" sz="1600" dirty="0" err="1" smtClean="0"/>
              <a:t>Radescu</a:t>
            </a:r>
            <a:r>
              <a:rPr lang="en-US" sz="1600" dirty="0" smtClean="0"/>
              <a:t> + the eh QCD team.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15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19" y="266331"/>
            <a:ext cx="7772400" cy="7989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QCD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49" y="266331"/>
            <a:ext cx="8787765" cy="629298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1327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19" y="266331"/>
            <a:ext cx="7772400" cy="7989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QCD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4" y="142415"/>
            <a:ext cx="8788490" cy="658392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8623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19" y="266331"/>
            <a:ext cx="7772400" cy="7989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QCD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" y="74242"/>
            <a:ext cx="8941027" cy="671834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0460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88" y="185872"/>
            <a:ext cx="7674053" cy="4162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24" y="4350211"/>
            <a:ext cx="7431296" cy="2339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2915" y="4163695"/>
            <a:ext cx="235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1607.01831, 250 pages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8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88" y="141583"/>
            <a:ext cx="7449950" cy="5285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12" y="5426962"/>
            <a:ext cx="7811385" cy="1211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2915" y="5242296"/>
            <a:ext cx="235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1606.09408, 190 pages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51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19" y="266331"/>
            <a:ext cx="7772400" cy="79899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Double-Higgs Production at </a:t>
            </a:r>
            <a:r>
              <a:rPr lang="en-US" sz="3600" dirty="0" err="1" smtClean="0">
                <a:solidFill>
                  <a:srgbClr val="000090"/>
                </a:solidFill>
              </a:rPr>
              <a:t>FCCpp</a:t>
            </a:r>
            <a:endParaRPr lang="en-US" sz="3600" dirty="0">
              <a:solidFill>
                <a:srgbClr val="00009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59" y="1384301"/>
            <a:ext cx="8757413" cy="3897638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706503" y="5467813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arXiv:1606.09408, p76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74104" y="5886030"/>
            <a:ext cx="8598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Foregrounds: </a:t>
            </a:r>
            <a:r>
              <a:rPr lang="en-US" dirty="0" err="1" smtClean="0"/>
              <a:t>tt</a:t>
            </a:r>
            <a:r>
              <a:rPr lang="en-US" dirty="0" smtClean="0"/>
              <a:t>, </a:t>
            </a:r>
            <a:r>
              <a:rPr lang="en-US" dirty="0" err="1" smtClean="0"/>
              <a:t>bbZ</a:t>
            </a:r>
            <a:r>
              <a:rPr lang="en-US" dirty="0" smtClean="0"/>
              <a:t> and HZ: QCD and electroweak theory in new range crucial to control.</a:t>
            </a:r>
          </a:p>
          <a:p>
            <a:r>
              <a:rPr lang="en-US" dirty="0" smtClean="0"/>
              <a:t>Note: central rapidity for inclusive H production is at x=M/2Ep </a:t>
            </a:r>
            <a:r>
              <a:rPr lang="mr-IN" dirty="0" smtClean="0"/>
              <a:t>…</a:t>
            </a:r>
            <a:r>
              <a:rPr lang="en-GB" dirty="0" smtClean="0"/>
              <a:t> low x </a:t>
            </a:r>
            <a:r>
              <a:rPr lang="en-GB" dirty="0" err="1" smtClean="0"/>
              <a:t>Bj</a:t>
            </a:r>
            <a:r>
              <a:rPr lang="en-GB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390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19" y="33981"/>
            <a:ext cx="7772400" cy="7989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SM and Higgs at </a:t>
            </a:r>
            <a:r>
              <a:rPr lang="en-US" sz="3600" dirty="0" err="1" smtClean="0"/>
              <a:t>FCCpp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152" y="1650190"/>
            <a:ext cx="4356404" cy="3833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49" y="1650190"/>
            <a:ext cx="4203503" cy="3833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209" y="5653687"/>
            <a:ext cx="8959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higher order corrections, sensitive to photon induced processes, </a:t>
            </a:r>
            <a:r>
              <a:rPr lang="en-US" dirty="0" smtClean="0">
                <a:solidFill>
                  <a:srgbClr val="C14D5F"/>
                </a:solidFill>
              </a:rPr>
              <a:t>large </a:t>
            </a:r>
            <a:r>
              <a:rPr lang="en-US" dirty="0" err="1" smtClean="0">
                <a:solidFill>
                  <a:srgbClr val="C14D5F"/>
                </a:solidFill>
              </a:rPr>
              <a:t>y,p</a:t>
            </a:r>
            <a:r>
              <a:rPr lang="en-US" dirty="0" smtClean="0">
                <a:solidFill>
                  <a:srgbClr val="C14D5F"/>
                </a:solidFill>
              </a:rPr>
              <a:t> PDF errors</a:t>
            </a:r>
          </a:p>
          <a:p>
            <a:r>
              <a:rPr lang="en-US" b="1" dirty="0" smtClean="0"/>
              <a:t>At  FCC (LHC), the QCD of the Higgs boson will become an important area of SM research.</a:t>
            </a:r>
          </a:p>
          <a:p>
            <a:r>
              <a:rPr lang="en-US" dirty="0" smtClean="0"/>
              <a:t>High precision requires precise calculations of combined </a:t>
            </a:r>
            <a:r>
              <a:rPr lang="en-US" dirty="0" err="1" smtClean="0"/>
              <a:t>strong+eweak</a:t>
            </a:r>
            <a:r>
              <a:rPr lang="en-US" dirty="0" smtClean="0"/>
              <a:t>  corrections + PDFs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94467" y="925907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pp</a:t>
            </a:r>
            <a:r>
              <a:rPr lang="en-US" b="1" dirty="0" smtClean="0"/>
              <a:t> </a:t>
            </a:r>
            <a:r>
              <a:rPr lang="en-US" sz="1400" b="1" dirty="0" smtClean="0">
                <a:sym typeface="Wingdings"/>
              </a:rPr>
              <a:t></a:t>
            </a:r>
            <a:r>
              <a:rPr lang="en-US" b="1" dirty="0" smtClean="0">
                <a:sym typeface="Wingdings"/>
              </a:rPr>
              <a:t> Z/H W + X, </a:t>
            </a:r>
            <a:r>
              <a:rPr lang="en-US" dirty="0" smtClean="0">
                <a:sym typeface="Wingdings"/>
              </a:rPr>
              <a:t>an 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61091" y="1329683"/>
            <a:ext cx="3095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F. </a:t>
            </a:r>
            <a:r>
              <a:rPr lang="en-US" sz="1400" dirty="0" err="1" smtClean="0"/>
              <a:t>Piccinini</a:t>
            </a:r>
            <a:r>
              <a:rPr lang="en-US" sz="1400" dirty="0" smtClean="0"/>
              <a:t> in arXiv:1607.01831, FCC-</a:t>
            </a:r>
            <a:r>
              <a:rPr lang="en-US" sz="1400" dirty="0" err="1" smtClean="0"/>
              <a:t>pp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2959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19" y="266331"/>
            <a:ext cx="7772400" cy="7989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Strong Coupling Constant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705754" y="2360781"/>
            <a:ext cx="3241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β(α</a:t>
            </a:r>
            <a:r>
              <a:rPr lang="en-US" baseline="-25000" dirty="0" smtClean="0"/>
              <a:t>s</a:t>
            </a:r>
            <a:r>
              <a:rPr lang="en-US" dirty="0" smtClean="0"/>
              <a:t>) = - (11 </a:t>
            </a:r>
            <a:r>
              <a:rPr lang="mr-IN" dirty="0" smtClean="0"/>
              <a:t>–</a:t>
            </a:r>
            <a:r>
              <a:rPr lang="en-US" dirty="0" smtClean="0"/>
              <a:t>n</a:t>
            </a:r>
            <a:r>
              <a:rPr lang="en-US" baseline="-25000" dirty="0" smtClean="0"/>
              <a:t>s</a:t>
            </a:r>
            <a:r>
              <a:rPr lang="en-US" dirty="0" smtClean="0"/>
              <a:t>/3 -2N</a:t>
            </a:r>
            <a:r>
              <a:rPr lang="en-US" baseline="-25000" dirty="0" smtClean="0"/>
              <a:t>f </a:t>
            </a:r>
            <a:r>
              <a:rPr lang="en-US" dirty="0" smtClean="0"/>
              <a:t>/3) α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/2π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8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527" y="95941"/>
            <a:ext cx="4097147" cy="79899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α</a:t>
            </a:r>
            <a:r>
              <a:rPr lang="en-US" sz="3600" baseline="-25000" dirty="0" smtClean="0">
                <a:solidFill>
                  <a:srgbClr val="FF0000"/>
                </a:solidFill>
              </a:rPr>
              <a:t>s</a:t>
            </a:r>
            <a:r>
              <a:rPr lang="en-US" sz="3600" dirty="0" smtClean="0">
                <a:solidFill>
                  <a:srgbClr val="FF0000"/>
                </a:solidFill>
              </a:rPr>
              <a:t>(μ)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70" y="1040658"/>
            <a:ext cx="3938758" cy="2269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653" y="691365"/>
            <a:ext cx="3879475" cy="3536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27" y="4066831"/>
            <a:ext cx="3477906" cy="43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13" y="4630116"/>
            <a:ext cx="8622081" cy="19063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02228" y="6304248"/>
            <a:ext cx="4527878" cy="2322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16860"/>
            <a:ext cx="9144000" cy="2437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3470" y="3310626"/>
            <a:ext cx="4131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Recent Articles see: G </a:t>
            </a:r>
            <a:r>
              <a:rPr lang="en-US" sz="1600" dirty="0" err="1" smtClean="0"/>
              <a:t>Dissertori</a:t>
            </a:r>
            <a:r>
              <a:rPr lang="en-US" sz="1600" dirty="0" smtClean="0"/>
              <a:t> 1506.05407</a:t>
            </a:r>
          </a:p>
          <a:p>
            <a:r>
              <a:rPr lang="en-US" sz="1600" dirty="0" smtClean="0"/>
              <a:t>A </a:t>
            </a:r>
            <a:r>
              <a:rPr lang="en-US" sz="1600" dirty="0" err="1" smtClean="0"/>
              <a:t>Deur</a:t>
            </a:r>
            <a:r>
              <a:rPr lang="en-US" sz="1600" dirty="0" smtClean="0"/>
              <a:t>, S Brodsky, G de </a:t>
            </a:r>
            <a:r>
              <a:rPr lang="en-US" sz="1600" dirty="0" err="1" smtClean="0"/>
              <a:t>Teramond</a:t>
            </a:r>
            <a:r>
              <a:rPr lang="en-US" sz="1600" dirty="0" smtClean="0"/>
              <a:t>  1604.08082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247833" y="2152373"/>
            <a:ext cx="111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PDG 2016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35029" y="1765691"/>
            <a:ext cx="3624298" cy="1394178"/>
          </a:xfrm>
          <a:prstGeom prst="rect">
            <a:avLst/>
          </a:prstGeom>
          <a:solidFill>
            <a:srgbClr val="008000">
              <a:alpha val="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98402" y="4197617"/>
            <a:ext cx="2904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1211.5102 </a:t>
            </a:r>
            <a:r>
              <a:rPr lang="mr-IN" sz="1400" dirty="0" smtClean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on the relation of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ep+pp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417384" y="5480945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1802.04317 MK</a:t>
            </a:r>
            <a:endParaRPr lang="en-US" sz="1400" dirty="0">
              <a:solidFill>
                <a:srgbClr val="00009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60433" y="3942577"/>
            <a:ext cx="1196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w/o lattice</a:t>
            </a:r>
          </a:p>
          <a:p>
            <a:r>
              <a:rPr lang="en-US" dirty="0" smtClean="0"/>
              <a:t>1.5% error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828292" y="5356626"/>
            <a:ext cx="398960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ight Bracket 20"/>
          <p:cNvSpPr/>
          <p:nvPr/>
        </p:nvSpPr>
        <p:spPr>
          <a:xfrm>
            <a:off x="4329076" y="2126084"/>
            <a:ext cx="73152" cy="91440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91313" y="36452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Grand unification??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7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19" y="266331"/>
            <a:ext cx="7772400" cy="7989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QCD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84" y="120176"/>
            <a:ext cx="8873821" cy="666037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62212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19" y="266331"/>
            <a:ext cx="7772400" cy="7989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QCD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24" y="279400"/>
            <a:ext cx="8836725" cy="6286500"/>
          </a:xfrm>
          <a:prstGeom prst="rect">
            <a:avLst/>
          </a:prstGeom>
          <a:ln w="57150" cmpd="thickThin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970327" y="279400"/>
            <a:ext cx="2929357" cy="212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1919" y="5633906"/>
            <a:ext cx="1025491" cy="646331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QCD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42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895" y="188881"/>
            <a:ext cx="7772400" cy="7989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α</a:t>
            </a:r>
            <a:r>
              <a:rPr lang="en-US" sz="3600" baseline="-25000" dirty="0" smtClean="0"/>
              <a:t>s</a:t>
            </a:r>
            <a:r>
              <a:rPr lang="en-US" sz="3600" dirty="0" smtClean="0"/>
              <a:t>(μ) in </a:t>
            </a:r>
            <a:r>
              <a:rPr lang="en-US" sz="3600" dirty="0"/>
              <a:t>D</a:t>
            </a:r>
            <a:r>
              <a:rPr lang="en-US" sz="3600" dirty="0" smtClean="0"/>
              <a:t>eep </a:t>
            </a:r>
            <a:r>
              <a:rPr lang="en-US" sz="3600" dirty="0"/>
              <a:t>I</a:t>
            </a:r>
            <a:r>
              <a:rPr lang="en-US" sz="3600" dirty="0" smtClean="0"/>
              <a:t>nelastic Scattering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02" y="1180289"/>
            <a:ext cx="4056953" cy="38847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839" y="5332638"/>
            <a:ext cx="41162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DIS: Fixed target: higher twist corrections 1/Q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 </a:t>
            </a:r>
          </a:p>
          <a:p>
            <a:r>
              <a:rPr lang="en-US" sz="1600" dirty="0" smtClean="0"/>
              <a:t>nuclear corrections, small lever arm, gluon?</a:t>
            </a:r>
            <a:endParaRPr lang="en-US" sz="16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851865" y="4957767"/>
            <a:ext cx="115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ABMP 2017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584" y="1469605"/>
            <a:ext cx="4443253" cy="352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292" y="2408891"/>
            <a:ext cx="4401545" cy="3193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2540" y="1832209"/>
            <a:ext cx="31145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H1 inclusive (1998) NLO</a:t>
            </a:r>
          </a:p>
          <a:p>
            <a:r>
              <a:rPr lang="en-US" sz="1400" dirty="0" err="1" smtClean="0"/>
              <a:t>hep-ph</a:t>
            </a:r>
            <a:r>
              <a:rPr lang="en-US" sz="1400" dirty="0" smtClean="0"/>
              <a:t>/0012053 </a:t>
            </a:r>
            <a:r>
              <a:rPr lang="mr-IN" sz="1400" dirty="0" smtClean="0"/>
              <a:t>–</a:t>
            </a:r>
            <a:r>
              <a:rPr lang="en-US" sz="1400" dirty="0" smtClean="0"/>
              <a:t> highest cited H1 only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21036" y="2745683"/>
            <a:ext cx="3013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H1 only jets (2017) NNLO jets!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910" y="3184346"/>
            <a:ext cx="3141323" cy="4992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41711" y="3716146"/>
            <a:ext cx="3361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H1 inclusive and jets (2017) NNLO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26292" y="4213152"/>
            <a:ext cx="4208003" cy="2031325"/>
          </a:xfrm>
          <a:prstGeom prst="rect">
            <a:avLst/>
          </a:prstGeom>
          <a:solidFill>
            <a:srgbClr val="000090">
              <a:alpha val="10000"/>
            </a:srgb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It is well possible that α</a:t>
            </a:r>
            <a:r>
              <a:rPr lang="en-US" baseline="-25000" dirty="0" smtClean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 is smaller</a:t>
            </a:r>
          </a:p>
          <a:p>
            <a:r>
              <a:rPr lang="en-US" dirty="0">
                <a:sym typeface="Wingdings"/>
              </a:rPr>
              <a:t>t</a:t>
            </a:r>
            <a:r>
              <a:rPr lang="en-US" dirty="0" smtClean="0">
                <a:sym typeface="Wingdings"/>
              </a:rPr>
              <a:t>han hitherto assumed. Current practice</a:t>
            </a:r>
          </a:p>
          <a:p>
            <a:r>
              <a:rPr lang="en-US" dirty="0">
                <a:sym typeface="Wingdings"/>
              </a:rPr>
              <a:t>t</a:t>
            </a:r>
            <a:r>
              <a:rPr lang="en-US" dirty="0" smtClean="0">
                <a:sym typeface="Wingdings"/>
              </a:rPr>
              <a:t>o exclude ABM is questionable. Like in the</a:t>
            </a:r>
          </a:p>
          <a:p>
            <a:r>
              <a:rPr lang="en-US" dirty="0">
                <a:sym typeface="Wingdings"/>
              </a:rPr>
              <a:t>l</a:t>
            </a:r>
            <a:r>
              <a:rPr lang="en-US" dirty="0" smtClean="0">
                <a:sym typeface="Wingdings"/>
              </a:rPr>
              <a:t>attice case, one constructs, for perhaps</a:t>
            </a:r>
          </a:p>
          <a:p>
            <a:r>
              <a:rPr lang="en-US" dirty="0" smtClean="0">
                <a:sym typeface="Wingdings"/>
              </a:rPr>
              <a:t>respectable reasons, a norm, which </a:t>
            </a:r>
          </a:p>
          <a:p>
            <a:r>
              <a:rPr lang="en-US" dirty="0">
                <a:sym typeface="Wingdings"/>
              </a:rPr>
              <a:t>g</a:t>
            </a:r>
            <a:r>
              <a:rPr lang="en-US" dirty="0" smtClean="0">
                <a:sym typeface="Wingdings"/>
              </a:rPr>
              <a:t>ives the impression of higher accuracy</a:t>
            </a:r>
          </a:p>
          <a:p>
            <a:r>
              <a:rPr lang="en-US" dirty="0">
                <a:sym typeface="Wingdings"/>
              </a:rPr>
              <a:t>t</a:t>
            </a:r>
            <a:r>
              <a:rPr lang="en-US" dirty="0" smtClean="0">
                <a:sym typeface="Wingdings"/>
              </a:rPr>
              <a:t>han a critical evaluation would lead to.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0403" y="4970175"/>
            <a:ext cx="1915459" cy="2827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3164" y="6381705"/>
            <a:ext cx="786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Current strong coupling precision at best 1-2%: FCC </a:t>
            </a:r>
            <a:r>
              <a:rPr lang="en-US" dirty="0" err="1" smtClean="0">
                <a:solidFill>
                  <a:srgbClr val="000090"/>
                </a:solidFill>
              </a:rPr>
              <a:t>ee</a:t>
            </a:r>
            <a:r>
              <a:rPr lang="en-US" dirty="0" smtClean="0">
                <a:solidFill>
                  <a:srgbClr val="000090"/>
                </a:solidFill>
              </a:rPr>
              <a:t> and eh want 1-2 per mille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1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919" y="188881"/>
            <a:ext cx="7125888" cy="7989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Higgs Cross Section </a:t>
            </a:r>
            <a:r>
              <a:rPr lang="en-US" sz="2000" dirty="0" smtClean="0"/>
              <a:t>(LHC)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23" y="1088661"/>
            <a:ext cx="6365055" cy="4489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15" y="5695300"/>
            <a:ext cx="5962355" cy="6493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V="1">
            <a:off x="2493663" y="1796782"/>
            <a:ext cx="3035737" cy="72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12870" y="1610914"/>
            <a:ext cx="9579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 </a:t>
            </a:r>
            <a:r>
              <a:rPr lang="en-US" dirty="0" err="1" smtClean="0">
                <a:solidFill>
                  <a:srgbClr val="FF0000"/>
                </a:solidFill>
              </a:rPr>
              <a:t>LHeC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400" dirty="0" smtClean="0"/>
              <a:t>1305.2090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362984" y="6344657"/>
            <a:ext cx="3600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</a:t>
            </a:r>
            <a:r>
              <a:rPr lang="en-US" dirty="0" err="1" smtClean="0"/>
              <a:t>Anastasiou</a:t>
            </a:r>
            <a:r>
              <a:rPr lang="en-US" dirty="0" smtClean="0"/>
              <a:t> et al, arXiv:1602.00695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89329" y="2298964"/>
            <a:ext cx="2249334" cy="4431983"/>
          </a:xfrm>
          <a:prstGeom prst="rect">
            <a:avLst/>
          </a:prstGeom>
          <a:solidFill>
            <a:schemeClr val="bg1">
              <a:lumMod val="75000"/>
              <a:alpha val="4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True PDF errors?</a:t>
            </a:r>
          </a:p>
          <a:p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 err="1" smtClean="0"/>
              <a:t>LHeC</a:t>
            </a:r>
            <a:r>
              <a:rPr lang="en-US" dirty="0" smtClean="0"/>
              <a:t>/</a:t>
            </a:r>
            <a:r>
              <a:rPr lang="en-US" dirty="0" err="1" smtClean="0"/>
              <a:t>FCCeh</a:t>
            </a:r>
            <a:r>
              <a:rPr lang="en-US" dirty="0" smtClean="0"/>
              <a:t> at </a:t>
            </a:r>
          </a:p>
          <a:p>
            <a:r>
              <a:rPr lang="en-US" dirty="0"/>
              <a:t>p</a:t>
            </a:r>
            <a:r>
              <a:rPr lang="en-US" dirty="0" smtClean="0"/>
              <a:t>er-mille level,</a:t>
            </a:r>
          </a:p>
          <a:p>
            <a:r>
              <a:rPr lang="en-US" dirty="0"/>
              <a:t>m</a:t>
            </a:r>
            <a:r>
              <a:rPr lang="en-US" dirty="0" smtClean="0"/>
              <a:t>ass and </a:t>
            </a:r>
            <a:r>
              <a:rPr lang="en-US" dirty="0" err="1" smtClean="0"/>
              <a:t>xsection</a:t>
            </a:r>
            <a:r>
              <a:rPr lang="en-US" dirty="0" smtClean="0"/>
              <a:t>]</a:t>
            </a:r>
          </a:p>
          <a:p>
            <a:endParaRPr lang="en-US" dirty="0"/>
          </a:p>
          <a:p>
            <a:r>
              <a:rPr lang="en-US" dirty="0" smtClean="0"/>
              <a:t>PDFs to N</a:t>
            </a:r>
            <a:r>
              <a:rPr lang="en-US" baseline="30000" dirty="0" smtClean="0"/>
              <a:t>3</a:t>
            </a:r>
            <a:r>
              <a:rPr lang="en-US" dirty="0" smtClean="0"/>
              <a:t>LO </a:t>
            </a:r>
            <a:r>
              <a:rPr lang="en-US" dirty="0" smtClean="0">
                <a:sym typeface="Wingdings"/>
              </a:rPr>
              <a:t></a:t>
            </a:r>
          </a:p>
          <a:p>
            <a:r>
              <a:rPr lang="en-US" dirty="0" smtClean="0">
                <a:sym typeface="Wingdings"/>
              </a:rPr>
              <a:t>DIS to N</a:t>
            </a:r>
            <a:r>
              <a:rPr lang="en-US" baseline="30000" dirty="0" smtClean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LO</a:t>
            </a:r>
          </a:p>
          <a:p>
            <a:r>
              <a:rPr lang="en-US" dirty="0" smtClean="0">
                <a:sym typeface="Wingdings"/>
              </a:rPr>
              <a:t>[10 years program]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σ</a:t>
            </a:r>
            <a:r>
              <a:rPr lang="en-US" dirty="0" smtClean="0"/>
              <a:t> </a:t>
            </a:r>
            <a:r>
              <a:rPr lang="en-US" sz="1400" dirty="0" smtClean="0"/>
              <a:t>~</a:t>
            </a:r>
            <a:r>
              <a:rPr lang="en-US" dirty="0" smtClean="0"/>
              <a:t> (α</a:t>
            </a:r>
            <a:r>
              <a:rPr lang="en-US" baseline="-25000" dirty="0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xg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</a:p>
          <a:p>
            <a:endParaRPr lang="en-US" baseline="30000" dirty="0"/>
          </a:p>
          <a:p>
            <a:r>
              <a:rPr lang="en-US" dirty="0" smtClean="0"/>
              <a:t>High precision </a:t>
            </a:r>
            <a:r>
              <a:rPr lang="en-US" dirty="0" err="1" smtClean="0"/>
              <a:t>pp</a:t>
            </a:r>
            <a:endParaRPr lang="en-US" dirty="0" smtClean="0"/>
          </a:p>
          <a:p>
            <a:r>
              <a:rPr lang="en-US" dirty="0" smtClean="0"/>
              <a:t>Higgs physics requires</a:t>
            </a:r>
          </a:p>
          <a:p>
            <a:r>
              <a:rPr lang="en-US" dirty="0"/>
              <a:t>h</a:t>
            </a:r>
            <a:r>
              <a:rPr lang="en-US" dirty="0" smtClean="0"/>
              <a:t>igh precision </a:t>
            </a:r>
          </a:p>
          <a:p>
            <a:r>
              <a:rPr lang="en-US" dirty="0"/>
              <a:t>f</a:t>
            </a:r>
            <a:r>
              <a:rPr lang="en-US" dirty="0" smtClean="0"/>
              <a:t>or PDFs and </a:t>
            </a:r>
            <a:r>
              <a:rPr lang="en-US" dirty="0"/>
              <a:t>α</a:t>
            </a:r>
            <a:r>
              <a:rPr lang="en-US" baseline="-25000" dirty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9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19" y="266331"/>
            <a:ext cx="7772400" cy="79899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</a:rPr>
              <a:t>α</a:t>
            </a:r>
            <a:r>
              <a:rPr lang="en-US" sz="3600" b="1" baseline="-25000" dirty="0" smtClean="0">
                <a:solidFill>
                  <a:srgbClr val="008000"/>
                </a:solidFill>
              </a:rPr>
              <a:t>s</a:t>
            </a:r>
            <a:r>
              <a:rPr lang="en-US" sz="3600" b="1" dirty="0" smtClean="0">
                <a:solidFill>
                  <a:srgbClr val="008000"/>
                </a:solidFill>
              </a:rPr>
              <a:t>(μ) </a:t>
            </a:r>
            <a:r>
              <a:rPr lang="en-US" sz="3600" b="1" dirty="0" smtClean="0">
                <a:solidFill>
                  <a:srgbClr val="008000"/>
                </a:solidFill>
              </a:rPr>
              <a:t>at </a:t>
            </a:r>
            <a:r>
              <a:rPr lang="en-US" sz="3600" b="1" dirty="0" err="1" smtClean="0">
                <a:solidFill>
                  <a:srgbClr val="008000"/>
                </a:solidFill>
              </a:rPr>
              <a:t>LHeC</a:t>
            </a:r>
            <a:r>
              <a:rPr lang="en-US" sz="3600" b="1" dirty="0" smtClean="0">
                <a:solidFill>
                  <a:srgbClr val="008000"/>
                </a:solidFill>
              </a:rPr>
              <a:t>/</a:t>
            </a:r>
            <a:r>
              <a:rPr lang="en-US" sz="3600" b="1" dirty="0" err="1" smtClean="0">
                <a:solidFill>
                  <a:srgbClr val="008000"/>
                </a:solidFill>
              </a:rPr>
              <a:t>FCCeh</a:t>
            </a:r>
            <a:endParaRPr lang="en-US" sz="3600" b="1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68" y="1243275"/>
            <a:ext cx="8431531" cy="2700791"/>
          </a:xfrm>
          <a:prstGeom prst="rect">
            <a:avLst/>
          </a:prstGeom>
          <a:ln>
            <a:solidFill>
              <a:srgbClr val="008000"/>
            </a:solidFill>
          </a:ln>
        </p:spPr>
      </p:pic>
      <p:cxnSp>
        <p:nvCxnSpPr>
          <p:cNvPr id="5" name="Straight Connector 4"/>
          <p:cNvCxnSpPr/>
          <p:nvPr/>
        </p:nvCxnSpPr>
        <p:spPr>
          <a:xfrm>
            <a:off x="1239069" y="2338919"/>
            <a:ext cx="6830411" cy="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46040" y="1688361"/>
            <a:ext cx="892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CDR 2012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396" y="4115359"/>
            <a:ext cx="8763938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LHeC</a:t>
            </a:r>
            <a:r>
              <a:rPr lang="en-US" dirty="0" smtClean="0"/>
              <a:t>/</a:t>
            </a:r>
            <a:r>
              <a:rPr lang="en-US" dirty="0" err="1" smtClean="0"/>
              <a:t>FCCeh</a:t>
            </a:r>
            <a:r>
              <a:rPr lang="en-US" dirty="0" smtClean="0"/>
              <a:t> lead to 0.1% uncertainty (</a:t>
            </a:r>
            <a:r>
              <a:rPr lang="en-US" dirty="0" err="1" smtClean="0"/>
              <a:t>stat+syst</a:t>
            </a:r>
            <a:r>
              <a:rPr lang="en-US" dirty="0" smtClean="0"/>
              <a:t>), free of previous DIS deficiencies (</a:t>
            </a:r>
            <a:r>
              <a:rPr lang="en-US" dirty="0" err="1" smtClean="0"/>
              <a:t>HT,nc</a:t>
            </a:r>
            <a:r>
              <a:rPr lang="en-US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Joint determination with </a:t>
            </a:r>
            <a:r>
              <a:rPr lang="en-US" dirty="0" err="1" smtClean="0"/>
              <a:t>parton</a:t>
            </a:r>
            <a:r>
              <a:rPr lang="en-US" dirty="0" smtClean="0"/>
              <a:t> distributions (maybe simplified as H1 published in 2001)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Needs clarity about low x </a:t>
            </a:r>
            <a:r>
              <a:rPr lang="en-US" dirty="0" err="1" smtClean="0"/>
              <a:t>behaviour</a:t>
            </a:r>
            <a:r>
              <a:rPr lang="en-US" dirty="0" smtClean="0"/>
              <a:t> as this uses DGLAP.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Requires to control heavy </a:t>
            </a:r>
            <a:r>
              <a:rPr lang="en-US" dirty="0" err="1" smtClean="0"/>
              <a:t>flavour</a:t>
            </a:r>
            <a:r>
              <a:rPr lang="en-US" dirty="0" smtClean="0"/>
              <a:t> (theory) at new level (measure s, c, b, t also)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Very high precision of NC (y and Z) and CC and extension to x near 1 will drastically</a:t>
            </a:r>
          </a:p>
          <a:p>
            <a:r>
              <a:rPr lang="en-US" dirty="0"/>
              <a:t> </a:t>
            </a:r>
            <a:r>
              <a:rPr lang="en-US" dirty="0" smtClean="0"/>
              <a:t>     reduce the PDF </a:t>
            </a:r>
            <a:r>
              <a:rPr lang="en-US" dirty="0" err="1" smtClean="0"/>
              <a:t>parameterisation</a:t>
            </a:r>
            <a:r>
              <a:rPr lang="en-US" dirty="0" smtClean="0"/>
              <a:t> uncertainties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Scale uncertainties require that N</a:t>
            </a:r>
            <a:r>
              <a:rPr lang="en-US" baseline="30000" dirty="0" smtClean="0"/>
              <a:t>3</a:t>
            </a:r>
            <a:r>
              <a:rPr lang="en-US" dirty="0" smtClean="0"/>
              <a:t>LO formalism be applied (the bizarre 1/2 .. 2 rule.??)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 attempt to measure the strong coupling in DIS to </a:t>
            </a:r>
            <a:r>
              <a:rPr lang="en-US" dirty="0" err="1" smtClean="0"/>
              <a:t>permille</a:t>
            </a:r>
            <a:r>
              <a:rPr lang="en-US" dirty="0" smtClean="0"/>
              <a:t> accuracy requires</a:t>
            </a:r>
          </a:p>
          <a:p>
            <a:r>
              <a:rPr lang="en-US" dirty="0"/>
              <a:t> </a:t>
            </a:r>
            <a:r>
              <a:rPr lang="en-US" dirty="0" smtClean="0"/>
              <a:t>     nothing less than a renaissance of experimental and theoretical DIS (</a:t>
            </a:r>
            <a:r>
              <a:rPr lang="en-US" dirty="0" err="1" smtClean="0"/>
              <a:t>ep</a:t>
            </a:r>
            <a:r>
              <a:rPr lang="en-US" dirty="0" smtClean="0"/>
              <a:t>) physics</a:t>
            </a:r>
          </a:p>
        </p:txBody>
      </p:sp>
    </p:spTree>
    <p:extLst>
      <p:ext uri="{BB962C8B-B14F-4D97-AF65-F5344CB8AC3E}">
        <p14:creationId xmlns:p14="http://schemas.microsoft.com/office/powerpoint/2010/main" val="3290455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19" y="266331"/>
            <a:ext cx="7772400" cy="7989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Parton Distribution Functions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517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614"/>
            <a:ext cx="7772400" cy="70359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The </a:t>
            </a:r>
            <a:r>
              <a:rPr lang="en-US" sz="3200" dirty="0" err="1" smtClean="0">
                <a:solidFill>
                  <a:srgbClr val="008000"/>
                </a:solidFill>
              </a:rPr>
              <a:t>LHeC</a:t>
            </a:r>
            <a:r>
              <a:rPr lang="en-US" sz="3200" dirty="0" smtClean="0">
                <a:solidFill>
                  <a:srgbClr val="008000"/>
                </a:solidFill>
              </a:rPr>
              <a:t> PDF </a:t>
            </a:r>
            <a:r>
              <a:rPr lang="en-US" sz="3200" dirty="0" err="1" smtClean="0">
                <a:solidFill>
                  <a:srgbClr val="008000"/>
                </a:solidFill>
              </a:rPr>
              <a:t>Programme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869" y="809975"/>
            <a:ext cx="8427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Resolve </a:t>
            </a:r>
            <a:r>
              <a:rPr lang="en-US" sz="2000" dirty="0" err="1" smtClean="0"/>
              <a:t>parton</a:t>
            </a:r>
            <a:r>
              <a:rPr lang="en-US" sz="2000" dirty="0" smtClean="0"/>
              <a:t> structure of the proton completely: u</a:t>
            </a:r>
            <a:r>
              <a:rPr lang="en-US" sz="2000" baseline="-25000" dirty="0" smtClean="0"/>
              <a:t>v</a:t>
            </a:r>
            <a:r>
              <a:rPr lang="en-US" sz="2000" dirty="0" smtClean="0"/>
              <a:t>,d</a:t>
            </a:r>
            <a:r>
              <a:rPr lang="en-US" sz="2000" baseline="-25000" dirty="0" smtClean="0"/>
              <a:t>v</a:t>
            </a:r>
            <a:r>
              <a:rPr lang="en-US" sz="2000" dirty="0" smtClean="0"/>
              <a:t>,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v</a:t>
            </a:r>
            <a:r>
              <a:rPr lang="en-US" sz="2000" dirty="0" smtClean="0"/>
              <a:t>?,</a:t>
            </a:r>
            <a:r>
              <a:rPr lang="en-US" sz="2000" dirty="0" err="1" smtClean="0"/>
              <a:t>u,d,s,c,b,t</a:t>
            </a:r>
            <a:r>
              <a:rPr lang="en-US" sz="2000" dirty="0" smtClean="0"/>
              <a:t> and </a:t>
            </a:r>
            <a:r>
              <a:rPr lang="en-US" sz="2000" dirty="0" err="1" smtClean="0"/>
              <a:t>xg</a:t>
            </a:r>
            <a:endParaRPr lang="en-US" sz="2000" dirty="0" smtClean="0"/>
          </a:p>
          <a:p>
            <a:r>
              <a:rPr lang="en-US" sz="2000" dirty="0" smtClean="0"/>
              <a:t>Unprecedented range, sub% precision, free of </a:t>
            </a:r>
            <a:r>
              <a:rPr lang="en-US" sz="2000" dirty="0" err="1" smtClean="0"/>
              <a:t>parameterisation</a:t>
            </a:r>
            <a:r>
              <a:rPr lang="en-US" sz="2000" dirty="0" smtClean="0"/>
              <a:t> assumptions,</a:t>
            </a:r>
          </a:p>
          <a:p>
            <a:r>
              <a:rPr lang="en-US" sz="2000" dirty="0" smtClean="0"/>
              <a:t>Resolve p structure, solve non linear and saturation issues, test QCD, N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LO</a:t>
            </a:r>
            <a:r>
              <a:rPr lang="mr-IN" sz="2000" dirty="0" smtClean="0"/>
              <a:t>…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314" y="2037109"/>
            <a:ext cx="6658970" cy="47649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3123" y="2226952"/>
            <a:ext cx="901975" cy="3680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18515" y="2226952"/>
            <a:ext cx="901975" cy="3680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53123" y="4403854"/>
            <a:ext cx="901975" cy="3680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81702" y="4348639"/>
            <a:ext cx="901975" cy="3680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29810" y="6478406"/>
            <a:ext cx="4491466" cy="3059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19605" y="6478406"/>
            <a:ext cx="483171" cy="30597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17559" y="629374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40 </a:t>
            </a:r>
            <a:r>
              <a:rPr lang="en-US" sz="1600" dirty="0" err="1" smtClean="0"/>
              <a:t>TeV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808985" y="6267711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0 </a:t>
            </a:r>
            <a:r>
              <a:rPr lang="en-US" sz="1600" dirty="0" err="1"/>
              <a:t>G</a:t>
            </a:r>
            <a:r>
              <a:rPr lang="en-US" sz="1600" dirty="0" err="1" smtClean="0"/>
              <a:t>eV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0010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71" y="234702"/>
            <a:ext cx="8716047" cy="6482938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344190" y="6439775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 </a:t>
            </a:r>
            <a:r>
              <a:rPr lang="en-US" sz="1400" dirty="0" err="1" smtClean="0"/>
              <a:t>Gwenlan</a:t>
            </a:r>
            <a:r>
              <a:rPr lang="en-US" sz="1400" dirty="0" smtClean="0"/>
              <a:t>, MK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82114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61" y="110449"/>
            <a:ext cx="8840293" cy="6625826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344190" y="6481193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 </a:t>
            </a:r>
            <a:r>
              <a:rPr lang="en-US" sz="1400" dirty="0" err="1" smtClean="0"/>
              <a:t>Gwenlan</a:t>
            </a:r>
            <a:r>
              <a:rPr lang="en-US" sz="1400" dirty="0" smtClean="0"/>
              <a:t>, MK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03406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4088"/>
            <a:ext cx="7772400" cy="70684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PDFs before HERA -  Gluon - </a:t>
            </a:r>
            <a:r>
              <a:rPr lang="en-US" sz="3200" dirty="0" err="1" smtClean="0"/>
              <a:t>xg</a:t>
            </a:r>
            <a:r>
              <a:rPr lang="en-US" sz="3200" dirty="0" smtClean="0"/>
              <a:t>(x,Q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33" y="1381721"/>
            <a:ext cx="3637602" cy="4458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625" y="1353805"/>
            <a:ext cx="4009572" cy="4360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237" y="5845983"/>
            <a:ext cx="1610545" cy="514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5417" y="5943682"/>
            <a:ext cx="2438949" cy="514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139" y="984473"/>
            <a:ext cx="854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CDHS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796286" y="1011263"/>
            <a:ext cx="1315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BCDMS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412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369" y="37197"/>
            <a:ext cx="8277857" cy="854575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Empowering </a:t>
            </a:r>
            <a:r>
              <a:rPr lang="en-GB" sz="3200" dirty="0" err="1" smtClean="0">
                <a:solidFill>
                  <a:srgbClr val="FF0000"/>
                </a:solidFill>
              </a:rPr>
              <a:t>pp</a:t>
            </a:r>
            <a:r>
              <a:rPr lang="en-GB" sz="3200" dirty="0" smtClean="0">
                <a:solidFill>
                  <a:srgbClr val="FF0000"/>
                </a:solidFill>
              </a:rPr>
              <a:t> Discoveries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9" y="2238344"/>
            <a:ext cx="3566367" cy="3882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017" y="1167840"/>
            <a:ext cx="1464699" cy="1107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500786"/>
            <a:ext cx="220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SUSY, RPC, RPV, LQS..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336" y="724888"/>
            <a:ext cx="909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E</a:t>
            </a:r>
            <a:r>
              <a:rPr lang="en-US" b="1" dirty="0" smtClean="0">
                <a:solidFill>
                  <a:srgbClr val="000090"/>
                </a:solidFill>
              </a:rPr>
              <a:t>xternal, reliable input (PDFs, </a:t>
            </a:r>
            <a:r>
              <a:rPr lang="en-US" b="1" dirty="0" err="1" smtClean="0">
                <a:solidFill>
                  <a:srgbClr val="000090"/>
                </a:solidFill>
              </a:rPr>
              <a:t>factorisation</a:t>
            </a:r>
            <a:r>
              <a:rPr lang="en-US" b="1" dirty="0" smtClean="0">
                <a:solidFill>
                  <a:srgbClr val="000090"/>
                </a:solidFill>
              </a:rPr>
              <a:t>..) is crucial for range extension + CI interpretation  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6688" y="1167840"/>
            <a:ext cx="87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GLUON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3828" y="1214699"/>
            <a:ext cx="97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QUARKS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32" y="2183128"/>
            <a:ext cx="4259772" cy="41084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96435" y="1758581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Exotic+ Extra boson searches at high mass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6511916" y="2451527"/>
            <a:ext cx="29533" cy="3426231"/>
          </a:xfrm>
          <a:prstGeom prst="line">
            <a:avLst/>
          </a:prstGeom>
          <a:effectLst>
            <a:outerShdw blurRad="40000" dist="20000" dir="60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62197" y="2629585"/>
            <a:ext cx="637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ATLAS</a:t>
            </a:r>
          </a:p>
          <a:p>
            <a:r>
              <a:rPr lang="en-US" sz="1400" dirty="0" smtClean="0"/>
              <a:t>today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0913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19" y="266331"/>
            <a:ext cx="7772400" cy="7989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QCD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50" y="431800"/>
            <a:ext cx="8775270" cy="5976746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107066" y="6392208"/>
            <a:ext cx="2819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Guido </a:t>
            </a:r>
            <a:r>
              <a:rPr lang="en-US" sz="1600" dirty="0" err="1" smtClean="0"/>
              <a:t>Altarelli</a:t>
            </a:r>
            <a:r>
              <a:rPr lang="en-US" sz="1600" dirty="0" smtClean="0"/>
              <a:t> DIS2009, Madrid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251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6571"/>
            <a:ext cx="9144000" cy="4099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373" y="6097600"/>
            <a:ext cx="879744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QCD evolved from a </a:t>
            </a:r>
            <a:r>
              <a:rPr lang="en-US" dirty="0" err="1" smtClean="0">
                <a:solidFill>
                  <a:srgbClr val="FF0000"/>
                </a:solidFill>
              </a:rPr>
              <a:t>Lagrangian</a:t>
            </a:r>
            <a:r>
              <a:rPr lang="en-US" dirty="0" smtClean="0">
                <a:solidFill>
                  <a:srgbClr val="FF0000"/>
                </a:solidFill>
              </a:rPr>
              <a:t> with the property of asymptotic freedom to a sophisticated tool for the calculation of high energy processes. </a:t>
            </a:r>
            <a:r>
              <a:rPr lang="en-US" dirty="0" smtClean="0"/>
              <a:t>R.K. Ellis </a:t>
            </a:r>
            <a:r>
              <a:rPr lang="en-US" dirty="0" err="1" smtClean="0"/>
              <a:t>Nuovo</a:t>
            </a:r>
            <a:r>
              <a:rPr lang="en-US" dirty="0" smtClean="0"/>
              <a:t> </a:t>
            </a:r>
            <a:r>
              <a:rPr lang="en-US" dirty="0" err="1" smtClean="0"/>
              <a:t>Cimento</a:t>
            </a:r>
            <a:r>
              <a:rPr lang="en-US" dirty="0" smtClean="0"/>
              <a:t> 39C(2016)355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47"/>
            <a:ext cx="9144000" cy="18703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0373" y="14247"/>
            <a:ext cx="3825650" cy="3265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70373" y="542134"/>
            <a:ext cx="796106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47250" y="1376075"/>
            <a:ext cx="192056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1192" y="2767639"/>
            <a:ext cx="192056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0373" y="4701338"/>
            <a:ext cx="192056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23484" y="5225488"/>
            <a:ext cx="371971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13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160"/>
            <a:ext cx="7772400" cy="85952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Strange Strange</a:t>
            </a:r>
            <a:endParaRPr lang="en-US" sz="3200" dirty="0"/>
          </a:p>
        </p:txBody>
      </p:sp>
      <p:pic>
        <p:nvPicPr>
          <p:cNvPr id="3" name="Number_of_hit_modules_HE-LHeC_v1.png" descr="Number_of_hit_modules_HE-LHeC_v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1704" y="8210268"/>
            <a:ext cx="4381501" cy="292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Number_of_hit_modules_HE-LHeC_v1.png" descr="Number_of_hit_modules_HE-LHeC_v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4104" y="8362668"/>
            <a:ext cx="4381501" cy="2921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489624" y="5220653"/>
            <a:ext cx="36343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NNPDF3.1 arXiv:1706.00428, note:</a:t>
            </a:r>
          </a:p>
          <a:p>
            <a:r>
              <a:rPr lang="en-US" dirty="0" smtClean="0"/>
              <a:t>“xFITTER16” = ATLAS: 1612.0301</a:t>
            </a:r>
          </a:p>
          <a:p>
            <a:r>
              <a:rPr lang="en-US" dirty="0" smtClean="0"/>
              <a:t>Also look at MMHT and other 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4834" y="1077025"/>
            <a:ext cx="866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Strange quark suppression [</a:t>
            </a:r>
            <a:r>
              <a:rPr lang="en-US" dirty="0" err="1" smtClean="0"/>
              <a:t>dimuons</a:t>
            </a:r>
            <a:r>
              <a:rPr lang="en-US" dirty="0" smtClean="0"/>
              <a:t> in neutrino data] </a:t>
            </a:r>
            <a:r>
              <a:rPr lang="en-US" dirty="0" err="1" smtClean="0"/>
              <a:t>vs</a:t>
            </a:r>
            <a:r>
              <a:rPr lang="en-US" dirty="0" smtClean="0"/>
              <a:t> light </a:t>
            </a:r>
            <a:r>
              <a:rPr lang="en-US" dirty="0" err="1" smtClean="0"/>
              <a:t>flavour</a:t>
            </a:r>
            <a:r>
              <a:rPr lang="en-US" dirty="0" smtClean="0"/>
              <a:t> democracy [W,Z LHC]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43" y="1735708"/>
            <a:ext cx="4106054" cy="3102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644" y="1417538"/>
            <a:ext cx="4491857" cy="46266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6219" y="6333553"/>
            <a:ext cx="9119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strange quark density, after </a:t>
            </a:r>
            <a:r>
              <a:rPr lang="en-US" b="1" dirty="0" smtClean="0"/>
              <a:t>50 </a:t>
            </a:r>
            <a:r>
              <a:rPr lang="en-US" b="1" dirty="0" smtClean="0"/>
              <a:t>years of DIS, has remained unknown. Is there a valence s?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93205" y="6044203"/>
            <a:ext cx="1639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 Cooper-</a:t>
            </a:r>
            <a:r>
              <a:rPr lang="en-US" sz="1200" dirty="0" err="1" smtClean="0"/>
              <a:t>Sarkar</a:t>
            </a:r>
            <a:r>
              <a:rPr lang="en-US" sz="1200" dirty="0" smtClean="0"/>
              <a:t>, DIS17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0024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973"/>
            <a:ext cx="6715429" cy="74700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 Strange Quark Distribution from </a:t>
            </a:r>
            <a:r>
              <a:rPr lang="en-US" sz="3200" dirty="0" err="1" smtClean="0">
                <a:solidFill>
                  <a:srgbClr val="0000FF"/>
                </a:solidFill>
              </a:rPr>
              <a:t>LHeC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99974"/>
            <a:ext cx="5585605" cy="4957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633" y="1803788"/>
            <a:ext cx="941385" cy="580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1198" y="951327"/>
            <a:ext cx="2151588" cy="526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luminosity</a:t>
            </a:r>
          </a:p>
          <a:p>
            <a:endParaRPr lang="en-US" dirty="0"/>
          </a:p>
          <a:p>
            <a:r>
              <a:rPr lang="en-US" dirty="0" smtClean="0"/>
              <a:t>High Q</a:t>
            </a:r>
            <a:r>
              <a:rPr lang="en-US" baseline="30000" dirty="0" smtClean="0"/>
              <a:t>2</a:t>
            </a:r>
          </a:p>
          <a:p>
            <a:endParaRPr lang="en-US" baseline="30000" dirty="0"/>
          </a:p>
          <a:p>
            <a:r>
              <a:rPr lang="en-US" dirty="0" smtClean="0"/>
              <a:t>Small beam spot</a:t>
            </a:r>
          </a:p>
          <a:p>
            <a:endParaRPr lang="en-US" dirty="0"/>
          </a:p>
          <a:p>
            <a:r>
              <a:rPr lang="en-US" dirty="0" smtClean="0"/>
              <a:t>Modern Silicon</a:t>
            </a:r>
          </a:p>
          <a:p>
            <a:endParaRPr lang="en-US" dirty="0"/>
          </a:p>
          <a:p>
            <a:r>
              <a:rPr lang="en-US" dirty="0" smtClean="0"/>
              <a:t>NO pile-up..</a:t>
            </a:r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First (x,Q</a:t>
            </a:r>
            <a:r>
              <a:rPr lang="en-US" baseline="30000" dirty="0" smtClean="0">
                <a:solidFill>
                  <a:srgbClr val="0000FF"/>
                </a:solidFill>
                <a:sym typeface="Wingdings"/>
              </a:rPr>
              <a:t>2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  <a:sym typeface="Wingdings"/>
              </a:rPr>
              <a:t>m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easurement of</a:t>
            </a:r>
          </a:p>
          <a:p>
            <a:r>
              <a:rPr lang="en-US" dirty="0">
                <a:solidFill>
                  <a:srgbClr val="0000FF"/>
                </a:solidFill>
                <a:sym typeface="Wingdings"/>
              </a:rPr>
              <a:t>t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he (anti-)strange </a:t>
            </a:r>
          </a:p>
          <a:p>
            <a:r>
              <a:rPr lang="en-US" dirty="0">
                <a:solidFill>
                  <a:srgbClr val="0000FF"/>
                </a:solidFill>
                <a:sym typeface="Wingdings"/>
              </a:rPr>
              <a:t>d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ensity, HQ valence?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x </a:t>
            </a:r>
            <a:r>
              <a:rPr lang="en-US" dirty="0" smtClean="0">
                <a:latin typeface="Century Gothic"/>
                <a:cs typeface="Century Gothic"/>
                <a:sym typeface="Wingdings"/>
              </a:rPr>
              <a:t> = </a:t>
            </a:r>
            <a:r>
              <a:rPr lang="en-US" dirty="0" smtClean="0">
                <a:sym typeface="Wingdings"/>
              </a:rPr>
              <a:t>10</a:t>
            </a:r>
            <a:r>
              <a:rPr lang="en-US" baseline="30000" dirty="0" smtClean="0">
                <a:sym typeface="Wingdings"/>
              </a:rPr>
              <a:t>-4</a:t>
            </a:r>
            <a:r>
              <a:rPr lang="en-US" dirty="0" smtClean="0">
                <a:sym typeface="Wingdings"/>
              </a:rPr>
              <a:t> .. 0.1</a:t>
            </a:r>
          </a:p>
          <a:p>
            <a:r>
              <a:rPr lang="en-US" dirty="0" smtClean="0">
                <a:sym typeface="Wingdings"/>
              </a:rPr>
              <a:t>Q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= 100 – 10</a:t>
            </a:r>
            <a:r>
              <a:rPr lang="en-US" baseline="30000" dirty="0" smtClean="0">
                <a:sym typeface="Wingdings"/>
              </a:rPr>
              <a:t>5 </a:t>
            </a:r>
            <a:r>
              <a:rPr lang="en-US" dirty="0" smtClean="0">
                <a:sym typeface="Wingdings"/>
              </a:rPr>
              <a:t>GeV</a:t>
            </a:r>
            <a:r>
              <a:rPr lang="en-US" baseline="30000" dirty="0" smtClean="0">
                <a:sym typeface="Wingdings"/>
              </a:rPr>
              <a:t>2</a:t>
            </a:r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723" y="6094887"/>
            <a:ext cx="8763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Initial study (CDR): Charm tagging efficiency of 10% and 1% light quark background in impact parameter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962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8751"/>
            <a:ext cx="7772400" cy="85952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/>
              <a:t>Charm: </a:t>
            </a:r>
            <a:r>
              <a:rPr lang="en-US" sz="3200" dirty="0" smtClean="0"/>
              <a:t>F</a:t>
            </a:r>
            <a:r>
              <a:rPr lang="en-US" sz="3200" baseline="-25000" dirty="0" smtClean="0"/>
              <a:t>2</a:t>
            </a:r>
            <a:r>
              <a:rPr lang="en-US" sz="3200" baseline="30000" dirty="0" smtClean="0"/>
              <a:t>cc</a:t>
            </a:r>
            <a:r>
              <a:rPr lang="en-US" sz="3200" dirty="0" smtClean="0"/>
              <a:t> and Mass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61" y="1078723"/>
            <a:ext cx="4260154" cy="4974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2112" y="878271"/>
            <a:ext cx="3506088" cy="15696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        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Heavy </a:t>
            </a:r>
            <a:r>
              <a:rPr lang="en-US" sz="1600" b="1" dirty="0" err="1" smtClean="0">
                <a:solidFill>
                  <a:schemeClr val="bg1">
                    <a:lumMod val="65000"/>
                  </a:schemeClr>
                </a:solidFill>
              </a:rPr>
              <a:t>Flavour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 with </a:t>
            </a:r>
            <a:r>
              <a:rPr lang="en-US" sz="1600" b="1" dirty="0" err="1" smtClean="0">
                <a:solidFill>
                  <a:schemeClr val="bg1">
                    <a:lumMod val="65000"/>
                  </a:schemeClr>
                </a:solidFill>
              </a:rPr>
              <a:t>LHeC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Beam spot (in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xy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): 7μm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Impact parameter: better than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10μm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Modern Silicon detectors, no pile-up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Higher E, L, Acceptance,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ε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, than at HERA 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sym typeface="Wingdings"/>
            </a:endParaRP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sym typeface="Wingdings"/>
              </a:rPr>
              <a:t>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Huge improvements predicted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865596" y="3936218"/>
            <a:ext cx="2404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LHeC</a:t>
            </a:r>
            <a:r>
              <a:rPr lang="en-US" sz="1600" dirty="0" smtClean="0"/>
              <a:t> CDR arXiv:1206.2913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879855"/>
            <a:ext cx="3979913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HERA 0.0005/2.5 .. 0.05/2000 GeV</a:t>
            </a:r>
            <a:r>
              <a:rPr lang="en-US" sz="1400" baseline="30000" dirty="0" smtClean="0"/>
              <a:t>2</a:t>
            </a:r>
          </a:p>
          <a:p>
            <a:r>
              <a:rPr lang="en-US" sz="1400" dirty="0" err="1" smtClean="0"/>
              <a:t>LHeC</a:t>
            </a:r>
            <a:r>
              <a:rPr lang="en-US" sz="1400" dirty="0" smtClean="0"/>
              <a:t> 0.00001/1 .. 0.2/200000 GeV</a:t>
            </a:r>
            <a:r>
              <a:rPr lang="en-US" sz="1400" baseline="30000" dirty="0" smtClean="0"/>
              <a:t>2</a:t>
            </a:r>
          </a:p>
          <a:p>
            <a:endParaRPr lang="en-US" sz="1400" baseline="30000" dirty="0"/>
          </a:p>
          <a:p>
            <a:r>
              <a:rPr lang="en-US" sz="1400" dirty="0" err="1" smtClean="0"/>
              <a:t>ε</a:t>
            </a:r>
            <a:r>
              <a:rPr lang="en-US" sz="1400" dirty="0" smtClean="0"/>
              <a:t>(c) assumed 10%, 1% light background, </a:t>
            </a:r>
            <a:r>
              <a:rPr lang="en-US" sz="1200" dirty="0" smtClean="0"/>
              <a:t>~</a:t>
            </a:r>
            <a:r>
              <a:rPr lang="en-US" sz="1400" dirty="0" smtClean="0"/>
              <a:t>3% </a:t>
            </a:r>
            <a:r>
              <a:rPr lang="en-US" sz="1400" dirty="0" err="1" smtClean="0"/>
              <a:t>δ</a:t>
            </a:r>
            <a:r>
              <a:rPr lang="en-US" sz="1400" dirty="0" smtClean="0"/>
              <a:t>(</a:t>
            </a:r>
            <a:r>
              <a:rPr lang="en-US" sz="1400" dirty="0" err="1" smtClean="0"/>
              <a:t>syst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444395"/>
              </p:ext>
            </p:extLst>
          </p:nvPr>
        </p:nvGraphicFramePr>
        <p:xfrm>
          <a:off x="4817898" y="2575898"/>
          <a:ext cx="3901389" cy="22250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00463"/>
                <a:gridCol w="1300463"/>
                <a:gridCol w="130046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LHeC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c</a:t>
                      </a:r>
                      <a:r>
                        <a:rPr lang="en-US" dirty="0" smtClean="0"/>
                        <a:t>(m</a:t>
                      </a:r>
                      <a:r>
                        <a:rPr lang="en-US" baseline="-25000" dirty="0" smtClean="0"/>
                        <a:t>c</a:t>
                      </a:r>
                      <a:r>
                        <a:rPr lang="en-US" dirty="0" smtClean="0"/>
                        <a:t>)/</a:t>
                      </a:r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δ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exp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0.05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0.003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δ</a:t>
                      </a:r>
                      <a:r>
                        <a:rPr lang="en-US" dirty="0" smtClean="0"/>
                        <a:t>(mod)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~0.002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δ</a:t>
                      </a:r>
                      <a:r>
                        <a:rPr lang="en-US" dirty="0" smtClean="0"/>
                        <a:t>(par)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~0.002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δ</a:t>
                      </a:r>
                      <a:r>
                        <a:rPr lang="en-US" dirty="0" smtClean="0"/>
                        <a:t>(α</a:t>
                      </a:r>
                      <a:r>
                        <a:rPr lang="en-US" baseline="-25000" dirty="0" smtClean="0"/>
                        <a:t>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07332" y="5479745"/>
            <a:ext cx="353414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Determination </a:t>
            </a:r>
            <a:r>
              <a:rPr lang="en-US" sz="1600" dirty="0" smtClean="0">
                <a:solidFill>
                  <a:srgbClr val="FF0000"/>
                </a:solidFill>
              </a:rPr>
              <a:t>of charm mass to 3 MeV:</a:t>
            </a:r>
          </a:p>
          <a:p>
            <a:r>
              <a:rPr lang="en-US" sz="1600" dirty="0">
                <a:solidFill>
                  <a:srgbClr val="FF0000"/>
                </a:solidFill>
              </a:rPr>
              <a:t>c</a:t>
            </a:r>
            <a:r>
              <a:rPr lang="en-US" sz="1600" dirty="0" smtClean="0">
                <a:solidFill>
                  <a:srgbClr val="FF0000"/>
                </a:solidFill>
              </a:rPr>
              <a:t>rucial for M</a:t>
            </a:r>
            <a:r>
              <a:rPr lang="en-US" sz="1600" baseline="-25000" dirty="0" smtClean="0">
                <a:solidFill>
                  <a:srgbClr val="FF0000"/>
                </a:solidFill>
              </a:rPr>
              <a:t>W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in </a:t>
            </a:r>
            <a:r>
              <a:rPr lang="en-US" sz="1600" dirty="0" err="1" smtClean="0">
                <a:solidFill>
                  <a:srgbClr val="FF0000"/>
                </a:solidFill>
              </a:rPr>
              <a:t>pp</a:t>
            </a:r>
            <a:r>
              <a:rPr lang="en-US" sz="1600" dirty="0" smtClean="0">
                <a:solidFill>
                  <a:srgbClr val="FF0000"/>
                </a:solidFill>
              </a:rPr>
              <a:t> or H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 cc in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ep</a:t>
            </a:r>
            <a:endParaRPr lang="en-US" sz="1600" dirty="0" smtClean="0">
              <a:solidFill>
                <a:srgbClr val="FF0000"/>
              </a:solidFill>
              <a:sym typeface="Wingdings"/>
            </a:endParaRPr>
          </a:p>
          <a:p>
            <a:r>
              <a:rPr lang="en-US" sz="1400" dirty="0" err="1" smtClean="0"/>
              <a:t>cf</a:t>
            </a:r>
            <a:r>
              <a:rPr lang="en-US" sz="1400" dirty="0" smtClean="0"/>
              <a:t> also NNPDF3.1 (arXiv:1706.00428) and refs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108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047"/>
            <a:ext cx="7772400" cy="85952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Bottom: </a:t>
            </a:r>
            <a:r>
              <a:rPr lang="en-US" sz="3200" dirty="0" smtClean="0"/>
              <a:t>F</a:t>
            </a:r>
            <a:r>
              <a:rPr lang="en-US" sz="3200" baseline="-25000" dirty="0" smtClean="0"/>
              <a:t>2</a:t>
            </a:r>
            <a:r>
              <a:rPr lang="en-US" sz="3200" baseline="30000" dirty="0" smtClean="0"/>
              <a:t>bb</a:t>
            </a:r>
            <a:r>
              <a:rPr lang="en-US" sz="3200" dirty="0" smtClean="0"/>
              <a:t> and Mass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55" y="1030573"/>
            <a:ext cx="4277077" cy="44111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170" y="5404562"/>
            <a:ext cx="4759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Huge improvement </a:t>
            </a:r>
            <a:r>
              <a:rPr lang="en-US" sz="1400" dirty="0" err="1" smtClean="0"/>
              <a:t>vs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HERA</a:t>
            </a:r>
            <a:r>
              <a:rPr lang="en-US" sz="1400" dirty="0" smtClean="0"/>
              <a:t> for the same reasons as for </a:t>
            </a:r>
            <a:r>
              <a:rPr lang="en-US" sz="1400" dirty="0" smtClean="0"/>
              <a:t>charm</a:t>
            </a:r>
          </a:p>
          <a:p>
            <a:r>
              <a:rPr lang="en-US" sz="1400" dirty="0" smtClean="0"/>
              <a:t>New data H1+ZEUS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662965" y="2866239"/>
            <a:ext cx="2404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LHeC</a:t>
            </a:r>
            <a:r>
              <a:rPr lang="en-US" sz="1600" dirty="0" smtClean="0"/>
              <a:t> CDR arXiv:1206.2913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500" y="928513"/>
            <a:ext cx="3242151" cy="3309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37857" y="4303213"/>
            <a:ext cx="3140102" cy="2308324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Bottom density not well known</a:t>
            </a:r>
          </a:p>
          <a:p>
            <a:endParaRPr lang="en-US" sz="1600" dirty="0"/>
          </a:p>
          <a:p>
            <a:r>
              <a:rPr lang="en-US" sz="1600" dirty="0" smtClean="0"/>
              <a:t>Scheme dependence affects </a:t>
            </a:r>
          </a:p>
          <a:p>
            <a:r>
              <a:rPr lang="en-US" sz="1600" dirty="0" smtClean="0"/>
              <a:t>LHC interpretations</a:t>
            </a:r>
          </a:p>
          <a:p>
            <a:endParaRPr lang="en-US" sz="1600" dirty="0"/>
          </a:p>
          <a:p>
            <a:r>
              <a:rPr lang="en-US" sz="1600" dirty="0" smtClean="0"/>
              <a:t>In MSSM: Higgs from bb</a:t>
            </a:r>
            <a:r>
              <a:rPr lang="en-US" sz="1400" dirty="0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H not </a:t>
            </a:r>
            <a:r>
              <a:rPr lang="en-US" sz="1600" dirty="0" err="1" smtClean="0">
                <a:sym typeface="Wingdings"/>
              </a:rPr>
              <a:t>gg</a:t>
            </a:r>
            <a:endParaRPr lang="en-US" sz="1600" dirty="0" smtClean="0">
              <a:sym typeface="Wingdings"/>
            </a:endParaRPr>
          </a:p>
          <a:p>
            <a:r>
              <a:rPr lang="en-US" sz="1600" dirty="0" smtClean="0">
                <a:sym typeface="Wingdings"/>
              </a:rPr>
              <a:t>(we only miss the MSSM..)</a:t>
            </a:r>
          </a:p>
          <a:p>
            <a:endParaRPr lang="en-US" sz="1600" dirty="0">
              <a:sym typeface="Wingdings"/>
            </a:endParaRPr>
          </a:p>
          <a:p>
            <a:r>
              <a:rPr lang="en-US" sz="1600" dirty="0" err="1" smtClean="0">
                <a:sym typeface="Wingdings"/>
              </a:rPr>
              <a:t>m</a:t>
            </a:r>
            <a:r>
              <a:rPr lang="en-US" sz="1600" baseline="-25000" dirty="0" err="1" smtClean="0">
                <a:sym typeface="Wingdings"/>
              </a:rPr>
              <a:t>b</a:t>
            </a:r>
            <a:r>
              <a:rPr lang="en-US" sz="1600" dirty="0" smtClean="0">
                <a:sym typeface="Wingdings"/>
              </a:rPr>
              <a:t>(</a:t>
            </a:r>
            <a:r>
              <a:rPr lang="en-US" sz="1600" dirty="0" err="1" smtClean="0">
                <a:sym typeface="Wingdings"/>
              </a:rPr>
              <a:t>m</a:t>
            </a:r>
            <a:r>
              <a:rPr lang="en-US" sz="1600" baseline="-25000" dirty="0" err="1" smtClean="0">
                <a:sym typeface="Wingdings"/>
              </a:rPr>
              <a:t>b</a:t>
            </a:r>
            <a:r>
              <a:rPr lang="en-US" sz="1600" dirty="0" smtClean="0">
                <a:sym typeface="Wingdings"/>
              </a:rPr>
              <a:t>) with </a:t>
            </a:r>
            <a:r>
              <a:rPr lang="en-US" sz="1600" dirty="0" err="1" smtClean="0">
                <a:sym typeface="Wingdings"/>
              </a:rPr>
              <a:t>LHeC</a:t>
            </a:r>
            <a:r>
              <a:rPr lang="en-US" sz="1600" dirty="0" smtClean="0">
                <a:sym typeface="Wingdings"/>
              </a:rPr>
              <a:t> to 10 MeV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70" y="5991692"/>
            <a:ext cx="55871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Early theory of HQ: J Collins, R.K Ellis: </a:t>
            </a:r>
            <a:r>
              <a:rPr lang="en-US" sz="1400" dirty="0" err="1" smtClean="0"/>
              <a:t>Nucl</a:t>
            </a:r>
            <a:r>
              <a:rPr lang="en-US" sz="1400" dirty="0" smtClean="0"/>
              <a:t> </a:t>
            </a:r>
            <a:r>
              <a:rPr lang="en-US" sz="1400" dirty="0" err="1" smtClean="0"/>
              <a:t>Phys</a:t>
            </a:r>
            <a:r>
              <a:rPr lang="en-US" sz="1400" dirty="0" smtClean="0"/>
              <a:t> B360(91)3</a:t>
            </a:r>
          </a:p>
          <a:p>
            <a:r>
              <a:rPr lang="en-US" sz="1600" dirty="0" smtClean="0"/>
              <a:t>E </a:t>
            </a:r>
            <a:r>
              <a:rPr lang="en-US" sz="1600" dirty="0" err="1" smtClean="0"/>
              <a:t>Laenen</a:t>
            </a:r>
            <a:r>
              <a:rPr lang="en-US" sz="1600" dirty="0" smtClean="0"/>
              <a:t>, S </a:t>
            </a:r>
            <a:r>
              <a:rPr lang="en-US" sz="1600" dirty="0" err="1" smtClean="0"/>
              <a:t>Riemersma</a:t>
            </a:r>
            <a:r>
              <a:rPr lang="en-US" sz="1600" dirty="0" smtClean="0"/>
              <a:t>, J Smith, W van </a:t>
            </a:r>
            <a:r>
              <a:rPr lang="en-US" sz="1600" dirty="0" err="1" smtClean="0"/>
              <a:t>Neerven</a:t>
            </a:r>
            <a:r>
              <a:rPr lang="en-US" sz="1600" dirty="0" smtClean="0"/>
              <a:t> </a:t>
            </a:r>
            <a:r>
              <a:rPr lang="en-US" sz="1400" dirty="0" smtClean="0"/>
              <a:t>NP B392(93)162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0397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5530"/>
            <a:ext cx="7772400" cy="66644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Nuclear QCD through </a:t>
            </a:r>
            <a:r>
              <a:rPr lang="en-US" sz="3200" dirty="0" err="1" smtClean="0">
                <a:solidFill>
                  <a:srgbClr val="000090"/>
                </a:solidFill>
              </a:rPr>
              <a:t>eA</a:t>
            </a:r>
            <a:r>
              <a:rPr lang="en-US" sz="3200" dirty="0" smtClean="0">
                <a:solidFill>
                  <a:srgbClr val="000090"/>
                </a:solidFill>
              </a:rPr>
              <a:t> at </a:t>
            </a:r>
            <a:r>
              <a:rPr lang="en-US" sz="3200" dirty="0" err="1" smtClean="0">
                <a:solidFill>
                  <a:srgbClr val="000090"/>
                </a:solidFill>
              </a:rPr>
              <a:t>FCCeh</a:t>
            </a:r>
            <a:r>
              <a:rPr lang="en-US" sz="3200" dirty="0" smtClean="0">
                <a:solidFill>
                  <a:srgbClr val="000090"/>
                </a:solidFill>
              </a:rPr>
              <a:t>/</a:t>
            </a:r>
            <a:r>
              <a:rPr lang="en-US" sz="3200" dirty="0" err="1" smtClean="0">
                <a:solidFill>
                  <a:srgbClr val="000090"/>
                </a:solidFill>
              </a:rPr>
              <a:t>LHeC</a:t>
            </a:r>
            <a:endParaRPr lang="en-US" sz="3200" dirty="0">
              <a:solidFill>
                <a:srgbClr val="000090"/>
              </a:solidFill>
            </a:endParaRPr>
          </a:p>
        </p:txBody>
      </p:sp>
      <p:pic>
        <p:nvPicPr>
          <p:cNvPr id="3" name="Picture 2" descr="f2b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8588" y="777710"/>
            <a:ext cx="3652024" cy="4949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48" y="5088124"/>
            <a:ext cx="909854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eA</a:t>
            </a:r>
            <a:r>
              <a:rPr lang="en-US" dirty="0" smtClean="0"/>
              <a:t>: extends kinematic range in Q</a:t>
            </a:r>
            <a:r>
              <a:rPr lang="en-US" baseline="30000" dirty="0" smtClean="0"/>
              <a:t>2</a:t>
            </a:r>
            <a:r>
              <a:rPr lang="en-US" dirty="0" smtClean="0"/>
              <a:t>, 1/x by 3-4 orders of magnitude. </a:t>
            </a:r>
            <a:r>
              <a:rPr lang="en-US" dirty="0" err="1" smtClean="0"/>
              <a:t>Lumi</a:t>
            </a:r>
            <a:r>
              <a:rPr lang="en-US" dirty="0" smtClean="0"/>
              <a:t> 6 10</a:t>
            </a:r>
            <a:r>
              <a:rPr lang="en-US" baseline="30000" dirty="0" smtClean="0"/>
              <a:t>32</a:t>
            </a:r>
            <a:r>
              <a:rPr lang="en-US" dirty="0" smtClean="0"/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J.Jowett</a:t>
            </a:r>
            <a:r>
              <a:rPr lang="en-US" sz="1400" dirty="0" smtClean="0"/>
              <a:t>)</a:t>
            </a:r>
          </a:p>
          <a:p>
            <a:r>
              <a:rPr lang="en-US" dirty="0" smtClean="0"/>
              <a:t>Measure </a:t>
            </a:r>
            <a:r>
              <a:rPr lang="en-US" dirty="0" err="1" smtClean="0"/>
              <a:t>nPDFs</a:t>
            </a:r>
            <a:r>
              <a:rPr lang="en-US" dirty="0" smtClean="0"/>
              <a:t> as in </a:t>
            </a:r>
            <a:r>
              <a:rPr lang="en-US" dirty="0" err="1" smtClean="0"/>
              <a:t>ep</a:t>
            </a:r>
            <a:r>
              <a:rPr lang="en-US" dirty="0" smtClean="0"/>
              <a:t> scattering and determine then the ratio R(x,Q</a:t>
            </a:r>
            <a:r>
              <a:rPr lang="en-US" baseline="30000" dirty="0" smtClean="0"/>
              <a:t>2</a:t>
            </a:r>
            <a:r>
              <a:rPr lang="en-US" dirty="0" smtClean="0"/>
              <a:t>)=</a:t>
            </a:r>
            <a:r>
              <a:rPr lang="en-US" dirty="0" err="1" smtClean="0"/>
              <a:t>nPDF</a:t>
            </a:r>
            <a:r>
              <a:rPr lang="en-US" dirty="0" smtClean="0"/>
              <a:t>/PDF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Shadowing? A1/3 amplification? Saturation? </a:t>
            </a:r>
            <a:r>
              <a:rPr lang="en-US" b="1" dirty="0" err="1" smtClean="0">
                <a:solidFill>
                  <a:srgbClr val="FF0000"/>
                </a:solidFill>
              </a:rPr>
              <a:t>Colour</a:t>
            </a:r>
            <a:r>
              <a:rPr lang="en-US" b="1" dirty="0" smtClean="0">
                <a:solidFill>
                  <a:srgbClr val="FF0000"/>
                </a:solidFill>
              </a:rPr>
              <a:t> Flow? QGP initial state, collective effects</a:t>
            </a:r>
          </a:p>
          <a:p>
            <a:r>
              <a:rPr lang="en-US" dirty="0" err="1" smtClean="0">
                <a:solidFill>
                  <a:srgbClr val="000090"/>
                </a:solidFill>
              </a:rPr>
              <a:t>LHeC</a:t>
            </a:r>
            <a:r>
              <a:rPr lang="en-US" dirty="0" smtClean="0">
                <a:solidFill>
                  <a:srgbClr val="000090"/>
                </a:solidFill>
              </a:rPr>
              <a:t> has been co-initiated and supported by </a:t>
            </a:r>
            <a:r>
              <a:rPr lang="en-US" dirty="0" err="1" smtClean="0">
                <a:solidFill>
                  <a:srgbClr val="000090"/>
                </a:solidFill>
              </a:rPr>
              <a:t>NuPECC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331" y="1595420"/>
            <a:ext cx="3501899" cy="30954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4796" y="6428167"/>
            <a:ext cx="758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see: Nestor </a:t>
            </a:r>
            <a:r>
              <a:rPr lang="en-US" dirty="0" err="1" smtClean="0"/>
              <a:t>Armesto</a:t>
            </a:r>
            <a:r>
              <a:rPr lang="en-US" dirty="0" smtClean="0"/>
              <a:t> </a:t>
            </a:r>
            <a:r>
              <a:rPr lang="en-US" sz="1400" dirty="0" smtClean="0"/>
              <a:t>FCC week 1/2018, CDR (</a:t>
            </a:r>
            <a:r>
              <a:rPr lang="en-US" sz="1400" dirty="0" err="1" smtClean="0"/>
              <a:t>LHeC</a:t>
            </a:r>
            <a:r>
              <a:rPr lang="en-US" sz="1400" dirty="0" smtClean="0"/>
              <a:t>)  M.K. </a:t>
            </a:r>
            <a:r>
              <a:rPr lang="hr-HR" sz="1400" dirty="0"/>
              <a:t>DOI: 10.1051/epjconf/</a:t>
            </a:r>
            <a:r>
              <a:rPr lang="hr-HR" sz="1400" dirty="0" smtClean="0"/>
              <a:t>201611203002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2276381" y="1084269"/>
            <a:ext cx="1561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Beauty in Lead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32080" y="1084269"/>
            <a:ext cx="1590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δ</a:t>
            </a:r>
            <a:r>
              <a:rPr lang="en-US" dirty="0" err="1" smtClean="0"/>
              <a:t>Gluon</a:t>
            </a:r>
            <a:r>
              <a:rPr lang="en-US" dirty="0" smtClean="0"/>
              <a:t> in Lead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522817" y="2215006"/>
            <a:ext cx="0" cy="24759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88322" y="2245983"/>
            <a:ext cx="133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nknown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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66600" y="2092902"/>
            <a:ext cx="818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76092"/>
                </a:solidFill>
              </a:rPr>
              <a:t>b</a:t>
            </a:r>
            <a:r>
              <a:rPr lang="en-US" dirty="0" smtClean="0">
                <a:solidFill>
                  <a:srgbClr val="376092"/>
                </a:solidFill>
              </a:rPr>
              <a:t>adly</a:t>
            </a:r>
          </a:p>
          <a:p>
            <a:r>
              <a:rPr lang="en-US" dirty="0" smtClean="0">
                <a:solidFill>
                  <a:srgbClr val="376092"/>
                </a:solidFill>
              </a:rPr>
              <a:t>known</a:t>
            </a:r>
            <a:endParaRPr lang="en-US" dirty="0">
              <a:solidFill>
                <a:srgbClr val="37609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5954" y="1908236"/>
            <a:ext cx="1061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unknown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32080" y="3841409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preliminary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63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19" y="266331"/>
            <a:ext cx="7772400" cy="7989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Low x Physics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163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19" y="266331"/>
            <a:ext cx="7772400" cy="79899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BFKL and Saturation</a:t>
            </a:r>
            <a:endParaRPr lang="en-US" sz="3600" dirty="0">
              <a:solidFill>
                <a:srgbClr val="00009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784" y="1142768"/>
            <a:ext cx="4063780" cy="3000518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08100" y="4261840"/>
            <a:ext cx="6621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Gribov</a:t>
            </a:r>
            <a:r>
              <a:rPr lang="en-US" sz="1600" dirty="0" smtClean="0"/>
              <a:t>, Levin, </a:t>
            </a:r>
            <a:r>
              <a:rPr lang="en-US" sz="1600" dirty="0" err="1" smtClean="0"/>
              <a:t>Ryskin</a:t>
            </a:r>
            <a:r>
              <a:rPr lang="en-US" sz="1600" dirty="0" smtClean="0"/>
              <a:t>. </a:t>
            </a:r>
            <a:r>
              <a:rPr lang="en-US" sz="1600" i="1" dirty="0" err="1" smtClean="0"/>
              <a:t>Semihard</a:t>
            </a:r>
            <a:r>
              <a:rPr lang="en-US" sz="1600" i="1" dirty="0" smtClean="0"/>
              <a:t> Processes in QCD</a:t>
            </a:r>
            <a:r>
              <a:rPr lang="en-US" sz="1600" dirty="0" smtClean="0"/>
              <a:t> </a:t>
            </a:r>
            <a:r>
              <a:rPr lang="en-US" sz="1600" dirty="0" err="1" smtClean="0"/>
              <a:t>Phys</a:t>
            </a:r>
            <a:r>
              <a:rPr lang="en-US" sz="1600" dirty="0" smtClean="0"/>
              <a:t> </a:t>
            </a:r>
            <a:r>
              <a:rPr lang="en-US" sz="1600" dirty="0" err="1" smtClean="0"/>
              <a:t>Rept</a:t>
            </a:r>
            <a:r>
              <a:rPr lang="en-US" sz="1600" dirty="0" smtClean="0"/>
              <a:t> 100 (1983) 1-150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347496" y="6349508"/>
            <a:ext cx="6637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BFKL papers: </a:t>
            </a:r>
            <a:r>
              <a:rPr lang="en-US" sz="1600" i="1" dirty="0" smtClean="0"/>
              <a:t>The </a:t>
            </a:r>
            <a:r>
              <a:rPr lang="en-US" sz="1600" i="1" dirty="0" err="1" smtClean="0"/>
              <a:t>Pomeranchuk</a:t>
            </a:r>
            <a:r>
              <a:rPr lang="en-US" sz="1600" i="1" dirty="0" smtClean="0"/>
              <a:t> Singularity in QCD/Gauge Theories </a:t>
            </a:r>
            <a:r>
              <a:rPr lang="en-US" sz="1600" dirty="0" smtClean="0"/>
              <a:t>1978/1977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48664" y="4910194"/>
            <a:ext cx="7545655" cy="1200329"/>
          </a:xfrm>
          <a:prstGeom prst="rect">
            <a:avLst/>
          </a:prstGeom>
          <a:solidFill>
            <a:srgbClr val="000090">
              <a:alpha val="10000"/>
            </a:srgb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Rise of Gluon (and Quark) densities towards low x discovered at HERA. This</a:t>
            </a:r>
          </a:p>
          <a:p>
            <a:r>
              <a:rPr lang="en-US" dirty="0"/>
              <a:t>m</a:t>
            </a:r>
            <a:r>
              <a:rPr lang="en-US" dirty="0" smtClean="0"/>
              <a:t>ay lead to saturation </a:t>
            </a:r>
            <a:r>
              <a:rPr lang="mr-IN" dirty="0" smtClean="0"/>
              <a:t>–</a:t>
            </a:r>
            <a:r>
              <a:rPr lang="en-US" dirty="0" smtClean="0"/>
              <a:t> non-linear interactions and BFKL </a:t>
            </a:r>
            <a:r>
              <a:rPr lang="en-US" dirty="0" err="1" smtClean="0"/>
              <a:t>ln</a:t>
            </a:r>
            <a:r>
              <a:rPr lang="en-US" dirty="0" smtClean="0"/>
              <a:t>(1/x) effects.</a:t>
            </a:r>
          </a:p>
          <a:p>
            <a:r>
              <a:rPr lang="en-US" dirty="0" smtClean="0"/>
              <a:t>Not discovered at HERA, to much surprise, despite recent ‘speculations’ ..</a:t>
            </a:r>
          </a:p>
          <a:p>
            <a:r>
              <a:rPr lang="en-US" dirty="0" smtClean="0"/>
              <a:t>Change of </a:t>
            </a:r>
            <a:r>
              <a:rPr lang="en-US" dirty="0" err="1" smtClean="0"/>
              <a:t>parton</a:t>
            </a:r>
            <a:r>
              <a:rPr lang="en-US" dirty="0" smtClean="0"/>
              <a:t> distributions + evolution </a:t>
            </a:r>
            <a:r>
              <a:rPr lang="en-US" dirty="0" smtClean="0">
                <a:sym typeface="Wingdings"/>
              </a:rPr>
              <a:t> to be clarified for FCC + (HE) LHC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30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269"/>
            <a:ext cx="6467319" cy="6037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116" y="1565627"/>
            <a:ext cx="1625600" cy="38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8116" y="2215006"/>
            <a:ext cx="2132615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=0: x</a:t>
            </a:r>
            <a:r>
              <a:rPr lang="en-US" baseline="-25000" dirty="0" smtClean="0"/>
              <a:t>0</a:t>
            </a:r>
            <a:r>
              <a:rPr lang="en-US" dirty="0" smtClean="0"/>
              <a:t> = M/2E</a:t>
            </a:r>
            <a:r>
              <a:rPr lang="en-US" baseline="-25000" dirty="0" smtClean="0"/>
              <a:t>p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Higgs at LHC:</a:t>
            </a:r>
          </a:p>
          <a:p>
            <a:endParaRPr lang="en-US" dirty="0"/>
          </a:p>
          <a:p>
            <a:r>
              <a:rPr lang="en-US" dirty="0"/>
              <a:t>x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dirty="0" smtClean="0"/>
              <a:t>0.0089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x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dirty="0" smtClean="0"/>
              <a:t>0.0013</a:t>
            </a:r>
          </a:p>
          <a:p>
            <a:endParaRPr lang="en-US" dirty="0" smtClean="0"/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Higgs physics is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</a:rPr>
              <a:t>nd becomes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low x physics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05400" y="2091091"/>
            <a:ext cx="5328030" cy="371749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49384" y="1592911"/>
            <a:ext cx="5328030" cy="371749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00440" y="743499"/>
            <a:ext cx="4868337" cy="338716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68777" y="387239"/>
            <a:ext cx="779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FCCpp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3948" y="1239159"/>
            <a:ext cx="77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FCCeh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65550" y="186917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LHeC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872115" y="1946627"/>
            <a:ext cx="15489" cy="41097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41275" dir="5880000" sx="101000" sy="101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3887603" y="3066931"/>
            <a:ext cx="158400" cy="15840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4628547" y="3064431"/>
            <a:ext cx="158400" cy="15840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2664017" y="3159871"/>
            <a:ext cx="25091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58497" y="3110901"/>
            <a:ext cx="25091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60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776" y="92940"/>
            <a:ext cx="3903774" cy="6194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20" y="123460"/>
            <a:ext cx="3768385" cy="79899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Low x </a:t>
            </a:r>
            <a:r>
              <a:rPr lang="en-US" sz="3600" dirty="0" err="1" smtClean="0">
                <a:solidFill>
                  <a:srgbClr val="000090"/>
                </a:solidFill>
              </a:rPr>
              <a:t>Partons</a:t>
            </a:r>
            <a:endParaRPr lang="en-US" sz="3600" dirty="0">
              <a:solidFill>
                <a:srgbClr val="00009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10" y="1524000"/>
            <a:ext cx="4321281" cy="2771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581" y="4191000"/>
            <a:ext cx="2120900" cy="153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581" y="4737903"/>
            <a:ext cx="2171700" cy="622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8562" y="5616370"/>
            <a:ext cx="2636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Low x &gt; 0.01 before HERA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8262684" y="4646776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0911.0884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43136" y="6380308"/>
            <a:ext cx="879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Note: HERA: QCD vacuum dominates p structure at small x. </a:t>
            </a:r>
            <a:r>
              <a:rPr lang="en-US" b="1" dirty="0" err="1" smtClean="0">
                <a:solidFill>
                  <a:srgbClr val="FF0000"/>
                </a:solidFill>
              </a:rPr>
              <a:t>xg</a:t>
            </a:r>
            <a:r>
              <a:rPr lang="en-US" b="1" dirty="0" smtClean="0">
                <a:solidFill>
                  <a:srgbClr val="FF0000"/>
                </a:solidFill>
              </a:rPr>
              <a:t> vanishes/rises at low/hi Q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1552" y="1223675"/>
            <a:ext cx="4356939" cy="4817251"/>
          </a:xfrm>
          <a:prstGeom prst="rect">
            <a:avLst/>
          </a:prstGeom>
          <a:noFill/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4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70" y="1597532"/>
            <a:ext cx="3861317" cy="3867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871" y="157901"/>
            <a:ext cx="7772400" cy="656638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How to determine</a:t>
            </a:r>
            <a:r>
              <a:rPr lang="en-US" sz="3600" dirty="0" smtClean="0"/>
              <a:t> </a:t>
            </a:r>
            <a:r>
              <a:rPr lang="en-US" sz="3200" dirty="0" smtClean="0"/>
              <a:t>low x evolution </a:t>
            </a:r>
            <a:r>
              <a:rPr lang="en-US" sz="2200" dirty="0" smtClean="0"/>
              <a:t>+ discover </a:t>
            </a:r>
            <a:r>
              <a:rPr lang="en-US" sz="3200" dirty="0" smtClean="0"/>
              <a:t>saturation ?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70" y="956891"/>
            <a:ext cx="4476165" cy="640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935" y="1759921"/>
            <a:ext cx="4094760" cy="519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231" y="2891488"/>
            <a:ext cx="3549095" cy="3116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14" y="3408226"/>
            <a:ext cx="927850" cy="4689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08038" y="2279184"/>
            <a:ext cx="3199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High precision F</a:t>
            </a:r>
            <a:r>
              <a:rPr lang="en-US" b="1" baseline="-25000" dirty="0" smtClean="0">
                <a:solidFill>
                  <a:srgbClr val="FF0000"/>
                </a:solidFill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 from variation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of </a:t>
            </a:r>
            <a:r>
              <a:rPr lang="en-US" b="1" dirty="0" err="1" smtClean="0">
                <a:solidFill>
                  <a:srgbClr val="FF0000"/>
                </a:solidFill>
              </a:rPr>
              <a:t>E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e</a:t>
            </a:r>
            <a:r>
              <a:rPr lang="en-US" b="1" dirty="0" smtClean="0">
                <a:solidFill>
                  <a:srgbClr val="FF0000"/>
                </a:solidFill>
              </a:rPr>
              <a:t> independently of LHC/FCC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919" y="5563988"/>
            <a:ext cx="3842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High precision F</a:t>
            </a:r>
            <a:r>
              <a:rPr lang="en-US" b="1" baseline="-25000" dirty="0" smtClean="0"/>
              <a:t>2</a:t>
            </a:r>
            <a:r>
              <a:rPr lang="en-US" b="1" dirty="0" smtClean="0"/>
              <a:t>(x,Q</a:t>
            </a:r>
            <a:r>
              <a:rPr lang="en-US" b="1" baseline="30000" dirty="0" smtClean="0"/>
              <a:t>2</a:t>
            </a:r>
            <a:r>
              <a:rPr lang="en-US" b="1" dirty="0" smtClean="0"/>
              <a:t>) from few days</a:t>
            </a:r>
          </a:p>
          <a:p>
            <a:r>
              <a:rPr lang="en-US" b="1" dirty="0" smtClean="0"/>
              <a:t>of nominal </a:t>
            </a:r>
            <a:r>
              <a:rPr lang="en-US" b="1" dirty="0" err="1" smtClean="0"/>
              <a:t>ep</a:t>
            </a:r>
            <a:r>
              <a:rPr lang="en-US" b="1" dirty="0" smtClean="0"/>
              <a:t> running. Needs large Q</a:t>
            </a:r>
            <a:r>
              <a:rPr lang="en-US" b="1" baseline="30000" dirty="0" smtClean="0"/>
              <a:t>2</a:t>
            </a:r>
            <a:r>
              <a:rPr lang="en-US" b="1" dirty="0" smtClean="0"/>
              <a:t> </a:t>
            </a:r>
            <a:endParaRPr lang="en-US" dirty="0" smtClean="0"/>
          </a:p>
          <a:p>
            <a:r>
              <a:rPr lang="en-US" b="1" dirty="0"/>
              <a:t>a</a:t>
            </a:r>
            <a:r>
              <a:rPr lang="en-US" b="1" dirty="0" smtClean="0"/>
              <a:t>nd low x</a:t>
            </a:r>
            <a:r>
              <a:rPr lang="en-US" sz="1400" b="1" dirty="0" smtClean="0"/>
              <a:t> ~ </a:t>
            </a:r>
            <a:r>
              <a:rPr lang="en-US" b="1" dirty="0" smtClean="0"/>
              <a:t>1/s:</a:t>
            </a:r>
          </a:p>
          <a:p>
            <a:r>
              <a:rPr lang="en-US" b="1" dirty="0" smtClean="0"/>
              <a:t>Impossible at EIC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61306" y="6334239"/>
            <a:ext cx="6136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constrains DGLAP and rules it out (or not..). </a:t>
            </a:r>
            <a:r>
              <a:rPr lang="en-US" b="1" dirty="0" err="1">
                <a:solidFill>
                  <a:srgbClr val="FF0000"/>
                </a:solidFill>
              </a:rPr>
              <a:t>c</a:t>
            </a:r>
            <a:r>
              <a:rPr lang="en-US" b="1" dirty="0" err="1" smtClean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 CDR (</a:t>
            </a:r>
            <a:r>
              <a:rPr lang="en-US" b="1" dirty="0" err="1" smtClean="0">
                <a:solidFill>
                  <a:srgbClr val="FF0000"/>
                </a:solidFill>
              </a:rPr>
              <a:t>LHeC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14" y="5876735"/>
            <a:ext cx="1384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MK: 1802.04317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3871" y="5256211"/>
            <a:ext cx="2394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LHeC</a:t>
            </a:r>
            <a:r>
              <a:rPr lang="en-US" sz="1400" dirty="0" smtClean="0"/>
              <a:t> CDR: 1206.2913 J </a:t>
            </a:r>
            <a:r>
              <a:rPr lang="en-US" sz="1400" dirty="0" err="1" smtClean="0"/>
              <a:t>Phys</a:t>
            </a:r>
            <a:r>
              <a:rPr lang="en-US" sz="1400" dirty="0" smtClean="0"/>
              <a:t> G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8038" y="951201"/>
            <a:ext cx="3116170" cy="646331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Needs cleanest DIS constraints, </a:t>
            </a:r>
          </a:p>
          <a:p>
            <a:r>
              <a:rPr lang="en-US" dirty="0"/>
              <a:t>p</a:t>
            </a:r>
            <a:r>
              <a:rPr lang="en-US" dirty="0" smtClean="0"/>
              <a:t>roton, not ion, high E: F</a:t>
            </a:r>
            <a:r>
              <a:rPr lang="en-US" baseline="-25000" dirty="0" smtClean="0"/>
              <a:t>2</a:t>
            </a:r>
            <a:r>
              <a:rPr lang="en-US" dirty="0" smtClean="0"/>
              <a:t>+F</a:t>
            </a:r>
            <a:r>
              <a:rPr lang="en-US" baseline="-25000" dirty="0" smtClean="0"/>
              <a:t>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3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19" y="266331"/>
            <a:ext cx="7772400" cy="7989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That may not be it..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482"/>
            <a:ext cx="9144000" cy="1681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8" y="1780210"/>
            <a:ext cx="9144000" cy="3870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0" y="5681733"/>
            <a:ext cx="8880696" cy="8073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17869" y="6226801"/>
            <a:ext cx="7424787" cy="2622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488" y="5681733"/>
            <a:ext cx="9128512" cy="1009754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31384" y="6304403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Handbook of </a:t>
            </a:r>
            <a:r>
              <a:rPr lang="en-US" dirty="0" err="1" smtClean="0">
                <a:solidFill>
                  <a:srgbClr val="0000FF"/>
                </a:solidFill>
              </a:rPr>
              <a:t>perturbative</a:t>
            </a:r>
            <a:r>
              <a:rPr lang="en-US" dirty="0" smtClean="0">
                <a:solidFill>
                  <a:srgbClr val="0000FF"/>
                </a:solidFill>
              </a:rPr>
              <a:t> QCD, CTEQ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862880" y="671559"/>
            <a:ext cx="266278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72115" y="2063124"/>
            <a:ext cx="180595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7407" y="2866084"/>
            <a:ext cx="551858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70343" y="3996822"/>
            <a:ext cx="197751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464" y="4273137"/>
            <a:ext cx="249364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23589" y="5385890"/>
            <a:ext cx="334302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81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19" y="266331"/>
            <a:ext cx="7772400" cy="7989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QCD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24" y="279400"/>
            <a:ext cx="8836725" cy="6286500"/>
          </a:xfrm>
          <a:prstGeom prst="rect">
            <a:avLst/>
          </a:prstGeom>
          <a:ln w="57150" cmpd="thickThin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970327" y="279400"/>
            <a:ext cx="2929357" cy="212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1919" y="5633906"/>
            <a:ext cx="1025491" cy="646331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QCD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7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4897"/>
            <a:ext cx="8229600" cy="659642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3600" b="1" dirty="0" smtClean="0"/>
              <a:t>           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Apple Chancery"/>
                <a:cs typeface="Apple Chancery"/>
              </a:rPr>
              <a:t>That’s it??   That may not be it..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Apple Chancery"/>
              <a:cs typeface="Apple Chancer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099" y="1301232"/>
            <a:ext cx="2739602" cy="5355313"/>
          </a:xfrm>
          <a:prstGeom prst="rect">
            <a:avLst/>
          </a:prstGeom>
          <a:solidFill>
            <a:schemeClr val="tx1">
              <a:lumMod val="65000"/>
              <a:alpha val="1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AdS</a:t>
            </a:r>
            <a:r>
              <a:rPr lang="en-US" dirty="0" smtClean="0"/>
              <a:t>/CFT</a:t>
            </a:r>
          </a:p>
          <a:p>
            <a:r>
              <a:rPr lang="en-US" dirty="0" err="1" smtClean="0"/>
              <a:t>Instantons</a:t>
            </a:r>
            <a:endParaRPr lang="en-US" dirty="0" smtClean="0"/>
          </a:p>
          <a:p>
            <a:r>
              <a:rPr lang="en-US" dirty="0" err="1" smtClean="0"/>
              <a:t>Odderons</a:t>
            </a:r>
            <a:endParaRPr lang="en-US" dirty="0" smtClean="0"/>
          </a:p>
          <a:p>
            <a:r>
              <a:rPr lang="en-US" dirty="0" smtClean="0"/>
              <a:t>TOTEM ? </a:t>
            </a:r>
            <a:r>
              <a:rPr lang="en-US" sz="1400" dirty="0" smtClean="0"/>
              <a:t>CERN EP 2017-335</a:t>
            </a:r>
            <a:endParaRPr lang="en-US" sz="1400" dirty="0" smtClean="0"/>
          </a:p>
          <a:p>
            <a:endParaRPr lang="en-US" dirty="0"/>
          </a:p>
          <a:p>
            <a:r>
              <a:rPr lang="en-US" dirty="0" smtClean="0"/>
              <a:t>Non </a:t>
            </a:r>
            <a:r>
              <a:rPr lang="en-US" dirty="0" err="1" smtClean="0"/>
              <a:t>pQCD</a:t>
            </a:r>
            <a:r>
              <a:rPr lang="en-US" dirty="0" smtClean="0"/>
              <a:t>, Spin</a:t>
            </a:r>
            <a:endParaRPr lang="en-US" dirty="0" smtClean="0"/>
          </a:p>
          <a:p>
            <a:r>
              <a:rPr lang="en-US" dirty="0" smtClean="0"/>
              <a:t>Quark Gluon Plasma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QCD of Higgs boson</a:t>
            </a:r>
          </a:p>
          <a:p>
            <a:endParaRPr lang="en-US" dirty="0"/>
          </a:p>
          <a:p>
            <a:r>
              <a:rPr lang="en-US" dirty="0" err="1" smtClean="0"/>
              <a:t>N</a:t>
            </a:r>
            <a:r>
              <a:rPr lang="en-US" baseline="30000" dirty="0" err="1" smtClean="0"/>
              <a:t>k</a:t>
            </a:r>
            <a:r>
              <a:rPr lang="en-US" dirty="0" err="1" smtClean="0"/>
              <a:t>LO</a:t>
            </a:r>
            <a:r>
              <a:rPr lang="en-US" dirty="0" smtClean="0"/>
              <a:t>, Monte Carlos..</a:t>
            </a:r>
            <a:endParaRPr lang="en-US" dirty="0" smtClean="0"/>
          </a:p>
          <a:p>
            <a:r>
              <a:rPr lang="en-US" dirty="0" err="1" smtClean="0"/>
              <a:t>Resummation</a:t>
            </a:r>
            <a:endParaRPr lang="en-US" dirty="0" smtClean="0"/>
          </a:p>
          <a:p>
            <a:r>
              <a:rPr lang="en-US" dirty="0" smtClean="0"/>
              <a:t>Saturation </a:t>
            </a:r>
            <a:r>
              <a:rPr lang="en-US" dirty="0" smtClean="0"/>
              <a:t>and BFKL</a:t>
            </a:r>
          </a:p>
          <a:p>
            <a:endParaRPr lang="en-US" dirty="0"/>
          </a:p>
          <a:p>
            <a:r>
              <a:rPr lang="en-US" dirty="0" smtClean="0"/>
              <a:t>Photon, </a:t>
            </a:r>
            <a:r>
              <a:rPr lang="en-US" dirty="0" err="1" smtClean="0"/>
              <a:t>Pomeron</a:t>
            </a:r>
            <a:r>
              <a:rPr lang="en-US" dirty="0" smtClean="0"/>
              <a:t>, n PDFs</a:t>
            </a:r>
          </a:p>
          <a:p>
            <a:r>
              <a:rPr lang="en-US" dirty="0" smtClean="0"/>
              <a:t>Non</a:t>
            </a:r>
            <a:r>
              <a:rPr lang="en-US" dirty="0" smtClean="0"/>
              <a:t>-conventional </a:t>
            </a:r>
            <a:r>
              <a:rPr lang="en-US" dirty="0" err="1" smtClean="0"/>
              <a:t>partons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unintegrated</a:t>
            </a:r>
            <a:r>
              <a:rPr lang="en-US" dirty="0" smtClean="0"/>
              <a:t>, </a:t>
            </a:r>
            <a:r>
              <a:rPr lang="en-US" dirty="0" err="1" smtClean="0"/>
              <a:t>generalised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Vector Mesons</a:t>
            </a:r>
            <a:endParaRPr lang="en-US" dirty="0"/>
          </a:p>
          <a:p>
            <a:r>
              <a:rPr lang="en-US" dirty="0" smtClean="0"/>
              <a:t>The 3 D view on hadrons..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358404" y="2847174"/>
            <a:ext cx="3264498" cy="3139321"/>
          </a:xfrm>
          <a:prstGeom prst="rect">
            <a:avLst/>
          </a:prstGeom>
          <a:solidFill>
            <a:srgbClr val="DDC98E">
              <a:alpha val="34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Breaking of </a:t>
            </a:r>
            <a:r>
              <a:rPr lang="en-US" dirty="0" err="1" smtClean="0"/>
              <a:t>Factorisation</a:t>
            </a:r>
            <a:r>
              <a:rPr lang="en-US" dirty="0" smtClean="0"/>
              <a:t> [</a:t>
            </a:r>
            <a:r>
              <a:rPr lang="en-US" dirty="0" err="1" smtClean="0"/>
              <a:t>ep-pp</a:t>
            </a:r>
            <a:r>
              <a:rPr lang="en-US" dirty="0" smtClean="0"/>
              <a:t>]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Free Quarks</a:t>
            </a:r>
          </a:p>
          <a:p>
            <a:endParaRPr lang="en-US" dirty="0"/>
          </a:p>
          <a:p>
            <a:r>
              <a:rPr lang="en-US" dirty="0" smtClean="0"/>
              <a:t>Unconfined Color</a:t>
            </a:r>
          </a:p>
          <a:p>
            <a:endParaRPr lang="en-US" dirty="0"/>
          </a:p>
          <a:p>
            <a:r>
              <a:rPr lang="en-US" dirty="0" smtClean="0"/>
              <a:t>New kind of </a:t>
            </a:r>
            <a:r>
              <a:rPr lang="en-US" dirty="0" err="1" smtClean="0"/>
              <a:t>coloured</a:t>
            </a:r>
            <a:r>
              <a:rPr lang="en-US" dirty="0" smtClean="0"/>
              <a:t> matter</a:t>
            </a:r>
          </a:p>
          <a:p>
            <a:endParaRPr lang="en-US" dirty="0"/>
          </a:p>
          <a:p>
            <a:r>
              <a:rPr lang="en-US" dirty="0" smtClean="0"/>
              <a:t>Quark substructure</a:t>
            </a:r>
          </a:p>
          <a:p>
            <a:endParaRPr lang="en-US" dirty="0"/>
          </a:p>
          <a:p>
            <a:r>
              <a:rPr lang="en-US" dirty="0" smtClean="0"/>
              <a:t>New symmetry embedding </a:t>
            </a:r>
            <a:r>
              <a:rPr lang="en-US" dirty="0" smtClean="0"/>
              <a:t>QCD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6864727" y="4624103"/>
            <a:ext cx="2275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C.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Quigg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arXiv1308.6637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5574" y="1448671"/>
            <a:ext cx="3891961" cy="1200329"/>
          </a:xfrm>
          <a:prstGeom prst="rect">
            <a:avLst/>
          </a:prstGeom>
          <a:solidFill>
            <a:schemeClr val="bg2">
              <a:lumMod val="90000"/>
              <a:alpha val="7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CP violation in QCD?</a:t>
            </a:r>
          </a:p>
          <a:p>
            <a:r>
              <a:rPr lang="en-US" dirty="0" smtClean="0"/>
              <a:t>Massless quarks?? Would solve it.. </a:t>
            </a:r>
          </a:p>
          <a:p>
            <a:r>
              <a:rPr lang="en-US" dirty="0" smtClean="0"/>
              <a:t>Electric dipole moment of the neutron? </a:t>
            </a:r>
          </a:p>
          <a:p>
            <a:r>
              <a:rPr lang="en-US" dirty="0" err="1" smtClean="0"/>
              <a:t>Axions</a:t>
            </a:r>
            <a:r>
              <a:rPr lang="en-US" dirty="0" smtClean="0"/>
              <a:t>, candidates for Dark Matter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99093" y="904288"/>
            <a:ext cx="5336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pple Chancery"/>
                <a:cs typeface="Apple Chancery"/>
              </a:rPr>
              <a:t>Developments                                  Discoveries </a:t>
            </a:r>
            <a:endParaRPr lang="en-US" sz="2000" b="1" dirty="0">
              <a:latin typeface="Apple Chancery"/>
              <a:cs typeface="Apple Chancery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3313" y="6240194"/>
            <a:ext cx="4202070" cy="369332"/>
          </a:xfrm>
          <a:prstGeom prst="rect">
            <a:avLst/>
          </a:prstGeom>
          <a:solidFill>
            <a:schemeClr val="bg2">
              <a:lumMod val="1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pple Chancery"/>
                <a:cs typeface="Apple Chancery"/>
              </a:rPr>
              <a:t>QCD has an exciting future with the FCC </a:t>
            </a:r>
            <a:endParaRPr lang="en-US" dirty="0">
              <a:solidFill>
                <a:schemeClr val="bg1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474184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19" y="266331"/>
            <a:ext cx="7772400" cy="7989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backup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3542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508"/>
            <a:ext cx="8229600" cy="7309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LHC Folklore: PDFs come from </a:t>
            </a:r>
            <a:r>
              <a:rPr lang="en-US" sz="3200" dirty="0" err="1" smtClean="0"/>
              <a:t>pp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42" y="1194738"/>
            <a:ext cx="3881996" cy="3674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9872" y="1212380"/>
            <a:ext cx="511540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LHC data constrain PDFs, BUT do not determine them:</a:t>
            </a:r>
          </a:p>
          <a:p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Needs complete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i</a:t>
            </a:r>
            <a:r>
              <a:rPr lang="en-US" sz="1600" dirty="0" err="1" smtClean="0"/>
              <a:t>,g</a:t>
            </a:r>
            <a:r>
              <a:rPr lang="en-US" sz="1600" dirty="0" smtClean="0"/>
              <a:t> unfolding (miss variety)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at all x, as there are </a:t>
            </a:r>
            <a:r>
              <a:rPr lang="en-US" sz="1600" dirty="0" err="1" smtClean="0"/>
              <a:t>sumrules</a:t>
            </a:r>
            <a:endParaRPr lang="en-US" sz="1600" dirty="0" smtClean="0"/>
          </a:p>
          <a:p>
            <a:r>
              <a:rPr lang="en-US" sz="1600" dirty="0" smtClean="0"/>
              <a:t>-     Needs strong coupling to </a:t>
            </a:r>
            <a:r>
              <a:rPr lang="en-US" sz="1600" dirty="0" err="1" smtClean="0"/>
              <a:t>permille</a:t>
            </a:r>
            <a:r>
              <a:rPr lang="en-US" sz="1600" dirty="0" smtClean="0"/>
              <a:t> precision, not in </a:t>
            </a:r>
            <a:r>
              <a:rPr lang="en-US" sz="1600" dirty="0" err="1" smtClean="0"/>
              <a:t>pp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Needs stronger </a:t>
            </a:r>
            <a:r>
              <a:rPr lang="en-US" sz="1600" dirty="0" smtClean="0"/>
              <a:t>sensitivity</a:t>
            </a:r>
            <a:r>
              <a:rPr lang="en-US" sz="1600" dirty="0" smtClean="0"/>
              <a:t>  </a:t>
            </a:r>
            <a:r>
              <a:rPr lang="en-US" sz="1600" dirty="0" smtClean="0"/>
              <a:t>(miss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variation)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cannot come from W,Z at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=10</a:t>
            </a:r>
            <a:r>
              <a:rPr lang="en-US" sz="1600" baseline="30000" dirty="0" smtClean="0"/>
              <a:t>4</a:t>
            </a:r>
            <a:r>
              <a:rPr lang="en-US" sz="1600" dirty="0" smtClean="0"/>
              <a:t> GeV</a:t>
            </a:r>
            <a:r>
              <a:rPr lang="en-US" sz="1600" baseline="30000" dirty="0" smtClean="0"/>
              <a:t>2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Needs clear theory (</a:t>
            </a:r>
            <a:r>
              <a:rPr lang="en-US" sz="1600" dirty="0" err="1" smtClean="0"/>
              <a:t>hadronisation</a:t>
            </a:r>
            <a:r>
              <a:rPr lang="en-US" sz="1600" dirty="0" smtClean="0"/>
              <a:t>, one scale)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Needs heavy </a:t>
            </a:r>
            <a:r>
              <a:rPr lang="en-US" sz="1600" dirty="0" err="1" smtClean="0"/>
              <a:t>flavour</a:t>
            </a:r>
            <a:r>
              <a:rPr lang="en-US" sz="1600" dirty="0" smtClean="0"/>
              <a:t> </a:t>
            </a:r>
            <a:r>
              <a:rPr lang="en-US" sz="1600" dirty="0" err="1" smtClean="0"/>
              <a:t>s,c,b,t</a:t>
            </a:r>
            <a:r>
              <a:rPr lang="en-US" sz="1600" dirty="0" smtClean="0"/>
              <a:t> measured and VFNS fixed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Needs verification of BFKL at low x (only F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-F</a:t>
            </a:r>
            <a:r>
              <a:rPr lang="en-US" sz="1600" baseline="-25000" dirty="0" smtClean="0"/>
              <a:t>L</a:t>
            </a:r>
            <a:r>
              <a:rPr lang="en-US" sz="16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Needs N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LO (as for Higgs)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Needs external input </a:t>
            </a:r>
            <a:r>
              <a:rPr lang="en-US" sz="1600" dirty="0" smtClean="0"/>
              <a:t>for </a:t>
            </a:r>
            <a:r>
              <a:rPr lang="en-US" sz="1600" dirty="0" err="1" smtClean="0"/>
              <a:t>pp</a:t>
            </a:r>
            <a:r>
              <a:rPr lang="en-US" sz="1600" dirty="0" smtClean="0"/>
              <a:t> to </a:t>
            </a:r>
            <a:r>
              <a:rPr lang="en-US" sz="1600" dirty="0" smtClean="0"/>
              <a:t>find QCD subtleties</a:t>
            </a:r>
          </a:p>
          <a:p>
            <a:r>
              <a:rPr lang="en-US" sz="1600" dirty="0" smtClean="0"/>
              <a:t>      such as </a:t>
            </a:r>
            <a:r>
              <a:rPr lang="en-US" sz="1600" dirty="0" err="1" smtClean="0"/>
              <a:t>factorisation</a:t>
            </a:r>
            <a:r>
              <a:rPr lang="en-US" sz="1600" dirty="0" smtClean="0"/>
              <a:t>, </a:t>
            </a:r>
            <a:r>
              <a:rPr lang="en-US" sz="1600" dirty="0" err="1" smtClean="0"/>
              <a:t>resummation</a:t>
            </a:r>
            <a:r>
              <a:rPr lang="mr-IN" sz="1600" dirty="0" smtClean="0"/>
              <a:t>…</a:t>
            </a:r>
            <a:r>
              <a:rPr lang="en-US" sz="1600" dirty="0" smtClean="0"/>
              <a:t>to not go wrong</a:t>
            </a:r>
            <a:endParaRPr lang="en-US" sz="1600" dirty="0"/>
          </a:p>
          <a:p>
            <a:r>
              <a:rPr lang="en-US" sz="1600" dirty="0" smtClean="0"/>
              <a:t>-     Needs external precise input for </a:t>
            </a:r>
            <a:r>
              <a:rPr lang="en-US" sz="1600" dirty="0" smtClean="0"/>
              <a:t>subtle BSM</a:t>
            </a:r>
            <a:r>
              <a:rPr lang="en-US" sz="1600" dirty="0" smtClean="0"/>
              <a:t> </a:t>
            </a:r>
            <a:r>
              <a:rPr lang="en-US" sz="1600" dirty="0" smtClean="0"/>
              <a:t>discoveries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Needs data which yet (W,Z) will hardly be better 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Needs agreement between the </a:t>
            </a:r>
            <a:r>
              <a:rPr lang="en-US" sz="1600" dirty="0" smtClean="0"/>
              <a:t>PDFs </a:t>
            </a:r>
            <a:r>
              <a:rPr lang="en-US" sz="1600" dirty="0" smtClean="0"/>
              <a:t>and χ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+1 ..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2125" y="5288423"/>
            <a:ext cx="9054265" cy="1477328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PDFs are not derived from </a:t>
            </a:r>
            <a:r>
              <a:rPr lang="en-US" dirty="0" err="1" smtClean="0"/>
              <a:t>pp</a:t>
            </a:r>
            <a:r>
              <a:rPr lang="en-US" dirty="0" smtClean="0"/>
              <a:t> scattering. And yet we try, as there is nothing else.., sometimes</a:t>
            </a:r>
          </a:p>
          <a:p>
            <a:r>
              <a:rPr lang="en-US" dirty="0"/>
              <a:t>w</a:t>
            </a:r>
            <a:r>
              <a:rPr lang="en-US" dirty="0" smtClean="0"/>
              <a:t>ith interesting results as on the light </a:t>
            </a:r>
            <a:r>
              <a:rPr lang="en-US" dirty="0" err="1" smtClean="0"/>
              <a:t>flavour</a:t>
            </a:r>
            <a:r>
              <a:rPr lang="en-US" dirty="0" smtClean="0"/>
              <a:t> democracy at x ~ 0.01 (</a:t>
            </a:r>
            <a:r>
              <a:rPr lang="en-US" dirty="0" err="1" smtClean="0"/>
              <a:t>nonsuppressed</a:t>
            </a:r>
            <a:r>
              <a:rPr lang="en-US" dirty="0" smtClean="0"/>
              <a:t> s/</a:t>
            </a:r>
            <a:r>
              <a:rPr lang="en-US" dirty="0" err="1" smtClean="0"/>
              <a:t>dbar</a:t>
            </a:r>
            <a:r>
              <a:rPr lang="en-US" dirty="0" smtClean="0"/>
              <a:t>).</a:t>
            </a:r>
          </a:p>
          <a:p>
            <a:r>
              <a:rPr lang="en-US" dirty="0" smtClean="0"/>
              <a:t>Can take low pileup runs, mitigate PDF influence</a:t>
            </a:r>
            <a:r>
              <a:rPr lang="en-US" dirty="0"/>
              <a:t> </a:t>
            </a:r>
            <a:r>
              <a:rPr lang="en-US" dirty="0" smtClean="0"/>
              <a:t>.. </a:t>
            </a:r>
            <a:r>
              <a:rPr lang="mr-IN" dirty="0" smtClean="0"/>
              <a:t>–</a:t>
            </a:r>
            <a:r>
              <a:rPr lang="en-US" dirty="0" smtClean="0"/>
              <a:t> but can’t do what is sometimes stated.</a:t>
            </a:r>
          </a:p>
          <a:p>
            <a:endParaRPr lang="en-US" dirty="0"/>
          </a:p>
          <a:p>
            <a:r>
              <a:rPr lang="en-US" b="1" dirty="0" err="1" smtClean="0">
                <a:solidFill>
                  <a:srgbClr val="000090"/>
                </a:solidFill>
              </a:rPr>
              <a:t>LHeC</a:t>
            </a:r>
            <a:r>
              <a:rPr lang="en-US" b="1" dirty="0" smtClean="0">
                <a:solidFill>
                  <a:srgbClr val="000090"/>
                </a:solidFill>
              </a:rPr>
              <a:t>/</a:t>
            </a:r>
            <a:r>
              <a:rPr lang="en-US" b="1" dirty="0" err="1" smtClean="0">
                <a:solidFill>
                  <a:srgbClr val="000090"/>
                </a:solidFill>
              </a:rPr>
              <a:t>FCCeh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</a:rPr>
              <a:t>vs</a:t>
            </a:r>
            <a:r>
              <a:rPr lang="en-US" b="1" dirty="0" smtClean="0">
                <a:solidFill>
                  <a:srgbClr val="000090"/>
                </a:solidFill>
              </a:rPr>
              <a:t> HERA: Higher Q</a:t>
            </a:r>
            <a:r>
              <a:rPr lang="en-US" b="1" baseline="30000" dirty="0" smtClean="0">
                <a:solidFill>
                  <a:srgbClr val="000090"/>
                </a:solidFill>
              </a:rPr>
              <a:t>2</a:t>
            </a:r>
            <a:r>
              <a:rPr lang="en-US" b="1" dirty="0" smtClean="0">
                <a:solidFill>
                  <a:srgbClr val="000090"/>
                </a:solidFill>
              </a:rPr>
              <a:t>: CC; higher s: small x/g saturation?; high </a:t>
            </a:r>
            <a:r>
              <a:rPr lang="en-US" b="1" dirty="0" err="1" smtClean="0">
                <a:solidFill>
                  <a:srgbClr val="000090"/>
                </a:solidFill>
              </a:rPr>
              <a:t>lumi</a:t>
            </a:r>
            <a:r>
              <a:rPr lang="en-US" b="1" dirty="0" smtClean="0">
                <a:solidFill>
                  <a:srgbClr val="000090"/>
                </a:solidFill>
              </a:rPr>
              <a:t>:  x</a:t>
            </a:r>
            <a:r>
              <a:rPr lang="en-US" sz="1400" b="1" dirty="0" smtClean="0">
                <a:solidFill>
                  <a:srgbClr val="000090"/>
                </a:solidFill>
                <a:sym typeface="Wingdings"/>
              </a:rPr>
              <a:t></a:t>
            </a:r>
            <a:r>
              <a:rPr lang="en-US" b="1" dirty="0" smtClean="0">
                <a:solidFill>
                  <a:srgbClr val="000090"/>
                </a:solidFill>
                <a:sym typeface="Wingdings"/>
              </a:rPr>
              <a:t> 1</a:t>
            </a:r>
            <a:r>
              <a:rPr lang="en-US" b="1" dirty="0" smtClean="0">
                <a:solidFill>
                  <a:srgbClr val="000090"/>
                </a:solidFill>
              </a:rPr>
              <a:t>; s, </a:t>
            </a:r>
            <a:r>
              <a:rPr lang="en-US" b="1" dirty="0" err="1" smtClean="0">
                <a:solidFill>
                  <a:srgbClr val="000090"/>
                </a:solidFill>
              </a:rPr>
              <a:t>c,b,t</a:t>
            </a:r>
            <a:r>
              <a:rPr lang="en-US" b="1" dirty="0" smtClean="0">
                <a:solidFill>
                  <a:srgbClr val="000090"/>
                </a:solidFill>
              </a:rPr>
              <a:t>.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8385" y="4868960"/>
            <a:ext cx="2634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NNPDF3.1   arXiv:1706.00428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669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19" y="266331"/>
            <a:ext cx="7772400" cy="7989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Final Remark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63" y="1649734"/>
            <a:ext cx="8854098" cy="3488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1121" y="2277947"/>
            <a:ext cx="7229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Guido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Altarelli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Moriond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1983, Cited by R K Ellis,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Nuovo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Cim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39C (2016) 355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6145" y="3506658"/>
            <a:ext cx="5558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But: it is worth it, possible beyond all expectation in 1983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7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19" y="57659"/>
            <a:ext cx="7772400" cy="7989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QCD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90" y="1799050"/>
            <a:ext cx="8017324" cy="4642142"/>
          </a:xfrm>
          <a:prstGeom prst="rect">
            <a:avLst/>
          </a:prstGeom>
          <a:ln>
            <a:solidFill>
              <a:srgbClr val="00009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44" y="189144"/>
            <a:ext cx="8191895" cy="1469194"/>
          </a:xfrm>
          <a:prstGeom prst="rect">
            <a:avLst/>
          </a:prstGeom>
        </p:spPr>
      </p:pic>
      <p:sp>
        <p:nvSpPr>
          <p:cNvPr id="5" name="Curved Right Arrow 4"/>
          <p:cNvSpPr/>
          <p:nvPr/>
        </p:nvSpPr>
        <p:spPr>
          <a:xfrm>
            <a:off x="235128" y="1270190"/>
            <a:ext cx="465215" cy="672269"/>
          </a:xfrm>
          <a:prstGeom prst="curvedRightArrow">
            <a:avLst/>
          </a:prstGeom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3564" y="6461679"/>
            <a:ext cx="2705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Wu-Ki Tung CTEQ School 2006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0837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634" y="39674"/>
            <a:ext cx="7772400" cy="89458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Future </a:t>
            </a:r>
            <a:r>
              <a:rPr lang="en-US" sz="3200" dirty="0"/>
              <a:t> </a:t>
            </a:r>
            <a:r>
              <a:rPr lang="en-US" sz="3200" dirty="0" smtClean="0"/>
              <a:t>Nuclear PDFs with </a:t>
            </a:r>
            <a:r>
              <a:rPr lang="en-US" sz="3200" dirty="0" err="1" smtClean="0"/>
              <a:t>LHeC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33169" y="1127562"/>
            <a:ext cx="78140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an </a:t>
            </a:r>
            <a:r>
              <a:rPr lang="en-US" dirty="0" err="1" smtClean="0"/>
              <a:t>eA</a:t>
            </a:r>
            <a:r>
              <a:rPr lang="en-US" dirty="0" smtClean="0"/>
              <a:t> collider one can determine nuclear PDFs in a novel, the classic way.</a:t>
            </a:r>
          </a:p>
          <a:p>
            <a:r>
              <a:rPr lang="en-US" dirty="0" smtClean="0"/>
              <a:t>Currently: use some proton PDF base and fit a </a:t>
            </a:r>
            <a:r>
              <a:rPr lang="en-US" dirty="0" err="1" smtClean="0"/>
              <a:t>parameterised</a:t>
            </a:r>
            <a:r>
              <a:rPr lang="en-US" dirty="0" smtClean="0"/>
              <a:t> shadowing term R.</a:t>
            </a:r>
          </a:p>
          <a:p>
            <a:r>
              <a:rPr lang="en-US" dirty="0" smtClean="0"/>
              <a:t>Then: use the NC and CC </a:t>
            </a:r>
            <a:r>
              <a:rPr lang="en-US" dirty="0" err="1" smtClean="0"/>
              <a:t>eA</a:t>
            </a:r>
            <a:r>
              <a:rPr lang="en-US" dirty="0" smtClean="0"/>
              <a:t> cross sections directly and get R(x,Q</a:t>
            </a:r>
            <a:r>
              <a:rPr lang="en-US" baseline="30000" dirty="0" smtClean="0"/>
              <a:t>2</a:t>
            </a:r>
            <a:r>
              <a:rPr lang="en-US" dirty="0" smtClean="0"/>
              <a:t>;p) as </a:t>
            </a:r>
            <a:r>
              <a:rPr lang="en-US" dirty="0" err="1" smtClean="0"/>
              <a:t>p/N</a:t>
            </a:r>
            <a:r>
              <a:rPr lang="en-US" dirty="0" smtClean="0"/>
              <a:t> PDFs.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34" y="2712156"/>
            <a:ext cx="3658718" cy="3553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7222" y="6265334"/>
            <a:ext cx="3545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1fb</a:t>
            </a:r>
            <a:r>
              <a:rPr lang="en-US" baseline="30000" dirty="0" smtClean="0"/>
              <a:t>-1 </a:t>
            </a:r>
            <a:r>
              <a:rPr lang="en-US" dirty="0" smtClean="0"/>
              <a:t>of sole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isoscalar</a:t>
            </a:r>
            <a:r>
              <a:rPr lang="en-US" dirty="0" smtClean="0"/>
              <a:t> data fitted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89498" y="2300111"/>
            <a:ext cx="3140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Gluon density uncertainty in </a:t>
            </a:r>
            <a:r>
              <a:rPr lang="en-US" dirty="0" err="1" smtClean="0">
                <a:solidFill>
                  <a:srgbClr val="FF0000"/>
                </a:solidFill>
              </a:rPr>
              <a:t>eA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3667" y="3303333"/>
            <a:ext cx="1022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preliminary</a:t>
            </a:r>
            <a:endParaRPr lang="en-US" sz="1400" dirty="0"/>
          </a:p>
        </p:txBody>
      </p:sp>
      <p:pic>
        <p:nvPicPr>
          <p:cNvPr id="9" name="Picture 8" descr="f2ch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05202" y="1792861"/>
            <a:ext cx="4009567" cy="56740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0442" y="2300111"/>
            <a:ext cx="237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Charm density in nuclei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9556" y="6491111"/>
            <a:ext cx="3377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Impact parameter measurement in </a:t>
            </a:r>
            <a:r>
              <a:rPr lang="en-US" sz="1600" dirty="0" err="1" smtClean="0">
                <a:solidFill>
                  <a:srgbClr val="0000FF"/>
                </a:solidFill>
              </a:rPr>
              <a:t>eA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713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FCCeh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6433"/>
            <a:ext cx="8425258" cy="643141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76149" y="6617850"/>
            <a:ext cx="3317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Claire </a:t>
            </a:r>
            <a:r>
              <a:rPr lang="en-US" sz="1200" dirty="0" err="1" smtClean="0"/>
              <a:t>Gwenlan</a:t>
            </a:r>
            <a:r>
              <a:rPr lang="en-US" sz="1200" dirty="0" smtClean="0"/>
              <a:t> PDFs at </a:t>
            </a:r>
            <a:r>
              <a:rPr lang="en-US" sz="1200" dirty="0" err="1" smtClean="0"/>
              <a:t>FCCeh</a:t>
            </a:r>
            <a:r>
              <a:rPr lang="en-US" sz="1200" dirty="0" smtClean="0"/>
              <a:t> </a:t>
            </a:r>
            <a:r>
              <a:rPr lang="mr-IN" sz="1200" dirty="0" smtClean="0"/>
              <a:t>–</a:t>
            </a:r>
            <a:r>
              <a:rPr lang="en-US" sz="1200" dirty="0" smtClean="0"/>
              <a:t> FCC Week 1/2018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53854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19" y="266331"/>
            <a:ext cx="7772400" cy="7989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QCD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65" y="139700"/>
            <a:ext cx="8816240" cy="6319805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876242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19" y="266331"/>
            <a:ext cx="7772400" cy="7989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QCD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84" y="113428"/>
            <a:ext cx="5901917" cy="3263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968" y="3243722"/>
            <a:ext cx="6076981" cy="34389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919" y="6195821"/>
            <a:ext cx="2600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arXiv:1607.01831, FCC-</a:t>
            </a:r>
            <a:r>
              <a:rPr lang="en-US" dirty="0" err="1" smtClean="0"/>
              <a:t>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15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51" y="778506"/>
            <a:ext cx="8661518" cy="5429036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107066" y="6392208"/>
            <a:ext cx="2819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Guido </a:t>
            </a:r>
            <a:r>
              <a:rPr lang="en-US" sz="1600" dirty="0" err="1" smtClean="0"/>
              <a:t>Altarelli</a:t>
            </a:r>
            <a:r>
              <a:rPr lang="en-US" sz="1600" dirty="0" smtClean="0"/>
              <a:t> DIS2009, Madrid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2639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FCCeh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6149" y="6617850"/>
            <a:ext cx="3317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Claire </a:t>
            </a:r>
            <a:r>
              <a:rPr lang="en-US" sz="1200" dirty="0" err="1" smtClean="0"/>
              <a:t>Gwenlan</a:t>
            </a:r>
            <a:r>
              <a:rPr lang="en-US" sz="1200" dirty="0" smtClean="0"/>
              <a:t> PDFs at </a:t>
            </a:r>
            <a:r>
              <a:rPr lang="en-US" sz="1200" dirty="0" err="1" smtClean="0"/>
              <a:t>FCCeh</a:t>
            </a:r>
            <a:r>
              <a:rPr lang="en-US" sz="1200" dirty="0" smtClean="0"/>
              <a:t> </a:t>
            </a:r>
            <a:r>
              <a:rPr lang="mr-IN" sz="1200" dirty="0" smtClean="0"/>
              <a:t>–</a:t>
            </a:r>
            <a:r>
              <a:rPr lang="en-US" sz="1200" dirty="0" smtClean="0"/>
              <a:t> FCC Week 1/2018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4" y="70564"/>
            <a:ext cx="8962316" cy="659549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79206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19" y="266331"/>
            <a:ext cx="7772400" cy="7989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QCD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80" y="335948"/>
            <a:ext cx="8816240" cy="6109765"/>
          </a:xfrm>
          <a:prstGeom prst="rect">
            <a:avLst/>
          </a:prstGeom>
          <a:ln w="25400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309536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19" y="126921"/>
            <a:ext cx="7772400" cy="61657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QCD </a:t>
            </a:r>
            <a:r>
              <a:rPr lang="en-US" sz="2200" dirty="0" smtClean="0"/>
              <a:t>with</a:t>
            </a:r>
            <a:r>
              <a:rPr lang="en-US" sz="3600" dirty="0" smtClean="0"/>
              <a:t> </a:t>
            </a:r>
            <a:r>
              <a:rPr lang="en-US" sz="3600" dirty="0" err="1" smtClean="0"/>
              <a:t>e</a:t>
            </a:r>
            <a:r>
              <a:rPr lang="en-US" sz="3600" dirty="0" err="1" smtClean="0"/>
              <a:t>e</a:t>
            </a:r>
            <a:r>
              <a:rPr lang="en-US" sz="3600" dirty="0" smtClean="0"/>
              <a:t>  </a:t>
            </a:r>
            <a:r>
              <a:rPr lang="en-US" sz="3600" dirty="0" err="1" smtClean="0"/>
              <a:t>pp</a:t>
            </a:r>
            <a:r>
              <a:rPr lang="en-US" sz="3600" dirty="0" smtClean="0"/>
              <a:t>  </a:t>
            </a:r>
            <a:r>
              <a:rPr lang="en-US" sz="3600" dirty="0" err="1" smtClean="0"/>
              <a:t>ep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93" y="1099757"/>
            <a:ext cx="1858615" cy="9873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10488" y="978889"/>
            <a:ext cx="51838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Final state arises completely from short distance interaction</a:t>
            </a:r>
          </a:p>
          <a:p>
            <a:r>
              <a:rPr lang="en-US" sz="1600" dirty="0" smtClean="0"/>
              <a:t>of virtual boson with quarks: NO PDFs, but jets, α</a:t>
            </a:r>
            <a:r>
              <a:rPr lang="en-US" sz="1600" baseline="-25000" dirty="0" smtClean="0"/>
              <a:t>s</a:t>
            </a:r>
          </a:p>
          <a:p>
            <a:r>
              <a:rPr lang="en-US" sz="1600" dirty="0" err="1" smtClean="0"/>
              <a:t>Njets</a:t>
            </a:r>
            <a:r>
              <a:rPr lang="en-US" sz="1600" dirty="0" smtClean="0"/>
              <a:t> +0, energy, angles. Unique association of </a:t>
            </a:r>
            <a:r>
              <a:rPr lang="en-US" sz="1600" dirty="0" err="1" smtClean="0"/>
              <a:t>q,g</a:t>
            </a:r>
            <a:r>
              <a:rPr lang="en-US" sz="1600" dirty="0" smtClean="0"/>
              <a:t> with jets </a:t>
            </a:r>
          </a:p>
          <a:p>
            <a:r>
              <a:rPr lang="en-US" sz="1600" b="1" dirty="0" smtClean="0"/>
              <a:t>Observation of 3-jet events at PETRA to discover the gluon</a:t>
            </a:r>
            <a:endParaRPr lang="en-US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53" y="2854189"/>
            <a:ext cx="2747644" cy="12040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175" y="2794481"/>
            <a:ext cx="450145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Many initial </a:t>
            </a:r>
            <a:r>
              <a:rPr lang="en-US" sz="1600" dirty="0" err="1" smtClean="0"/>
              <a:t>partons</a:t>
            </a:r>
            <a:r>
              <a:rPr lang="en-US" sz="1600" dirty="0" smtClean="0"/>
              <a:t> but only two interact.</a:t>
            </a:r>
          </a:p>
          <a:p>
            <a:r>
              <a:rPr lang="en-US" sz="1600" dirty="0" smtClean="0"/>
              <a:t>“rest” is the underlying event of soft </a:t>
            </a:r>
            <a:r>
              <a:rPr lang="en-US" sz="1600" dirty="0" err="1" smtClean="0"/>
              <a:t>i.a.’s</a:t>
            </a:r>
            <a:endParaRPr lang="en-US" sz="1600" dirty="0" smtClean="0"/>
          </a:p>
          <a:p>
            <a:r>
              <a:rPr lang="en-US" sz="1600" dirty="0" smtClean="0"/>
              <a:t>Dynamical coupling of all components. MPIs </a:t>
            </a:r>
          </a:p>
          <a:p>
            <a:r>
              <a:rPr lang="en-US" sz="1600" dirty="0" smtClean="0"/>
              <a:t>N jets at large </a:t>
            </a:r>
            <a:r>
              <a:rPr lang="en-US" sz="1600" dirty="0" err="1" smtClean="0"/>
              <a:t>pT</a:t>
            </a:r>
            <a:r>
              <a:rPr lang="en-US" sz="1600" dirty="0" smtClean="0"/>
              <a:t> +X, </a:t>
            </a:r>
            <a:r>
              <a:rPr lang="en-US" sz="1600" dirty="0" err="1" smtClean="0"/>
              <a:t>pseudorapidity</a:t>
            </a:r>
            <a:r>
              <a:rPr lang="en-US" sz="1600" dirty="0" smtClean="0"/>
              <a:t> + azimuth</a:t>
            </a:r>
          </a:p>
          <a:p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Ledermann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600" b="1" dirty="0" err="1" smtClean="0"/>
              <a:t>Drell</a:t>
            </a:r>
            <a:r>
              <a:rPr lang="en-US" sz="1600" b="1" dirty="0" smtClean="0"/>
              <a:t>-Yan scattering, jets</a:t>
            </a:r>
          </a:p>
          <a:p>
            <a:r>
              <a:rPr lang="en-US" sz="1600" dirty="0" smtClean="0"/>
              <a:t>Scattering depends on </a:t>
            </a:r>
            <a:r>
              <a:rPr lang="en-US" sz="1600" dirty="0" err="1" smtClean="0"/>
              <a:t>parton</a:t>
            </a:r>
            <a:r>
              <a:rPr lang="en-US" sz="1600" dirty="0" smtClean="0"/>
              <a:t> distributions</a:t>
            </a:r>
          </a:p>
          <a:p>
            <a:r>
              <a:rPr lang="en-US" sz="1600" b="1" dirty="0" smtClean="0"/>
              <a:t>The “</a:t>
            </a:r>
            <a:r>
              <a:rPr lang="en-US" sz="1600" b="1" dirty="0" err="1" smtClean="0"/>
              <a:t>Altarelli</a:t>
            </a:r>
            <a:r>
              <a:rPr lang="en-US" sz="1600" b="1" dirty="0" smtClean="0"/>
              <a:t> cocktail” to save the SM (1984, Bern)</a:t>
            </a:r>
            <a:endParaRPr lang="en-US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93" y="4529923"/>
            <a:ext cx="1858615" cy="13908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7836" y="4817247"/>
            <a:ext cx="5095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“Route </a:t>
            </a:r>
            <a:r>
              <a:rPr lang="en-US" sz="1600" dirty="0" err="1" smtClean="0"/>
              <a:t>royale</a:t>
            </a:r>
            <a:r>
              <a:rPr lang="en-US" sz="1600" dirty="0" smtClean="0"/>
              <a:t>” to the structure and dynamics</a:t>
            </a:r>
          </a:p>
          <a:p>
            <a:r>
              <a:rPr lang="en-US" sz="1600" dirty="0"/>
              <a:t>o</a:t>
            </a:r>
            <a:r>
              <a:rPr lang="en-US" sz="1600" dirty="0" smtClean="0"/>
              <a:t>f </a:t>
            </a:r>
            <a:r>
              <a:rPr lang="en-US" sz="1600" dirty="0" err="1" smtClean="0"/>
              <a:t>parton</a:t>
            </a:r>
            <a:r>
              <a:rPr lang="en-US" sz="1600" dirty="0" smtClean="0"/>
              <a:t> interactions inside the proton (nucleon)</a:t>
            </a:r>
          </a:p>
          <a:p>
            <a:r>
              <a:rPr lang="en-US" sz="1600" dirty="0" smtClean="0"/>
              <a:t>Universal </a:t>
            </a:r>
            <a:r>
              <a:rPr lang="en-US" sz="1600" dirty="0" err="1" smtClean="0"/>
              <a:t>partons</a:t>
            </a:r>
            <a:r>
              <a:rPr lang="en-US" sz="1600" dirty="0" smtClean="0"/>
              <a:t> evolving with resolution scale</a:t>
            </a:r>
          </a:p>
          <a:p>
            <a:r>
              <a:rPr lang="en-US" sz="1600" dirty="0"/>
              <a:t>x</a:t>
            </a:r>
            <a:r>
              <a:rPr lang="en-US" sz="1600" dirty="0" smtClean="0"/>
              <a:t> BJ fixed through electron kinematics. PDFs + </a:t>
            </a:r>
            <a:r>
              <a:rPr lang="en-US" sz="1600" dirty="0"/>
              <a:t>α</a:t>
            </a:r>
            <a:r>
              <a:rPr lang="en-US" sz="1600" baseline="-25000" dirty="0"/>
              <a:t>s</a:t>
            </a:r>
          </a:p>
          <a:p>
            <a:r>
              <a:rPr lang="en-US" sz="1600" dirty="0" smtClean="0"/>
              <a:t>Redundant e and h final state reconstruction.</a:t>
            </a:r>
          </a:p>
          <a:p>
            <a:r>
              <a:rPr lang="en-US" sz="1600" b="1" dirty="0" smtClean="0"/>
              <a:t>Discovery of </a:t>
            </a:r>
            <a:r>
              <a:rPr lang="en-US" sz="1600" b="1" dirty="0" err="1" smtClean="0"/>
              <a:t>partons</a:t>
            </a:r>
            <a:r>
              <a:rPr lang="en-US" sz="1600" b="1" dirty="0" smtClean="0"/>
              <a:t> and the QPM </a:t>
            </a:r>
            <a:r>
              <a:rPr lang="mr-IN" sz="1600" b="1" dirty="0" smtClean="0"/>
              <a:t>…</a:t>
            </a:r>
            <a:r>
              <a:rPr lang="en-US" sz="1600" b="1" dirty="0" smtClean="0"/>
              <a:t> DGLAP  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10489" y="2116765"/>
            <a:ext cx="57798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</a:rPr>
              <a:t>S Ellis and D </a:t>
            </a:r>
            <a:r>
              <a:rPr lang="en-US" sz="1400" dirty="0" err="1" smtClean="0">
                <a:solidFill>
                  <a:srgbClr val="800000"/>
                </a:solidFill>
              </a:rPr>
              <a:t>Soper</a:t>
            </a:r>
            <a:r>
              <a:rPr lang="en-US" sz="1400" dirty="0" smtClean="0">
                <a:solidFill>
                  <a:srgbClr val="800000"/>
                </a:solidFill>
              </a:rPr>
              <a:t>, </a:t>
            </a:r>
            <a:r>
              <a:rPr lang="en-US" sz="1400" dirty="0" err="1" smtClean="0">
                <a:solidFill>
                  <a:srgbClr val="800000"/>
                </a:solidFill>
              </a:rPr>
              <a:t>hep</a:t>
            </a:r>
            <a:r>
              <a:rPr lang="en-US" sz="1400" dirty="0" err="1">
                <a:solidFill>
                  <a:srgbClr val="800000"/>
                </a:solidFill>
              </a:rPr>
              <a:t>-</a:t>
            </a:r>
            <a:r>
              <a:rPr lang="en-US" sz="1400" dirty="0" err="1" smtClean="0">
                <a:solidFill>
                  <a:srgbClr val="800000"/>
                </a:solidFill>
              </a:rPr>
              <a:t>ph</a:t>
            </a:r>
            <a:r>
              <a:rPr lang="en-US" sz="1400" dirty="0" smtClean="0">
                <a:solidFill>
                  <a:srgbClr val="800000"/>
                </a:solidFill>
              </a:rPr>
              <a:t>/9306280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Successive combination jet algorithm for hadron collisions 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671" y="6433377"/>
            <a:ext cx="81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dirty="0" err="1" smtClean="0"/>
              <a:t>ep</a:t>
            </a:r>
            <a:r>
              <a:rPr lang="en-US" dirty="0" smtClean="0"/>
              <a:t> - “option” which ought to be a real part. </a:t>
            </a:r>
            <a:r>
              <a:rPr lang="de-DE" sz="1400" i="1" dirty="0" err="1"/>
              <a:t>Seguil</a:t>
            </a:r>
            <a:r>
              <a:rPr lang="de-DE" sz="1400" i="1" dirty="0"/>
              <a:t> </a:t>
            </a:r>
            <a:r>
              <a:rPr lang="de-DE" sz="1400" i="1" dirty="0" err="1"/>
              <a:t>tuo</a:t>
            </a:r>
            <a:r>
              <a:rPr lang="de-DE" sz="1400" i="1" dirty="0"/>
              <a:t> </a:t>
            </a:r>
            <a:r>
              <a:rPr lang="de-DE" sz="1400" i="1" dirty="0" err="1"/>
              <a:t>corso</a:t>
            </a:r>
            <a:r>
              <a:rPr lang="de-DE" sz="1400" i="1" dirty="0"/>
              <a:t>, </a:t>
            </a:r>
            <a:r>
              <a:rPr lang="de-DE" sz="1400" i="1" dirty="0" err="1"/>
              <a:t>e</a:t>
            </a:r>
            <a:r>
              <a:rPr lang="de-DE" sz="1400" i="1" dirty="0"/>
              <a:t> </a:t>
            </a:r>
            <a:r>
              <a:rPr lang="de-DE" sz="1400" i="1" dirty="0" err="1"/>
              <a:t>lascia</a:t>
            </a:r>
            <a:r>
              <a:rPr lang="de-DE" sz="1400" i="1" dirty="0"/>
              <a:t> dir </a:t>
            </a:r>
            <a:r>
              <a:rPr lang="de-DE" sz="1400" i="1" dirty="0" err="1"/>
              <a:t>el</a:t>
            </a:r>
            <a:r>
              <a:rPr lang="de-DE" sz="1400" i="1" dirty="0"/>
              <a:t> </a:t>
            </a:r>
            <a:r>
              <a:rPr lang="de-DE" sz="1400" i="1" dirty="0" err="1" smtClean="0"/>
              <a:t>genti</a:t>
            </a:r>
            <a:r>
              <a:rPr lang="de-DE" sz="1400" i="1" dirty="0" smtClean="0"/>
              <a:t> (Dante, KM) 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0890" y="2149047"/>
            <a:ext cx="2531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√s=2E</a:t>
            </a:r>
            <a:r>
              <a:rPr lang="en-US" sz="1600" b="1" baseline="-25000" dirty="0" smtClean="0">
                <a:solidFill>
                  <a:srgbClr val="800000"/>
                </a:solidFill>
              </a:rPr>
              <a:t>e </a:t>
            </a:r>
            <a:r>
              <a:rPr lang="en-US" sz="1600" b="1" dirty="0" smtClean="0">
                <a:solidFill>
                  <a:srgbClr val="800000"/>
                </a:solidFill>
              </a:rPr>
              <a:t>≈ [G</a:t>
            </a:r>
            <a:r>
              <a:rPr lang="en-US" sz="1600" b="1" baseline="-25000" dirty="0" smtClean="0">
                <a:solidFill>
                  <a:srgbClr val="800000"/>
                </a:solidFill>
              </a:rPr>
              <a:t>F</a:t>
            </a:r>
            <a:r>
              <a:rPr lang="en-US" sz="1600" b="1" dirty="0" smtClean="0">
                <a:solidFill>
                  <a:srgbClr val="800000"/>
                </a:solidFill>
              </a:rPr>
              <a:t>√2]</a:t>
            </a:r>
            <a:r>
              <a:rPr lang="en-US" sz="1600" b="1" baseline="30000" dirty="0" smtClean="0">
                <a:solidFill>
                  <a:srgbClr val="800000"/>
                </a:solidFill>
              </a:rPr>
              <a:t>-1/2 </a:t>
            </a:r>
            <a:r>
              <a:rPr lang="en-US" sz="1600" b="1" dirty="0" smtClean="0">
                <a:solidFill>
                  <a:srgbClr val="800000"/>
                </a:solidFill>
              </a:rPr>
              <a:t>=246 </a:t>
            </a:r>
            <a:r>
              <a:rPr lang="en-US" sz="1600" b="1" dirty="0" err="1" smtClean="0">
                <a:solidFill>
                  <a:srgbClr val="800000"/>
                </a:solidFill>
              </a:rPr>
              <a:t>GeV</a:t>
            </a:r>
            <a:r>
              <a:rPr lang="en-US" sz="1600" b="1" baseline="30000" dirty="0" smtClean="0">
                <a:solidFill>
                  <a:srgbClr val="800000"/>
                </a:solidFill>
              </a:rPr>
              <a:t> </a:t>
            </a:r>
            <a:endParaRPr lang="en-US" sz="1600" b="1" baseline="30000" dirty="0">
              <a:solidFill>
                <a:srgbClr val="8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250" y="4058257"/>
            <a:ext cx="2339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</a:rPr>
              <a:t>√</a:t>
            </a:r>
            <a:r>
              <a:rPr lang="en-US" sz="1600" b="1" dirty="0" smtClean="0">
                <a:solidFill>
                  <a:srgbClr val="800000"/>
                </a:solidFill>
              </a:rPr>
              <a:t>s = 2E</a:t>
            </a:r>
            <a:r>
              <a:rPr lang="en-US" sz="1600" b="1" baseline="-25000" dirty="0" smtClean="0">
                <a:solidFill>
                  <a:srgbClr val="800000"/>
                </a:solidFill>
              </a:rPr>
              <a:t>p</a:t>
            </a:r>
            <a:r>
              <a:rPr lang="en-US" sz="1600" b="1" dirty="0" smtClean="0">
                <a:solidFill>
                  <a:srgbClr val="800000"/>
                </a:solidFill>
              </a:rPr>
              <a:t> = 14, 27, 100 </a:t>
            </a:r>
            <a:r>
              <a:rPr lang="en-US" sz="1600" b="1" dirty="0" err="1" smtClean="0">
                <a:solidFill>
                  <a:srgbClr val="800000"/>
                </a:solidFill>
              </a:rPr>
              <a:t>TeV</a:t>
            </a:r>
            <a:r>
              <a:rPr lang="en-US" sz="1600" b="1" dirty="0" smtClean="0">
                <a:solidFill>
                  <a:srgbClr val="800000"/>
                </a:solidFill>
              </a:rPr>
              <a:t> </a:t>
            </a:r>
            <a:endParaRPr lang="en-US" sz="1600" b="1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6068" y="6024347"/>
            <a:ext cx="2659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</a:rPr>
              <a:t>√</a:t>
            </a:r>
            <a:r>
              <a:rPr lang="en-US" sz="1600" b="1" dirty="0" smtClean="0">
                <a:solidFill>
                  <a:srgbClr val="800000"/>
                </a:solidFill>
              </a:rPr>
              <a:t>s = 2√E</a:t>
            </a:r>
            <a:r>
              <a:rPr lang="en-US" sz="1600" b="1" baseline="-25000" dirty="0" smtClean="0">
                <a:solidFill>
                  <a:srgbClr val="800000"/>
                </a:solidFill>
              </a:rPr>
              <a:t>e</a:t>
            </a:r>
            <a:r>
              <a:rPr lang="en-US" sz="1600" b="1" dirty="0" smtClean="0">
                <a:solidFill>
                  <a:srgbClr val="800000"/>
                </a:solidFill>
              </a:rPr>
              <a:t>E</a:t>
            </a:r>
            <a:r>
              <a:rPr lang="en-US" sz="1600" b="1" baseline="-25000" dirty="0" smtClean="0">
                <a:solidFill>
                  <a:srgbClr val="800000"/>
                </a:solidFill>
              </a:rPr>
              <a:t>p</a:t>
            </a:r>
            <a:r>
              <a:rPr lang="en-US" sz="1600" b="1" dirty="0" smtClean="0">
                <a:solidFill>
                  <a:srgbClr val="800000"/>
                </a:solidFill>
              </a:rPr>
              <a:t> = 1.3, 1.8, 3.5 </a:t>
            </a:r>
            <a:r>
              <a:rPr lang="en-US" sz="1600" b="1" dirty="0" err="1" smtClean="0">
                <a:solidFill>
                  <a:srgbClr val="800000"/>
                </a:solidFill>
              </a:rPr>
              <a:t>TeV</a:t>
            </a:r>
            <a:r>
              <a:rPr lang="en-US" sz="1600" b="1" dirty="0" smtClean="0">
                <a:solidFill>
                  <a:srgbClr val="800000"/>
                </a:solidFill>
              </a:rPr>
              <a:t> </a:t>
            </a:r>
            <a:endParaRPr lang="en-US" sz="16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6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705" y="266331"/>
            <a:ext cx="6858613" cy="7989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Jets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14" y="1102219"/>
            <a:ext cx="2899286" cy="1696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96" y="648869"/>
            <a:ext cx="1675896" cy="294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718" y="2799038"/>
            <a:ext cx="5836492" cy="3620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500" y="1701672"/>
            <a:ext cx="241300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1770" y="2050100"/>
            <a:ext cx="2667000" cy="35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9017" y="2057066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20239" y="2491818"/>
            <a:ext cx="3723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Jets in </a:t>
            </a:r>
            <a:r>
              <a:rPr lang="en-US" sz="1600" dirty="0" err="1" smtClean="0"/>
              <a:t>e</a:t>
            </a:r>
            <a:r>
              <a:rPr lang="en-US" sz="1600" baseline="30000" dirty="0" err="1" smtClean="0"/>
              <a:t>+</a:t>
            </a:r>
            <a:r>
              <a:rPr lang="en-US" sz="1600" dirty="0" err="1" smtClean="0"/>
              <a:t>e</a:t>
            </a:r>
            <a:r>
              <a:rPr lang="en-US" sz="1600" baseline="30000" dirty="0" smtClean="0"/>
              <a:t>- </a:t>
            </a:r>
            <a:r>
              <a:rPr lang="en-US" sz="1600" dirty="0" smtClean="0"/>
              <a:t>at &gt; 5 </a:t>
            </a:r>
            <a:r>
              <a:rPr lang="en-US" sz="1600" dirty="0" err="1" smtClean="0"/>
              <a:t>GeV</a:t>
            </a:r>
            <a:r>
              <a:rPr lang="en-US" sz="1600" dirty="0" smtClean="0"/>
              <a:t> at SPEAR at Stanford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229072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19" y="266331"/>
            <a:ext cx="7772400" cy="79899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QCD at work at the LHC</a:t>
            </a:r>
            <a:endParaRPr lang="en-US" sz="3600" dirty="0">
              <a:solidFill>
                <a:srgbClr val="8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6404"/>
            <a:ext cx="4135419" cy="4009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7200" y="1177203"/>
            <a:ext cx="3672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1702.05725 Z + n jets  ATLAS  3fb</a:t>
            </a:r>
            <a:r>
              <a:rPr lang="en-US" sz="1600" baseline="30000" dirty="0" smtClean="0"/>
              <a:t>-1 </a:t>
            </a:r>
            <a:r>
              <a:rPr lang="en-US" sz="1600" dirty="0" smtClean="0"/>
              <a:t>13 </a:t>
            </a:r>
            <a:r>
              <a:rPr lang="en-US" sz="1600" dirty="0" err="1" smtClean="0"/>
              <a:t>TeV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07779" y="5374875"/>
            <a:ext cx="2405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events with ≥ 7 jets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419" y="1608494"/>
            <a:ext cx="4771337" cy="41357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32407" y="1177198"/>
            <a:ext cx="3377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1609.05331 inclusive jets, 26fb</a:t>
            </a:r>
            <a:r>
              <a:rPr lang="en-US" sz="1600" baseline="30000" dirty="0" smtClean="0"/>
              <a:t>-1 </a:t>
            </a:r>
            <a:r>
              <a:rPr lang="en-US" sz="1600" dirty="0" smtClean="0"/>
              <a:t>8 </a:t>
            </a:r>
            <a:r>
              <a:rPr lang="en-US" sz="1600" dirty="0" err="1" smtClean="0"/>
              <a:t>TeV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39392" y="6242290"/>
            <a:ext cx="8815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800000"/>
                </a:solidFill>
              </a:rPr>
              <a:t>LHC is the trick to attract a few 1000 physicists to work on QCD</a:t>
            </a:r>
            <a:r>
              <a:rPr lang="en-US" sz="1600" dirty="0" smtClean="0">
                <a:solidFill>
                  <a:srgbClr val="800000"/>
                </a:solidFill>
              </a:rPr>
              <a:t>: T </a:t>
            </a:r>
            <a:r>
              <a:rPr lang="en-US" sz="1600" dirty="0" err="1" smtClean="0">
                <a:solidFill>
                  <a:srgbClr val="800000"/>
                </a:solidFill>
              </a:rPr>
              <a:t>Sjoestrand</a:t>
            </a:r>
            <a:r>
              <a:rPr lang="en-US" sz="1600" dirty="0" smtClean="0">
                <a:solidFill>
                  <a:srgbClr val="800000"/>
                </a:solidFill>
              </a:rPr>
              <a:t>, 2007, after we saw ATLAS 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2407" y="5744207"/>
            <a:ext cx="3876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orders of magnitude in cross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79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19" y="266331"/>
            <a:ext cx="7772400" cy="79899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pQCD</a:t>
            </a:r>
            <a:r>
              <a:rPr lang="en-US" sz="3600" dirty="0" smtClean="0"/>
              <a:t> Theory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70" y="1741801"/>
            <a:ext cx="5302433" cy="1539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41" y="3881949"/>
            <a:ext cx="8412342" cy="2612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4048" y="1201099"/>
            <a:ext cx="783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Substantial and remarkable theoretical progress in </a:t>
            </a:r>
            <a:r>
              <a:rPr lang="en-US" dirty="0" err="1" smtClean="0"/>
              <a:t>pQCD</a:t>
            </a:r>
            <a:r>
              <a:rPr lang="en-US" dirty="0" smtClean="0"/>
              <a:t> calculations to </a:t>
            </a:r>
            <a:r>
              <a:rPr lang="en-US" dirty="0" err="1" smtClean="0"/>
              <a:t>N</a:t>
            </a:r>
            <a:r>
              <a:rPr lang="en-US" baseline="30000" dirty="0" err="1" smtClean="0"/>
              <a:t>k</a:t>
            </a:r>
            <a:r>
              <a:rPr lang="en-US" dirty="0" err="1" smtClean="0"/>
              <a:t>LO</a:t>
            </a:r>
            <a:r>
              <a:rPr lang="en-US" dirty="0" smtClean="0"/>
              <a:t>, e.g.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17900" y="2719731"/>
            <a:ext cx="2031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1803.09973, 2 weeks ago</a:t>
            </a:r>
            <a:endParaRPr lang="en-US" sz="1400" dirty="0">
              <a:solidFill>
                <a:srgbClr val="00009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19" y="3532104"/>
            <a:ext cx="5441784" cy="4120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22815" y="3581736"/>
            <a:ext cx="2199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G Heinrich </a:t>
            </a:r>
            <a:r>
              <a:rPr lang="en-US" sz="1400" dirty="0" smtClean="0">
                <a:solidFill>
                  <a:srgbClr val="000090"/>
                </a:solidFill>
              </a:rPr>
              <a:t>1710.04998</a:t>
            </a:r>
            <a:endParaRPr lang="en-US" sz="1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88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4337</TotalTime>
  <Words>2545</Words>
  <Application>Microsoft Macintosh PowerPoint</Application>
  <PresentationFormat>On-screen Show (4:3)</PresentationFormat>
  <Paragraphs>366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Approaching QCD with FCC a few observations on</vt:lpstr>
      <vt:lpstr>QCD</vt:lpstr>
      <vt:lpstr>PowerPoint Presentation</vt:lpstr>
      <vt:lpstr>That may not be it..</vt:lpstr>
      <vt:lpstr>PowerPoint Presentation</vt:lpstr>
      <vt:lpstr>QCD with ee  pp  ep </vt:lpstr>
      <vt:lpstr>Jets</vt:lpstr>
      <vt:lpstr>QCD at work at the LHC</vt:lpstr>
      <vt:lpstr>pQCD Theory</vt:lpstr>
      <vt:lpstr>QCD</vt:lpstr>
      <vt:lpstr>QCD</vt:lpstr>
      <vt:lpstr>QCD</vt:lpstr>
      <vt:lpstr>PowerPoint Presentation</vt:lpstr>
      <vt:lpstr>PowerPoint Presentation</vt:lpstr>
      <vt:lpstr>Double-Higgs Production at FCCpp</vt:lpstr>
      <vt:lpstr>SM and Higgs at FCCpp</vt:lpstr>
      <vt:lpstr>Strong Coupling Constant</vt:lpstr>
      <vt:lpstr>αs(μ)</vt:lpstr>
      <vt:lpstr>QCD</vt:lpstr>
      <vt:lpstr>αs(μ) in Deep Inelastic Scattering</vt:lpstr>
      <vt:lpstr>Higgs Cross Section (LHC)</vt:lpstr>
      <vt:lpstr>αs(μ) at LHeC/FCCeh</vt:lpstr>
      <vt:lpstr>Parton Distribution Functions</vt:lpstr>
      <vt:lpstr>The LHeC PDF Programme</vt:lpstr>
      <vt:lpstr>PowerPoint Presentation</vt:lpstr>
      <vt:lpstr>PowerPoint Presentation</vt:lpstr>
      <vt:lpstr>PDFs before HERA -  Gluon - xg(x,Q2)</vt:lpstr>
      <vt:lpstr>Empowering pp Discoveries</vt:lpstr>
      <vt:lpstr>QCD</vt:lpstr>
      <vt:lpstr>Strange Strange</vt:lpstr>
      <vt:lpstr> Strange Quark Distribution from LHeC </vt:lpstr>
      <vt:lpstr> Charm: F2cc and Mass</vt:lpstr>
      <vt:lpstr>Bottom: F2bb and Mass</vt:lpstr>
      <vt:lpstr>Nuclear QCD through eA at FCCeh/LHeC</vt:lpstr>
      <vt:lpstr>Low x Physics</vt:lpstr>
      <vt:lpstr>BFKL and Saturation</vt:lpstr>
      <vt:lpstr>PowerPoint Presentation</vt:lpstr>
      <vt:lpstr>Low x Partons</vt:lpstr>
      <vt:lpstr>How to determine low x evolution + discover saturation ?</vt:lpstr>
      <vt:lpstr>QCD</vt:lpstr>
      <vt:lpstr>            That’s it??   That may not be it..</vt:lpstr>
      <vt:lpstr>backup</vt:lpstr>
      <vt:lpstr>LHC Folklore: PDFs come from pp</vt:lpstr>
      <vt:lpstr>Final Remark</vt:lpstr>
      <vt:lpstr>QCD</vt:lpstr>
      <vt:lpstr>Future  Nuclear PDFs with LHeC</vt:lpstr>
      <vt:lpstr>FCCeh</vt:lpstr>
      <vt:lpstr>QCD</vt:lpstr>
      <vt:lpstr>QCD</vt:lpstr>
      <vt:lpstr>FCCeh</vt:lpstr>
      <vt:lpstr>QCD</vt:lpstr>
    </vt:vector>
  </TitlesOfParts>
  <Company>liverpool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QCD</dc:title>
  <dc:creator>max klein</dc:creator>
  <cp:lastModifiedBy>max klein</cp:lastModifiedBy>
  <cp:revision>106</cp:revision>
  <dcterms:created xsi:type="dcterms:W3CDTF">2018-04-06T20:45:12Z</dcterms:created>
  <dcterms:modified xsi:type="dcterms:W3CDTF">2018-04-10T23:53:15Z</dcterms:modified>
</cp:coreProperties>
</file>