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6" r:id="rId4"/>
    <p:sldId id="258" r:id="rId5"/>
    <p:sldId id="261" r:id="rId6"/>
    <p:sldId id="262" r:id="rId7"/>
    <p:sldId id="264" r:id="rId8"/>
    <p:sldId id="263" r:id="rId9"/>
    <p:sldId id="265" r:id="rId10"/>
    <p:sldId id="266" r:id="rId11"/>
    <p:sldId id="268" r:id="rId12"/>
    <p:sldId id="269" r:id="rId13"/>
    <p:sldId id="273" r:id="rId14"/>
    <p:sldId id="274" r:id="rId15"/>
    <p:sldId id="286" r:id="rId16"/>
    <p:sldId id="289" r:id="rId17"/>
    <p:sldId id="277" r:id="rId18"/>
    <p:sldId id="290" r:id="rId19"/>
    <p:sldId id="907" r:id="rId20"/>
    <p:sldId id="906" r:id="rId21"/>
    <p:sldId id="267" r:id="rId22"/>
    <p:sldId id="271" r:id="rId23"/>
    <p:sldId id="270" r:id="rId24"/>
    <p:sldId id="259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83"/>
  </p:normalViewPr>
  <p:slideViewPr>
    <p:cSldViewPr snapToGrid="0" snapToObjects="1">
      <p:cViewPr varScale="1">
        <p:scale>
          <a:sx n="100" d="100"/>
          <a:sy n="100" d="100"/>
        </p:scale>
        <p:origin x="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1693-D225-7241-B428-3EACACB5A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4C043-77D4-924D-A190-1EE9352E8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982A1-E868-824B-9382-54550AEA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30E66-730B-EA49-BD5C-8B01EBBD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ABA1C-6217-DB49-B58C-074E6E33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0722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363C7-FE9F-6743-A97B-C0861BB2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1098F-64E4-914D-AA39-AA0040FA0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0093C-B51B-624D-B4AD-AB94ACA9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2E889-10B8-8648-9932-750CB5BC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3CD24-287C-D549-BFF1-7BE0E608D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77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EB4CF2-A9DC-FE43-9325-D518422EC5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1F63D0-95AE-AD41-A913-013773FDC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D9CA6-EA9B-4547-9BF5-0D412DCA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3BBF2-697B-FF4D-82FF-BB6B08EF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F2550-5807-A242-9723-9BC49E344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2922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B7250-73F7-8A45-8FF5-793EC5369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38619-3AAA-8949-AE8C-79F048B6B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1739-BFA2-6541-9CE1-926217B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B23CD-74EA-3E46-B792-8FB6D21E0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0E3C3-01C5-F04C-AA4E-5F215BF3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22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C5771-DC0D-E640-BA52-46632D4CC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66A91-DD89-9E46-81C8-A5065185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29E75-92FC-FB47-8898-AB19A440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B6B09-2DD7-E342-B294-8E494F19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88507-A21B-5243-865D-3C43CB640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148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B04E7-1557-7F4F-BEA5-972A084B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2269A-0DFA-CB4F-9DE9-4F854B9B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355BC-097C-AB4F-9106-E273DE312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FB1801-7907-7141-9A9B-90C11B14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DA5E4-86DC-CB4D-8D62-B28818EA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7445B-85B3-8949-8EA6-0549E95E4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14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4361-09C5-F34F-8E4C-235193A8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D6FDC-439B-8349-921F-2AFE86AF2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DFDF65-3F9F-8143-9F3F-765EF50C3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B58369-14AF-4141-8367-D1321F3A3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1DA27-2E70-E249-BB75-2F4922F59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5690-7645-DF47-A46C-48217DF7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218AFE-683E-FB41-9ED7-55D0C104C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960A17-AFE3-6942-AD3F-04E98DD7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877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61830-B656-CE4D-B35A-BEDC84947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3E9C8-69B2-294D-A247-FA2EB006D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C411BC-34C8-0D43-A32F-CDC4D6C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D344A-FF33-2046-B668-863A5183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62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F68B77-344C-0C48-88E7-B1A67C29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D70049-93D7-694D-8348-638A59D7C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B8C67F-151C-4B41-8BFD-069738C6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50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18BF2-EE6D-7546-BA4A-19969A5D5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975A-8906-F04F-9F4B-04A77341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C1EA5-9D50-F34C-96F8-64B2B6ABF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20B6A4-48E8-4F4A-A4C0-25196BBCC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88DF7-2C0A-9D4E-A579-DD926877A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0CB47-45DB-654A-A321-AE90DDD4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341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467F5-E110-AA43-9983-F6981D3B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05DF70-64E3-5E4B-971F-28F2FF1F50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9C7BE-189C-634A-A1FD-9D710126FA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004F6-0CE2-5041-91E7-D5B3D6C4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FBDF4-DA53-694A-87FD-667EBE4E3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7CC23-636E-9A4E-9CB4-0C632B7C2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63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68EB1-EE28-5445-BF8B-5AEFC5F4C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2A758-3440-5F41-A06F-F1E09757D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47522-2AD2-FF4B-A920-E7CC6B4AA8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FDAA1-3281-7A44-875B-2379C1FD331C}" type="datetimeFigureOut">
              <a:rPr lang="de-DE" smtClean="0"/>
              <a:t>12.09.19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EBFA2-A047-1F4C-B97A-DFDDC3BBF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119ED-E3CC-794B-BB04-DFDFA67D0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0B2BC-D7AD-2140-9D09-66A3A80AA98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16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7" Type="http://schemas.openxmlformats.org/officeDocument/2006/relationships/image" Target="../media/image37.em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tiff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Future </a:t>
            </a:r>
            <a:r>
              <a:rPr lang="de-DE" sz="3600" b="1" dirty="0" err="1">
                <a:solidFill>
                  <a:srgbClr val="002060"/>
                </a:solidFill>
              </a:rPr>
              <a:t>Physics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with</a:t>
            </a:r>
            <a:r>
              <a:rPr lang="de-DE" sz="3600" b="1" dirty="0">
                <a:solidFill>
                  <a:srgbClr val="002060"/>
                </a:solidFill>
              </a:rPr>
              <a:t> pp </a:t>
            </a:r>
            <a:r>
              <a:rPr lang="de-DE" sz="3600" b="1" dirty="0" err="1">
                <a:solidFill>
                  <a:srgbClr val="002060"/>
                </a:solidFill>
              </a:rPr>
              <a:t>and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ep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F5641-B5E5-6F42-AF73-4B96AE26ACB6}"/>
              </a:ext>
            </a:extLst>
          </p:cNvPr>
          <p:cNvSpPr txBox="1"/>
          <p:nvPr/>
        </p:nvSpPr>
        <p:spPr>
          <a:xfrm>
            <a:off x="7912100" y="5709334"/>
            <a:ext cx="29921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Max Klein </a:t>
            </a:r>
            <a:r>
              <a:rPr lang="de-D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Paul Newman, </a:t>
            </a:r>
          </a:p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PPAP Birmingham, 12.9.2019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858C7-337E-E34C-B7F8-A90CFCD5C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471594"/>
            <a:ext cx="7472123" cy="45609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BF865D-E07E-AB43-A6AF-AB28767EC018}"/>
              </a:ext>
            </a:extLst>
          </p:cNvPr>
          <p:cNvSpPr txBox="1"/>
          <p:nvPr/>
        </p:nvSpPr>
        <p:spPr>
          <a:xfrm>
            <a:off x="7912100" y="1547589"/>
            <a:ext cx="369312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2060"/>
                </a:solidFill>
              </a:rPr>
              <a:t>Why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going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beyond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the</a:t>
            </a:r>
            <a:r>
              <a:rPr lang="de-DE" sz="2400" dirty="0">
                <a:solidFill>
                  <a:srgbClr val="002060"/>
                </a:solidFill>
              </a:rPr>
              <a:t> LHC?</a:t>
            </a:r>
          </a:p>
          <a:p>
            <a:r>
              <a:rPr lang="de-DE" dirty="0" err="1">
                <a:solidFill>
                  <a:srgbClr val="002060"/>
                </a:solidFill>
              </a:rPr>
              <a:t>Three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remarks</a:t>
            </a:r>
            <a:endParaRPr lang="de-DE" dirty="0">
              <a:solidFill>
                <a:srgbClr val="002060"/>
              </a:solidFill>
            </a:endParaRPr>
          </a:p>
          <a:p>
            <a:endParaRPr lang="de-DE" sz="2400" dirty="0">
              <a:solidFill>
                <a:srgbClr val="002060"/>
              </a:solidFill>
            </a:endParaRPr>
          </a:p>
          <a:p>
            <a:r>
              <a:rPr lang="de-DE" sz="2400" dirty="0">
                <a:solidFill>
                  <a:srgbClr val="002060"/>
                </a:solidFill>
              </a:rPr>
              <a:t>FCC-pp: </a:t>
            </a:r>
          </a:p>
          <a:p>
            <a:r>
              <a:rPr lang="de-DE" dirty="0" err="1">
                <a:solidFill>
                  <a:srgbClr val="002060"/>
                </a:solidFill>
              </a:rPr>
              <a:t>Five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examples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for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its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physics</a:t>
            </a:r>
            <a:endParaRPr lang="de-DE" dirty="0">
              <a:solidFill>
                <a:srgbClr val="002060"/>
              </a:solidFill>
            </a:endParaRPr>
          </a:p>
          <a:p>
            <a:endParaRPr lang="de-DE" sz="2400" dirty="0">
              <a:solidFill>
                <a:srgbClr val="002060"/>
              </a:solidFill>
            </a:endParaRPr>
          </a:p>
          <a:p>
            <a:r>
              <a:rPr lang="de-DE" sz="2400" dirty="0" err="1">
                <a:solidFill>
                  <a:srgbClr val="002060"/>
                </a:solidFill>
              </a:rPr>
              <a:t>ep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with</a:t>
            </a:r>
            <a:r>
              <a:rPr lang="de-DE" sz="2400" dirty="0">
                <a:solidFill>
                  <a:srgbClr val="002060"/>
                </a:solidFill>
              </a:rPr>
              <a:t> pp at </a:t>
            </a:r>
            <a:r>
              <a:rPr lang="de-DE" sz="2400" dirty="0" err="1">
                <a:solidFill>
                  <a:srgbClr val="002060"/>
                </a:solidFill>
              </a:rPr>
              <a:t>the</a:t>
            </a:r>
            <a:r>
              <a:rPr lang="de-DE" sz="2400" dirty="0">
                <a:solidFill>
                  <a:srgbClr val="002060"/>
                </a:solidFill>
              </a:rPr>
              <a:t> LHC</a:t>
            </a:r>
          </a:p>
          <a:p>
            <a:endParaRPr lang="de-DE" sz="2400" dirty="0">
              <a:solidFill>
                <a:srgbClr val="002060"/>
              </a:solidFill>
            </a:endParaRPr>
          </a:p>
          <a:p>
            <a:r>
              <a:rPr lang="de-DE" sz="2400" dirty="0">
                <a:solidFill>
                  <a:srgbClr val="002060"/>
                </a:solidFill>
              </a:rPr>
              <a:t>FCC-eh</a:t>
            </a:r>
          </a:p>
          <a:p>
            <a:endParaRPr lang="de-DE" sz="2400" dirty="0">
              <a:solidFill>
                <a:srgbClr val="002060"/>
              </a:solidFill>
            </a:endParaRPr>
          </a:p>
          <a:p>
            <a:r>
              <a:rPr lang="de-DE" sz="2400" dirty="0" err="1">
                <a:solidFill>
                  <a:srgbClr val="002060"/>
                </a:solidFill>
              </a:rPr>
              <a:t>Remarks</a:t>
            </a:r>
            <a:endParaRPr lang="de-DE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8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Future </a:t>
            </a:r>
            <a:r>
              <a:rPr lang="de-DE" sz="3600" dirty="0" err="1"/>
              <a:t>Physics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pp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ep</a:t>
            </a:r>
            <a:r>
              <a:rPr lang="de-DE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0C44A7-9B66-8F47-A530-F73A4EA2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93684"/>
            <a:ext cx="11798300" cy="62125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F63177-84DA-E840-B96C-3542E6FC78D0}"/>
              </a:ext>
            </a:extLst>
          </p:cNvPr>
          <p:cNvSpPr txBox="1"/>
          <p:nvPr/>
        </p:nvSpPr>
        <p:spPr>
          <a:xfrm>
            <a:off x="7835900" y="6098432"/>
            <a:ext cx="3551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 De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Hondt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Granada QCD Summary May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F3F48D-96B0-CD49-8AF1-2652944A54A2}"/>
              </a:ext>
            </a:extLst>
          </p:cNvPr>
          <p:cNvSpPr/>
          <p:nvPr/>
        </p:nvSpPr>
        <p:spPr>
          <a:xfrm>
            <a:off x="2705100" y="2247900"/>
            <a:ext cx="2108200" cy="40044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03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249"/>
            <a:ext cx="7772400" cy="879225"/>
          </a:xfrm>
        </p:spPr>
        <p:txBody>
          <a:bodyPr>
            <a:normAutofit/>
          </a:bodyPr>
          <a:lstStyle/>
          <a:p>
            <a:r>
              <a:rPr lang="en-US" sz="2400" dirty="0"/>
              <a:t>LHC (HL+HE)        </a:t>
            </a:r>
            <a:r>
              <a:rPr lang="en-US" sz="3200" dirty="0"/>
              <a:t>Footprint of ERL   </a:t>
            </a:r>
            <a:r>
              <a:rPr lang="en-US" sz="2400" dirty="0"/>
              <a:t>FCC</a:t>
            </a:r>
            <a:r>
              <a:rPr lang="en-US" sz="32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05" y="834032"/>
            <a:ext cx="8836990" cy="573794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850143-9B40-4C47-8ACE-B67796A828FA}"/>
              </a:ext>
            </a:extLst>
          </p:cNvPr>
          <p:cNvSpPr txBox="1"/>
          <p:nvPr/>
        </p:nvSpPr>
        <p:spPr>
          <a:xfrm>
            <a:off x="219331" y="2519838"/>
            <a:ext cx="12538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LHeC</a:t>
            </a:r>
            <a:endParaRPr lang="de-DE" sz="2400" b="1" dirty="0"/>
          </a:p>
          <a:p>
            <a:endParaRPr lang="de-DE" dirty="0"/>
          </a:p>
          <a:p>
            <a:r>
              <a:rPr lang="de-DE" dirty="0"/>
              <a:t>50 </a:t>
            </a:r>
            <a:r>
              <a:rPr lang="de-DE" dirty="0" err="1"/>
              <a:t>GeV</a:t>
            </a:r>
            <a:endParaRPr lang="de-DE" dirty="0"/>
          </a:p>
          <a:p>
            <a:endParaRPr lang="de-DE" dirty="0"/>
          </a:p>
          <a:p>
            <a:r>
              <a:rPr lang="de-DE" dirty="0"/>
              <a:t>5km </a:t>
            </a:r>
            <a:r>
              <a:rPr lang="de-DE" dirty="0" err="1"/>
              <a:t>tunnel</a:t>
            </a:r>
            <a:endParaRPr lang="de-DE" dirty="0"/>
          </a:p>
          <a:p>
            <a:endParaRPr lang="de-DE" dirty="0"/>
          </a:p>
          <a:p>
            <a:r>
              <a:rPr lang="de-DE" dirty="0"/>
              <a:t>1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cms</a:t>
            </a:r>
            <a:endParaRPr lang="de-DE" dirty="0"/>
          </a:p>
          <a:p>
            <a:endParaRPr lang="de-DE" dirty="0"/>
          </a:p>
          <a:p>
            <a:r>
              <a:rPr lang="de-DE" dirty="0"/>
              <a:t>10</a:t>
            </a:r>
            <a:r>
              <a:rPr lang="de-DE" baseline="30000" dirty="0"/>
              <a:t>34</a:t>
            </a:r>
            <a:r>
              <a:rPr lang="de-DE" dirty="0"/>
              <a:t> </a:t>
            </a:r>
            <a:r>
              <a:rPr lang="de-DE" dirty="0" err="1"/>
              <a:t>Lumi</a:t>
            </a:r>
            <a:endParaRPr lang="de-DE" dirty="0"/>
          </a:p>
          <a:p>
            <a:endParaRPr lang="de-DE" dirty="0"/>
          </a:p>
          <a:p>
            <a:r>
              <a:rPr lang="de-DE" dirty="0"/>
              <a:t>O(1) ab</a:t>
            </a:r>
            <a:r>
              <a:rPr lang="de-DE" baseline="30000" dirty="0"/>
              <a:t>-1</a:t>
            </a:r>
          </a:p>
          <a:p>
            <a:endParaRPr lang="de-DE" dirty="0"/>
          </a:p>
          <a:p>
            <a:r>
              <a:rPr lang="de-DE" dirty="0"/>
              <a:t>IP2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575D0-5663-184F-AC5B-DE570F3CDBD5}"/>
              </a:ext>
            </a:extLst>
          </p:cNvPr>
          <p:cNvSpPr txBox="1"/>
          <p:nvPr/>
        </p:nvSpPr>
        <p:spPr>
          <a:xfrm>
            <a:off x="10718800" y="2329338"/>
            <a:ext cx="12538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FCC-eh</a:t>
            </a:r>
          </a:p>
          <a:p>
            <a:endParaRPr lang="de-DE" dirty="0"/>
          </a:p>
          <a:p>
            <a:r>
              <a:rPr lang="de-DE" dirty="0"/>
              <a:t>60 </a:t>
            </a:r>
            <a:r>
              <a:rPr lang="de-DE" dirty="0" err="1"/>
              <a:t>GeV</a:t>
            </a:r>
            <a:endParaRPr lang="de-DE" dirty="0"/>
          </a:p>
          <a:p>
            <a:endParaRPr lang="de-DE" dirty="0"/>
          </a:p>
          <a:p>
            <a:r>
              <a:rPr lang="de-DE" dirty="0"/>
              <a:t>9km </a:t>
            </a:r>
            <a:r>
              <a:rPr lang="de-DE" dirty="0" err="1"/>
              <a:t>tunnel</a:t>
            </a:r>
            <a:endParaRPr lang="de-DE" dirty="0"/>
          </a:p>
          <a:p>
            <a:endParaRPr lang="de-DE" dirty="0"/>
          </a:p>
          <a:p>
            <a:r>
              <a:rPr lang="de-DE" dirty="0"/>
              <a:t>3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cms</a:t>
            </a:r>
            <a:endParaRPr lang="de-DE" dirty="0"/>
          </a:p>
          <a:p>
            <a:endParaRPr lang="de-DE" dirty="0"/>
          </a:p>
          <a:p>
            <a:r>
              <a:rPr lang="de-DE" dirty="0"/>
              <a:t>10</a:t>
            </a:r>
            <a:r>
              <a:rPr lang="de-DE" baseline="30000" dirty="0"/>
              <a:t>34</a:t>
            </a:r>
            <a:r>
              <a:rPr lang="de-DE" dirty="0"/>
              <a:t> </a:t>
            </a:r>
            <a:r>
              <a:rPr lang="de-DE" dirty="0" err="1"/>
              <a:t>Lumi</a:t>
            </a:r>
            <a:endParaRPr lang="de-DE" dirty="0"/>
          </a:p>
          <a:p>
            <a:endParaRPr lang="de-DE" dirty="0"/>
          </a:p>
          <a:p>
            <a:r>
              <a:rPr lang="de-DE" dirty="0"/>
              <a:t>O(2) ab</a:t>
            </a:r>
            <a:r>
              <a:rPr lang="de-DE" baseline="30000" dirty="0"/>
              <a:t>-1</a:t>
            </a:r>
            <a:endParaRPr lang="de-DE" dirty="0"/>
          </a:p>
          <a:p>
            <a:endParaRPr lang="de-DE" dirty="0"/>
          </a:p>
          <a:p>
            <a:r>
              <a:rPr lang="de-DE" dirty="0"/>
              <a:t>Point L</a:t>
            </a:r>
          </a:p>
        </p:txBody>
      </p:sp>
    </p:spTree>
    <p:extLst>
      <p:ext uri="{BB962C8B-B14F-4D97-AF65-F5344CB8AC3E}">
        <p14:creationId xmlns:p14="http://schemas.microsoft.com/office/powerpoint/2010/main" val="1641873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2948-2F8D-0243-BEB4-9D578AD35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69863"/>
            <a:ext cx="4572000" cy="954495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Energy</a:t>
            </a:r>
            <a:r>
              <a:rPr lang="de-DE" sz="3600" b="1" dirty="0">
                <a:solidFill>
                  <a:srgbClr val="FF0000"/>
                </a:solidFill>
              </a:rPr>
              <a:t> </a:t>
            </a:r>
            <a:r>
              <a:rPr lang="de-DE" sz="3600" b="1" dirty="0" err="1">
                <a:solidFill>
                  <a:srgbClr val="FF0000"/>
                </a:solidFill>
              </a:rPr>
              <a:t>Recovery</a:t>
            </a:r>
            <a:r>
              <a:rPr lang="de-DE" sz="3600" b="1" dirty="0">
                <a:solidFill>
                  <a:srgbClr val="FF0000"/>
                </a:solidFill>
              </a:rPr>
              <a:t>  </a:t>
            </a:r>
            <a:br>
              <a:rPr lang="de-DE" sz="22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DE" sz="2200" dirty="0"/>
              <a:t> </a:t>
            </a:r>
            <a:r>
              <a:rPr lang="de-DE" sz="2200" dirty="0" err="1"/>
              <a:t>today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r>
              <a:rPr lang="de-DE" sz="2200" dirty="0" err="1"/>
              <a:t>tomorrow</a:t>
            </a:r>
            <a:endParaRPr lang="de-DE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AC82CF-3C73-4C49-A7E2-92E6FBD8E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11150"/>
            <a:ext cx="895350" cy="813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4DB79-0BA5-9E45-93E4-078783A94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265" y="2988204"/>
            <a:ext cx="4690533" cy="36745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26A8B-7D70-3549-9751-E54B5E3552E0}"/>
              </a:ext>
            </a:extLst>
          </p:cNvPr>
          <p:cNvSpPr txBox="1"/>
          <p:nvPr/>
        </p:nvSpPr>
        <p:spPr>
          <a:xfrm>
            <a:off x="10783233" y="1038374"/>
            <a:ext cx="979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FCC-</a:t>
            </a:r>
            <a:r>
              <a:rPr lang="de-DE" sz="2000" b="1" dirty="0" err="1">
                <a:solidFill>
                  <a:srgbClr val="FF0000"/>
                </a:solidFill>
              </a:rPr>
              <a:t>ee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32AE6-FA34-2A42-B562-033848355191}"/>
              </a:ext>
            </a:extLst>
          </p:cNvPr>
          <p:cNvSpPr txBox="1"/>
          <p:nvPr/>
        </p:nvSpPr>
        <p:spPr>
          <a:xfrm>
            <a:off x="7416800" y="1607539"/>
            <a:ext cx="482818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 Joint 802 MHz </a:t>
            </a:r>
            <a:r>
              <a:rPr lang="de-DE" dirty="0" err="1"/>
              <a:t>cavity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[</a:t>
            </a:r>
            <a:r>
              <a:rPr lang="de-DE" dirty="0" err="1"/>
              <a:t>LHeC+FCC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Complete</a:t>
            </a:r>
            <a:r>
              <a:rPr lang="de-DE" dirty="0"/>
              <a:t> Design </a:t>
            </a:r>
            <a:r>
              <a:rPr lang="de-DE" dirty="0" err="1"/>
              <a:t>of</a:t>
            </a:r>
            <a:r>
              <a:rPr lang="de-DE" dirty="0"/>
              <a:t> FCC-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ERL </a:t>
            </a:r>
            <a:r>
              <a:rPr lang="de-DE" dirty="0" err="1"/>
              <a:t>technique</a:t>
            </a:r>
            <a:r>
              <a:rPr lang="de-DE" dirty="0"/>
              <a:t>:</a:t>
            </a:r>
          </a:p>
          <a:p>
            <a:r>
              <a:rPr lang="de-DE" sz="1400" dirty="0"/>
              <a:t>   [</a:t>
            </a:r>
            <a:r>
              <a:rPr lang="de-DE" sz="1400" dirty="0" err="1"/>
              <a:t>extension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energy</a:t>
            </a:r>
            <a:r>
              <a:rPr lang="de-DE" sz="1400" dirty="0"/>
              <a:t>, </a:t>
            </a:r>
            <a:r>
              <a:rPr lang="de-DE" sz="1400" dirty="0" err="1"/>
              <a:t>less</a:t>
            </a:r>
            <a:r>
              <a:rPr lang="de-DE" sz="1400" dirty="0"/>
              <a:t> SR power, </a:t>
            </a:r>
            <a:r>
              <a:rPr lang="de-DE" sz="1400" dirty="0" err="1"/>
              <a:t>higher</a:t>
            </a:r>
            <a:r>
              <a:rPr lang="de-DE" sz="1400" dirty="0"/>
              <a:t> </a:t>
            </a:r>
            <a:r>
              <a:rPr lang="de-DE" sz="1400" dirty="0" err="1"/>
              <a:t>lumi</a:t>
            </a:r>
            <a:r>
              <a:rPr lang="de-DE" sz="1400" dirty="0"/>
              <a:t> &gt; WW]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9F8809-7C42-F94C-A01A-15D4EAA013D0}"/>
              </a:ext>
            </a:extLst>
          </p:cNvPr>
          <p:cNvSpPr/>
          <p:nvPr/>
        </p:nvSpPr>
        <p:spPr>
          <a:xfrm>
            <a:off x="7272865" y="6426200"/>
            <a:ext cx="4055535" cy="236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Llatas</a:t>
            </a:r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2503C-A67D-F348-A1AE-DB303DBB1F58}"/>
              </a:ext>
            </a:extLst>
          </p:cNvPr>
          <p:cNvSpPr txBox="1"/>
          <p:nvPr/>
        </p:nvSpPr>
        <p:spPr>
          <a:xfrm>
            <a:off x="7607300" y="6501999"/>
            <a:ext cx="2881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Llatas</a:t>
            </a:r>
            <a:r>
              <a:rPr lang="de-DE" sz="1400" dirty="0"/>
              <a:t>, </a:t>
            </a:r>
            <a:r>
              <a:rPr lang="de-DE" sz="1400" dirty="0" err="1"/>
              <a:t>Litvinenko</a:t>
            </a:r>
            <a:r>
              <a:rPr lang="de-DE" sz="1400" dirty="0"/>
              <a:t>, Roser FCC </a:t>
            </a:r>
            <a:r>
              <a:rPr lang="de-DE" sz="1400" dirty="0" err="1"/>
              <a:t>Brussels</a:t>
            </a:r>
            <a:endParaRPr lang="de-DE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4AADEE-B2C9-4F41-AF28-354175172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117" y="396386"/>
            <a:ext cx="4311650" cy="18380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B2106B-F156-3242-8A23-34458CCC20F0}"/>
              </a:ext>
            </a:extLst>
          </p:cNvPr>
          <p:cNvSpPr txBox="1"/>
          <p:nvPr/>
        </p:nvSpPr>
        <p:spPr>
          <a:xfrm>
            <a:off x="323850" y="2341873"/>
            <a:ext cx="6228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FF0000"/>
                </a:solidFill>
              </a:rPr>
              <a:t>LHeC</a:t>
            </a:r>
            <a:r>
              <a:rPr lang="de-DE" sz="2000" b="1" dirty="0">
                <a:solidFill>
                  <a:srgbClr val="FF0000"/>
                </a:solidFill>
              </a:rPr>
              <a:t>: </a:t>
            </a:r>
            <a:r>
              <a:rPr lang="de-DE" sz="1600" dirty="0"/>
              <a:t>1 </a:t>
            </a:r>
            <a:r>
              <a:rPr lang="de-DE" sz="1600" dirty="0" err="1"/>
              <a:t>TeV</a:t>
            </a:r>
            <a:r>
              <a:rPr lang="de-DE" sz="1600" dirty="0"/>
              <a:t> </a:t>
            </a:r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collider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10</a:t>
            </a:r>
            <a:r>
              <a:rPr lang="de-DE" sz="1600" baseline="30000" dirty="0"/>
              <a:t>34</a:t>
            </a:r>
            <a:r>
              <a:rPr lang="de-DE" sz="1600" dirty="0"/>
              <a:t> </a:t>
            </a:r>
            <a:r>
              <a:rPr lang="de-DE" sz="1600" dirty="0" err="1"/>
              <a:t>luminosity</a:t>
            </a:r>
            <a:r>
              <a:rPr lang="de-DE" sz="1600" dirty="0"/>
              <a:t>: P/10!  </a:t>
            </a:r>
            <a:r>
              <a:rPr lang="de-DE" sz="1600" dirty="0" err="1"/>
              <a:t>Dump</a:t>
            </a:r>
            <a:r>
              <a:rPr lang="de-DE" sz="1600" dirty="0"/>
              <a:t> at </a:t>
            </a:r>
            <a:r>
              <a:rPr lang="de-DE" sz="1600" dirty="0" err="1"/>
              <a:t>injection</a:t>
            </a:r>
            <a:r>
              <a:rPr lang="de-DE" sz="1600" dirty="0"/>
              <a:t>.</a:t>
            </a:r>
          </a:p>
          <a:p>
            <a:r>
              <a:rPr lang="de-DE" sz="1600" dirty="0" err="1"/>
              <a:t>Possible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in </a:t>
            </a:r>
            <a:r>
              <a:rPr lang="de-DE" sz="1600" dirty="0" err="1"/>
              <a:t>recirculating</a:t>
            </a:r>
            <a:r>
              <a:rPr lang="de-DE" sz="1600" dirty="0"/>
              <a:t> </a:t>
            </a:r>
            <a:r>
              <a:rPr lang="de-DE" sz="1600" dirty="0" err="1"/>
              <a:t>mode</a:t>
            </a:r>
            <a:r>
              <a:rPr lang="de-DE" sz="1600" dirty="0"/>
              <a:t> [</a:t>
            </a:r>
            <a:r>
              <a:rPr lang="de-DE" sz="1600" dirty="0" err="1"/>
              <a:t>O.Bruening</a:t>
            </a:r>
            <a:r>
              <a:rPr lang="de-DE" sz="1600" dirty="0"/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36B932-1EB1-AB4B-A50D-6807E2F780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400" y="3256690"/>
            <a:ext cx="3321050" cy="212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958A3E6-565E-754E-B470-EDE117FF7B25}"/>
              </a:ext>
            </a:extLst>
          </p:cNvPr>
          <p:cNvSpPr txBox="1"/>
          <p:nvPr/>
        </p:nvSpPr>
        <p:spPr>
          <a:xfrm>
            <a:off x="40979" y="5571668"/>
            <a:ext cx="78639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PERLE</a:t>
            </a:r>
            <a:r>
              <a:rPr lang="de-DE" sz="1600" dirty="0"/>
              <a:t> BINP, CERN, </a:t>
            </a:r>
            <a:r>
              <a:rPr lang="de-DE" sz="1600" dirty="0" err="1"/>
              <a:t>Daresbury</a:t>
            </a:r>
            <a:r>
              <a:rPr lang="de-DE" sz="1600" dirty="0"/>
              <a:t>, Liverpool, </a:t>
            </a:r>
            <a:r>
              <a:rPr lang="de-DE" sz="1600" dirty="0" err="1"/>
              <a:t>Jlab</a:t>
            </a:r>
            <a:r>
              <a:rPr lang="de-DE" sz="1600" dirty="0"/>
              <a:t>, </a:t>
            </a:r>
            <a:r>
              <a:rPr lang="de-DE" sz="1600" dirty="0" err="1"/>
              <a:t>Orsay</a:t>
            </a:r>
            <a:r>
              <a:rPr lang="de-DE" sz="1600" dirty="0"/>
              <a:t>+. </a:t>
            </a:r>
            <a:r>
              <a:rPr lang="de-DE" sz="1600" dirty="0" err="1"/>
              <a:t>Could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6 </a:t>
            </a:r>
            <a:r>
              <a:rPr lang="de-DE" sz="1600" dirty="0" err="1"/>
              <a:t>GeV</a:t>
            </a:r>
            <a:r>
              <a:rPr lang="de-DE" sz="1600" dirty="0"/>
              <a:t> </a:t>
            </a:r>
            <a:r>
              <a:rPr lang="de-DE" sz="1600" dirty="0" err="1"/>
              <a:t>injector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FCC-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>
                <a:sym typeface="Wingdings" pitchFamily="2" charset="2"/>
              </a:rPr>
              <a:t></a:t>
            </a:r>
            <a:endParaRPr lang="de-DE" sz="1600" dirty="0"/>
          </a:p>
          <a:p>
            <a:r>
              <a:rPr lang="de-DE" sz="2000" b="1" dirty="0">
                <a:solidFill>
                  <a:srgbClr val="FF0000"/>
                </a:solidFill>
              </a:rPr>
              <a:t>ERLs</a:t>
            </a:r>
            <a:r>
              <a:rPr lang="de-DE" sz="1600" dirty="0"/>
              <a:t> in:  Berlin, BINP, Cornell, </a:t>
            </a:r>
            <a:r>
              <a:rPr lang="de-DE" sz="1600" dirty="0" err="1"/>
              <a:t>Daresbury</a:t>
            </a:r>
            <a:r>
              <a:rPr lang="de-DE" sz="1600" dirty="0"/>
              <a:t>, Darmstadt, </a:t>
            </a:r>
            <a:r>
              <a:rPr lang="de-DE" sz="1600" dirty="0" err="1"/>
              <a:t>Jlab</a:t>
            </a:r>
            <a:r>
              <a:rPr lang="de-DE" sz="1600" dirty="0"/>
              <a:t>, KEK, Mainz..</a:t>
            </a:r>
          </a:p>
          <a:p>
            <a:r>
              <a:rPr lang="de-DE" sz="1600" dirty="0"/>
              <a:t>High </a:t>
            </a:r>
            <a:r>
              <a:rPr lang="de-DE" sz="1600" dirty="0" err="1"/>
              <a:t>current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E ~ 1GeV:  </a:t>
            </a: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energy</a:t>
            </a:r>
            <a:r>
              <a:rPr lang="de-DE" sz="1600" dirty="0"/>
              <a:t> </a:t>
            </a:r>
            <a:r>
              <a:rPr lang="de-DE" sz="1600" dirty="0" err="1"/>
              <a:t>physics</a:t>
            </a:r>
            <a:r>
              <a:rPr lang="de-DE" sz="1600" dirty="0"/>
              <a:t> [1000 x L(ELI)!, </a:t>
            </a:r>
            <a:r>
              <a:rPr lang="de-DE" sz="1600" dirty="0" err="1"/>
              <a:t>lithography</a:t>
            </a:r>
            <a:r>
              <a:rPr lang="de-DE" sz="1600" dirty="0"/>
              <a:t>, </a:t>
            </a:r>
            <a:r>
              <a:rPr lang="de-DE" sz="1600" dirty="0" err="1"/>
              <a:t>photofission</a:t>
            </a:r>
            <a:r>
              <a:rPr lang="de-DE" sz="1600" dirty="0"/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BFB6AD-8FCC-584E-8A25-06428B7B431D}"/>
              </a:ext>
            </a:extLst>
          </p:cNvPr>
          <p:cNvSpPr txBox="1"/>
          <p:nvPr/>
        </p:nvSpPr>
        <p:spPr>
          <a:xfrm>
            <a:off x="4822309" y="3144572"/>
            <a:ext cx="2322815" cy="2308324"/>
          </a:xfrm>
          <a:prstGeom prst="rect">
            <a:avLst/>
          </a:prstGeom>
          <a:solidFill>
            <a:schemeClr val="accent1"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ERL: A </a:t>
            </a:r>
            <a:r>
              <a:rPr lang="de-DE" b="1" dirty="0" err="1"/>
              <a:t>revolutionary</a:t>
            </a:r>
            <a:endParaRPr lang="de-DE" b="1" dirty="0"/>
          </a:p>
          <a:p>
            <a:r>
              <a:rPr lang="de-DE" b="1" dirty="0" err="1"/>
              <a:t>technology</a:t>
            </a:r>
            <a:r>
              <a:rPr lang="de-DE" b="1" dirty="0"/>
              <a:t> </a:t>
            </a:r>
            <a:r>
              <a:rPr lang="de-DE" b="1" dirty="0" err="1"/>
              <a:t>ripe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endParaRPr lang="de-DE" b="1" dirty="0"/>
          </a:p>
          <a:p>
            <a:r>
              <a:rPr lang="de-DE" b="1" dirty="0"/>
              <a:t>real </a:t>
            </a:r>
            <a:r>
              <a:rPr lang="de-DE" b="1" dirty="0" err="1"/>
              <a:t>applications</a:t>
            </a:r>
            <a:r>
              <a:rPr lang="de-DE" b="1" dirty="0"/>
              <a:t> in</a:t>
            </a:r>
          </a:p>
          <a:p>
            <a:r>
              <a:rPr lang="de-DE" b="1" dirty="0"/>
              <a:t>HEP, </a:t>
            </a:r>
            <a:r>
              <a:rPr lang="de-DE" b="1" dirty="0" err="1"/>
              <a:t>low</a:t>
            </a:r>
            <a:r>
              <a:rPr lang="de-DE" b="1" dirty="0"/>
              <a:t> </a:t>
            </a:r>
            <a:r>
              <a:rPr lang="de-DE" b="1" dirty="0" err="1"/>
              <a:t>energy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</a:t>
            </a:r>
          </a:p>
          <a:p>
            <a:r>
              <a:rPr lang="de-DE" b="1" dirty="0" err="1"/>
              <a:t>industrial</a:t>
            </a:r>
            <a:r>
              <a:rPr lang="de-DE" b="1" dirty="0"/>
              <a:t> </a:t>
            </a:r>
            <a:r>
              <a:rPr lang="de-DE" b="1" dirty="0" err="1"/>
              <a:t>areas</a:t>
            </a:r>
            <a:r>
              <a:rPr lang="de-DE" b="1" dirty="0"/>
              <a:t>, </a:t>
            </a:r>
            <a:r>
              <a:rPr lang="de-DE" b="1" dirty="0" err="1"/>
              <a:t>of</a:t>
            </a:r>
            <a:r>
              <a:rPr lang="de-DE" b="1" dirty="0"/>
              <a:t> </a:t>
            </a:r>
          </a:p>
          <a:p>
            <a:r>
              <a:rPr lang="de-DE" b="1" dirty="0" err="1"/>
              <a:t>huge</a:t>
            </a:r>
            <a:r>
              <a:rPr lang="de-DE" b="1" dirty="0"/>
              <a:t> potential </a:t>
            </a:r>
          </a:p>
          <a:p>
            <a:r>
              <a:rPr lang="de-DE" b="1" dirty="0"/>
              <a:t>just </a:t>
            </a:r>
            <a:r>
              <a:rPr lang="de-DE" b="1" dirty="0" err="1"/>
              <a:t>evolving</a:t>
            </a:r>
            <a:r>
              <a:rPr lang="de-DE" b="1" dirty="0"/>
              <a:t> :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to</a:t>
            </a:r>
            <a:r>
              <a:rPr lang="de-DE" b="1" dirty="0">
                <a:sym typeface="Wingdings" pitchFamily="2" charset="2"/>
              </a:rPr>
              <a:t> </a:t>
            </a:r>
            <a:r>
              <a:rPr lang="de-DE" b="1" dirty="0" err="1">
                <a:sym typeface="Wingdings" pitchFamily="2" charset="2"/>
              </a:rPr>
              <a:t>be</a:t>
            </a:r>
            <a:r>
              <a:rPr lang="de-DE" b="1" dirty="0">
                <a:sym typeface="Wingdings" pitchFamily="2" charset="2"/>
              </a:rPr>
              <a:t> </a:t>
            </a:r>
          </a:p>
          <a:p>
            <a:r>
              <a:rPr lang="de-DE" b="1" dirty="0" err="1">
                <a:sym typeface="Wingdings" pitchFamily="2" charset="2"/>
              </a:rPr>
              <a:t>recognised</a:t>
            </a:r>
            <a:r>
              <a:rPr lang="de-DE" b="1" dirty="0">
                <a:sym typeface="Wingdings" pitchFamily="2" charset="2"/>
              </a:rPr>
              <a:t> in </a:t>
            </a:r>
            <a:r>
              <a:rPr lang="de-DE" b="1" dirty="0" err="1">
                <a:sym typeface="Wingdings" pitchFamily="2" charset="2"/>
              </a:rPr>
              <a:t>strategy</a:t>
            </a:r>
            <a:r>
              <a:rPr lang="de-DE" b="1" dirty="0">
                <a:sym typeface="Wingdings" pitchFamily="2" charset="2"/>
              </a:rPr>
              <a:t> </a:t>
            </a:r>
            <a:endParaRPr lang="de-DE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03BF1-78F7-3A4C-8E4E-CCB2DB3CBAD0}"/>
              </a:ext>
            </a:extLst>
          </p:cNvPr>
          <p:cNvSpPr txBox="1"/>
          <p:nvPr/>
        </p:nvSpPr>
        <p:spPr>
          <a:xfrm>
            <a:off x="103721" y="6578334"/>
            <a:ext cx="1980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M.Klein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Ghent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12.7.19</a:t>
            </a:r>
          </a:p>
        </p:txBody>
      </p:sp>
    </p:spTree>
    <p:extLst>
      <p:ext uri="{BB962C8B-B14F-4D97-AF65-F5344CB8AC3E}">
        <p14:creationId xmlns:p14="http://schemas.microsoft.com/office/powerpoint/2010/main" val="3752691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21306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Physics with Energy Frontier DIS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796" y="961922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42205" y="1271722"/>
            <a:ext cx="3349795" cy="4972668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d’etre</a:t>
            </a:r>
            <a:r>
              <a:rPr lang="en-US" b="1" dirty="0">
                <a:solidFill>
                  <a:srgbClr val="000090"/>
                </a:solidFill>
              </a:rPr>
              <a:t> of the </a:t>
            </a:r>
            <a:r>
              <a:rPr lang="en-US" b="1" dirty="0" err="1">
                <a:solidFill>
                  <a:srgbClr val="000090"/>
                </a:solidFill>
              </a:rPr>
              <a:t>LHeC</a:t>
            </a:r>
            <a:endParaRPr lang="en-US" b="1" dirty="0">
              <a:solidFill>
                <a:srgbClr val="00009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>
                <a:solidFill>
                  <a:srgbClr val="000090"/>
                </a:solidFill>
              </a:rPr>
              <a:t>Search </a:t>
            </a:r>
            <a:r>
              <a:rPr lang="en-US" dirty="0" err="1">
                <a:solidFill>
                  <a:srgbClr val="000090"/>
                </a:solidFill>
              </a:rPr>
              <a:t>Programme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Discovery (top, H, heavy </a:t>
            </a:r>
            <a:r>
              <a:rPr lang="en-US" dirty="0" err="1">
                <a:solidFill>
                  <a:srgbClr val="000090"/>
                </a:solidFill>
              </a:rPr>
              <a:t>ν’s</a:t>
            </a:r>
            <a:r>
              <a:rPr lang="en-US" dirty="0">
                <a:solidFill>
                  <a:srgbClr val="000090"/>
                </a:solidFill>
              </a:rPr>
              <a:t>..) </a:t>
            </a:r>
          </a:p>
          <a:p>
            <a:r>
              <a:rPr lang="en-US" dirty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>
                <a:solidFill>
                  <a:srgbClr val="000090"/>
                </a:solidFill>
              </a:rPr>
              <a:t>Nuclear Physics Facility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F75363-D06B-6746-9470-D97D18DE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90" y="2164770"/>
            <a:ext cx="2869143" cy="31865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7FC1EF-EA8A-F84A-9E2B-F13829B0F84D}"/>
              </a:ext>
            </a:extLst>
          </p:cNvPr>
          <p:cNvSpPr txBox="1"/>
          <p:nvPr/>
        </p:nvSpPr>
        <p:spPr>
          <a:xfrm>
            <a:off x="240632" y="1708484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Deep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Inelastic</a:t>
            </a: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Scattering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98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D3EC51-9DFB-6744-9C78-DC886E381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24028"/>
            <a:ext cx="4157044" cy="416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9497"/>
            <a:ext cx="6138041" cy="655637"/>
          </a:xfrm>
        </p:spPr>
        <p:txBody>
          <a:bodyPr>
            <a:normAutofit/>
          </a:bodyPr>
          <a:lstStyle/>
          <a:p>
            <a:r>
              <a:rPr lang="de-DE" sz="3200" b="1" dirty="0"/>
              <a:t>Parton </a:t>
            </a:r>
            <a:r>
              <a:rPr lang="de-DE" sz="3200" b="1" dirty="0" err="1"/>
              <a:t>Distributions</a:t>
            </a:r>
            <a:endParaRPr lang="de-DE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91EAA-1D44-5D41-A432-53AEE353B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8" y="1431758"/>
            <a:ext cx="5778960" cy="4984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A9187D-57F8-374D-89E3-86D5CEF2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487" y="2454434"/>
            <a:ext cx="4157044" cy="4169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6C7F5-B5BF-DA4D-99CA-7B258222A5A2}"/>
              </a:ext>
            </a:extLst>
          </p:cNvPr>
          <p:cNvSpPr txBox="1"/>
          <p:nvPr/>
        </p:nvSpPr>
        <p:spPr>
          <a:xfrm>
            <a:off x="7173971" y="317996"/>
            <a:ext cx="4779902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Complete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unfolding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contents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in </a:t>
            </a:r>
          </a:p>
          <a:p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unprecedented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kinematic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u,d,s,c,b,t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xg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Strong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coupling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to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permille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5">
                    <a:lumMod val="50000"/>
                  </a:schemeClr>
                </a:solidFill>
              </a:rPr>
              <a:t>accuracy</a:t>
            </a:r>
            <a:r>
              <a:rPr lang="de-DE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incl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+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jets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  <a:p>
            <a:r>
              <a:rPr lang="de-DE" b="1" dirty="0"/>
              <a:t>                      </a:t>
            </a:r>
            <a:r>
              <a:rPr lang="de-DE" b="1" dirty="0" err="1"/>
              <a:t>Crucial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LHC:</a:t>
            </a: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precision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eweak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Higgs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measurements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- Extension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high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mass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search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range</a:t>
            </a:r>
            <a:endParaRPr lang="de-DE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- Non-linear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low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x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parton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evolution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; </a:t>
            </a:r>
            <a:r>
              <a:rPr lang="de-DE" dirty="0" err="1">
                <a:solidFill>
                  <a:schemeClr val="accent5">
                    <a:lumMod val="50000"/>
                  </a:schemeClr>
                </a:solidFill>
              </a:rPr>
              <a:t>saturation</a:t>
            </a:r>
            <a:r>
              <a:rPr lang="de-DE" dirty="0">
                <a:solidFill>
                  <a:schemeClr val="accent5">
                    <a:lumMod val="50000"/>
                  </a:schemeClr>
                </a:solidFill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C4EF9-DD3F-4F4C-9350-D1CA5350A441}"/>
              </a:ext>
            </a:extLst>
          </p:cNvPr>
          <p:cNvSpPr txBox="1"/>
          <p:nvPr/>
        </p:nvSpPr>
        <p:spPr>
          <a:xfrm>
            <a:off x="4192063" y="1810293"/>
            <a:ext cx="298190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For LHC to have an impact on</a:t>
            </a:r>
          </a:p>
          <a:p>
            <a:r>
              <a:rPr lang="en-US" sz="1600" dirty="0"/>
              <a:t>the search and precision physics</a:t>
            </a:r>
          </a:p>
          <a:p>
            <a:r>
              <a:rPr lang="en-US" sz="1600" dirty="0"/>
              <a:t>program at HL-LHC it is crucial</a:t>
            </a:r>
          </a:p>
          <a:p>
            <a:r>
              <a:rPr lang="en-US" sz="1600" dirty="0"/>
              <a:t>that PDF and QCD information</a:t>
            </a:r>
          </a:p>
          <a:p>
            <a:r>
              <a:rPr lang="en-US" sz="1600" dirty="0"/>
              <a:t>is available early.</a:t>
            </a:r>
          </a:p>
          <a:p>
            <a:endParaRPr lang="en-US" sz="1600" dirty="0"/>
          </a:p>
          <a:p>
            <a:pPr marL="285750" indent="-285750">
              <a:buFont typeface="Wingdings" charset="0"/>
              <a:buChar char="ß"/>
            </a:pPr>
            <a:r>
              <a:rPr lang="en-US" sz="1600" dirty="0">
                <a:sym typeface="Wingdings"/>
              </a:rPr>
              <a:t>PDF study with 50 </a:t>
            </a:r>
            <a:r>
              <a:rPr lang="en-US" sz="1600" dirty="0" err="1">
                <a:sym typeface="Wingdings"/>
              </a:rPr>
              <a:t>vs</a:t>
            </a:r>
            <a:r>
              <a:rPr lang="en-US" sz="1600" dirty="0">
                <a:sym typeface="Wingdings"/>
              </a:rPr>
              <a:t> 1000 fb</a:t>
            </a:r>
            <a:r>
              <a:rPr lang="en-US" sz="1600" baseline="30000" dirty="0">
                <a:sym typeface="Wingdings"/>
              </a:rPr>
              <a:t>-1</a:t>
            </a:r>
            <a:endParaRPr lang="en-US" sz="1600" dirty="0">
              <a:sym typeface="Wingdings"/>
            </a:endParaRPr>
          </a:p>
          <a:p>
            <a:r>
              <a:rPr lang="en-US" dirty="0">
                <a:sym typeface="Wingdings"/>
              </a:rPr>
              <a:t> </a:t>
            </a:r>
          </a:p>
          <a:p>
            <a:r>
              <a:rPr lang="en-US" sz="1600" dirty="0">
                <a:sym typeface="Wingdings"/>
              </a:rPr>
              <a:t>Remove essential party of </a:t>
            </a:r>
          </a:p>
          <a:p>
            <a:r>
              <a:rPr lang="en-US" sz="1600" dirty="0">
                <a:sym typeface="Wingdings"/>
              </a:rPr>
              <a:t>QCD uncertainties of gg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/>
              </a:rPr>
              <a:t> H</a:t>
            </a:r>
          </a:p>
          <a:p>
            <a:endParaRPr lang="en-US" dirty="0">
              <a:sym typeface="Wingdings"/>
            </a:endParaRPr>
          </a:p>
          <a:p>
            <a:r>
              <a:rPr lang="en-US" sz="1400" dirty="0" err="1">
                <a:sym typeface="Wingdings"/>
              </a:rPr>
              <a:t>cf</a:t>
            </a:r>
            <a:r>
              <a:rPr lang="en-US" sz="1400" dirty="0">
                <a:sym typeface="Wingdings"/>
              </a:rPr>
              <a:t> C. </a:t>
            </a:r>
            <a:r>
              <a:rPr lang="en-US" sz="1400" dirty="0" err="1">
                <a:sym typeface="Wingdings"/>
              </a:rPr>
              <a:t>Gwenlan</a:t>
            </a:r>
            <a:r>
              <a:rPr lang="en-US" sz="1400" dirty="0">
                <a:sym typeface="Wingdings"/>
              </a:rPr>
              <a:t>, talk at DIS19 and</a:t>
            </a:r>
          </a:p>
          <a:p>
            <a:r>
              <a:rPr lang="en-US" sz="1400" dirty="0">
                <a:sym typeface="Wingdings"/>
              </a:rPr>
              <a:t>M Cooper Sarkar yesterday at EPS</a:t>
            </a:r>
          </a:p>
          <a:p>
            <a:r>
              <a:rPr lang="en-US" baseline="30000" dirty="0"/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A8E9D8-8B39-7242-A810-C4F6D24C7A72}"/>
              </a:ext>
            </a:extLst>
          </p:cNvPr>
          <p:cNvCxnSpPr/>
          <p:nvPr/>
        </p:nvCxnSpPr>
        <p:spPr>
          <a:xfrm>
            <a:off x="8802563" y="5249502"/>
            <a:ext cx="0" cy="11666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A66BED-FC71-7842-AFFB-7215ADE48633}"/>
              </a:ext>
            </a:extLst>
          </p:cNvPr>
          <p:cNvSpPr txBox="1"/>
          <p:nvPr/>
        </p:nvSpPr>
        <p:spPr>
          <a:xfrm>
            <a:off x="8773099" y="6231522"/>
            <a:ext cx="774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</a:t>
            </a:r>
            <a:r>
              <a:rPr lang="de-DE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LHeC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EA4B1C-B0A9-4C4D-B9B4-FD4E5484F964}"/>
              </a:ext>
            </a:extLst>
          </p:cNvPr>
          <p:cNvSpPr txBox="1"/>
          <p:nvPr/>
        </p:nvSpPr>
        <p:spPr>
          <a:xfrm>
            <a:off x="7982904" y="6221188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FCC-eh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EC52D3-32FE-2D40-BB44-7210D03B9E8D}"/>
              </a:ext>
            </a:extLst>
          </p:cNvPr>
          <p:cNvSpPr txBox="1"/>
          <p:nvPr/>
        </p:nvSpPr>
        <p:spPr>
          <a:xfrm>
            <a:off x="9262381" y="6444079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ym typeface="Wingdings" pitchFamily="2" charset="2"/>
              </a:rPr>
              <a:t> HERA</a:t>
            </a:r>
            <a:endParaRPr lang="de-DE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907465-B976-844A-BBAE-249C51896587}"/>
              </a:ext>
            </a:extLst>
          </p:cNvPr>
          <p:cNvSpPr txBox="1"/>
          <p:nvPr/>
        </p:nvSpPr>
        <p:spPr>
          <a:xfrm>
            <a:off x="9643381" y="6235529"/>
            <a:ext cx="630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EIC</a:t>
            </a:r>
            <a:endParaRPr lang="de-DE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F2D72-E0E3-D64A-A2F4-42D6CD92069E}"/>
              </a:ext>
            </a:extLst>
          </p:cNvPr>
          <p:cNvSpPr txBox="1"/>
          <p:nvPr/>
        </p:nvSpPr>
        <p:spPr>
          <a:xfrm>
            <a:off x="238128" y="974558"/>
            <a:ext cx="617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DIS: clean </a:t>
            </a:r>
            <a:r>
              <a:rPr lang="de-DE" dirty="0" err="1"/>
              <a:t>theory</a:t>
            </a:r>
            <a:r>
              <a:rPr lang="de-DE" dirty="0"/>
              <a:t>, light </a:t>
            </a:r>
            <a:r>
              <a:rPr lang="de-DE" dirty="0" err="1"/>
              <a:t>cone</a:t>
            </a:r>
            <a:r>
              <a:rPr lang="de-DE" dirty="0"/>
              <a:t>, redundant </a:t>
            </a:r>
            <a:r>
              <a:rPr lang="de-DE" dirty="0" err="1"/>
              <a:t>e</a:t>
            </a:r>
            <a:r>
              <a:rPr lang="de-DE" dirty="0"/>
              <a:t>/h FS </a:t>
            </a:r>
            <a:r>
              <a:rPr lang="de-DE" dirty="0" err="1"/>
              <a:t>reconstruction</a:t>
            </a:r>
            <a:r>
              <a:rPr lang="de-DE" dirty="0"/>
              <a:t>, ..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D8DBCA-B59B-D44A-8D97-3C0F38A06945}"/>
              </a:ext>
            </a:extLst>
          </p:cNvPr>
          <p:cNvSpPr txBox="1"/>
          <p:nvPr/>
        </p:nvSpPr>
        <p:spPr>
          <a:xfrm>
            <a:off x="132347" y="6444079"/>
            <a:ext cx="704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Note </a:t>
            </a:r>
            <a:r>
              <a:rPr lang="de-DE" dirty="0" err="1"/>
              <a:t>that</a:t>
            </a:r>
            <a:r>
              <a:rPr lang="de-DE" dirty="0"/>
              <a:t> 50fb</a:t>
            </a:r>
            <a:r>
              <a:rPr lang="de-DE" baseline="30000" dirty="0"/>
              <a:t>-1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100 </a:t>
            </a:r>
            <a:r>
              <a:rPr lang="de-DE" dirty="0" err="1"/>
              <a:t>times</a:t>
            </a:r>
            <a:r>
              <a:rPr lang="de-DE" dirty="0"/>
              <a:t> H1‘s total </a:t>
            </a:r>
            <a:r>
              <a:rPr lang="de-DE" dirty="0" err="1"/>
              <a:t>luminosity</a:t>
            </a:r>
            <a:r>
              <a:rPr lang="de-DE" dirty="0"/>
              <a:t>: Low x </a:t>
            </a:r>
            <a:r>
              <a:rPr lang="de-DE" dirty="0" err="1"/>
              <a:t>needs</a:t>
            </a:r>
            <a:r>
              <a:rPr lang="de-DE" dirty="0"/>
              <a:t> just 1fb</a:t>
            </a:r>
            <a:r>
              <a:rPr lang="de-DE" baseline="30000" dirty="0"/>
              <a:t>-1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5692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002E-BDF8-B444-934D-3515B50F1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584" y="67577"/>
            <a:ext cx="8269817" cy="1325563"/>
          </a:xfrm>
        </p:spPr>
        <p:txBody>
          <a:bodyPr>
            <a:normAutofit/>
          </a:bodyPr>
          <a:lstStyle/>
          <a:p>
            <a:r>
              <a:rPr lang="de-DE" sz="4000" b="1" dirty="0" err="1">
                <a:solidFill>
                  <a:srgbClr val="002060"/>
                </a:solidFill>
              </a:rPr>
              <a:t>Higgs</a:t>
            </a:r>
            <a:r>
              <a:rPr lang="de-DE" sz="4000" b="1" dirty="0">
                <a:solidFill>
                  <a:srgbClr val="002060"/>
                </a:solidFill>
              </a:rPr>
              <a:t> in </a:t>
            </a:r>
            <a:r>
              <a:rPr lang="de-DE" sz="4000" b="1" dirty="0" err="1">
                <a:solidFill>
                  <a:srgbClr val="002060"/>
                </a:solidFill>
              </a:rPr>
              <a:t>ep</a:t>
            </a:r>
            <a:r>
              <a:rPr lang="de-DE" sz="4000" b="1" dirty="0">
                <a:solidFill>
                  <a:srgbClr val="002060"/>
                </a:solidFill>
              </a:rPr>
              <a:t> </a:t>
            </a:r>
            <a:r>
              <a:rPr lang="de-DE" sz="4000" b="1" dirty="0" err="1">
                <a:solidFill>
                  <a:srgbClr val="002060"/>
                </a:solidFill>
              </a:rPr>
              <a:t>and</a:t>
            </a:r>
            <a:r>
              <a:rPr lang="de-DE" sz="4000" b="1" dirty="0">
                <a:solidFill>
                  <a:srgbClr val="002060"/>
                </a:solidFill>
              </a:rPr>
              <a:t> pp </a:t>
            </a:r>
            <a:r>
              <a:rPr lang="de-DE" sz="4000" dirty="0">
                <a:solidFill>
                  <a:srgbClr val="002060"/>
                </a:solidFill>
              </a:rPr>
              <a:t>[</a:t>
            </a:r>
            <a:r>
              <a:rPr lang="de-DE" sz="4000" dirty="0" err="1">
                <a:solidFill>
                  <a:srgbClr val="002060"/>
                </a:solidFill>
              </a:rPr>
              <a:t>LHeC</a:t>
            </a:r>
            <a:r>
              <a:rPr lang="de-DE" sz="4000" dirty="0">
                <a:solidFill>
                  <a:srgbClr val="002060"/>
                </a:solidFill>
              </a:rPr>
              <a:t> </a:t>
            </a:r>
            <a:r>
              <a:rPr lang="de-DE" sz="4000" dirty="0" err="1">
                <a:solidFill>
                  <a:srgbClr val="002060"/>
                </a:solidFill>
              </a:rPr>
              <a:t>and</a:t>
            </a:r>
            <a:r>
              <a:rPr lang="de-DE" sz="4000" dirty="0">
                <a:solidFill>
                  <a:srgbClr val="002060"/>
                </a:solidFill>
              </a:rPr>
              <a:t> HL-LHC]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4E5C8-B094-2141-81B7-AA1B25031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03" y="2051526"/>
            <a:ext cx="7165369" cy="4027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6BB01-BE50-2141-840F-BFA8C05027A3}"/>
              </a:ext>
            </a:extLst>
          </p:cNvPr>
          <p:cNvSpPr txBox="1"/>
          <p:nvPr/>
        </p:nvSpPr>
        <p:spPr>
          <a:xfrm>
            <a:off x="1108121" y="1471354"/>
            <a:ext cx="62673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002060"/>
                </a:solidFill>
              </a:rPr>
              <a:t>Determination </a:t>
            </a:r>
            <a:r>
              <a:rPr lang="de-DE" sz="2000" b="1" dirty="0" err="1">
                <a:solidFill>
                  <a:srgbClr val="002060"/>
                </a:solidFill>
              </a:rPr>
              <a:t>of</a:t>
            </a:r>
            <a:r>
              <a:rPr lang="de-DE" sz="2000" b="1" dirty="0">
                <a:solidFill>
                  <a:srgbClr val="002060"/>
                </a:solidFill>
              </a:rPr>
              <a:t> SM </a:t>
            </a:r>
            <a:r>
              <a:rPr lang="de-DE" sz="2000" b="1" dirty="0" err="1">
                <a:solidFill>
                  <a:srgbClr val="002060"/>
                </a:solidFill>
              </a:rPr>
              <a:t>Higgs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couplings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jointly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from</a:t>
            </a:r>
            <a:r>
              <a:rPr lang="de-DE" sz="2000" b="1" dirty="0">
                <a:solidFill>
                  <a:srgbClr val="002060"/>
                </a:solidFill>
              </a:rPr>
              <a:t> pp + </a:t>
            </a:r>
            <a:r>
              <a:rPr lang="de-DE" sz="2000" b="1" dirty="0" err="1">
                <a:solidFill>
                  <a:srgbClr val="002060"/>
                </a:solidFill>
              </a:rPr>
              <a:t>ep</a:t>
            </a:r>
            <a:endParaRPr lang="de-DE" sz="2000" b="1" dirty="0">
              <a:solidFill>
                <a:srgbClr val="00206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6E09278-56E1-8D4A-BB34-64384AD0139A}"/>
              </a:ext>
            </a:extLst>
          </p:cNvPr>
          <p:cNvCxnSpPr/>
          <p:nvPr/>
        </p:nvCxnSpPr>
        <p:spPr>
          <a:xfrm>
            <a:off x="914400" y="4572008"/>
            <a:ext cx="665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965699-F182-A64C-8CB4-FA663AF46355}"/>
              </a:ext>
            </a:extLst>
          </p:cNvPr>
          <p:cNvSpPr txBox="1"/>
          <p:nvPr/>
        </p:nvSpPr>
        <p:spPr>
          <a:xfrm>
            <a:off x="7095067" y="393514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1%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BC5FA-9E43-6D49-8F73-9307729A1C70}"/>
              </a:ext>
            </a:extLst>
          </p:cNvPr>
          <p:cNvSpPr txBox="1"/>
          <p:nvPr/>
        </p:nvSpPr>
        <p:spPr>
          <a:xfrm>
            <a:off x="8986514" y="3193373"/>
            <a:ext cx="2016771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bb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0070C0"/>
                </a:solidFill>
              </a:rPr>
              <a:t> 0.9    </a:t>
            </a:r>
            <a:r>
              <a:rPr lang="de-DE" sz="2400" dirty="0">
                <a:solidFill>
                  <a:srgbClr val="C00000"/>
                </a:solidFill>
              </a:rPr>
              <a:t>2.7</a:t>
            </a:r>
          </a:p>
          <a:p>
            <a:r>
              <a:rPr lang="de-DE" sz="2400" dirty="0"/>
              <a:t>WW  </a:t>
            </a:r>
            <a:r>
              <a:rPr lang="de-DE" sz="2400" dirty="0">
                <a:solidFill>
                  <a:srgbClr val="0070C0"/>
                </a:solidFill>
              </a:rPr>
              <a:t>0.3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1.2</a:t>
            </a:r>
          </a:p>
          <a:p>
            <a:r>
              <a:rPr lang="de-DE" sz="2400" dirty="0" err="1"/>
              <a:t>gg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1.7    </a:t>
            </a:r>
            <a:r>
              <a:rPr lang="de-DE" sz="2400" dirty="0">
                <a:solidFill>
                  <a:srgbClr val="C00000"/>
                </a:solidFill>
              </a:rPr>
              <a:t>2.2</a:t>
            </a:r>
          </a:p>
          <a:p>
            <a:r>
              <a:rPr lang="de-DE" sz="2400" dirty="0"/>
              <a:t>tau    </a:t>
            </a:r>
            <a:r>
              <a:rPr lang="de-DE" sz="2400" dirty="0">
                <a:solidFill>
                  <a:srgbClr val="0070C0"/>
                </a:solidFill>
              </a:rPr>
              <a:t>1.5</a:t>
            </a:r>
            <a:r>
              <a:rPr lang="de-DE" sz="2400" dirty="0"/>
              <a:t>    </a:t>
            </a:r>
            <a:r>
              <a:rPr lang="de-DE" sz="2400" dirty="0">
                <a:solidFill>
                  <a:srgbClr val="C00000"/>
                </a:solidFill>
              </a:rPr>
              <a:t>1.6</a:t>
            </a:r>
          </a:p>
          <a:p>
            <a:r>
              <a:rPr lang="de-DE" sz="2400" dirty="0"/>
              <a:t>cc     </a:t>
            </a:r>
            <a:r>
              <a:rPr lang="de-DE" sz="2400" dirty="0">
                <a:solidFill>
                  <a:srgbClr val="0070C0"/>
                </a:solidFill>
              </a:rPr>
              <a:t> 1.9     </a:t>
            </a:r>
            <a:r>
              <a:rPr lang="de-DE" sz="2400" dirty="0"/>
              <a:t>--</a:t>
            </a:r>
          </a:p>
          <a:p>
            <a:r>
              <a:rPr lang="de-DE" sz="2400" dirty="0"/>
              <a:t>ZZ     </a:t>
            </a:r>
            <a:r>
              <a:rPr lang="de-DE" sz="2400" dirty="0">
                <a:solidFill>
                  <a:srgbClr val="0070C0"/>
                </a:solidFill>
              </a:rPr>
              <a:t> 0.5    </a:t>
            </a:r>
            <a:r>
              <a:rPr lang="de-DE" sz="2400" dirty="0">
                <a:solidFill>
                  <a:srgbClr val="C00000"/>
                </a:solidFill>
              </a:rPr>
              <a:t>1.0</a:t>
            </a:r>
          </a:p>
          <a:p>
            <a:r>
              <a:rPr lang="de-DE" sz="2400" dirty="0" err="1"/>
              <a:t>yy</a:t>
            </a:r>
            <a:r>
              <a:rPr lang="de-DE" sz="2400" dirty="0"/>
              <a:t>     </a:t>
            </a:r>
            <a:r>
              <a:rPr lang="de-DE" sz="2400" dirty="0">
                <a:solidFill>
                  <a:srgbClr val="0070C0"/>
                </a:solidFill>
              </a:rPr>
              <a:t> 3.3    </a:t>
            </a:r>
            <a:r>
              <a:rPr lang="de-DE" sz="2400" dirty="0">
                <a:solidFill>
                  <a:srgbClr val="C00000"/>
                </a:solidFill>
              </a:rPr>
              <a:t>1.7</a:t>
            </a:r>
          </a:p>
          <a:p>
            <a:endParaRPr lang="de-DE" sz="2400" dirty="0"/>
          </a:p>
          <a:p>
            <a:r>
              <a:rPr lang="de-DE" sz="1600" dirty="0"/>
              <a:t>in </a:t>
            </a:r>
            <a:r>
              <a:rPr lang="de-DE" sz="1600" dirty="0" err="1"/>
              <a:t>percent</a:t>
            </a:r>
            <a:r>
              <a:rPr lang="de-DE" sz="1600" dirty="0"/>
              <a:t>. SM </a:t>
            </a:r>
            <a:r>
              <a:rPr lang="de-DE" sz="1600" dirty="0" err="1"/>
              <a:t>width</a:t>
            </a:r>
            <a:r>
              <a:rPr lang="de-DE" sz="1600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CBEF22-3FBC-AA41-B21B-8620BD4A8F15}"/>
              </a:ext>
            </a:extLst>
          </p:cNvPr>
          <p:cNvSpPr txBox="1"/>
          <p:nvPr/>
        </p:nvSpPr>
        <p:spPr>
          <a:xfrm>
            <a:off x="8795275" y="2310014"/>
            <a:ext cx="2399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Uncertainties</a:t>
            </a:r>
            <a:r>
              <a:rPr lang="de-DE" b="1" dirty="0"/>
              <a:t> on </a:t>
            </a:r>
            <a:r>
              <a:rPr lang="de-DE" b="1" dirty="0" err="1"/>
              <a:t>kappa</a:t>
            </a:r>
            <a:endParaRPr lang="de-DE" b="1" dirty="0"/>
          </a:p>
          <a:p>
            <a:r>
              <a:rPr lang="de-DE" dirty="0" err="1"/>
              <a:t>Decay</a:t>
            </a:r>
            <a:r>
              <a:rPr lang="de-DE" dirty="0"/>
              <a:t> 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>
                <a:solidFill>
                  <a:srgbClr val="0070C0"/>
                </a:solidFill>
              </a:rPr>
              <a:t>FCCep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C00000"/>
                </a:solidFill>
              </a:rPr>
              <a:t>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CC02BD-BC66-BB42-8795-CE7134741FFC}"/>
              </a:ext>
            </a:extLst>
          </p:cNvPr>
          <p:cNvSpPr txBox="1"/>
          <p:nvPr/>
        </p:nvSpPr>
        <p:spPr>
          <a:xfrm>
            <a:off x="8795275" y="1563688"/>
            <a:ext cx="225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 FCC-eh at</a:t>
            </a:r>
          </a:p>
          <a:p>
            <a:r>
              <a:rPr lang="de-DE" dirty="0"/>
              <a:t>20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p</a:t>
            </a:r>
            <a:r>
              <a:rPr lang="de-DE" dirty="0"/>
              <a:t> x 60 </a:t>
            </a:r>
            <a:r>
              <a:rPr lang="de-DE" dirty="0" err="1"/>
              <a:t>GeV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-25000" dirty="0" err="1"/>
              <a:t>e</a:t>
            </a:r>
            <a:endParaRPr lang="de-DE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97C76-6B28-1D40-BCE9-99EC60E4C8B7}"/>
              </a:ext>
            </a:extLst>
          </p:cNvPr>
          <p:cNvSpPr/>
          <p:nvPr/>
        </p:nvSpPr>
        <p:spPr>
          <a:xfrm>
            <a:off x="8393947" y="1304982"/>
            <a:ext cx="2895600" cy="518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9BC118-7A86-F140-9097-617EE725942C}"/>
              </a:ext>
            </a:extLst>
          </p:cNvPr>
          <p:cNvSpPr txBox="1"/>
          <p:nvPr/>
        </p:nvSpPr>
        <p:spPr>
          <a:xfrm>
            <a:off x="561099" y="5977469"/>
            <a:ext cx="7276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The </a:t>
            </a:r>
            <a:r>
              <a:rPr lang="de-DE" b="1" dirty="0" err="1">
                <a:solidFill>
                  <a:srgbClr val="002060"/>
                </a:solidFill>
              </a:rPr>
              <a:t>combined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ep+pp</a:t>
            </a:r>
            <a:r>
              <a:rPr lang="de-DE" b="1" dirty="0">
                <a:solidFill>
                  <a:srgbClr val="002060"/>
                </a:solidFill>
              </a:rPr>
              <a:t> at LHC </a:t>
            </a:r>
            <a:r>
              <a:rPr lang="de-DE" b="1" dirty="0" err="1">
                <a:solidFill>
                  <a:srgbClr val="002060"/>
                </a:solidFill>
              </a:rPr>
              <a:t>reaches</a:t>
            </a:r>
            <a:r>
              <a:rPr lang="de-DE" b="1" dirty="0">
                <a:solidFill>
                  <a:srgbClr val="002060"/>
                </a:solidFill>
              </a:rPr>
              <a:t> </a:t>
            </a:r>
            <a:r>
              <a:rPr lang="de-DE" b="1" dirty="0" err="1">
                <a:solidFill>
                  <a:srgbClr val="002060"/>
                </a:solidFill>
              </a:rPr>
              <a:t>below</a:t>
            </a:r>
            <a:r>
              <a:rPr lang="de-DE" b="1" dirty="0">
                <a:solidFill>
                  <a:srgbClr val="002060"/>
                </a:solidFill>
              </a:rPr>
              <a:t> 1% </a:t>
            </a:r>
            <a:r>
              <a:rPr lang="de-DE" b="1" dirty="0" err="1">
                <a:solidFill>
                  <a:srgbClr val="002060"/>
                </a:solidFill>
              </a:rPr>
              <a:t>for</a:t>
            </a:r>
            <a:r>
              <a:rPr lang="de-DE" b="1" dirty="0">
                <a:solidFill>
                  <a:srgbClr val="002060"/>
                </a:solidFill>
              </a:rPr>
              <a:t> dominant </a:t>
            </a:r>
            <a:r>
              <a:rPr lang="de-DE" b="1" dirty="0" err="1">
                <a:solidFill>
                  <a:srgbClr val="002060"/>
                </a:solidFill>
              </a:rPr>
              <a:t>channels</a:t>
            </a:r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 err="1">
                <a:solidFill>
                  <a:srgbClr val="9E8A61"/>
                </a:solidFill>
              </a:rPr>
              <a:t>ep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adds</a:t>
            </a:r>
            <a:r>
              <a:rPr lang="de-DE" b="1" dirty="0">
                <a:solidFill>
                  <a:srgbClr val="9E8A61"/>
                </a:solidFill>
              </a:rPr>
              <a:t> </a:t>
            </a:r>
            <a:r>
              <a:rPr lang="de-DE" b="1" dirty="0" err="1">
                <a:solidFill>
                  <a:srgbClr val="9E8A61"/>
                </a:solidFill>
              </a:rPr>
              <a:t>charm</a:t>
            </a:r>
            <a:r>
              <a:rPr lang="de-DE" b="1" dirty="0">
                <a:solidFill>
                  <a:srgbClr val="002060"/>
                </a:solidFill>
              </a:rPr>
              <a:t>.  </a:t>
            </a:r>
            <a:r>
              <a:rPr lang="de-DE" dirty="0">
                <a:solidFill>
                  <a:srgbClr val="002060"/>
                </a:solidFill>
              </a:rPr>
              <a:t>Analysis in EFT </a:t>
            </a:r>
            <a:r>
              <a:rPr lang="de-DE" dirty="0" err="1">
                <a:solidFill>
                  <a:srgbClr val="002060"/>
                </a:solidFill>
              </a:rPr>
              <a:t>framework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work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progress</a:t>
            </a:r>
            <a:r>
              <a:rPr lang="de-DE" dirty="0">
                <a:solidFill>
                  <a:srgbClr val="002060"/>
                </a:solidFill>
              </a:rPr>
              <a:t> (</a:t>
            </a:r>
            <a:r>
              <a:rPr lang="de-DE" dirty="0" err="1">
                <a:solidFill>
                  <a:srgbClr val="002060"/>
                </a:solidFill>
              </a:rPr>
              <a:t>aTGCs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ep</a:t>
            </a:r>
            <a:r>
              <a:rPr lang="de-DE" dirty="0">
                <a:solidFill>
                  <a:srgbClr val="002060"/>
                </a:solidFill>
              </a:rPr>
              <a:t>..) </a:t>
            </a:r>
          </a:p>
        </p:txBody>
      </p:sp>
    </p:spTree>
    <p:extLst>
      <p:ext uri="{BB962C8B-B14F-4D97-AF65-F5344CB8AC3E}">
        <p14:creationId xmlns:p14="http://schemas.microsoft.com/office/powerpoint/2010/main" val="3242860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3666082"/>
            <a:ext cx="8035331" cy="31067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80624"/>
            <a:ext cx="8035331" cy="34754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9821391" y="2553512"/>
            <a:ext cx="4173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From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LHeC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strategy paper CERN-ACC-NOTE-2018-0084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8274" y="2338069"/>
            <a:ext cx="2536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Electroweak+Top</a:t>
            </a:r>
            <a:r>
              <a:rPr lang="en-US" b="1" dirty="0"/>
              <a:t> Physics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73317" y="5651908"/>
            <a:ext cx="168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BSM + Searches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38D92-1D87-294D-BB48-679140E15EA3}"/>
              </a:ext>
            </a:extLst>
          </p:cNvPr>
          <p:cNvSpPr txBox="1"/>
          <p:nvPr/>
        </p:nvSpPr>
        <p:spPr>
          <a:xfrm>
            <a:off x="10016532" y="950495"/>
            <a:ext cx="152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Anomalous</a:t>
            </a:r>
            <a:endParaRPr lang="de-DE" dirty="0"/>
          </a:p>
          <a:p>
            <a:r>
              <a:rPr lang="de-DE" dirty="0" err="1"/>
              <a:t>Wtb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43718-162F-AD4E-8AAA-4A8DD85EAA64}"/>
              </a:ext>
            </a:extLst>
          </p:cNvPr>
          <p:cNvSpPr txBox="1"/>
          <p:nvPr/>
        </p:nvSpPr>
        <p:spPr>
          <a:xfrm>
            <a:off x="10032875" y="4319337"/>
            <a:ext cx="107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Higgsinos</a:t>
            </a:r>
            <a:endParaRPr lang="de-D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F2E916-DFA9-F347-9E20-3A2D970A1255}"/>
              </a:ext>
            </a:extLst>
          </p:cNvPr>
          <p:cNvSpPr txBox="1"/>
          <p:nvPr/>
        </p:nvSpPr>
        <p:spPr>
          <a:xfrm>
            <a:off x="30022" y="5219462"/>
            <a:ext cx="1743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Heavy Neutrinos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EA599D-FE59-7B48-9147-B4FFB52133D4}"/>
              </a:ext>
            </a:extLst>
          </p:cNvPr>
          <p:cNvSpPr txBox="1"/>
          <p:nvPr/>
        </p:nvSpPr>
        <p:spPr>
          <a:xfrm>
            <a:off x="457200" y="950495"/>
            <a:ext cx="1333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Precision</a:t>
            </a:r>
          </a:p>
          <a:p>
            <a:r>
              <a:rPr lang="de-DE" dirty="0" err="1"/>
              <a:t>Electroweak</a:t>
            </a:r>
            <a:endParaRPr lang="de-DE" dirty="0"/>
          </a:p>
          <a:p>
            <a:r>
              <a:rPr lang="de-DE" dirty="0" err="1"/>
              <a:t>Physics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17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4612" y="119459"/>
            <a:ext cx="5828190" cy="695461"/>
          </a:xfrm>
        </p:spPr>
        <p:txBody>
          <a:bodyPr>
            <a:normAutofit/>
          </a:bodyPr>
          <a:lstStyle/>
          <a:p>
            <a:r>
              <a:rPr lang="en-US" sz="3200" b="1" dirty="0"/>
              <a:t>Nuclear PDFs at </a:t>
            </a:r>
            <a:r>
              <a:rPr lang="en-US" sz="3200" b="1" dirty="0" err="1">
                <a:solidFill>
                  <a:srgbClr val="C00000"/>
                </a:solidFill>
              </a:rPr>
              <a:t>LHeC</a:t>
            </a:r>
            <a:r>
              <a:rPr lang="en-US" sz="3200" b="1" dirty="0"/>
              <a:t>/</a:t>
            </a:r>
            <a:r>
              <a:rPr lang="en-US" sz="3200" b="1" dirty="0" err="1"/>
              <a:t>FCCeh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19" y="879277"/>
            <a:ext cx="4549323" cy="287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641" y="3933356"/>
            <a:ext cx="4434133" cy="2691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18" y="3891488"/>
            <a:ext cx="4612182" cy="27612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3961" y="1248201"/>
            <a:ext cx="2818906" cy="2096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914" y="3258045"/>
            <a:ext cx="2483985" cy="55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2551" y="3758478"/>
            <a:ext cx="2526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 </a:t>
            </a:r>
            <a:r>
              <a:rPr lang="en-US" sz="1200" dirty="0" err="1"/>
              <a:t>Armesto</a:t>
            </a:r>
            <a:r>
              <a:rPr lang="en-US" sz="1200" dirty="0"/>
              <a:t>, FCC Physics Week 1/2018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56441" y="1063042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1509.00792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1071" y="1912077"/>
            <a:ext cx="972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 </a:t>
            </a:r>
          </a:p>
          <a:p>
            <a:r>
              <a:rPr lang="en-US" dirty="0"/>
              <a:t>status </a:t>
            </a:r>
            <a:r>
              <a:rPr lang="en-US" sz="1400" dirty="0">
                <a:sym typeface="Wingdings"/>
              </a:rPr>
              <a:t></a:t>
            </a:r>
            <a:endParaRPr lang="en-US" sz="1400" dirty="0"/>
          </a:p>
          <a:p>
            <a:r>
              <a:rPr lang="en-US" dirty="0"/>
              <a:t>on </a:t>
            </a:r>
            <a:r>
              <a:rPr lang="en-US" dirty="0" err="1"/>
              <a:t>xg</a:t>
            </a:r>
            <a:endParaRPr lang="en-US" dirty="0"/>
          </a:p>
          <a:p>
            <a:r>
              <a:rPr lang="en-US" dirty="0" err="1"/>
              <a:t>Pb</a:t>
            </a:r>
            <a:r>
              <a:rPr lang="en-US" dirty="0"/>
              <a:t>/p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7369" y="6483479"/>
            <a:ext cx="3297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LHeC</a:t>
            </a:r>
            <a:r>
              <a:rPr lang="en-US" sz="1600" dirty="0"/>
              <a:t>: Full error, Δχ</a:t>
            </a:r>
            <a:r>
              <a:rPr lang="en-US" sz="1600" baseline="30000" dirty="0"/>
              <a:t>2 </a:t>
            </a:r>
            <a:r>
              <a:rPr lang="en-US" sz="1600" dirty="0"/>
              <a:t>=1.  EPPS Δχ</a:t>
            </a:r>
            <a:r>
              <a:rPr lang="en-US" sz="1600" baseline="30000" dirty="0"/>
              <a:t>2 </a:t>
            </a:r>
            <a:r>
              <a:rPr lang="en-US" sz="1600" dirty="0"/>
              <a:t>=52</a:t>
            </a:r>
            <a:endParaRPr lang="en-US" sz="1600" baseline="30000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989914" y="1340041"/>
            <a:ext cx="0" cy="1918005"/>
          </a:xfrm>
          <a:prstGeom prst="line">
            <a:avLst/>
          </a:prstGeom>
          <a:ln w="12700">
            <a:solidFill>
              <a:schemeClr val="accent4">
                <a:lumMod val="75000"/>
              </a:schemeClr>
            </a:solidFill>
          </a:ln>
          <a:effectLst>
            <a:outerShdw blurRad="40000" dist="20000" dir="10560000" sx="102000" sy="102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496731" y="2498256"/>
            <a:ext cx="710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52551" y="5637404"/>
            <a:ext cx="901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valence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24121" y="5410867"/>
            <a:ext cx="50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8CAD68-51FC-0048-BDEA-CFEBFACF1CC3}"/>
              </a:ext>
            </a:extLst>
          </p:cNvPr>
          <p:cNvSpPr txBox="1"/>
          <p:nvPr/>
        </p:nvSpPr>
        <p:spPr>
          <a:xfrm>
            <a:off x="148366" y="183024"/>
            <a:ext cx="408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Unique </a:t>
            </a:r>
            <a:r>
              <a:rPr lang="de-DE" dirty="0" err="1"/>
              <a:t>nuclear</a:t>
            </a:r>
            <a:r>
              <a:rPr lang="de-DE" dirty="0"/>
              <a:t>/HI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endParaRPr lang="de-DE" dirty="0"/>
          </a:p>
          <a:p>
            <a:r>
              <a:rPr lang="de-DE" dirty="0"/>
              <a:t>Extension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10 </a:t>
            </a:r>
            <a:r>
              <a:rPr lang="de-DE" baseline="30000" dirty="0"/>
              <a:t>3-4</a:t>
            </a:r>
          </a:p>
          <a:p>
            <a:r>
              <a:rPr lang="de-DE" dirty="0"/>
              <a:t>QCD </a:t>
            </a:r>
            <a:r>
              <a:rPr lang="de-DE" dirty="0" err="1"/>
              <a:t>of</a:t>
            </a:r>
            <a:r>
              <a:rPr lang="de-DE" dirty="0"/>
              <a:t> QGP, de-</a:t>
            </a:r>
            <a:r>
              <a:rPr lang="de-DE" dirty="0" err="1"/>
              <a:t>confinement</a:t>
            </a:r>
            <a:r>
              <a:rPr lang="de-DE" dirty="0"/>
              <a:t>, </a:t>
            </a:r>
            <a:r>
              <a:rPr lang="de-DE" dirty="0" err="1"/>
              <a:t>saturation</a:t>
            </a:r>
            <a:r>
              <a:rPr lang="de-DE" dirty="0"/>
              <a:t>..</a:t>
            </a:r>
          </a:p>
          <a:p>
            <a:r>
              <a:rPr lang="de-DE" dirty="0" err="1"/>
              <a:t>nPDFs</a:t>
            </a:r>
            <a:r>
              <a:rPr lang="de-DE" dirty="0"/>
              <a:t> </a:t>
            </a:r>
            <a:r>
              <a:rPr lang="de-DE" dirty="0" err="1"/>
              <a:t>independent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 PDFs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0359A-676D-E74D-8BF9-68A119107809}"/>
              </a:ext>
            </a:extLst>
          </p:cNvPr>
          <p:cNvSpPr txBox="1"/>
          <p:nvPr/>
        </p:nvSpPr>
        <p:spPr>
          <a:xfrm>
            <a:off x="74435" y="5978511"/>
            <a:ext cx="1231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cf </a:t>
            </a:r>
            <a:r>
              <a:rPr lang="de-DE" sz="1400" dirty="0" err="1"/>
              <a:t>talk</a:t>
            </a:r>
            <a:r>
              <a:rPr lang="de-DE" sz="1400" dirty="0"/>
              <a:t> </a:t>
            </a:r>
            <a:r>
              <a:rPr lang="de-DE" sz="1400" dirty="0" err="1"/>
              <a:t>by</a:t>
            </a:r>
            <a:endParaRPr lang="de-DE" sz="1400" dirty="0"/>
          </a:p>
          <a:p>
            <a:r>
              <a:rPr lang="de-DE" sz="1400" dirty="0"/>
              <a:t>A </a:t>
            </a:r>
            <a:r>
              <a:rPr lang="de-DE" sz="1400" dirty="0" err="1"/>
              <a:t>Stasto</a:t>
            </a:r>
            <a:r>
              <a:rPr lang="de-DE" sz="1400" dirty="0"/>
              <a:t> </a:t>
            </a:r>
            <a:r>
              <a:rPr lang="de-DE" sz="1400" dirty="0" err="1"/>
              <a:t>today</a:t>
            </a:r>
            <a:endParaRPr lang="de-DE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A61237-B1B8-AF46-84BC-48C38520CA06}"/>
              </a:ext>
            </a:extLst>
          </p:cNvPr>
          <p:cNvSpPr txBox="1"/>
          <p:nvPr/>
        </p:nvSpPr>
        <p:spPr>
          <a:xfrm>
            <a:off x="129270" y="1667259"/>
            <a:ext cx="1447384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luminosity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~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de-DE" baseline="30000" dirty="0">
                <a:solidFill>
                  <a:schemeClr val="accent1">
                    <a:lumMod val="50000"/>
                  </a:schemeClr>
                </a:solidFill>
              </a:rPr>
              <a:t>33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enables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high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statistics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short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eA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runs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de-DE" sz="1400" dirty="0">
                <a:solidFill>
                  <a:schemeClr val="accent1">
                    <a:lumMod val="50000"/>
                  </a:schemeClr>
                </a:solidFill>
              </a:rPr>
              <a:t>cf J Jowett et al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7415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100" y="296863"/>
            <a:ext cx="6144795" cy="65563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LHeC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Detector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FA4CF-2AE7-4944-B7B9-AB16A06F0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47" y="1191128"/>
            <a:ext cx="7922016" cy="4699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F26CF4-6A17-4647-9C72-3DB7D7AB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63" y="3768052"/>
            <a:ext cx="3819349" cy="239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2D66-D4B9-C94A-B524-70D739633C71}"/>
              </a:ext>
            </a:extLst>
          </p:cNvPr>
          <p:cNvSpPr txBox="1"/>
          <p:nvPr/>
        </p:nvSpPr>
        <p:spPr>
          <a:xfrm>
            <a:off x="8187703" y="2129978"/>
            <a:ext cx="3825150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Study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installation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sequence</a:t>
            </a:r>
            <a:r>
              <a:rPr lang="de-DE" dirty="0"/>
              <a:t>)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in IP2 </a:t>
            </a:r>
            <a:r>
              <a:rPr lang="de-DE" dirty="0" err="1"/>
              <a:t>cavern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L3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/>
              <a:t>[</a:t>
            </a:r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]</a:t>
            </a:r>
          </a:p>
          <a:p>
            <a:r>
              <a:rPr lang="de-DE" dirty="0"/>
              <a:t>A. </a:t>
            </a:r>
            <a:r>
              <a:rPr lang="de-DE" dirty="0" err="1"/>
              <a:t>Ghaddi</a:t>
            </a:r>
            <a:r>
              <a:rPr lang="de-DE" dirty="0"/>
              <a:t> et al, </a:t>
            </a:r>
            <a:r>
              <a:rPr lang="de-DE" dirty="0" err="1"/>
              <a:t>LHeC</a:t>
            </a:r>
            <a:r>
              <a:rPr lang="de-DE" dirty="0"/>
              <a:t> Workshop 2015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6D1C3-B69E-1B45-9AFD-DBB578FDFB7E}"/>
              </a:ext>
            </a:extLst>
          </p:cNvPr>
          <p:cNvSpPr txBox="1"/>
          <p:nvPr/>
        </p:nvSpPr>
        <p:spPr>
          <a:xfrm>
            <a:off x="294452" y="6323312"/>
            <a:ext cx="980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Currently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increase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radius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tracker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choose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technology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summarise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/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simulate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response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: update </a:t>
            </a: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this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 fall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1E4A1-AE7E-8E4C-B335-F14EE13B3277}"/>
              </a:ext>
            </a:extLst>
          </p:cNvPr>
          <p:cNvSpPr txBox="1"/>
          <p:nvPr/>
        </p:nvSpPr>
        <p:spPr>
          <a:xfrm>
            <a:off x="1588168" y="1116966"/>
            <a:ext cx="39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L=13.6 m [FCCeh:19.3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about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CMS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size</a:t>
            </a:r>
            <a:r>
              <a:rPr lang="de-DE" dirty="0"/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2B7D7-ED46-5B41-81CD-D99D9AE44CAB}"/>
              </a:ext>
            </a:extLst>
          </p:cNvPr>
          <p:cNvSpPr txBox="1"/>
          <p:nvPr/>
        </p:nvSpPr>
        <p:spPr>
          <a:xfrm>
            <a:off x="179146" y="1486298"/>
            <a:ext cx="125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R=4.6 m</a:t>
            </a:r>
          </a:p>
          <a:p>
            <a:r>
              <a:rPr lang="de-DE" dirty="0"/>
              <a:t>[6.2 </a:t>
            </a:r>
            <a:r>
              <a:rPr lang="de-DE" dirty="0" err="1"/>
              <a:t>FCCeh</a:t>
            </a:r>
            <a:r>
              <a:rPr lang="de-DE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FBB0-F4DF-2645-A4EB-7BB208A4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916" y="266699"/>
            <a:ext cx="2898286" cy="1630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5C9C42-0C89-884C-AD7F-4C66CF9FDFFA}"/>
              </a:ext>
            </a:extLst>
          </p:cNvPr>
          <p:cNvSpPr txBox="1"/>
          <p:nvPr/>
        </p:nvSpPr>
        <p:spPr>
          <a:xfrm>
            <a:off x="6003758" y="478064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302083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8338-6CAB-514C-B7D7-625A3067E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5263"/>
            <a:ext cx="9144000" cy="681037"/>
          </a:xfrm>
        </p:spPr>
        <p:txBody>
          <a:bodyPr>
            <a:normAutofit/>
          </a:bodyPr>
          <a:lstStyle/>
          <a:p>
            <a:r>
              <a:rPr lang="de-DE" sz="3600" b="1" dirty="0"/>
              <a:t>FCC-eh in </a:t>
            </a:r>
            <a:r>
              <a:rPr lang="de-DE" sz="3600" b="1" dirty="0" err="1"/>
              <a:t>the</a:t>
            </a:r>
            <a:r>
              <a:rPr lang="de-DE" sz="3600" b="1" dirty="0"/>
              <a:t> CDR </a:t>
            </a:r>
            <a:r>
              <a:rPr lang="de-DE" sz="2400" dirty="0"/>
              <a:t>[V1 </a:t>
            </a:r>
            <a:r>
              <a:rPr lang="de-DE" sz="2400" dirty="0" err="1"/>
              <a:t>Physics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V3 </a:t>
            </a:r>
            <a:r>
              <a:rPr lang="de-DE" sz="2400" dirty="0" err="1"/>
              <a:t>hh</a:t>
            </a:r>
            <a:r>
              <a:rPr lang="de-DE" sz="2400" dirty="0"/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7D8B2-3710-2043-81F2-A26F933BD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210" y="2455334"/>
            <a:ext cx="4227964" cy="28278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1DA6B-70FA-B142-A24B-D841D29D6612}"/>
              </a:ext>
            </a:extLst>
          </p:cNvPr>
          <p:cNvSpPr txBox="1"/>
          <p:nvPr/>
        </p:nvSpPr>
        <p:spPr>
          <a:xfrm>
            <a:off x="541867" y="948268"/>
            <a:ext cx="11348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B050"/>
                </a:solidFill>
              </a:rPr>
              <a:t>Volume 1 </a:t>
            </a:r>
            <a:r>
              <a:rPr lang="de-DE" dirty="0" err="1"/>
              <a:t>had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collaborative</a:t>
            </a:r>
            <a:r>
              <a:rPr lang="de-DE" dirty="0"/>
              <a:t> </a:t>
            </a:r>
            <a:r>
              <a:rPr lang="de-DE" dirty="0" err="1"/>
              <a:t>effort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b="1" dirty="0" err="1">
                <a:solidFill>
                  <a:srgbClr val="00B050"/>
                </a:solidFill>
              </a:rPr>
              <a:t>the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entity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of</a:t>
            </a:r>
            <a:r>
              <a:rPr lang="de-DE" b="1" dirty="0">
                <a:solidFill>
                  <a:srgbClr val="00B050"/>
                </a:solidFill>
              </a:rPr>
              <a:t> FCC </a:t>
            </a:r>
            <a:r>
              <a:rPr lang="de-DE" b="1" dirty="0" err="1">
                <a:solidFill>
                  <a:srgbClr val="00B050"/>
                </a:solidFill>
              </a:rPr>
              <a:t>physics</a:t>
            </a:r>
            <a:r>
              <a:rPr lang="de-DE" b="1" dirty="0">
                <a:solidFill>
                  <a:srgbClr val="00B050"/>
                </a:solidFill>
              </a:rPr>
              <a:t>,  in </a:t>
            </a:r>
            <a:r>
              <a:rPr lang="de-DE" b="1" dirty="0" err="1">
                <a:solidFill>
                  <a:srgbClr val="00B050"/>
                </a:solidFill>
              </a:rPr>
              <a:t>ee</a:t>
            </a:r>
            <a:r>
              <a:rPr lang="de-DE" b="1" dirty="0">
                <a:solidFill>
                  <a:srgbClr val="00B050"/>
                </a:solidFill>
              </a:rPr>
              <a:t>, pp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ep</a:t>
            </a:r>
            <a:r>
              <a:rPr lang="de-DE" b="1" dirty="0">
                <a:solidFill>
                  <a:srgbClr val="00B050"/>
                </a:solidFill>
              </a:rPr>
              <a:t>, </a:t>
            </a:r>
            <a:r>
              <a:rPr lang="de-DE" b="1" dirty="0" err="1">
                <a:solidFill>
                  <a:srgbClr val="00B050"/>
                </a:solidFill>
              </a:rPr>
              <a:t>including</a:t>
            </a:r>
            <a:r>
              <a:rPr lang="de-DE" b="1" dirty="0">
                <a:solidFill>
                  <a:srgbClr val="00B050"/>
                </a:solidFill>
              </a:rPr>
              <a:t> AA </a:t>
            </a:r>
            <a:r>
              <a:rPr lang="de-DE" b="1" dirty="0" err="1">
                <a:solidFill>
                  <a:srgbClr val="00B050"/>
                </a:solidFill>
              </a:rPr>
              <a:t>and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eA</a:t>
            </a:r>
            <a:endParaRPr lang="de-DE" b="1" dirty="0">
              <a:solidFill>
                <a:srgbClr val="00B050"/>
              </a:solidFill>
            </a:endParaRPr>
          </a:p>
          <a:p>
            <a:r>
              <a:rPr lang="de-DE" b="1" dirty="0">
                <a:solidFill>
                  <a:srgbClr val="0070C0"/>
                </a:solidFill>
              </a:rPr>
              <a:t>Volume 3 </a:t>
            </a:r>
            <a:r>
              <a:rPr lang="de-DE" dirty="0"/>
              <a:t>on FCC </a:t>
            </a:r>
            <a:r>
              <a:rPr lang="de-DE" dirty="0" err="1"/>
              <a:t>hh</a:t>
            </a:r>
            <a:r>
              <a:rPr lang="de-DE" dirty="0"/>
              <a:t> </a:t>
            </a:r>
            <a:r>
              <a:rPr lang="de-DE" dirty="0" err="1"/>
              <a:t>contains</a:t>
            </a:r>
            <a:r>
              <a:rPr lang="de-DE" dirty="0"/>
              <a:t> a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summary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main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characteristics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of</a:t>
            </a:r>
            <a:r>
              <a:rPr lang="de-DE" b="1" dirty="0">
                <a:solidFill>
                  <a:srgbClr val="0070C0"/>
                </a:solidFill>
              </a:rPr>
              <a:t> FCC-eh </a:t>
            </a:r>
            <a:r>
              <a:rPr lang="de-DE" b="1" dirty="0" err="1">
                <a:solidFill>
                  <a:srgbClr val="0070C0"/>
                </a:solidFill>
              </a:rPr>
              <a:t>and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the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detector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concept</a:t>
            </a:r>
            <a:r>
              <a:rPr lang="de-DE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DC441-A8DE-CB45-AEFD-CC1CADB04931}"/>
              </a:ext>
            </a:extLst>
          </p:cNvPr>
          <p:cNvSpPr txBox="1"/>
          <p:nvPr/>
        </p:nvSpPr>
        <p:spPr>
          <a:xfrm>
            <a:off x="541867" y="1847396"/>
            <a:ext cx="1152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Some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striking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physics</a:t>
            </a:r>
            <a:r>
              <a:rPr lang="de-DE" dirty="0">
                <a:solidFill>
                  <a:srgbClr val="FF0000"/>
                </a:solidFill>
              </a:rPr>
              <a:t> eh </a:t>
            </a:r>
            <a:r>
              <a:rPr lang="de-DE" dirty="0" err="1">
                <a:solidFill>
                  <a:srgbClr val="FF0000"/>
                </a:solidFill>
              </a:rPr>
              <a:t>prospects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/>
              <a:t>are</a:t>
            </a:r>
            <a:r>
              <a:rPr lang="de-DE" dirty="0"/>
              <a:t> on  </a:t>
            </a:r>
            <a:r>
              <a:rPr lang="de-DE" dirty="0" err="1"/>
              <a:t>searches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 on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proton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1D262-CABC-694E-AD88-53A6B2183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92" y="2737936"/>
            <a:ext cx="2947295" cy="2382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15EBB-B088-594D-A8F1-DE3143C26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313" y="2359575"/>
            <a:ext cx="1584960" cy="330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A0A81-1276-C440-98E7-C54E5EB26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347" y="2342642"/>
            <a:ext cx="1223928" cy="3316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A91224-996B-024E-853D-AF41FEB13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007" y="2324132"/>
            <a:ext cx="1060255" cy="3358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641A2C-9E47-C84D-A293-5D5EB0CCCCD2}"/>
              </a:ext>
            </a:extLst>
          </p:cNvPr>
          <p:cNvSpPr txBox="1"/>
          <p:nvPr/>
        </p:nvSpPr>
        <p:spPr>
          <a:xfrm>
            <a:off x="3598313" y="5665834"/>
            <a:ext cx="41787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high </a:t>
            </a:r>
            <a:r>
              <a:rPr lang="de-DE" sz="1600" dirty="0" err="1"/>
              <a:t>precision</a:t>
            </a:r>
            <a:r>
              <a:rPr lang="de-DE" sz="1600" dirty="0"/>
              <a:t> </a:t>
            </a:r>
            <a:r>
              <a:rPr lang="de-DE" sz="1600" dirty="0" err="1"/>
              <a:t>measurements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b="1" dirty="0" err="1">
                <a:solidFill>
                  <a:srgbClr val="FF0000"/>
                </a:solidFill>
              </a:rPr>
              <a:t>Higgs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couplings</a:t>
            </a:r>
            <a:r>
              <a:rPr lang="de-DE" sz="1600" b="1" dirty="0">
                <a:solidFill>
                  <a:srgbClr val="FF0000"/>
                </a:solidFill>
              </a:rPr>
              <a:t> at FCC </a:t>
            </a:r>
            <a:r>
              <a:rPr lang="de-DE" sz="1600" b="1" dirty="0" err="1">
                <a:solidFill>
                  <a:srgbClr val="FF0000"/>
                </a:solidFill>
              </a:rPr>
              <a:t>ee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and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. Note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gets</a:t>
            </a:r>
            <a:endParaRPr lang="de-DE" sz="1600" dirty="0"/>
          </a:p>
          <a:p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width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Z </a:t>
            </a:r>
            <a:r>
              <a:rPr lang="de-DE" sz="1600" dirty="0" err="1"/>
              <a:t>recoil</a:t>
            </a:r>
            <a:r>
              <a:rPr lang="de-DE" sz="1600" dirty="0"/>
              <a:t>. </a:t>
            </a:r>
            <a:r>
              <a:rPr lang="de-DE" sz="1600" dirty="0" err="1"/>
              <a:t>ee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ZHZ, </a:t>
            </a:r>
            <a:r>
              <a:rPr lang="de-DE" sz="1600" dirty="0" err="1"/>
              <a:t>while</a:t>
            </a:r>
            <a:endParaRPr lang="de-DE" sz="1600" dirty="0"/>
          </a:p>
          <a:p>
            <a:r>
              <a:rPr lang="de-DE" sz="1600" dirty="0" err="1"/>
              <a:t>ep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mainly</a:t>
            </a:r>
            <a:r>
              <a:rPr lang="de-DE" sz="1600" dirty="0"/>
              <a:t> WWH: </a:t>
            </a:r>
            <a:r>
              <a:rPr lang="de-DE" sz="1600" dirty="0" err="1"/>
              <a:t>complementary</a:t>
            </a:r>
            <a:r>
              <a:rPr lang="de-DE" sz="1600" dirty="0"/>
              <a:t> also </a:t>
            </a:r>
            <a:r>
              <a:rPr lang="de-DE" sz="1600" dirty="0" err="1"/>
              <a:t>to</a:t>
            </a:r>
            <a:r>
              <a:rPr lang="de-DE" sz="1600" dirty="0"/>
              <a:t> pp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1EEDD-B31A-9D4D-A9E5-BF881D921D4C}"/>
              </a:ext>
            </a:extLst>
          </p:cNvPr>
          <p:cNvSpPr txBox="1"/>
          <p:nvPr/>
        </p:nvSpPr>
        <p:spPr>
          <a:xfrm>
            <a:off x="5766096" y="3030036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32A7E-5785-3D43-A154-9A890C75C15F}"/>
              </a:ext>
            </a:extLst>
          </p:cNvPr>
          <p:cNvSpPr txBox="1"/>
          <p:nvPr/>
        </p:nvSpPr>
        <p:spPr>
          <a:xfrm>
            <a:off x="541867" y="5359400"/>
            <a:ext cx="2718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Complementary</a:t>
            </a:r>
            <a:r>
              <a:rPr lang="de-DE" sz="1600" dirty="0"/>
              <a:t> </a:t>
            </a:r>
            <a:r>
              <a:rPr lang="de-DE" sz="1600" dirty="0" err="1"/>
              <a:t>prospects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</a:p>
          <a:p>
            <a:r>
              <a:rPr lang="de-DE" sz="1600" b="1" dirty="0" err="1">
                <a:solidFill>
                  <a:srgbClr val="FF0000"/>
                </a:solidFill>
              </a:rPr>
              <a:t>discover</a:t>
            </a:r>
            <a:r>
              <a:rPr lang="de-DE" sz="1600" b="1" dirty="0">
                <a:solidFill>
                  <a:srgbClr val="FF0000"/>
                </a:solidFill>
              </a:rPr>
              <a:t> rh massive </a:t>
            </a:r>
            <a:r>
              <a:rPr lang="de-DE" sz="1600" b="1" dirty="0" err="1">
                <a:solidFill>
                  <a:srgbClr val="FF0000"/>
                </a:solidFill>
              </a:rPr>
              <a:t>neutrinos</a:t>
            </a:r>
            <a:endParaRPr lang="de-DE" sz="1600" b="1" dirty="0">
              <a:solidFill>
                <a:srgbClr val="FF0000"/>
              </a:solidFill>
            </a:endParaRPr>
          </a:p>
          <a:p>
            <a:r>
              <a:rPr lang="de-DE" sz="1600" dirty="0"/>
              <a:t>in </a:t>
            </a:r>
            <a:r>
              <a:rPr lang="de-DE" sz="1600" dirty="0" err="1"/>
              <a:t>ee</a:t>
            </a:r>
            <a:r>
              <a:rPr lang="de-DE" sz="1600" dirty="0"/>
              <a:t>, </a:t>
            </a:r>
            <a:r>
              <a:rPr lang="de-DE" sz="1600" dirty="0" err="1">
                <a:solidFill>
                  <a:srgbClr val="FF0000"/>
                </a:solidFill>
              </a:rPr>
              <a:t>ep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>
                <a:solidFill>
                  <a:schemeClr val="accent1"/>
                </a:solidFill>
              </a:rPr>
              <a:t> pp </a:t>
            </a:r>
          </a:p>
          <a:p>
            <a:r>
              <a:rPr lang="de-DE" sz="1600" dirty="0"/>
              <a:t>[</a:t>
            </a:r>
            <a:r>
              <a:rPr lang="de-DE" sz="1600" dirty="0" err="1"/>
              <a:t>mixing</a:t>
            </a:r>
            <a:r>
              <a:rPr lang="de-DE" sz="1600" dirty="0"/>
              <a:t> angle </a:t>
            </a:r>
            <a:r>
              <a:rPr lang="de-DE" sz="1600" dirty="0" err="1"/>
              <a:t>vs</a:t>
            </a:r>
            <a:r>
              <a:rPr lang="de-DE" sz="1600" dirty="0"/>
              <a:t> </a:t>
            </a:r>
            <a:r>
              <a:rPr lang="de-DE" sz="1600" dirty="0" err="1"/>
              <a:t>mass</a:t>
            </a:r>
            <a:r>
              <a:rPr lang="de-DE" sz="1600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63438-466D-4647-B22E-28CAE45A891C}"/>
              </a:ext>
            </a:extLst>
          </p:cNvPr>
          <p:cNvSpPr txBox="1"/>
          <p:nvPr/>
        </p:nvSpPr>
        <p:spPr>
          <a:xfrm>
            <a:off x="8153400" y="5359400"/>
            <a:ext cx="39082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7030A0"/>
                </a:solidFill>
              </a:rPr>
              <a:t>Unique </a:t>
            </a:r>
            <a:r>
              <a:rPr lang="de-DE" sz="1600" b="1" dirty="0" err="1">
                <a:solidFill>
                  <a:srgbClr val="7030A0"/>
                </a:solidFill>
              </a:rPr>
              <a:t>resolution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of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partonic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b="1" dirty="0" err="1">
                <a:solidFill>
                  <a:srgbClr val="7030A0"/>
                </a:solidFill>
              </a:rPr>
              <a:t>contents</a:t>
            </a:r>
            <a:r>
              <a:rPr lang="de-DE" sz="1600" b="1" dirty="0">
                <a:solidFill>
                  <a:srgbClr val="7030A0"/>
                </a:solidFill>
              </a:rPr>
              <a:t> </a:t>
            </a:r>
            <a:r>
              <a:rPr lang="de-DE" sz="1600" dirty="0" err="1"/>
              <a:t>of</a:t>
            </a:r>
            <a:endParaRPr lang="de-DE" sz="1600" dirty="0"/>
          </a:p>
          <a:p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dynamics</a:t>
            </a:r>
            <a:r>
              <a:rPr lang="de-DE" sz="1600" dirty="0"/>
              <a:t> </a:t>
            </a:r>
            <a:r>
              <a:rPr lang="de-DE" sz="1600" dirty="0" err="1"/>
              <a:t>inside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proton</a:t>
            </a:r>
            <a:r>
              <a:rPr lang="de-DE" sz="1600" dirty="0"/>
              <a:t>, </a:t>
            </a:r>
            <a:r>
              <a:rPr lang="de-DE" sz="1600" dirty="0" err="1"/>
              <a:t>providing</a:t>
            </a:r>
            <a:endParaRPr lang="de-DE" sz="1600" dirty="0"/>
          </a:p>
          <a:p>
            <a:r>
              <a:rPr lang="de-DE" sz="1600" dirty="0" err="1"/>
              <a:t>precise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independent</a:t>
            </a:r>
            <a:r>
              <a:rPr lang="de-DE" sz="1600" dirty="0"/>
              <a:t> </a:t>
            </a:r>
            <a:r>
              <a:rPr lang="de-DE" sz="1600" dirty="0" err="1"/>
              <a:t>parton</a:t>
            </a:r>
            <a:r>
              <a:rPr lang="de-DE" sz="1600" dirty="0"/>
              <a:t> </a:t>
            </a:r>
            <a:r>
              <a:rPr lang="de-DE" sz="1600" dirty="0" err="1"/>
              <a:t>luminosities</a:t>
            </a:r>
            <a:endParaRPr lang="de-DE" sz="1600" dirty="0"/>
          </a:p>
          <a:p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interpretation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searches</a:t>
            </a:r>
            <a:r>
              <a:rPr lang="de-DE" sz="1600" dirty="0"/>
              <a:t> on FCC-</a:t>
            </a:r>
            <a:r>
              <a:rPr lang="de-DE" sz="1600" dirty="0" err="1"/>
              <a:t>hh</a:t>
            </a:r>
            <a:endParaRPr lang="de-DE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05067A-BF58-B244-89FF-3D7ABE860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14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7700" y="155963"/>
            <a:ext cx="51943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 at HL-LHC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240F9-1430-DF40-BE6F-8DBF1E2E0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47790"/>
            <a:ext cx="5651500" cy="6073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23A52-44D4-2344-9E19-9A446E3561E5}"/>
              </a:ext>
            </a:extLst>
          </p:cNvPr>
          <p:cNvSpPr txBox="1"/>
          <p:nvPr/>
        </p:nvSpPr>
        <p:spPr>
          <a:xfrm>
            <a:off x="6057900" y="821878"/>
            <a:ext cx="5871223" cy="57246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>
                <a:solidFill>
                  <a:srgbClr val="002060"/>
                </a:solidFill>
              </a:rPr>
              <a:t>Observations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and</a:t>
            </a:r>
            <a:r>
              <a:rPr lang="de-DE" sz="2400" dirty="0">
                <a:solidFill>
                  <a:srgbClr val="002060"/>
                </a:solidFill>
              </a:rPr>
              <a:t> </a:t>
            </a:r>
            <a:r>
              <a:rPr lang="de-DE" sz="2400" dirty="0" err="1">
                <a:solidFill>
                  <a:srgbClr val="002060"/>
                </a:solidFill>
              </a:rPr>
              <a:t>Questions</a:t>
            </a:r>
            <a:r>
              <a:rPr lang="de-DE" sz="2400" dirty="0">
                <a:solidFill>
                  <a:srgbClr val="002060"/>
                </a:solidFill>
              </a:rPr>
              <a:t>:</a:t>
            </a:r>
          </a:p>
          <a:p>
            <a:endParaRPr lang="de-DE" dirty="0"/>
          </a:p>
          <a:p>
            <a:r>
              <a:rPr lang="de-DE" dirty="0"/>
              <a:t>LHC </a:t>
            </a:r>
            <a:r>
              <a:rPr lang="de-DE" dirty="0" err="1"/>
              <a:t>accesses</a:t>
            </a:r>
            <a:r>
              <a:rPr lang="de-DE" dirty="0"/>
              <a:t> rare </a:t>
            </a:r>
            <a:r>
              <a:rPr lang="de-DE" dirty="0" err="1"/>
              <a:t>channels</a:t>
            </a:r>
            <a:r>
              <a:rPr lang="de-DE" dirty="0"/>
              <a:t>, </a:t>
            </a:r>
            <a:r>
              <a:rPr lang="de-DE" dirty="0" err="1"/>
              <a:t>unlike</a:t>
            </a:r>
            <a:r>
              <a:rPr lang="de-DE" dirty="0"/>
              <a:t> </a:t>
            </a:r>
            <a:r>
              <a:rPr lang="de-DE" dirty="0" err="1"/>
              <a:t>e</a:t>
            </a:r>
            <a:r>
              <a:rPr lang="de-DE" baseline="30000" dirty="0" err="1"/>
              <a:t>+</a:t>
            </a:r>
            <a:r>
              <a:rPr lang="de-DE" dirty="0" err="1"/>
              <a:t>e</a:t>
            </a:r>
            <a:r>
              <a:rPr lang="de-DE" baseline="30000" dirty="0"/>
              <a:t>-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ep</a:t>
            </a:r>
            <a:endParaRPr lang="de-DE" dirty="0"/>
          </a:p>
          <a:p>
            <a:r>
              <a:rPr lang="de-DE" dirty="0"/>
              <a:t>[50 </a:t>
            </a:r>
            <a:r>
              <a:rPr lang="de-DE" dirty="0" err="1"/>
              <a:t>pb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</a:t>
            </a:r>
            <a:r>
              <a:rPr lang="de-DE" dirty="0" err="1"/>
              <a:t>vs</a:t>
            </a:r>
            <a:r>
              <a:rPr lang="de-DE" dirty="0"/>
              <a:t> 0.2 </a:t>
            </a:r>
            <a:r>
              <a:rPr lang="de-DE" dirty="0" err="1"/>
              <a:t>pb</a:t>
            </a:r>
            <a:r>
              <a:rPr lang="de-DE" dirty="0"/>
              <a:t> at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, 1pb </a:t>
            </a:r>
            <a:r>
              <a:rPr lang="de-DE" dirty="0" err="1"/>
              <a:t>FCCeh</a:t>
            </a:r>
            <a:r>
              <a:rPr lang="de-DE" dirty="0"/>
              <a:t>]</a:t>
            </a:r>
          </a:p>
          <a:p>
            <a:endParaRPr lang="de-DE" dirty="0"/>
          </a:p>
          <a:p>
            <a:r>
              <a:rPr lang="de-DE" dirty="0"/>
              <a:t>Most </a:t>
            </a:r>
            <a:r>
              <a:rPr lang="de-DE" dirty="0" err="1"/>
              <a:t>couplings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SM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measured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percent</a:t>
            </a:r>
            <a:r>
              <a:rPr lang="de-DE" dirty="0"/>
              <a:t> </a:t>
            </a:r>
          </a:p>
          <a:p>
            <a:r>
              <a:rPr lang="de-DE" dirty="0" err="1"/>
              <a:t>precision</a:t>
            </a:r>
            <a:r>
              <a:rPr lang="de-DE" dirty="0"/>
              <a:t> (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charm</a:t>
            </a:r>
            <a:r>
              <a:rPr lang="de-DE" dirty="0"/>
              <a:t>),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initially</a:t>
            </a:r>
            <a:r>
              <a:rPr lang="de-DE" dirty="0"/>
              <a:t> </a:t>
            </a:r>
            <a:r>
              <a:rPr lang="de-DE" dirty="0" err="1"/>
              <a:t>expected</a:t>
            </a:r>
            <a:endParaRPr lang="de-DE" dirty="0"/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measurements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limited </a:t>
            </a:r>
            <a:r>
              <a:rPr lang="de-DE" dirty="0" err="1"/>
              <a:t>by</a:t>
            </a:r>
            <a:r>
              <a:rPr lang="de-DE" dirty="0"/>
              <a:t> QCD.</a:t>
            </a:r>
          </a:p>
          <a:p>
            <a:endParaRPr lang="de-DE" dirty="0"/>
          </a:p>
          <a:p>
            <a:r>
              <a:rPr lang="de-DE" dirty="0"/>
              <a:t>Double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production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at 5 </a:t>
            </a:r>
            <a:r>
              <a:rPr lang="de-DE" dirty="0" err="1"/>
              <a:t>sigma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</a:t>
            </a:r>
            <a:endParaRPr lang="de-DE" dirty="0"/>
          </a:p>
          <a:p>
            <a:r>
              <a:rPr lang="de-DE" dirty="0" err="1"/>
              <a:t>the</a:t>
            </a:r>
            <a:r>
              <a:rPr lang="de-DE" dirty="0"/>
              <a:t> time LHC </a:t>
            </a:r>
            <a:r>
              <a:rPr lang="de-DE" dirty="0" err="1"/>
              <a:t>offers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, </a:t>
            </a:r>
            <a:r>
              <a:rPr lang="de-DE" dirty="0" err="1"/>
              <a:t>yet</a:t>
            </a:r>
            <a:r>
              <a:rPr lang="de-DE" dirty="0"/>
              <a:t>, </a:t>
            </a:r>
            <a:r>
              <a:rPr lang="de-DE" dirty="0" err="1"/>
              <a:t>for</a:t>
            </a:r>
            <a:r>
              <a:rPr lang="de-DE" dirty="0"/>
              <a:t> FCC-pp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 potential + </a:t>
            </a:r>
            <a:r>
              <a:rPr lang="de-DE" dirty="0" err="1"/>
              <a:t>self</a:t>
            </a:r>
            <a:r>
              <a:rPr lang="de-DE" dirty="0"/>
              <a:t> </a:t>
            </a:r>
            <a:r>
              <a:rPr lang="de-DE" dirty="0" err="1"/>
              <a:t>coupling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Very</a:t>
            </a:r>
            <a:r>
              <a:rPr lang="de-DE" dirty="0"/>
              <a:t> high </a:t>
            </a:r>
            <a:r>
              <a:rPr lang="de-DE" dirty="0" err="1"/>
              <a:t>precision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lepton</a:t>
            </a:r>
            <a:endParaRPr lang="de-DE" dirty="0"/>
          </a:p>
          <a:p>
            <a:r>
              <a:rPr lang="de-DE" dirty="0" err="1"/>
              <a:t>Colliders</a:t>
            </a:r>
            <a:r>
              <a:rPr lang="de-DE" dirty="0"/>
              <a:t> (</a:t>
            </a:r>
            <a:r>
              <a:rPr lang="de-DE" dirty="0" err="1"/>
              <a:t>ee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ep</a:t>
            </a:r>
            <a:r>
              <a:rPr lang="de-DE" dirty="0"/>
              <a:t>).</a:t>
            </a:r>
          </a:p>
          <a:p>
            <a:endParaRPr lang="de-DE" dirty="0"/>
          </a:p>
          <a:p>
            <a:r>
              <a:rPr lang="de-DE" dirty="0"/>
              <a:t>Are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(</a:t>
            </a:r>
            <a:r>
              <a:rPr lang="de-DE" dirty="0" err="1"/>
              <a:t>charged</a:t>
            </a:r>
            <a:r>
              <a:rPr lang="de-DE" dirty="0"/>
              <a:t>)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composite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537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62F80-C515-2E41-BEAE-24A78801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063"/>
            <a:ext cx="9144000" cy="808037"/>
          </a:xfrm>
        </p:spPr>
        <p:txBody>
          <a:bodyPr>
            <a:normAutofit/>
          </a:bodyPr>
          <a:lstStyle/>
          <a:p>
            <a:r>
              <a:rPr lang="de-DE" sz="3600" dirty="0"/>
              <a:t>FCC-eh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A7F903-951E-4F41-9437-58C2C4162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02" y="21020"/>
            <a:ext cx="11954933" cy="671369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047919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Concluding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Remarks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5CECFD-42B4-6042-B28D-230FECFD3A28}"/>
              </a:ext>
            </a:extLst>
          </p:cNvPr>
          <p:cNvSpPr txBox="1"/>
          <p:nvPr/>
        </p:nvSpPr>
        <p:spPr>
          <a:xfrm>
            <a:off x="1057313" y="1117600"/>
            <a:ext cx="10077374" cy="50783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The LHC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seen</a:t>
            </a:r>
            <a:r>
              <a:rPr lang="de-DE" dirty="0"/>
              <a:t> 5%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anticipated</a:t>
            </a:r>
            <a:r>
              <a:rPr lang="de-DE" dirty="0"/>
              <a:t> </a:t>
            </a:r>
            <a:r>
              <a:rPr lang="de-DE" dirty="0" err="1"/>
              <a:t>luminosity</a:t>
            </a:r>
            <a:r>
              <a:rPr lang="de-DE" dirty="0"/>
              <a:t>. The total </a:t>
            </a:r>
            <a:r>
              <a:rPr lang="de-DE" dirty="0" err="1"/>
              <a:t>cost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ist HL upgrade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2 BSF.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exploitation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LHC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prime </a:t>
            </a:r>
            <a:r>
              <a:rPr lang="de-DE" dirty="0" err="1"/>
              <a:t>task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PP. The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ideal </a:t>
            </a:r>
            <a:r>
              <a:rPr lang="de-DE" dirty="0" err="1"/>
              <a:t>complement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sustain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30ies.</a:t>
            </a:r>
          </a:p>
          <a:p>
            <a:endParaRPr lang="de-DE" dirty="0"/>
          </a:p>
          <a:p>
            <a:r>
              <a:rPr lang="de-DE" dirty="0"/>
              <a:t>The FCC-pp </a:t>
            </a:r>
            <a:r>
              <a:rPr lang="de-DE" dirty="0" err="1"/>
              <a:t>collider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paradigm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PP. </a:t>
            </a:r>
            <a:r>
              <a:rPr lang="de-DE" dirty="0" err="1"/>
              <a:t>Its</a:t>
            </a:r>
            <a:r>
              <a:rPr lang="de-DE" dirty="0"/>
              <a:t> 100 </a:t>
            </a:r>
            <a:r>
              <a:rPr lang="de-DE" dirty="0" err="1"/>
              <a:t>TeV</a:t>
            </a:r>
            <a:r>
              <a:rPr lang="de-DE" dirty="0"/>
              <a:t> </a:t>
            </a:r>
            <a:r>
              <a:rPr lang="de-DE" dirty="0" err="1"/>
              <a:t>version</a:t>
            </a:r>
            <a:endParaRPr lang="de-DE" dirty="0"/>
          </a:p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financial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(Nb</a:t>
            </a:r>
            <a:r>
              <a:rPr lang="de-DE" baseline="-25000" dirty="0"/>
              <a:t>3</a:t>
            </a:r>
            <a:r>
              <a:rPr lang="de-DE" dirty="0"/>
              <a:t>Sn high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dipoles</a:t>
            </a:r>
            <a:r>
              <a:rPr lang="de-DE" dirty="0"/>
              <a:t>?).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therefore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worth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seriously</a:t>
            </a:r>
            <a:r>
              <a:rPr lang="de-DE" dirty="0"/>
              <a:t> </a:t>
            </a:r>
            <a:r>
              <a:rPr lang="de-DE" dirty="0" err="1"/>
              <a:t>consider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 a 40 </a:t>
            </a:r>
            <a:r>
              <a:rPr lang="de-DE" dirty="0" err="1"/>
              <a:t>TeV</a:t>
            </a:r>
            <a:r>
              <a:rPr lang="de-DE" dirty="0"/>
              <a:t> (</a:t>
            </a:r>
            <a:r>
              <a:rPr lang="de-DE" dirty="0" err="1"/>
              <a:t>cms</a:t>
            </a:r>
            <a:r>
              <a:rPr lang="de-DE" dirty="0"/>
              <a:t>) </a:t>
            </a:r>
            <a:r>
              <a:rPr lang="de-DE" dirty="0" err="1"/>
              <a:t>hadron</a:t>
            </a:r>
            <a:r>
              <a:rPr lang="de-DE" dirty="0"/>
              <a:t> </a:t>
            </a:r>
            <a:r>
              <a:rPr lang="de-DE" dirty="0" err="1"/>
              <a:t>collider</a:t>
            </a:r>
            <a:r>
              <a:rPr lang="de-DE" dirty="0"/>
              <a:t> at CERN, </a:t>
            </a:r>
            <a:r>
              <a:rPr lang="de-DE" dirty="0" err="1"/>
              <a:t>with</a:t>
            </a:r>
            <a:r>
              <a:rPr lang="de-DE" dirty="0"/>
              <a:t> LHC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technology</a:t>
            </a:r>
            <a:endParaRPr lang="de-DE" dirty="0"/>
          </a:p>
          <a:p>
            <a:r>
              <a:rPr lang="de-DE" dirty="0"/>
              <a:t>in 2040+, </a:t>
            </a:r>
            <a:r>
              <a:rPr lang="de-DE" dirty="0" err="1"/>
              <a:t>especially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Asia</a:t>
            </a:r>
            <a:r>
              <a:rPr lang="de-DE" dirty="0"/>
              <a:t> </a:t>
            </a:r>
            <a:r>
              <a:rPr lang="de-DE" dirty="0" err="1"/>
              <a:t>eventually</a:t>
            </a:r>
            <a:r>
              <a:rPr lang="de-DE" dirty="0"/>
              <a:t> </a:t>
            </a:r>
            <a:r>
              <a:rPr lang="de-DE" dirty="0" err="1"/>
              <a:t>decides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build</a:t>
            </a:r>
            <a:r>
              <a:rPr lang="de-DE" dirty="0"/>
              <a:t> a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e+e</a:t>
            </a:r>
            <a:r>
              <a:rPr lang="de-DE" dirty="0"/>
              <a:t>- </a:t>
            </a:r>
            <a:r>
              <a:rPr lang="de-DE" dirty="0" err="1"/>
              <a:t>collider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programme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FCC-pp </a:t>
            </a:r>
            <a:r>
              <a:rPr lang="de-DE" dirty="0" err="1"/>
              <a:t>builds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LHC.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further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even</a:t>
            </a:r>
            <a:r>
              <a:rPr lang="de-DE" dirty="0"/>
              <a:t> at 10 </a:t>
            </a:r>
            <a:r>
              <a:rPr lang="de-DE" dirty="0" err="1"/>
              <a:t>TeV</a:t>
            </a:r>
            <a:endParaRPr lang="de-DE" dirty="0"/>
          </a:p>
          <a:p>
            <a:r>
              <a:rPr lang="de-DE" dirty="0" err="1"/>
              <a:t>energies</a:t>
            </a:r>
            <a:r>
              <a:rPr lang="de-DE" dirty="0"/>
              <a:t>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yet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a fundamental </a:t>
            </a:r>
            <a:r>
              <a:rPr lang="de-DE" dirty="0" err="1"/>
              <a:t>goal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Higgs</a:t>
            </a:r>
            <a:r>
              <a:rPr lang="de-DE" dirty="0"/>
              <a:t> potential,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cannot</a:t>
            </a:r>
            <a:r>
              <a:rPr lang="de-DE" dirty="0"/>
              <a:t> </a:t>
            </a:r>
            <a:r>
              <a:rPr lang="de-DE" dirty="0" err="1"/>
              <a:t>fail</a:t>
            </a:r>
            <a:r>
              <a:rPr lang="de-DE" dirty="0"/>
              <a:t>. </a:t>
            </a:r>
          </a:p>
          <a:p>
            <a:endParaRPr lang="de-DE" dirty="0"/>
          </a:p>
          <a:p>
            <a:r>
              <a:rPr lang="de-DE" dirty="0"/>
              <a:t>The </a:t>
            </a:r>
            <a:r>
              <a:rPr lang="de-DE" dirty="0" err="1"/>
              <a:t>addition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ERL </a:t>
            </a:r>
            <a:r>
              <a:rPr lang="de-DE" dirty="0" err="1"/>
              <a:t>electron</a:t>
            </a:r>
            <a:r>
              <a:rPr lang="de-DE" dirty="0"/>
              <a:t> beam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FCC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richer</a:t>
            </a:r>
            <a:r>
              <a:rPr lang="de-DE" dirty="0"/>
              <a:t>,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precise</a:t>
            </a:r>
            <a:r>
              <a:rPr lang="de-DE" dirty="0"/>
              <a:t>, </a:t>
            </a:r>
            <a:r>
              <a:rPr lang="de-DE" dirty="0" err="1"/>
              <a:t>reliable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adds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discovery</a:t>
            </a:r>
            <a:r>
              <a:rPr lang="de-DE" dirty="0"/>
              <a:t> potential in QCD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electroweak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</a:t>
            </a:r>
            <a:r>
              <a:rPr lang="de-DE" dirty="0" err="1"/>
              <a:t>potentially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,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/>
              <a:t>.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recovery</a:t>
            </a:r>
            <a:r>
              <a:rPr lang="de-DE" dirty="0"/>
              <a:t> </a:t>
            </a:r>
            <a:r>
              <a:rPr lang="de-DE" dirty="0" err="1"/>
              <a:t>becomes</a:t>
            </a:r>
            <a:r>
              <a:rPr lang="de-DE" dirty="0"/>
              <a:t> a </a:t>
            </a:r>
            <a:r>
              <a:rPr lang="de-DE" dirty="0" err="1"/>
              <a:t>realistic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plasma</a:t>
            </a:r>
            <a:r>
              <a:rPr lang="de-DE" dirty="0"/>
              <a:t>,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revolutionise</a:t>
            </a:r>
            <a:r>
              <a:rPr lang="de-DE" dirty="0"/>
              <a:t> </a:t>
            </a:r>
            <a:r>
              <a:rPr lang="de-DE" dirty="0" err="1"/>
              <a:t>accelerator</a:t>
            </a:r>
            <a:endParaRPr lang="de-DE" dirty="0"/>
          </a:p>
          <a:p>
            <a:r>
              <a:rPr lang="de-DE" dirty="0" err="1"/>
              <a:t>technology</a:t>
            </a:r>
            <a:r>
              <a:rPr lang="de-DE" dirty="0"/>
              <a:t> (</a:t>
            </a:r>
            <a:r>
              <a:rPr lang="de-DE" dirty="0" err="1"/>
              <a:t>under</a:t>
            </a:r>
            <a:r>
              <a:rPr lang="de-DE" dirty="0"/>
              <a:t> design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ep</a:t>
            </a:r>
            <a:r>
              <a:rPr lang="de-DE" dirty="0"/>
              <a:t>,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consideration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FCCee</a:t>
            </a:r>
            <a:r>
              <a:rPr lang="de-DE" dirty="0"/>
              <a:t>,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construction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</a:p>
          <a:p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applied</a:t>
            </a:r>
            <a:r>
              <a:rPr lang="de-DE" dirty="0"/>
              <a:t> </a:t>
            </a:r>
            <a:r>
              <a:rPr lang="de-DE" dirty="0" err="1"/>
              <a:t>facilities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PERLE at </a:t>
            </a:r>
            <a:r>
              <a:rPr lang="de-DE" dirty="0" err="1"/>
              <a:t>Orsay</a:t>
            </a:r>
            <a:r>
              <a:rPr lang="de-DE" dirty="0"/>
              <a:t>, MESA at Mainz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possibly</a:t>
            </a:r>
            <a:r>
              <a:rPr lang="de-DE" dirty="0"/>
              <a:t> DIANA at </a:t>
            </a:r>
            <a:r>
              <a:rPr lang="de-DE" dirty="0" err="1"/>
              <a:t>Daresbury</a:t>
            </a:r>
            <a:r>
              <a:rPr lang="de-D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6928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/>
          </a:bodyPr>
          <a:lstStyle/>
          <a:p>
            <a:r>
              <a:rPr lang="de-DE" sz="3600" dirty="0" err="1"/>
              <a:t>backup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2790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5921"/>
            <a:ext cx="7772400" cy="772781"/>
          </a:xfrm>
        </p:spPr>
        <p:txBody>
          <a:bodyPr>
            <a:normAutofit/>
          </a:bodyPr>
          <a:lstStyle/>
          <a:p>
            <a:r>
              <a:rPr lang="en-US" sz="3200" dirty="0"/>
              <a:t>title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883" y="462736"/>
            <a:ext cx="8458200" cy="1837564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41" y="3392017"/>
            <a:ext cx="8458201" cy="314723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329546" y="2672270"/>
            <a:ext cx="849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LHeC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also described in the ES paper by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A.Caldwell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A.Levy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R.Ent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P.Newman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F.Olness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03F39-654B-6441-8D29-23E0D55322FC}"/>
              </a:ext>
            </a:extLst>
          </p:cNvPr>
          <p:cNvSpPr txBox="1"/>
          <p:nvPr/>
        </p:nvSpPr>
        <p:spPr>
          <a:xfrm>
            <a:off x="457200" y="2856936"/>
            <a:ext cx="114069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Summary</a:t>
            </a:r>
          </a:p>
          <a:p>
            <a:r>
              <a:rPr lang="de-DE" dirty="0"/>
              <a:t>Papers</a:t>
            </a:r>
          </a:p>
          <a:p>
            <a:r>
              <a:rPr lang="de-DE" dirty="0" err="1"/>
              <a:t>submitted</a:t>
            </a:r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</a:p>
          <a:p>
            <a:r>
              <a:rPr lang="de-DE" dirty="0"/>
              <a:t>European</a:t>
            </a:r>
          </a:p>
          <a:p>
            <a:r>
              <a:rPr lang="de-DE" dirty="0" err="1"/>
              <a:t>Strategy</a:t>
            </a:r>
            <a:endParaRPr lang="de-DE" dirty="0"/>
          </a:p>
          <a:p>
            <a:r>
              <a:rPr lang="de-DE" dirty="0"/>
              <a:t>12/2018</a:t>
            </a:r>
          </a:p>
        </p:txBody>
      </p:sp>
    </p:spTree>
    <p:extLst>
      <p:ext uri="{BB962C8B-B14F-4D97-AF65-F5344CB8AC3E}">
        <p14:creationId xmlns:p14="http://schemas.microsoft.com/office/powerpoint/2010/main" val="3972205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Mass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and</a:t>
            </a:r>
            <a:r>
              <a:rPr lang="de-DE" sz="3600" b="1" dirty="0">
                <a:solidFill>
                  <a:srgbClr val="002060"/>
                </a:solidFill>
              </a:rPr>
              <a:t> Potential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B01B9-377F-C045-A239-70F2B9305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39800"/>
            <a:ext cx="10668000" cy="564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893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0963"/>
            <a:ext cx="9144000" cy="782637"/>
          </a:xfrm>
        </p:spPr>
        <p:txBody>
          <a:bodyPr>
            <a:normAutofit/>
          </a:bodyPr>
          <a:lstStyle/>
          <a:p>
            <a:r>
              <a:rPr lang="de-DE" sz="3600" b="1" dirty="0" err="1">
                <a:solidFill>
                  <a:srgbClr val="002060"/>
                </a:solidFill>
              </a:rPr>
              <a:t>What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is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beyond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the</a:t>
            </a:r>
            <a:r>
              <a:rPr lang="de-DE" sz="3600" b="1" dirty="0">
                <a:solidFill>
                  <a:srgbClr val="002060"/>
                </a:solidFill>
              </a:rPr>
              <a:t> LHC </a:t>
            </a:r>
            <a:r>
              <a:rPr lang="de-DE" sz="3600" b="1" dirty="0" err="1">
                <a:solidFill>
                  <a:srgbClr val="002060"/>
                </a:solidFill>
              </a:rPr>
              <a:t>reach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2700" dirty="0">
                <a:solidFill>
                  <a:srgbClr val="002060"/>
                </a:solidFill>
              </a:rPr>
              <a:t>(</a:t>
            </a:r>
            <a:r>
              <a:rPr lang="de-DE" sz="2700" dirty="0" err="1">
                <a:solidFill>
                  <a:srgbClr val="002060"/>
                </a:solidFill>
              </a:rPr>
              <a:t>or</a:t>
            </a:r>
            <a:r>
              <a:rPr lang="de-DE" sz="2700" dirty="0">
                <a:solidFill>
                  <a:srgbClr val="002060"/>
                </a:solidFill>
              </a:rPr>
              <a:t> still </a:t>
            </a:r>
            <a:r>
              <a:rPr lang="de-DE" sz="2700" dirty="0" err="1">
                <a:solidFill>
                  <a:srgbClr val="002060"/>
                </a:solidFill>
              </a:rPr>
              <a:t>within</a:t>
            </a:r>
            <a:r>
              <a:rPr lang="de-DE" sz="2700" dirty="0">
                <a:solidFill>
                  <a:srgbClr val="002060"/>
                </a:solidFill>
              </a:rPr>
              <a:t>?)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31AEC9-0F94-F24A-A76B-2BDB2B8E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959083"/>
            <a:ext cx="8346329" cy="493983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2C4E70-BC11-774C-BE79-B47F92AFE3DA}"/>
              </a:ext>
            </a:extLst>
          </p:cNvPr>
          <p:cNvSpPr txBox="1"/>
          <p:nvPr/>
        </p:nvSpPr>
        <p:spPr>
          <a:xfrm>
            <a:off x="528995" y="6143230"/>
            <a:ext cx="11134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err="1">
                <a:solidFill>
                  <a:srgbClr val="002060"/>
                </a:solidFill>
              </a:rPr>
              <a:t>We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need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higher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energy</a:t>
            </a:r>
            <a:r>
              <a:rPr lang="de-DE" sz="2000" b="1" dirty="0">
                <a:solidFill>
                  <a:srgbClr val="002060"/>
                </a:solidFill>
              </a:rPr>
              <a:t>, </a:t>
            </a:r>
            <a:r>
              <a:rPr lang="de-DE" sz="2000" b="1" dirty="0" err="1">
                <a:solidFill>
                  <a:srgbClr val="002060"/>
                </a:solidFill>
              </a:rPr>
              <a:t>higher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precision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and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to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understand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the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proton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and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its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dynamics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deeper</a:t>
            </a:r>
            <a:r>
              <a:rPr lang="de-DE" sz="2000" b="1" dirty="0">
                <a:solidFill>
                  <a:srgbClr val="002060"/>
                </a:solidFill>
              </a:rPr>
              <a:t>: </a:t>
            </a:r>
            <a:r>
              <a:rPr lang="de-DE" sz="2000" b="1" dirty="0" err="1">
                <a:solidFill>
                  <a:srgbClr val="002060"/>
                </a:solidFill>
              </a:rPr>
              <a:t>pp+ep</a:t>
            </a:r>
            <a:endParaRPr lang="de-DE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57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7163"/>
            <a:ext cx="101219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The SM </a:t>
            </a:r>
            <a:r>
              <a:rPr lang="de-DE" sz="3600" b="1" dirty="0" err="1">
                <a:solidFill>
                  <a:srgbClr val="002060"/>
                </a:solidFill>
              </a:rPr>
              <a:t>looks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complete</a:t>
            </a:r>
            <a:r>
              <a:rPr lang="de-DE" sz="3600" b="1" dirty="0">
                <a:solidFill>
                  <a:srgbClr val="002060"/>
                </a:solidFill>
              </a:rPr>
              <a:t>, </a:t>
            </a:r>
            <a:r>
              <a:rPr lang="de-DE" sz="2000" b="1" dirty="0">
                <a:solidFill>
                  <a:srgbClr val="002060"/>
                </a:solidFill>
              </a:rPr>
              <a:t>but PP </a:t>
            </a:r>
            <a:r>
              <a:rPr lang="de-DE" sz="2000" b="1" dirty="0" err="1">
                <a:solidFill>
                  <a:srgbClr val="002060"/>
                </a:solidFill>
              </a:rPr>
              <a:t>is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far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from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having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answered</a:t>
            </a:r>
            <a:r>
              <a:rPr lang="de-DE" sz="2000" b="1" dirty="0">
                <a:solidFill>
                  <a:srgbClr val="002060"/>
                </a:solidFill>
              </a:rPr>
              <a:t> </a:t>
            </a:r>
            <a:r>
              <a:rPr lang="de-DE" sz="2000" b="1" dirty="0" err="1">
                <a:solidFill>
                  <a:srgbClr val="002060"/>
                </a:solidFill>
              </a:rPr>
              <a:t>its</a:t>
            </a:r>
            <a:r>
              <a:rPr lang="de-DE" sz="2000" b="1" dirty="0">
                <a:solidFill>
                  <a:srgbClr val="002060"/>
                </a:solidFill>
              </a:rPr>
              <a:t> fundamental </a:t>
            </a:r>
            <a:r>
              <a:rPr lang="de-DE" sz="2000" b="1" dirty="0" err="1">
                <a:solidFill>
                  <a:srgbClr val="002060"/>
                </a:solidFill>
              </a:rPr>
              <a:t>questions</a:t>
            </a:r>
            <a:r>
              <a:rPr lang="de-DE" sz="2000" b="1" dirty="0">
                <a:solidFill>
                  <a:srgbClr val="002060"/>
                </a:solidFill>
              </a:rPr>
              <a:t>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A4A037-B141-B844-8C67-428B5C44D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092201"/>
            <a:ext cx="7828525" cy="4805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EF09B3-31BE-804C-AAC4-AFCA40E5B4E5}"/>
              </a:ext>
            </a:extLst>
          </p:cNvPr>
          <p:cNvSpPr txBox="1"/>
          <p:nvPr/>
        </p:nvSpPr>
        <p:spPr>
          <a:xfrm>
            <a:off x="586529" y="5834331"/>
            <a:ext cx="10638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PP </a:t>
            </a:r>
            <a:r>
              <a:rPr lang="de-DE" dirty="0" err="1">
                <a:solidFill>
                  <a:srgbClr val="002060"/>
                </a:solidFill>
              </a:rPr>
              <a:t>is</a:t>
            </a:r>
            <a:r>
              <a:rPr lang="de-DE" dirty="0">
                <a:solidFill>
                  <a:srgbClr val="002060"/>
                </a:solidFill>
              </a:rPr>
              <a:t> not </a:t>
            </a:r>
            <a:r>
              <a:rPr lang="de-DE" dirty="0" err="1">
                <a:solidFill>
                  <a:srgbClr val="002060"/>
                </a:solidFill>
              </a:rPr>
              <a:t>astrophysics</a:t>
            </a:r>
            <a:r>
              <a:rPr lang="de-DE" dirty="0">
                <a:solidFill>
                  <a:srgbClr val="002060"/>
                </a:solidFill>
              </a:rPr>
              <a:t>, </a:t>
            </a:r>
            <a:r>
              <a:rPr lang="de-DE" dirty="0" err="1">
                <a:solidFill>
                  <a:srgbClr val="002060"/>
                </a:solidFill>
              </a:rPr>
              <a:t>it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needs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pp+ep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well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neutrino</a:t>
            </a:r>
            <a:r>
              <a:rPr lang="de-DE" dirty="0">
                <a:solidFill>
                  <a:srgbClr val="002060"/>
                </a:solidFill>
              </a:rPr>
              <a:t>, </a:t>
            </a:r>
            <a:r>
              <a:rPr lang="de-DE" dirty="0" err="1">
                <a:solidFill>
                  <a:srgbClr val="002060"/>
                </a:solidFill>
              </a:rPr>
              <a:t>energy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frontier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low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energy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experiments</a:t>
            </a:r>
            <a:r>
              <a:rPr lang="de-DE" dirty="0">
                <a:solidFill>
                  <a:srgbClr val="002060"/>
                </a:solidFill>
              </a:rPr>
              <a:t>.</a:t>
            </a:r>
          </a:p>
          <a:p>
            <a:r>
              <a:rPr lang="de-DE" dirty="0" err="1">
                <a:solidFill>
                  <a:srgbClr val="002060"/>
                </a:solidFill>
              </a:rPr>
              <a:t>It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may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be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justified</a:t>
            </a:r>
            <a:r>
              <a:rPr lang="de-DE" dirty="0">
                <a:solidFill>
                  <a:srgbClr val="002060"/>
                </a:solidFill>
              </a:rPr>
              <a:t>  </a:t>
            </a:r>
            <a:r>
              <a:rPr lang="de-DE" dirty="0" err="1">
                <a:solidFill>
                  <a:srgbClr val="002060"/>
                </a:solidFill>
              </a:rPr>
              <a:t>independently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the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dark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astro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questions</a:t>
            </a:r>
            <a:r>
              <a:rPr lang="de-DE" dirty="0">
                <a:solidFill>
                  <a:srgbClr val="002060"/>
                </a:solidFill>
              </a:rPr>
              <a:t>. </a:t>
            </a:r>
            <a:r>
              <a:rPr lang="de-DE" dirty="0" err="1">
                <a:solidFill>
                  <a:srgbClr val="002060"/>
                </a:solidFill>
              </a:rPr>
              <a:t>It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is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before</a:t>
            </a:r>
            <a:r>
              <a:rPr lang="de-DE" dirty="0">
                <a:solidFill>
                  <a:srgbClr val="002060"/>
                </a:solidFill>
              </a:rPr>
              <a:t> a </a:t>
            </a:r>
            <a:r>
              <a:rPr lang="de-DE" dirty="0" err="1">
                <a:solidFill>
                  <a:srgbClr val="002060"/>
                </a:solidFill>
              </a:rPr>
              <a:t>technology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driver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challenge</a:t>
            </a:r>
            <a:r>
              <a:rPr lang="de-DE" dirty="0">
                <a:solidFill>
                  <a:srgbClr val="002060"/>
                </a:solidFill>
              </a:rPr>
              <a:t>.</a:t>
            </a:r>
          </a:p>
          <a:p>
            <a:r>
              <a:rPr lang="de-DE" dirty="0" err="1">
                <a:solidFill>
                  <a:srgbClr val="002060"/>
                </a:solidFill>
              </a:rPr>
              <a:t>There</a:t>
            </a:r>
            <a:r>
              <a:rPr lang="de-DE" dirty="0">
                <a:solidFill>
                  <a:srgbClr val="002060"/>
                </a:solidFill>
              </a:rPr>
              <a:t> was </a:t>
            </a:r>
            <a:r>
              <a:rPr lang="de-DE" dirty="0" err="1">
                <a:solidFill>
                  <a:srgbClr val="002060"/>
                </a:solidFill>
              </a:rPr>
              <a:t>no</a:t>
            </a:r>
            <a:r>
              <a:rPr lang="de-DE" dirty="0">
                <a:solidFill>
                  <a:srgbClr val="002060"/>
                </a:solidFill>
              </a:rPr>
              <a:t> SM </a:t>
            </a:r>
            <a:r>
              <a:rPr lang="de-DE" dirty="0" err="1">
                <a:solidFill>
                  <a:srgbClr val="002060"/>
                </a:solidFill>
              </a:rPr>
              <a:t>when</a:t>
            </a:r>
            <a:r>
              <a:rPr lang="de-DE" dirty="0">
                <a:solidFill>
                  <a:srgbClr val="002060"/>
                </a:solidFill>
              </a:rPr>
              <a:t> Stanford </a:t>
            </a:r>
            <a:r>
              <a:rPr lang="de-DE" dirty="0" err="1">
                <a:solidFill>
                  <a:srgbClr val="002060"/>
                </a:solidFill>
              </a:rPr>
              <a:t>endorsed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the</a:t>
            </a:r>
            <a:r>
              <a:rPr lang="de-DE" dirty="0">
                <a:solidFill>
                  <a:srgbClr val="002060"/>
                </a:solidFill>
              </a:rPr>
              <a:t> 2m </a:t>
            </a:r>
            <a:r>
              <a:rPr lang="de-DE" dirty="0" err="1">
                <a:solidFill>
                  <a:srgbClr val="002060"/>
                </a:solidFill>
              </a:rPr>
              <a:t>electron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linac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when</a:t>
            </a:r>
            <a:r>
              <a:rPr lang="de-DE" dirty="0">
                <a:solidFill>
                  <a:srgbClr val="002060"/>
                </a:solidFill>
              </a:rPr>
              <a:t> CERN </a:t>
            </a:r>
            <a:r>
              <a:rPr lang="de-DE" dirty="0" err="1">
                <a:solidFill>
                  <a:srgbClr val="002060"/>
                </a:solidFill>
              </a:rPr>
              <a:t>went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for</a:t>
            </a:r>
            <a:r>
              <a:rPr lang="de-DE" dirty="0">
                <a:solidFill>
                  <a:srgbClr val="002060"/>
                </a:solidFill>
              </a:rPr>
              <a:t> ISR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SPS.</a:t>
            </a:r>
          </a:p>
        </p:txBody>
      </p:sp>
    </p:spTree>
    <p:extLst>
      <p:ext uri="{BB962C8B-B14F-4D97-AF65-F5344CB8AC3E}">
        <p14:creationId xmlns:p14="http://schemas.microsoft.com/office/powerpoint/2010/main" val="3091454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Future </a:t>
            </a:r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Physics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with</a:t>
            </a:r>
            <a:r>
              <a:rPr lang="de-DE" sz="3600" b="1" dirty="0">
                <a:solidFill>
                  <a:srgbClr val="002060"/>
                </a:solidFill>
              </a:rPr>
              <a:t> FCC-pp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3B1F53-AFD0-ED4E-A066-E8A708DB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021373"/>
            <a:ext cx="8177023" cy="55245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9B958A-0C9A-6446-9595-291828C17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5374" y="1021373"/>
            <a:ext cx="3806626" cy="5524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7A6EB2-D9AC-E249-AC48-A82B8E2EC74B}"/>
              </a:ext>
            </a:extLst>
          </p:cNvPr>
          <p:cNvSpPr/>
          <p:nvPr/>
        </p:nvSpPr>
        <p:spPr>
          <a:xfrm>
            <a:off x="8321874" y="5301273"/>
            <a:ext cx="431800" cy="28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305C0C-5F60-7048-963D-14C476D296E7}"/>
              </a:ext>
            </a:extLst>
          </p:cNvPr>
          <p:cNvSpPr/>
          <p:nvPr/>
        </p:nvSpPr>
        <p:spPr>
          <a:xfrm>
            <a:off x="10925374" y="6231059"/>
            <a:ext cx="431800" cy="28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4DB57-A6B7-FF4F-ABE0-00F810B788C5}"/>
              </a:ext>
            </a:extLst>
          </p:cNvPr>
          <p:cNvSpPr/>
          <p:nvPr/>
        </p:nvSpPr>
        <p:spPr>
          <a:xfrm>
            <a:off x="11738174" y="6279173"/>
            <a:ext cx="431800" cy="286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5A1C0-778F-4944-86B5-C295FA582203}"/>
              </a:ext>
            </a:extLst>
          </p:cNvPr>
          <p:cNvSpPr txBox="1"/>
          <p:nvPr/>
        </p:nvSpPr>
        <p:spPr>
          <a:xfrm>
            <a:off x="8817174" y="950546"/>
            <a:ext cx="271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e.g. </a:t>
            </a:r>
            <a:r>
              <a:rPr lang="de-DE" dirty="0" err="1"/>
              <a:t>Charged</a:t>
            </a:r>
            <a:r>
              <a:rPr lang="de-DE" dirty="0"/>
              <a:t> </a:t>
            </a:r>
            <a:r>
              <a:rPr lang="de-DE" dirty="0" err="1"/>
              <a:t>Higgs</a:t>
            </a:r>
            <a:r>
              <a:rPr lang="de-DE" dirty="0"/>
              <a:t> </a:t>
            </a:r>
            <a:r>
              <a:rPr lang="de-DE" dirty="0" err="1"/>
              <a:t>Boson</a:t>
            </a:r>
            <a:r>
              <a:rPr lang="de-DE" dirty="0"/>
              <a:t>?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6C514F-78FE-F24D-9F12-288DE378F3EB}"/>
              </a:ext>
            </a:extLst>
          </p:cNvPr>
          <p:cNvCxnSpPr/>
          <p:nvPr/>
        </p:nvCxnSpPr>
        <p:spPr>
          <a:xfrm>
            <a:off x="431800" y="1333500"/>
            <a:ext cx="421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5A4143-E71A-FD49-8123-7671C43834D1}"/>
              </a:ext>
            </a:extLst>
          </p:cNvPr>
          <p:cNvCxnSpPr>
            <a:cxnSpLocks/>
          </p:cNvCxnSpPr>
          <p:nvPr/>
        </p:nvCxnSpPr>
        <p:spPr>
          <a:xfrm>
            <a:off x="381000" y="3035300"/>
            <a:ext cx="6057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24E041-8CF0-DB41-AB97-0AC012EF8149}"/>
              </a:ext>
            </a:extLst>
          </p:cNvPr>
          <p:cNvCxnSpPr>
            <a:cxnSpLocks/>
          </p:cNvCxnSpPr>
          <p:nvPr/>
        </p:nvCxnSpPr>
        <p:spPr>
          <a:xfrm>
            <a:off x="393700" y="4495800"/>
            <a:ext cx="75565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B6FA43-4EE1-CF41-9137-41BACC2010EC}"/>
              </a:ext>
            </a:extLst>
          </p:cNvPr>
          <p:cNvSpPr txBox="1"/>
          <p:nvPr/>
        </p:nvSpPr>
        <p:spPr>
          <a:xfrm>
            <a:off x="127000" y="6565900"/>
            <a:ext cx="4345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Michel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Selvagi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FCC CDR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March 2019, CERN</a:t>
            </a:r>
          </a:p>
        </p:txBody>
      </p:sp>
    </p:spTree>
    <p:extLst>
      <p:ext uri="{BB962C8B-B14F-4D97-AF65-F5344CB8AC3E}">
        <p14:creationId xmlns:p14="http://schemas.microsoft.com/office/powerpoint/2010/main" val="27832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Composite </a:t>
            </a:r>
            <a:r>
              <a:rPr lang="de-DE" sz="3600" b="1" dirty="0" err="1">
                <a:solidFill>
                  <a:srgbClr val="002060"/>
                </a:solidFill>
              </a:rPr>
              <a:t>Higgs</a:t>
            </a:r>
            <a:r>
              <a:rPr lang="de-DE" sz="3600" b="1" dirty="0">
                <a:solidFill>
                  <a:srgbClr val="002060"/>
                </a:solidFill>
              </a:rPr>
              <a:t>?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4B7340-2846-394A-8773-862FC05D4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4228"/>
            <a:ext cx="8966200" cy="6401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2773C-B100-F247-B7E7-14D821627BDD}"/>
              </a:ext>
            </a:extLst>
          </p:cNvPr>
          <p:cNvSpPr txBox="1"/>
          <p:nvPr/>
        </p:nvSpPr>
        <p:spPr>
          <a:xfrm>
            <a:off x="533400" y="6553200"/>
            <a:ext cx="496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Gian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Giudice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Paris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Sphicas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BSM WG, Granada, May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88066-D81B-B84F-A7AC-E7363DD69322}"/>
              </a:ext>
            </a:extLst>
          </p:cNvPr>
          <p:cNvSpPr txBox="1"/>
          <p:nvPr/>
        </p:nvSpPr>
        <p:spPr>
          <a:xfrm>
            <a:off x="9626600" y="1308100"/>
            <a:ext cx="242598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Note: </a:t>
            </a:r>
          </a:p>
          <a:p>
            <a:endParaRPr lang="de-DE" dirty="0"/>
          </a:p>
          <a:p>
            <a:r>
              <a:rPr lang="de-DE" dirty="0"/>
              <a:t>HL-LHC </a:t>
            </a:r>
            <a:r>
              <a:rPr lang="de-DE" dirty="0" err="1"/>
              <a:t>reaches</a:t>
            </a:r>
            <a:r>
              <a:rPr lang="de-DE" dirty="0"/>
              <a:t> 1.2 </a:t>
            </a:r>
            <a:r>
              <a:rPr lang="de-DE" dirty="0" err="1"/>
              <a:t>TeV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2.1 </a:t>
            </a:r>
            <a:r>
              <a:rPr lang="de-DE" dirty="0" err="1"/>
              <a:t>TeV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e+e</a:t>
            </a:r>
            <a:r>
              <a:rPr lang="de-DE" dirty="0"/>
              <a:t>- </a:t>
            </a:r>
            <a:r>
              <a:rPr lang="de-DE" dirty="0" err="1"/>
              <a:t>colliders</a:t>
            </a:r>
            <a:r>
              <a:rPr lang="de-DE" dirty="0"/>
              <a:t> + LHC</a:t>
            </a:r>
          </a:p>
          <a:p>
            <a:r>
              <a:rPr lang="de-DE" dirty="0" err="1"/>
              <a:t>lead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3-4 </a:t>
            </a:r>
            <a:r>
              <a:rPr lang="de-DE" dirty="0" err="1"/>
              <a:t>TeV</a:t>
            </a:r>
            <a:endParaRPr lang="de-DE" dirty="0"/>
          </a:p>
          <a:p>
            <a:endParaRPr lang="de-DE" dirty="0"/>
          </a:p>
          <a:p>
            <a:r>
              <a:rPr lang="de-DE" dirty="0"/>
              <a:t>CLIC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 </a:t>
            </a:r>
            <a:r>
              <a:rPr lang="de-DE" dirty="0" err="1"/>
              <a:t>TeV</a:t>
            </a:r>
            <a:endParaRPr lang="de-DE" dirty="0"/>
          </a:p>
          <a:p>
            <a:r>
              <a:rPr lang="de-DE" dirty="0"/>
              <a:t>Version.</a:t>
            </a:r>
          </a:p>
          <a:p>
            <a:endParaRPr lang="de-DE" dirty="0"/>
          </a:p>
          <a:p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pp+ep+ee</a:t>
            </a:r>
            <a:endParaRPr lang="de-DE" dirty="0"/>
          </a:p>
          <a:p>
            <a:r>
              <a:rPr lang="de-DE" dirty="0" err="1"/>
              <a:t>Symbiosis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68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Future </a:t>
            </a:r>
            <a:r>
              <a:rPr lang="de-DE" sz="3600" b="1" dirty="0" err="1">
                <a:solidFill>
                  <a:srgbClr val="002060"/>
                </a:solidFill>
              </a:rPr>
              <a:t>Searches</a:t>
            </a:r>
            <a:r>
              <a:rPr lang="de-DE" sz="3600" b="1" dirty="0">
                <a:solidFill>
                  <a:srgbClr val="002060"/>
                </a:solidFill>
              </a:rPr>
              <a:t> </a:t>
            </a:r>
            <a:r>
              <a:rPr lang="de-DE" sz="3600" b="1" dirty="0" err="1">
                <a:solidFill>
                  <a:srgbClr val="002060"/>
                </a:solidFill>
              </a:rPr>
              <a:t>with</a:t>
            </a:r>
            <a:r>
              <a:rPr lang="de-DE" sz="3600" b="1" dirty="0">
                <a:solidFill>
                  <a:srgbClr val="002060"/>
                </a:solidFill>
              </a:rPr>
              <a:t> FCC-pp</a:t>
            </a:r>
            <a:r>
              <a:rPr lang="de-DE" b="1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6D8A59-12F0-1543-9C4B-543F199440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264353"/>
            <a:ext cx="9321800" cy="4204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CF7BA-7A31-7146-8296-F9A0992548C0}"/>
              </a:ext>
            </a:extLst>
          </p:cNvPr>
          <p:cNvSpPr txBox="1"/>
          <p:nvPr/>
        </p:nvSpPr>
        <p:spPr>
          <a:xfrm>
            <a:off x="609600" y="5691628"/>
            <a:ext cx="496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Gian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Giudice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Paris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Sphicas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BSM WG, Granada, May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4492EC-E44C-444A-ABC7-E19D63A3A4A0}"/>
              </a:ext>
            </a:extLst>
          </p:cNvPr>
          <p:cNvSpPr txBox="1"/>
          <p:nvPr/>
        </p:nvSpPr>
        <p:spPr>
          <a:xfrm>
            <a:off x="171397" y="6240892"/>
            <a:ext cx="11849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FCC-pp </a:t>
            </a:r>
            <a:r>
              <a:rPr lang="de-DE" dirty="0" err="1">
                <a:solidFill>
                  <a:srgbClr val="002060"/>
                </a:solidFill>
              </a:rPr>
              <a:t>unbeatable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its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discovery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reach</a:t>
            </a:r>
            <a:r>
              <a:rPr lang="de-DE" dirty="0">
                <a:solidFill>
                  <a:srgbClr val="002060"/>
                </a:solidFill>
              </a:rPr>
              <a:t>, </a:t>
            </a:r>
            <a:r>
              <a:rPr lang="de-DE" dirty="0" err="1">
                <a:solidFill>
                  <a:srgbClr val="002060"/>
                </a:solidFill>
              </a:rPr>
              <a:t>through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energy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luminosity</a:t>
            </a:r>
            <a:r>
              <a:rPr lang="de-DE" dirty="0">
                <a:solidFill>
                  <a:srgbClr val="002060"/>
                </a:solidFill>
              </a:rPr>
              <a:t>. A 40 </a:t>
            </a:r>
            <a:r>
              <a:rPr lang="de-DE" dirty="0" err="1">
                <a:solidFill>
                  <a:srgbClr val="002060"/>
                </a:solidFill>
              </a:rPr>
              <a:t>TeV</a:t>
            </a:r>
            <a:r>
              <a:rPr lang="de-DE" dirty="0">
                <a:solidFill>
                  <a:srgbClr val="002060"/>
                </a:solidFill>
              </a:rPr>
              <a:t> FCC-pp </a:t>
            </a:r>
            <a:r>
              <a:rPr lang="de-DE" dirty="0" err="1">
                <a:solidFill>
                  <a:srgbClr val="002060"/>
                </a:solidFill>
              </a:rPr>
              <a:t>is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between</a:t>
            </a:r>
            <a:r>
              <a:rPr lang="de-DE" dirty="0">
                <a:solidFill>
                  <a:srgbClr val="002060"/>
                </a:solidFill>
              </a:rPr>
              <a:t> HE-LHC </a:t>
            </a:r>
            <a:r>
              <a:rPr lang="de-DE" dirty="0" err="1">
                <a:solidFill>
                  <a:srgbClr val="002060"/>
                </a:solidFill>
              </a:rPr>
              <a:t>and</a:t>
            </a:r>
            <a:r>
              <a:rPr lang="de-DE" dirty="0">
                <a:solidFill>
                  <a:srgbClr val="002060"/>
                </a:solidFill>
              </a:rPr>
              <a:t> 100 </a:t>
            </a:r>
            <a:r>
              <a:rPr lang="de-DE" dirty="0" err="1">
                <a:solidFill>
                  <a:srgbClr val="002060"/>
                </a:solidFill>
              </a:rPr>
              <a:t>TeV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858BF8-4EC9-0748-9304-EF05884D8F6B}"/>
              </a:ext>
            </a:extLst>
          </p:cNvPr>
          <p:cNvSpPr txBox="1"/>
          <p:nvPr/>
        </p:nvSpPr>
        <p:spPr>
          <a:xfrm>
            <a:off x="609600" y="955525"/>
            <a:ext cx="506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Example</a:t>
            </a:r>
            <a:r>
              <a:rPr lang="de-DE" dirty="0">
                <a:solidFill>
                  <a:srgbClr val="002060"/>
                </a:solidFill>
              </a:rPr>
              <a:t>: </a:t>
            </a:r>
            <a:r>
              <a:rPr lang="de-DE" dirty="0" err="1">
                <a:solidFill>
                  <a:srgbClr val="002060"/>
                </a:solidFill>
              </a:rPr>
              <a:t>Strongly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interacting</a:t>
            </a:r>
            <a:r>
              <a:rPr lang="de-DE" dirty="0">
                <a:solidFill>
                  <a:srgbClr val="002060"/>
                </a:solidFill>
              </a:rPr>
              <a:t> SUSY: </a:t>
            </a:r>
            <a:r>
              <a:rPr lang="de-DE" dirty="0" err="1">
                <a:solidFill>
                  <a:srgbClr val="002060"/>
                </a:solidFill>
              </a:rPr>
              <a:t>Gluinos</a:t>
            </a:r>
            <a:endParaRPr lang="de-DE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00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7163"/>
            <a:ext cx="9144000" cy="782637"/>
          </a:xfrm>
        </p:spPr>
        <p:txBody>
          <a:bodyPr>
            <a:normAutofit fontScale="90000"/>
          </a:bodyPr>
          <a:lstStyle/>
          <a:p>
            <a:r>
              <a:rPr lang="de-DE" sz="3600" dirty="0"/>
              <a:t>Future </a:t>
            </a:r>
            <a:r>
              <a:rPr lang="de-DE" sz="3600" dirty="0" err="1"/>
              <a:t>Physics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pp </a:t>
            </a:r>
            <a:r>
              <a:rPr lang="de-DE" sz="3600" dirty="0" err="1"/>
              <a:t>and</a:t>
            </a:r>
            <a:r>
              <a:rPr lang="de-DE" sz="3600" dirty="0"/>
              <a:t> </a:t>
            </a:r>
            <a:r>
              <a:rPr lang="de-DE" sz="3600" dirty="0" err="1"/>
              <a:t>ep</a:t>
            </a:r>
            <a:r>
              <a:rPr lang="de-DE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2F94D-E201-BE45-A322-9E823E3EC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0800"/>
            <a:ext cx="9144000" cy="6531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6DF47F-A807-854E-B478-A28FD347F425}"/>
              </a:ext>
            </a:extLst>
          </p:cNvPr>
          <p:cNvSpPr txBox="1"/>
          <p:nvPr/>
        </p:nvSpPr>
        <p:spPr>
          <a:xfrm>
            <a:off x="533400" y="6553200"/>
            <a:ext cx="49698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Gian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Giudice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Paris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Sphicas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with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BSM WG, Granada, May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79CB5E-ACD2-0647-818E-B0F81A11C50A}"/>
              </a:ext>
            </a:extLst>
          </p:cNvPr>
          <p:cNvSpPr txBox="1"/>
          <p:nvPr/>
        </p:nvSpPr>
        <p:spPr>
          <a:xfrm>
            <a:off x="9817100" y="4559300"/>
            <a:ext cx="21623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endParaRPr lang="de-DE" dirty="0"/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complementarity</a:t>
            </a:r>
            <a:endParaRPr lang="de-DE" dirty="0"/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in</a:t>
            </a:r>
          </a:p>
          <a:p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search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new</a:t>
            </a:r>
            <a:endParaRPr lang="de-DE" dirty="0"/>
          </a:p>
          <a:p>
            <a:r>
              <a:rPr lang="de-DE" dirty="0" err="1"/>
              <a:t>physics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9306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A6B2C-8076-6A4F-85AB-FF376D820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00" y="131763"/>
            <a:ext cx="9144000" cy="782637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rgbClr val="002060"/>
                </a:solidFill>
              </a:rPr>
              <a:t>QCD </a:t>
            </a:r>
            <a:r>
              <a:rPr lang="de-DE" sz="3600" b="1" dirty="0" err="1">
                <a:solidFill>
                  <a:srgbClr val="002060"/>
                </a:solidFill>
              </a:rPr>
              <a:t>with</a:t>
            </a:r>
            <a:r>
              <a:rPr lang="de-DE" sz="3600" b="1" dirty="0">
                <a:solidFill>
                  <a:srgbClr val="002060"/>
                </a:solidFill>
              </a:rPr>
              <a:t> FCC-pp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69BFB0-137A-9B41-9603-6CE77BBD1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025188"/>
            <a:ext cx="9328830" cy="585010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7C580-65B8-CE4B-8931-CB8297036B9F}"/>
              </a:ext>
            </a:extLst>
          </p:cNvPr>
          <p:cNvSpPr txBox="1"/>
          <p:nvPr/>
        </p:nvSpPr>
        <p:spPr>
          <a:xfrm>
            <a:off x="9640148" y="5334000"/>
            <a:ext cx="2551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QCD at FCC</a:t>
            </a:r>
          </a:p>
          <a:p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M.K.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Presentation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CDR</a:t>
            </a:r>
          </a:p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March 2019, CERN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326AD-EFA8-9F43-B551-3FCEDE52BA5C}"/>
              </a:ext>
            </a:extLst>
          </p:cNvPr>
          <p:cNvSpPr txBox="1"/>
          <p:nvPr/>
        </p:nvSpPr>
        <p:spPr>
          <a:xfrm>
            <a:off x="9766300" y="1435100"/>
            <a:ext cx="20948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Example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Strong </a:t>
            </a:r>
            <a:r>
              <a:rPr lang="de-DE" dirty="0" err="1"/>
              <a:t>coupling</a:t>
            </a:r>
            <a:r>
              <a:rPr lang="de-DE" dirty="0"/>
              <a:t> </a:t>
            </a:r>
          </a:p>
          <a:p>
            <a:r>
              <a:rPr lang="de-DE" dirty="0" err="1"/>
              <a:t>sensitivity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gluinos</a:t>
            </a:r>
            <a:endParaRPr lang="de-DE" dirty="0"/>
          </a:p>
          <a:p>
            <a:endParaRPr lang="de-DE" dirty="0"/>
          </a:p>
          <a:p>
            <a:r>
              <a:rPr lang="de-DE" dirty="0"/>
              <a:t>Jets</a:t>
            </a:r>
          </a:p>
        </p:txBody>
      </p:sp>
    </p:spTree>
    <p:extLst>
      <p:ext uri="{BB962C8B-B14F-4D97-AF65-F5344CB8AC3E}">
        <p14:creationId xmlns:p14="http://schemas.microsoft.com/office/powerpoint/2010/main" val="2723318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1643</Words>
  <Application>Microsoft Macintosh PowerPoint</Application>
  <PresentationFormat>Widescreen</PresentationFormat>
  <Paragraphs>292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Office Theme</vt:lpstr>
      <vt:lpstr>Future Physics with pp and ep </vt:lpstr>
      <vt:lpstr>Higgs at HL-LHC </vt:lpstr>
      <vt:lpstr>What is beyond the LHC reach (or still within?) </vt:lpstr>
      <vt:lpstr>The SM looks complete, but PP is far from having answered its fundamental questions   </vt:lpstr>
      <vt:lpstr>Future Higgs Physics with FCC-pp </vt:lpstr>
      <vt:lpstr>Composite Higgs? </vt:lpstr>
      <vt:lpstr>Future Searches with FCC-pp </vt:lpstr>
      <vt:lpstr>Future Physics with pp and ep </vt:lpstr>
      <vt:lpstr>QCD with FCC-pp </vt:lpstr>
      <vt:lpstr>Future Physics with pp and ep </vt:lpstr>
      <vt:lpstr>LHC (HL+HE)        Footprint of ERL   FCC </vt:lpstr>
      <vt:lpstr> Energy Recovery    today and tomorrow</vt:lpstr>
      <vt:lpstr>Physics with Energy Frontier DIS</vt:lpstr>
      <vt:lpstr>Parton Distributions</vt:lpstr>
      <vt:lpstr>Higgs in ep and pp [LHeC and HL-LHC]</vt:lpstr>
      <vt:lpstr>PowerPoint Presentation</vt:lpstr>
      <vt:lpstr>Nuclear PDFs at LHeC/FCCeh</vt:lpstr>
      <vt:lpstr>LHeC Detector</vt:lpstr>
      <vt:lpstr>FCC-eh in the CDR [V1 Physics and V3 hh]</vt:lpstr>
      <vt:lpstr>FCC-eh</vt:lpstr>
      <vt:lpstr>Concluding Remarks</vt:lpstr>
      <vt:lpstr>backup</vt:lpstr>
      <vt:lpstr>title</vt:lpstr>
      <vt:lpstr>Higgs Mass and Potential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Physics with pp and ep </dc:title>
  <dc:creator>max.klein@desy.de</dc:creator>
  <cp:lastModifiedBy>max.klein@desy.de</cp:lastModifiedBy>
  <cp:revision>14</cp:revision>
  <dcterms:created xsi:type="dcterms:W3CDTF">2019-09-12T07:43:14Z</dcterms:created>
  <dcterms:modified xsi:type="dcterms:W3CDTF">2019-09-12T11:24:29Z</dcterms:modified>
</cp:coreProperties>
</file>