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4" r:id="rId2"/>
    <p:sldId id="261" r:id="rId3"/>
    <p:sldId id="275" r:id="rId4"/>
    <p:sldId id="276" r:id="rId5"/>
    <p:sldId id="278" r:id="rId6"/>
    <p:sldId id="273" r:id="rId7"/>
    <p:sldId id="277" r:id="rId8"/>
    <p:sldId id="280" r:id="rId9"/>
    <p:sldId id="281" r:id="rId10"/>
    <p:sldId id="260" r:id="rId11"/>
    <p:sldId id="256" r:id="rId12"/>
    <p:sldId id="257" r:id="rId13"/>
    <p:sldId id="262" r:id="rId14"/>
    <p:sldId id="279" r:id="rId15"/>
    <p:sldId id="287" r:id="rId16"/>
    <p:sldId id="266" r:id="rId17"/>
    <p:sldId id="282" r:id="rId18"/>
    <p:sldId id="283" r:id="rId19"/>
    <p:sldId id="263" r:id="rId20"/>
    <p:sldId id="265" r:id="rId21"/>
    <p:sldId id="267" r:id="rId22"/>
    <p:sldId id="269" r:id="rId23"/>
    <p:sldId id="290" r:id="rId24"/>
    <p:sldId id="291" r:id="rId25"/>
    <p:sldId id="268" r:id="rId26"/>
    <p:sldId id="270" r:id="rId27"/>
    <p:sldId id="285" r:id="rId28"/>
    <p:sldId id="286" r:id="rId29"/>
    <p:sldId id="272" r:id="rId30"/>
    <p:sldId id="259" r:id="rId31"/>
    <p:sldId id="271" r:id="rId32"/>
    <p:sldId id="289" r:id="rId33"/>
    <p:sldId id="292" r:id="rId34"/>
    <p:sldId id="28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03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547916-CC2D-1E44-A432-268734BF4754}" type="datetimeFigureOut">
              <a:rPr lang="en-US" smtClean="0"/>
              <a:t>21.04.17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90A518-35F7-B14B-9F33-02082D1EE62E}" type="slidenum">
              <a:rPr lang="en-US" smtClean="0"/>
              <a:t>‹#›</a:t>
            </a:fld>
            <a:endParaRPr lang="en-US"/>
          </a:p>
        </p:txBody>
      </p:sp>
    </p:spTree>
    <p:extLst>
      <p:ext uri="{BB962C8B-B14F-4D97-AF65-F5344CB8AC3E}">
        <p14:creationId xmlns:p14="http://schemas.microsoft.com/office/powerpoint/2010/main" val="23336326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3DE030-D52E-064C-801E-FC0B51545816}" type="slidenum">
              <a:rPr lang="en-US"/>
              <a:pPr/>
              <a:t>1</a:t>
            </a:fld>
            <a:endParaRPr lang="en-US"/>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5B405-3732-D14D-821C-0E43CA7ADC92}" type="slidenum">
              <a:rPr lang="en-US"/>
              <a:pPr/>
              <a:t>3</a:t>
            </a:fld>
            <a:endParaRPr lang="en-US"/>
          </a:p>
        </p:txBody>
      </p:sp>
      <p:sp>
        <p:nvSpPr>
          <p:cNvPr id="14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06B07A-A20A-4A00-AC67-5CD379C835B9}" type="slidenum">
              <a:rPr lang="en-US"/>
              <a:pPr/>
              <a:t>4</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69976DD-05B9-C641-B2BF-DBA3AB2528F6}" type="slidenum">
              <a:rPr lang="en-US"/>
              <a:pPr/>
              <a:t>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65061DB-6CAC-B34A-A17E-8F01A70FE4BC}" type="datetimeFigureOut">
              <a:rPr lang="en-US" smtClean="0"/>
              <a:t>21.04.17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89024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5061DB-6CAC-B34A-A17E-8F01A70FE4BC}" type="datetimeFigureOut">
              <a:rPr lang="en-US" smtClean="0"/>
              <a:t>21.04.17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2192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5061DB-6CAC-B34A-A17E-8F01A70FE4BC}" type="datetimeFigureOut">
              <a:rPr lang="en-US" smtClean="0"/>
              <a:t>21.04.17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1123020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57604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0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65061DB-6CAC-B34A-A17E-8F01A70FE4BC}" type="datetimeFigureOut">
              <a:rPr lang="en-US" smtClean="0"/>
              <a:t>21.04.17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314032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5061DB-6CAC-B34A-A17E-8F01A70FE4BC}" type="datetimeFigureOut">
              <a:rPr lang="en-US" smtClean="0"/>
              <a:t>21.04.17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273752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65061DB-6CAC-B34A-A17E-8F01A70FE4BC}" type="datetimeFigureOut">
              <a:rPr lang="en-US" smtClean="0"/>
              <a:t>21.04.17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301578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65061DB-6CAC-B34A-A17E-8F01A70FE4BC}" type="datetimeFigureOut">
              <a:rPr lang="en-US" smtClean="0"/>
              <a:t>21.04.17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282840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65061DB-6CAC-B34A-A17E-8F01A70FE4BC}" type="datetimeFigureOut">
              <a:rPr lang="en-US" smtClean="0"/>
              <a:t>21.04.17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174470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061DB-6CAC-B34A-A17E-8F01A70FE4BC}" type="datetimeFigureOut">
              <a:rPr lang="en-US" smtClean="0"/>
              <a:t>21.04.17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27243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5061DB-6CAC-B34A-A17E-8F01A70FE4BC}" type="datetimeFigureOut">
              <a:rPr lang="en-US" smtClean="0"/>
              <a:t>21.04.17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270812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5061DB-6CAC-B34A-A17E-8F01A70FE4BC}" type="datetimeFigureOut">
              <a:rPr lang="en-US" smtClean="0"/>
              <a:t>21.04.17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C53E-E9A6-A54C-8C5C-04CEA18F9CFE}" type="slidenum">
              <a:rPr lang="en-US" smtClean="0"/>
              <a:t>‹#›</a:t>
            </a:fld>
            <a:endParaRPr lang="en-US"/>
          </a:p>
        </p:txBody>
      </p:sp>
    </p:spTree>
    <p:extLst>
      <p:ext uri="{BB962C8B-B14F-4D97-AF65-F5344CB8AC3E}">
        <p14:creationId xmlns:p14="http://schemas.microsoft.com/office/powerpoint/2010/main" val="34040546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061DB-6CAC-B34A-A17E-8F01A70FE4BC}" type="datetimeFigureOut">
              <a:rPr lang="en-US" smtClean="0"/>
              <a:t>21.04.17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C53E-E9A6-A54C-8C5C-04CEA18F9CFE}" type="slidenum">
              <a:rPr lang="en-US" smtClean="0"/>
              <a:t>‹#›</a:t>
            </a:fld>
            <a:endParaRPr lang="en-US"/>
          </a:p>
        </p:txBody>
      </p:sp>
    </p:spTree>
    <p:extLst>
      <p:ext uri="{BB962C8B-B14F-4D97-AF65-F5344CB8AC3E}">
        <p14:creationId xmlns:p14="http://schemas.microsoft.com/office/powerpoint/2010/main" val="201018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IMG_4803"/>
          <p:cNvPicPr>
            <a:picLocks noChangeAspect="1" noChangeArrowheads="1"/>
          </p:cNvPicPr>
          <p:nvPr/>
        </p:nvPicPr>
        <p:blipFill>
          <a:blip r:embed="rId3" cstate="print">
            <a:lum bright="36000" contrast="-32000"/>
          </a:blip>
          <a:srcRect/>
          <a:stretch>
            <a:fillRect/>
          </a:stretch>
        </p:blipFill>
        <p:spPr bwMode="auto">
          <a:xfrm>
            <a:off x="0" y="0"/>
            <a:ext cx="9144000" cy="6861175"/>
          </a:xfrm>
          <a:prstGeom prst="rect">
            <a:avLst/>
          </a:prstGeom>
          <a:noFill/>
          <a:ln w="9525">
            <a:noFill/>
            <a:miter lim="800000"/>
            <a:headEnd/>
            <a:tailEnd/>
          </a:ln>
        </p:spPr>
      </p:pic>
      <p:sp>
        <p:nvSpPr>
          <p:cNvPr id="3074" name="Rectangle 2"/>
          <p:cNvSpPr>
            <a:spLocks noGrp="1" noChangeArrowheads="1"/>
          </p:cNvSpPr>
          <p:nvPr>
            <p:ph type="ctrTitle"/>
          </p:nvPr>
        </p:nvSpPr>
        <p:spPr>
          <a:xfrm>
            <a:off x="1092790" y="553037"/>
            <a:ext cx="6718355" cy="762000"/>
          </a:xfrm>
          <a:noFill/>
          <a:ln w="28575">
            <a:noFill/>
          </a:ln>
        </p:spPr>
        <p:txBody>
          <a:bodyPr>
            <a:normAutofit/>
          </a:bodyPr>
          <a:lstStyle/>
          <a:p>
            <a:r>
              <a:rPr lang="en-US" sz="3600" dirty="0" smtClean="0">
                <a:solidFill>
                  <a:srgbClr val="000000"/>
                </a:solidFill>
                <a:cs typeface="Baskerville"/>
              </a:rPr>
              <a:t>Upgrades to the LHC</a:t>
            </a:r>
            <a:endParaRPr lang="en-US" sz="3600" dirty="0">
              <a:solidFill>
                <a:srgbClr val="000000"/>
              </a:solidFill>
              <a:cs typeface="Baskerville"/>
            </a:endParaRPr>
          </a:p>
        </p:txBody>
      </p:sp>
      <p:sp>
        <p:nvSpPr>
          <p:cNvPr id="7" name="Text Box 4"/>
          <p:cNvSpPr txBox="1">
            <a:spLocks noChangeArrowheads="1"/>
          </p:cNvSpPr>
          <p:nvPr/>
        </p:nvSpPr>
        <p:spPr bwMode="auto">
          <a:xfrm>
            <a:off x="1761409" y="6301845"/>
            <a:ext cx="6197258" cy="369332"/>
          </a:xfrm>
          <a:prstGeom prst="rect">
            <a:avLst/>
          </a:prstGeom>
          <a:noFill/>
          <a:ln w="9525">
            <a:noFill/>
            <a:miter lim="800000"/>
            <a:headEnd/>
            <a:tailEnd/>
          </a:ln>
        </p:spPr>
        <p:txBody>
          <a:bodyPr wrap="square">
            <a:prstTxWarp prst="textNoShape">
              <a:avLst/>
            </a:prstTxWarp>
            <a:spAutoFit/>
          </a:bodyPr>
          <a:lstStyle/>
          <a:p>
            <a:r>
              <a:rPr lang="en-US" dirty="0" smtClean="0">
                <a:solidFill>
                  <a:srgbClr val="000000"/>
                </a:solidFill>
                <a:latin typeface="+mj-lt"/>
                <a:cs typeface="Baskerville"/>
              </a:rPr>
              <a:t>PIZZA Speech to Liverpool Students March 21</a:t>
            </a:r>
            <a:r>
              <a:rPr lang="en-US" baseline="30000" dirty="0" smtClean="0">
                <a:solidFill>
                  <a:srgbClr val="000000"/>
                </a:solidFill>
                <a:latin typeface="+mj-lt"/>
                <a:cs typeface="Baskerville"/>
              </a:rPr>
              <a:t>st</a:t>
            </a:r>
            <a:r>
              <a:rPr lang="en-US" dirty="0" smtClean="0">
                <a:solidFill>
                  <a:srgbClr val="000000"/>
                </a:solidFill>
                <a:latin typeface="+mj-lt"/>
                <a:cs typeface="Baskerville"/>
              </a:rPr>
              <a:t> , 2017</a:t>
            </a:r>
            <a:endParaRPr lang="en-US" sz="1800" dirty="0">
              <a:solidFill>
                <a:srgbClr val="000000"/>
              </a:solidFill>
              <a:latin typeface="+mj-lt"/>
              <a:cs typeface="Baskerville"/>
            </a:endParaRPr>
          </a:p>
        </p:txBody>
      </p:sp>
      <p:sp>
        <p:nvSpPr>
          <p:cNvPr id="9" name="TextBox 8"/>
          <p:cNvSpPr txBox="1"/>
          <p:nvPr/>
        </p:nvSpPr>
        <p:spPr>
          <a:xfrm>
            <a:off x="3084096" y="2340046"/>
            <a:ext cx="2855244" cy="2031325"/>
          </a:xfrm>
          <a:prstGeom prst="rect">
            <a:avLst/>
          </a:prstGeom>
          <a:noFill/>
          <a:ln>
            <a:solidFill>
              <a:schemeClr val="tx1">
                <a:lumMod val="95000"/>
                <a:lumOff val="5000"/>
              </a:schemeClr>
            </a:solidFill>
          </a:ln>
        </p:spPr>
        <p:txBody>
          <a:bodyPr wrap="none" rtlCol="0">
            <a:spAutoFit/>
          </a:bodyPr>
          <a:lstStyle/>
          <a:p>
            <a:pPr algn="ctr"/>
            <a:r>
              <a:rPr lang="en-US" dirty="0" smtClean="0">
                <a:latin typeface="+mj-lt"/>
                <a:cs typeface="Baskerville"/>
              </a:rPr>
              <a:t>Six Lessons to consider</a:t>
            </a:r>
          </a:p>
          <a:p>
            <a:pPr algn="ctr"/>
            <a:endParaRPr lang="en-US" dirty="0">
              <a:latin typeface="+mj-lt"/>
              <a:cs typeface="Baskerville"/>
            </a:endParaRPr>
          </a:p>
          <a:p>
            <a:r>
              <a:rPr lang="en-US" dirty="0" smtClean="0">
                <a:latin typeface="+mj-lt"/>
                <a:cs typeface="Baskerville"/>
              </a:rPr>
              <a:t>HL-LHC: Luminosity Upgrade</a:t>
            </a:r>
          </a:p>
          <a:p>
            <a:endParaRPr lang="en-US" dirty="0">
              <a:latin typeface="+mj-lt"/>
              <a:cs typeface="Baskerville"/>
            </a:endParaRPr>
          </a:p>
          <a:p>
            <a:r>
              <a:rPr lang="en-US" dirty="0" err="1" smtClean="0">
                <a:latin typeface="+mj-lt"/>
                <a:cs typeface="Baskerville"/>
              </a:rPr>
              <a:t>LHeC</a:t>
            </a:r>
            <a:r>
              <a:rPr lang="en-US" dirty="0">
                <a:latin typeface="+mj-lt"/>
                <a:cs typeface="Baskerville"/>
              </a:rPr>
              <a:t>:</a:t>
            </a:r>
            <a:r>
              <a:rPr lang="en-US" dirty="0" smtClean="0">
                <a:latin typeface="+mj-lt"/>
                <a:cs typeface="Baskerville"/>
              </a:rPr>
              <a:t> </a:t>
            </a:r>
            <a:r>
              <a:rPr lang="en-US" dirty="0" err="1" smtClean="0">
                <a:latin typeface="+mj-lt"/>
                <a:cs typeface="Baskerville"/>
              </a:rPr>
              <a:t>ep</a:t>
            </a:r>
            <a:r>
              <a:rPr lang="en-US" dirty="0" smtClean="0">
                <a:latin typeface="+mj-lt"/>
                <a:cs typeface="Baskerville"/>
              </a:rPr>
              <a:t> for the LHC </a:t>
            </a:r>
          </a:p>
          <a:p>
            <a:endParaRPr lang="en-US" dirty="0">
              <a:latin typeface="+mj-lt"/>
              <a:cs typeface="Baskerville"/>
            </a:endParaRPr>
          </a:p>
          <a:p>
            <a:r>
              <a:rPr lang="en-US" dirty="0" smtClean="0">
                <a:latin typeface="+mj-lt"/>
                <a:cs typeface="Baskerville"/>
              </a:rPr>
              <a:t>FCC: A Vision of the 100 </a:t>
            </a:r>
            <a:r>
              <a:rPr lang="en-US" dirty="0" err="1" smtClean="0">
                <a:latin typeface="+mj-lt"/>
                <a:cs typeface="Baskerville"/>
              </a:rPr>
              <a:t>TeV</a:t>
            </a:r>
            <a:endParaRPr lang="en-US" dirty="0" smtClean="0">
              <a:latin typeface="+mj-lt"/>
              <a:cs typeface="Baskerville"/>
            </a:endParaRPr>
          </a:p>
        </p:txBody>
      </p:sp>
      <p:sp>
        <p:nvSpPr>
          <p:cNvPr id="2" name="TextBox 1"/>
          <p:cNvSpPr txBox="1"/>
          <p:nvPr/>
        </p:nvSpPr>
        <p:spPr>
          <a:xfrm>
            <a:off x="3273230" y="5037665"/>
            <a:ext cx="2669383" cy="923330"/>
          </a:xfrm>
          <a:prstGeom prst="rect">
            <a:avLst/>
          </a:prstGeom>
          <a:noFill/>
        </p:spPr>
        <p:txBody>
          <a:bodyPr wrap="none" rtlCol="0">
            <a:spAutoFit/>
          </a:bodyPr>
          <a:lstStyle/>
          <a:p>
            <a:pPr algn="ctr"/>
            <a:r>
              <a:rPr lang="en-US" dirty="0" smtClean="0">
                <a:latin typeface="+mj-lt"/>
                <a:cs typeface="Baskerville"/>
              </a:rPr>
              <a:t>Max Klein</a:t>
            </a:r>
          </a:p>
          <a:p>
            <a:pPr algn="ctr"/>
            <a:r>
              <a:rPr lang="en-US" dirty="0" smtClean="0">
                <a:latin typeface="+mj-lt"/>
                <a:cs typeface="Baskerville"/>
              </a:rPr>
              <a:t>University of Liverpool</a:t>
            </a:r>
          </a:p>
          <a:p>
            <a:pPr algn="ctr"/>
            <a:r>
              <a:rPr lang="en-US" dirty="0" smtClean="0">
                <a:latin typeface="+mj-lt"/>
                <a:cs typeface="Baskerville"/>
              </a:rPr>
              <a:t>ATLAS, H1, </a:t>
            </a:r>
            <a:r>
              <a:rPr lang="en-US" dirty="0" err="1" smtClean="0">
                <a:latin typeface="+mj-lt"/>
                <a:cs typeface="Baskerville"/>
              </a:rPr>
              <a:t>LHeC,FCC,ECFA</a:t>
            </a:r>
            <a:endParaRPr lang="en-US" dirty="0">
              <a:latin typeface="+mj-lt"/>
              <a:cs typeface="Baskerville"/>
            </a:endParaRPr>
          </a:p>
        </p:txBody>
      </p:sp>
      <p:sp>
        <p:nvSpPr>
          <p:cNvPr id="3" name="TextBox 2"/>
          <p:cNvSpPr txBox="1"/>
          <p:nvPr/>
        </p:nvSpPr>
        <p:spPr>
          <a:xfrm>
            <a:off x="7277073" y="4298742"/>
            <a:ext cx="1679040" cy="2308324"/>
          </a:xfrm>
          <a:prstGeom prst="rect">
            <a:avLst/>
          </a:prstGeom>
          <a:noFill/>
        </p:spPr>
        <p:txBody>
          <a:bodyPr wrap="none" rtlCol="0">
            <a:spAutoFit/>
          </a:bodyPr>
          <a:lstStyle/>
          <a:p>
            <a:pPr algn="r"/>
            <a:r>
              <a:rPr lang="en-US" dirty="0" smtClean="0">
                <a:solidFill>
                  <a:schemeClr val="bg1"/>
                </a:solidFill>
                <a:latin typeface="+mj-lt"/>
                <a:cs typeface="Baskerville"/>
              </a:rPr>
              <a:t>LHC: 1984-2050</a:t>
            </a:r>
          </a:p>
          <a:p>
            <a:pPr algn="r"/>
            <a:r>
              <a:rPr lang="en-US" dirty="0" smtClean="0">
                <a:solidFill>
                  <a:schemeClr val="bg1"/>
                </a:solidFill>
                <a:latin typeface="+mj-lt"/>
                <a:cs typeface="Baskerville"/>
              </a:rPr>
              <a:t>U = 27 km </a:t>
            </a:r>
          </a:p>
          <a:p>
            <a:pPr algn="r"/>
            <a:r>
              <a:rPr lang="en-US" dirty="0" smtClean="0">
                <a:solidFill>
                  <a:schemeClr val="bg1"/>
                </a:solidFill>
                <a:latin typeface="+mj-lt"/>
                <a:cs typeface="Baskerville"/>
              </a:rPr>
              <a:t>10k magnets</a:t>
            </a:r>
          </a:p>
          <a:p>
            <a:pPr algn="r"/>
            <a:r>
              <a:rPr lang="en-US" dirty="0" smtClean="0">
                <a:solidFill>
                  <a:schemeClr val="bg1"/>
                </a:solidFill>
                <a:latin typeface="+mj-lt"/>
                <a:cs typeface="Baskerville"/>
              </a:rPr>
              <a:t>10k monitors</a:t>
            </a:r>
          </a:p>
          <a:p>
            <a:pPr algn="r"/>
            <a:r>
              <a:rPr lang="en-US" dirty="0" smtClean="0">
                <a:solidFill>
                  <a:schemeClr val="bg1"/>
                </a:solidFill>
                <a:latin typeface="+mj-lt"/>
                <a:cs typeface="Baskerville"/>
              </a:rPr>
              <a:t>.5 GJ stored E</a:t>
            </a:r>
          </a:p>
          <a:p>
            <a:pPr algn="r"/>
            <a:r>
              <a:rPr lang="en-US" dirty="0" smtClean="0">
                <a:solidFill>
                  <a:schemeClr val="bg1"/>
                </a:solidFill>
                <a:latin typeface="+mj-lt"/>
                <a:cs typeface="Baskerville"/>
              </a:rPr>
              <a:t>Pileup to 300</a:t>
            </a:r>
          </a:p>
          <a:p>
            <a:pPr algn="r"/>
            <a:r>
              <a:rPr lang="en-US" dirty="0" smtClean="0">
                <a:solidFill>
                  <a:schemeClr val="bg1"/>
                </a:solidFill>
                <a:latin typeface="+mj-lt"/>
                <a:cs typeface="Baskerville"/>
              </a:rPr>
              <a:t>150 tons of He</a:t>
            </a:r>
          </a:p>
          <a:p>
            <a:pPr algn="r"/>
            <a:r>
              <a:rPr lang="en-US" dirty="0" smtClean="0">
                <a:solidFill>
                  <a:schemeClr val="bg1"/>
                </a:solidFill>
                <a:latin typeface="+mj-lt"/>
                <a:cs typeface="Baskerville"/>
              </a:rPr>
              <a:t>2 GPDs </a:t>
            </a:r>
            <a:r>
              <a:rPr lang="mr-IN" dirty="0" smtClean="0">
                <a:solidFill>
                  <a:schemeClr val="bg1"/>
                </a:solidFill>
                <a:latin typeface="+mj-lt"/>
                <a:cs typeface="Baskerville"/>
              </a:rPr>
              <a:t>…</a:t>
            </a:r>
            <a:endParaRPr lang="en-US" dirty="0">
              <a:solidFill>
                <a:schemeClr val="bg1"/>
              </a:solidFill>
              <a:latin typeface="+mj-lt"/>
              <a:cs typeface="Baskerville"/>
            </a:endParaRPr>
          </a:p>
        </p:txBody>
      </p:sp>
    </p:spTree>
    <p:extLst>
      <p:ext uri="{BB962C8B-B14F-4D97-AF65-F5344CB8AC3E}">
        <p14:creationId xmlns:p14="http://schemas.microsoft.com/office/powerpoint/2010/main" val="20235590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2557" t="2205" r="2090" b="7054"/>
          <a:stretch/>
        </p:blipFill>
        <p:spPr>
          <a:xfrm>
            <a:off x="31531" y="908720"/>
            <a:ext cx="8844455" cy="4888642"/>
          </a:xfrm>
          <a:prstGeom prst="rect">
            <a:avLst/>
          </a:prstGeom>
        </p:spPr>
      </p:pic>
      <p:sp>
        <p:nvSpPr>
          <p:cNvPr id="2" name="TextBox 1"/>
          <p:cNvSpPr txBox="1"/>
          <p:nvPr/>
        </p:nvSpPr>
        <p:spPr>
          <a:xfrm>
            <a:off x="1696245" y="4677300"/>
            <a:ext cx="859531" cy="369332"/>
          </a:xfrm>
          <a:prstGeom prst="rect">
            <a:avLst/>
          </a:prstGeom>
          <a:noFill/>
        </p:spPr>
        <p:txBody>
          <a:bodyPr wrap="none" rtlCol="0">
            <a:spAutoFit/>
          </a:bodyPr>
          <a:lstStyle/>
          <a:p>
            <a:r>
              <a:rPr lang="fr-FR" b="1" dirty="0" smtClean="0"/>
              <a:t>30 fb</a:t>
            </a:r>
            <a:r>
              <a:rPr lang="fr-FR" b="1" baseline="30000" dirty="0" smtClean="0"/>
              <a:t>-1</a:t>
            </a:r>
            <a:endParaRPr lang="fr-FR" b="1" baseline="30000" dirty="0"/>
          </a:p>
        </p:txBody>
      </p:sp>
      <p:sp>
        <p:nvSpPr>
          <p:cNvPr id="10" name="TextBox 9"/>
          <p:cNvSpPr txBox="1"/>
          <p:nvPr/>
        </p:nvSpPr>
        <p:spPr>
          <a:xfrm>
            <a:off x="3832347" y="4383288"/>
            <a:ext cx="987771" cy="369332"/>
          </a:xfrm>
          <a:prstGeom prst="rect">
            <a:avLst/>
          </a:prstGeom>
          <a:noFill/>
        </p:spPr>
        <p:txBody>
          <a:bodyPr wrap="none" rtlCol="0">
            <a:spAutoFit/>
          </a:bodyPr>
          <a:lstStyle/>
          <a:p>
            <a:r>
              <a:rPr lang="fr-FR" b="1" dirty="0" smtClean="0"/>
              <a:t>300 fb</a:t>
            </a:r>
            <a:r>
              <a:rPr lang="fr-FR" b="1" baseline="30000" dirty="0" smtClean="0"/>
              <a:t>-1</a:t>
            </a:r>
            <a:endParaRPr lang="fr-FR" b="1" baseline="30000" dirty="0"/>
          </a:p>
        </p:txBody>
      </p:sp>
      <p:sp>
        <p:nvSpPr>
          <p:cNvPr id="5" name="TextBox 4"/>
          <p:cNvSpPr txBox="1"/>
          <p:nvPr/>
        </p:nvSpPr>
        <p:spPr>
          <a:xfrm>
            <a:off x="1259632" y="3212976"/>
            <a:ext cx="825867" cy="369332"/>
          </a:xfrm>
          <a:prstGeom prst="rect">
            <a:avLst/>
          </a:prstGeom>
          <a:noFill/>
        </p:spPr>
        <p:txBody>
          <a:bodyPr wrap="none" rtlCol="0">
            <a:spAutoFit/>
          </a:bodyPr>
          <a:lstStyle/>
          <a:p>
            <a:r>
              <a:rPr lang="fr-FR" b="1" dirty="0" err="1" smtClean="0"/>
              <a:t>Run</a:t>
            </a:r>
            <a:r>
              <a:rPr lang="fr-FR" b="1" dirty="0" smtClean="0"/>
              <a:t> 1</a:t>
            </a:r>
            <a:endParaRPr lang="fr-FR" b="1" dirty="0"/>
          </a:p>
        </p:txBody>
      </p:sp>
      <p:sp>
        <p:nvSpPr>
          <p:cNvPr id="16" name="TextBox 15"/>
          <p:cNvSpPr txBox="1"/>
          <p:nvPr/>
        </p:nvSpPr>
        <p:spPr>
          <a:xfrm>
            <a:off x="3635896" y="3212976"/>
            <a:ext cx="825867" cy="369332"/>
          </a:xfrm>
          <a:prstGeom prst="rect">
            <a:avLst/>
          </a:prstGeom>
          <a:noFill/>
        </p:spPr>
        <p:txBody>
          <a:bodyPr wrap="none" rtlCol="0">
            <a:spAutoFit/>
          </a:bodyPr>
          <a:lstStyle/>
          <a:p>
            <a:r>
              <a:rPr lang="fr-FR" b="1" dirty="0" err="1" smtClean="0"/>
              <a:t>Run</a:t>
            </a:r>
            <a:r>
              <a:rPr lang="fr-FR" b="1" dirty="0" smtClean="0"/>
              <a:t> 3</a:t>
            </a:r>
            <a:endParaRPr lang="fr-FR" b="1" dirty="0"/>
          </a:p>
        </p:txBody>
      </p:sp>
      <p:sp>
        <p:nvSpPr>
          <p:cNvPr id="17" name="TextBox 16"/>
          <p:cNvSpPr txBox="1"/>
          <p:nvPr/>
        </p:nvSpPr>
        <p:spPr>
          <a:xfrm>
            <a:off x="2528718" y="3212976"/>
            <a:ext cx="825867" cy="369332"/>
          </a:xfrm>
          <a:prstGeom prst="rect">
            <a:avLst/>
          </a:prstGeom>
          <a:noFill/>
        </p:spPr>
        <p:txBody>
          <a:bodyPr wrap="none" rtlCol="0">
            <a:spAutoFit/>
          </a:bodyPr>
          <a:lstStyle/>
          <a:p>
            <a:r>
              <a:rPr lang="fr-FR" b="1" dirty="0" err="1" smtClean="0"/>
              <a:t>Run</a:t>
            </a:r>
            <a:r>
              <a:rPr lang="fr-FR" b="1" dirty="0" smtClean="0"/>
              <a:t> 2</a:t>
            </a:r>
            <a:endParaRPr lang="fr-FR" b="1" dirty="0"/>
          </a:p>
        </p:txBody>
      </p:sp>
      <p:sp>
        <p:nvSpPr>
          <p:cNvPr id="4" name="TextBox 3"/>
          <p:cNvSpPr txBox="1"/>
          <p:nvPr/>
        </p:nvSpPr>
        <p:spPr>
          <a:xfrm>
            <a:off x="1059806" y="138769"/>
            <a:ext cx="6793847" cy="523220"/>
          </a:xfrm>
          <a:prstGeom prst="rect">
            <a:avLst/>
          </a:prstGeom>
          <a:noFill/>
        </p:spPr>
        <p:txBody>
          <a:bodyPr wrap="none" rtlCol="0">
            <a:spAutoFit/>
          </a:bodyPr>
          <a:lstStyle/>
          <a:p>
            <a:r>
              <a:rPr lang="en-US" sz="2800" dirty="0">
                <a:solidFill>
                  <a:srgbClr val="000090"/>
                </a:solidFill>
              </a:rPr>
              <a:t> </a:t>
            </a:r>
            <a:r>
              <a:rPr lang="en-US" sz="2800" dirty="0" smtClean="0">
                <a:solidFill>
                  <a:srgbClr val="000090"/>
                </a:solidFill>
              </a:rPr>
              <a:t>      Long Term Planning of the LHC Operation</a:t>
            </a:r>
            <a:endParaRPr lang="en-US" sz="2800" dirty="0">
              <a:solidFill>
                <a:srgbClr val="000090"/>
              </a:solidFill>
            </a:endParaRPr>
          </a:p>
        </p:txBody>
      </p:sp>
      <p:sp>
        <p:nvSpPr>
          <p:cNvPr id="6" name="TextBox 5"/>
          <p:cNvSpPr txBox="1"/>
          <p:nvPr/>
        </p:nvSpPr>
        <p:spPr>
          <a:xfrm>
            <a:off x="2324000" y="6045703"/>
            <a:ext cx="4756096" cy="307777"/>
          </a:xfrm>
          <a:prstGeom prst="rect">
            <a:avLst/>
          </a:prstGeom>
          <a:noFill/>
        </p:spPr>
        <p:txBody>
          <a:bodyPr wrap="square" rtlCol="0">
            <a:spAutoFit/>
          </a:bodyPr>
          <a:lstStyle/>
          <a:p>
            <a:r>
              <a:rPr lang="en-US" sz="1400" dirty="0" smtClean="0"/>
              <a:t>F. </a:t>
            </a:r>
            <a:r>
              <a:rPr lang="en-US" sz="1400" dirty="0" err="1" smtClean="0"/>
              <a:t>Bordry</a:t>
            </a:r>
            <a:r>
              <a:rPr lang="en-US" sz="1400" dirty="0" smtClean="0"/>
              <a:t> at the FCC Workshop at Washington DC </a:t>
            </a:r>
            <a:r>
              <a:rPr lang="en-US" sz="1400" b="1" dirty="0" smtClean="0">
                <a:solidFill>
                  <a:srgbClr val="000090"/>
                </a:solidFill>
              </a:rPr>
              <a:t>March 2015</a:t>
            </a:r>
          </a:p>
        </p:txBody>
      </p:sp>
      <p:sp>
        <p:nvSpPr>
          <p:cNvPr id="20" name="TextBox 19"/>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160368605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466" y="168981"/>
            <a:ext cx="7244645" cy="593019"/>
          </a:xfrm>
        </p:spPr>
        <p:txBody>
          <a:bodyPr>
            <a:normAutofit/>
          </a:bodyPr>
          <a:lstStyle/>
          <a:p>
            <a:r>
              <a:rPr lang="en-US" sz="3200" dirty="0" smtClean="0"/>
              <a:t>Collider Luminosities </a:t>
            </a:r>
            <a:r>
              <a:rPr lang="en-US" sz="3200" dirty="0" err="1" smtClean="0"/>
              <a:t>vs</a:t>
            </a:r>
            <a:r>
              <a:rPr lang="en-US" sz="3200" dirty="0" smtClean="0"/>
              <a:t> Year</a:t>
            </a:r>
            <a:endParaRPr lang="en-US" sz="3200" dirty="0"/>
          </a:p>
        </p:txBody>
      </p:sp>
      <p:pic>
        <p:nvPicPr>
          <p:cNvPr id="4" name="Picture 3"/>
          <p:cNvPicPr>
            <a:picLocks noChangeAspect="1"/>
          </p:cNvPicPr>
          <p:nvPr/>
        </p:nvPicPr>
        <p:blipFill>
          <a:blip r:embed="rId2"/>
          <a:stretch>
            <a:fillRect/>
          </a:stretch>
        </p:blipFill>
        <p:spPr>
          <a:xfrm>
            <a:off x="268111" y="860778"/>
            <a:ext cx="8509000" cy="5778428"/>
          </a:xfrm>
          <a:prstGeom prst="rect">
            <a:avLst/>
          </a:prstGeom>
          <a:ln>
            <a:solidFill>
              <a:srgbClr val="008000"/>
            </a:solidFill>
          </a:ln>
        </p:spPr>
      </p:pic>
      <p:sp>
        <p:nvSpPr>
          <p:cNvPr id="5" name="TextBox 4"/>
          <p:cNvSpPr txBox="1"/>
          <p:nvPr/>
        </p:nvSpPr>
        <p:spPr>
          <a:xfrm>
            <a:off x="7210774" y="6321779"/>
            <a:ext cx="1252642" cy="276999"/>
          </a:xfrm>
          <a:prstGeom prst="rect">
            <a:avLst/>
          </a:prstGeom>
          <a:noFill/>
        </p:spPr>
        <p:txBody>
          <a:bodyPr wrap="none" rtlCol="0">
            <a:spAutoFit/>
          </a:bodyPr>
          <a:lstStyle/>
          <a:p>
            <a:r>
              <a:rPr lang="en-US" sz="1200" dirty="0" smtClean="0">
                <a:solidFill>
                  <a:srgbClr val="4F6228"/>
                </a:solidFill>
              </a:rPr>
              <a:t>O. </a:t>
            </a:r>
            <a:r>
              <a:rPr lang="en-US" sz="1200" dirty="0" err="1" smtClean="0">
                <a:solidFill>
                  <a:srgbClr val="4F6228"/>
                </a:solidFill>
              </a:rPr>
              <a:t>Bruening</a:t>
            </a:r>
            <a:r>
              <a:rPr lang="en-US" sz="1200" dirty="0" smtClean="0">
                <a:solidFill>
                  <a:srgbClr val="4F6228"/>
                </a:solidFill>
              </a:rPr>
              <a:t> 2/17</a:t>
            </a:r>
            <a:endParaRPr lang="en-US" sz="1200" dirty="0">
              <a:solidFill>
                <a:srgbClr val="4F6228"/>
              </a:solidFill>
            </a:endParaRPr>
          </a:p>
        </p:txBody>
      </p:sp>
    </p:spTree>
    <p:extLst>
      <p:ext uri="{BB962C8B-B14F-4D97-AF65-F5344CB8AC3E}">
        <p14:creationId xmlns:p14="http://schemas.microsoft.com/office/powerpoint/2010/main" val="39988597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38"/>
            <a:ext cx="7772400" cy="593019"/>
          </a:xfrm>
        </p:spPr>
        <p:txBody>
          <a:bodyPr>
            <a:normAutofit/>
          </a:bodyPr>
          <a:lstStyle/>
          <a:p>
            <a:r>
              <a:rPr lang="en-US" sz="3200" dirty="0" smtClean="0"/>
              <a:t>HL LHC </a:t>
            </a:r>
            <a:r>
              <a:rPr lang="mr-IN" sz="3200" dirty="0" smtClean="0"/>
              <a:t>–</a:t>
            </a:r>
            <a:r>
              <a:rPr lang="en-US" sz="3200" dirty="0" smtClean="0"/>
              <a:t> Replacement of Inner </a:t>
            </a:r>
            <a:r>
              <a:rPr lang="en-US" sz="3200" dirty="0" err="1" smtClean="0"/>
              <a:t>Quadrupoles</a:t>
            </a:r>
            <a:endParaRPr lang="en-US" sz="3200" dirty="0"/>
          </a:p>
        </p:txBody>
      </p:sp>
      <p:pic>
        <p:nvPicPr>
          <p:cNvPr id="3" name="Picture 2"/>
          <p:cNvPicPr>
            <a:picLocks noChangeAspect="1"/>
          </p:cNvPicPr>
          <p:nvPr/>
        </p:nvPicPr>
        <p:blipFill>
          <a:blip r:embed="rId2"/>
          <a:stretch>
            <a:fillRect/>
          </a:stretch>
        </p:blipFill>
        <p:spPr>
          <a:xfrm>
            <a:off x="183444" y="1452033"/>
            <a:ext cx="8706556" cy="5046851"/>
          </a:xfrm>
          <a:prstGeom prst="rect">
            <a:avLst/>
          </a:prstGeom>
          <a:ln>
            <a:solidFill>
              <a:srgbClr val="0000FF"/>
            </a:solidFill>
          </a:ln>
        </p:spPr>
      </p:pic>
      <p:sp>
        <p:nvSpPr>
          <p:cNvPr id="4" name="TextBox 3"/>
          <p:cNvSpPr txBox="1"/>
          <p:nvPr/>
        </p:nvSpPr>
        <p:spPr>
          <a:xfrm>
            <a:off x="338667" y="762002"/>
            <a:ext cx="8623462" cy="646331"/>
          </a:xfrm>
          <a:prstGeom prst="rect">
            <a:avLst/>
          </a:prstGeom>
          <a:noFill/>
        </p:spPr>
        <p:txBody>
          <a:bodyPr wrap="none" rtlCol="0">
            <a:spAutoFit/>
          </a:bodyPr>
          <a:lstStyle/>
          <a:p>
            <a:r>
              <a:rPr lang="en-US" dirty="0" smtClean="0"/>
              <a:t>Inner triplet </a:t>
            </a:r>
            <a:r>
              <a:rPr lang="en-US" dirty="0" err="1" smtClean="0"/>
              <a:t>quadrupoles</a:t>
            </a:r>
            <a:r>
              <a:rPr lang="en-US" dirty="0" smtClean="0"/>
              <a:t> receive 25MGy of radiation from 300fb</a:t>
            </a:r>
            <a:r>
              <a:rPr lang="en-US" baseline="30000" dirty="0" smtClean="0"/>
              <a:t>-1 </a:t>
            </a:r>
            <a:r>
              <a:rPr lang="en-US" dirty="0" smtClean="0"/>
              <a:t>of </a:t>
            </a:r>
            <a:r>
              <a:rPr lang="en-US" dirty="0" err="1" smtClean="0"/>
              <a:t>pp</a:t>
            </a:r>
            <a:r>
              <a:rPr lang="en-US" dirty="0" smtClean="0"/>
              <a:t> at the LHC </a:t>
            </a:r>
            <a:r>
              <a:rPr lang="en-US" dirty="0" smtClean="0">
                <a:sym typeface="Wingdings"/>
              </a:rPr>
              <a:t></a:t>
            </a:r>
          </a:p>
          <a:p>
            <a:r>
              <a:rPr lang="en-US" dirty="0" smtClean="0">
                <a:sym typeface="Wingdings"/>
              </a:rPr>
              <a:t>Larger aperture, larger field to ensure high luminosity performance: 1-2 decades of design</a:t>
            </a:r>
            <a:endParaRPr lang="en-US" dirty="0"/>
          </a:p>
        </p:txBody>
      </p:sp>
    </p:spTree>
    <p:extLst>
      <p:ext uri="{BB962C8B-B14F-4D97-AF65-F5344CB8AC3E}">
        <p14:creationId xmlns:p14="http://schemas.microsoft.com/office/powerpoint/2010/main" val="30475994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716"/>
            <a:ext cx="8229600" cy="699352"/>
          </a:xfrm>
        </p:spPr>
        <p:txBody>
          <a:bodyPr>
            <a:normAutofit/>
          </a:bodyPr>
          <a:lstStyle/>
          <a:p>
            <a:r>
              <a:rPr lang="en-US" sz="3200" dirty="0" smtClean="0">
                <a:solidFill>
                  <a:srgbClr val="000090"/>
                </a:solidFill>
              </a:rPr>
              <a:t> Luminosity Upgrade – SUSY?</a:t>
            </a:r>
            <a:endParaRPr lang="en-US" sz="3200" dirty="0">
              <a:solidFill>
                <a:srgbClr val="000090"/>
              </a:solidFill>
            </a:endParaRPr>
          </a:p>
        </p:txBody>
      </p:sp>
      <p:sp>
        <p:nvSpPr>
          <p:cNvPr id="4" name="Shape 540"/>
          <p:cNvSpPr/>
          <p:nvPr/>
        </p:nvSpPr>
        <p:spPr>
          <a:xfrm>
            <a:off x="695794" y="4274074"/>
            <a:ext cx="2657710" cy="1665046"/>
          </a:xfrm>
          <a:prstGeom prst="roundRect">
            <a:avLst>
              <a:gd name="adj" fmla="val 6823"/>
            </a:avLst>
          </a:prstGeom>
          <a:solidFill>
            <a:schemeClr val="accent1">
              <a:lumMod val="60000"/>
              <a:lumOff val="40000"/>
              <a:alpha val="23000"/>
            </a:schemeClr>
          </a:solid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lvl="0">
              <a:spcBef>
                <a:spcPts val="600"/>
              </a:spcBef>
              <a:defRPr sz="1800"/>
            </a:pPr>
            <a:r>
              <a:rPr sz="1600" dirty="0">
                <a:solidFill>
                  <a:srgbClr val="000090"/>
                </a:solidFill>
              </a:rPr>
              <a:t>5σ up to ~3TeV squarks</a:t>
            </a:r>
          </a:p>
          <a:p>
            <a:pPr lvl="0">
              <a:spcBef>
                <a:spcPts val="600"/>
              </a:spcBef>
              <a:defRPr sz="1800"/>
            </a:pPr>
            <a:r>
              <a:rPr sz="1600" dirty="0">
                <a:solidFill>
                  <a:srgbClr val="000090"/>
                </a:solidFill>
              </a:rPr>
              <a:t>5σ up to ~1.2 TeV stops</a:t>
            </a:r>
          </a:p>
          <a:p>
            <a:pPr lvl="0">
              <a:spcBef>
                <a:spcPts val="600"/>
              </a:spcBef>
              <a:defRPr sz="1800"/>
            </a:pPr>
            <a:r>
              <a:rPr sz="1600" dirty="0">
                <a:solidFill>
                  <a:srgbClr val="000090"/>
                </a:solidFill>
              </a:rPr>
              <a:t>5σ up to ~1.3 TeV sbottoms</a:t>
            </a:r>
          </a:p>
          <a:p>
            <a:pPr lvl="0">
              <a:spcBef>
                <a:spcPts val="600"/>
              </a:spcBef>
              <a:defRPr sz="1800"/>
            </a:pPr>
            <a:r>
              <a:rPr sz="1600" dirty="0">
                <a:solidFill>
                  <a:srgbClr val="000090"/>
                </a:solidFill>
              </a:rPr>
              <a:t> @ HL-LHC</a:t>
            </a:r>
          </a:p>
        </p:txBody>
      </p:sp>
      <p:sp>
        <p:nvSpPr>
          <p:cNvPr id="5" name="Shape 539"/>
          <p:cNvSpPr/>
          <p:nvPr/>
        </p:nvSpPr>
        <p:spPr>
          <a:xfrm>
            <a:off x="6314392" y="1299810"/>
            <a:ext cx="2307417" cy="958596"/>
          </a:xfrm>
          <a:prstGeom prst="roundRect">
            <a:avLst>
              <a:gd name="adj" fmla="val 11851"/>
            </a:avLst>
          </a:prstGeom>
          <a:solidFill>
            <a:schemeClr val="tx2">
              <a:lumMod val="60000"/>
              <a:lumOff val="40000"/>
              <a:alpha val="23000"/>
            </a:schemeClr>
          </a:solid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lvl="0">
              <a:spcBef>
                <a:spcPts val="600"/>
              </a:spcBef>
              <a:defRPr sz="1800"/>
            </a:pPr>
            <a:r>
              <a:rPr sz="1600" dirty="0">
                <a:solidFill>
                  <a:srgbClr val="000090"/>
                </a:solidFill>
              </a:rPr>
              <a:t>5σ up to ~2.5TeV gluinos</a:t>
            </a:r>
          </a:p>
          <a:p>
            <a:pPr lvl="0">
              <a:spcBef>
                <a:spcPts val="600"/>
              </a:spcBef>
              <a:defRPr sz="1800"/>
            </a:pPr>
            <a:r>
              <a:rPr sz="1600" dirty="0">
                <a:solidFill>
                  <a:srgbClr val="000090"/>
                </a:solidFill>
              </a:rPr>
              <a:t> @ HL-LHC</a:t>
            </a:r>
          </a:p>
        </p:txBody>
      </p:sp>
      <p:pic>
        <p:nvPicPr>
          <p:cNvPr id="7" name="Picture 6"/>
          <p:cNvPicPr>
            <a:picLocks noChangeAspect="1"/>
          </p:cNvPicPr>
          <p:nvPr/>
        </p:nvPicPr>
        <p:blipFill>
          <a:blip r:embed="rId2"/>
          <a:stretch>
            <a:fillRect/>
          </a:stretch>
        </p:blipFill>
        <p:spPr>
          <a:xfrm>
            <a:off x="42792" y="806108"/>
            <a:ext cx="4668835" cy="3389313"/>
          </a:xfrm>
          <a:prstGeom prst="rect">
            <a:avLst/>
          </a:prstGeom>
        </p:spPr>
      </p:pic>
      <p:pic>
        <p:nvPicPr>
          <p:cNvPr id="8" name="Picture 7"/>
          <p:cNvPicPr>
            <a:picLocks noChangeAspect="1"/>
          </p:cNvPicPr>
          <p:nvPr/>
        </p:nvPicPr>
        <p:blipFill>
          <a:blip r:embed="rId3"/>
          <a:stretch>
            <a:fillRect/>
          </a:stretch>
        </p:blipFill>
        <p:spPr>
          <a:xfrm>
            <a:off x="4547650" y="2553383"/>
            <a:ext cx="4579148" cy="3336963"/>
          </a:xfrm>
          <a:prstGeom prst="rect">
            <a:avLst/>
          </a:prstGeom>
        </p:spPr>
      </p:pic>
      <p:sp>
        <p:nvSpPr>
          <p:cNvPr id="10" name="TextBox 9"/>
          <p:cNvSpPr txBox="1"/>
          <p:nvPr/>
        </p:nvSpPr>
        <p:spPr>
          <a:xfrm>
            <a:off x="7093610" y="2370597"/>
            <a:ext cx="1864312" cy="338554"/>
          </a:xfrm>
          <a:prstGeom prst="rect">
            <a:avLst/>
          </a:prstGeom>
          <a:noFill/>
        </p:spPr>
        <p:txBody>
          <a:bodyPr wrap="none" rtlCol="0">
            <a:spAutoFit/>
          </a:bodyPr>
          <a:lstStyle/>
          <a:p>
            <a:r>
              <a:rPr lang="en-US" sz="1600" dirty="0" smtClean="0"/>
              <a:t>ATLAS-PUB-2014-10</a:t>
            </a:r>
            <a:endParaRPr lang="en-US" sz="1600" dirty="0"/>
          </a:p>
        </p:txBody>
      </p:sp>
      <p:sp>
        <p:nvSpPr>
          <p:cNvPr id="11" name="TextBox 10"/>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19363924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797" y="126648"/>
            <a:ext cx="7244645" cy="593019"/>
          </a:xfrm>
        </p:spPr>
        <p:txBody>
          <a:bodyPr>
            <a:normAutofit fontScale="90000"/>
          </a:bodyPr>
          <a:lstStyle/>
          <a:p>
            <a:r>
              <a:rPr lang="en-US" sz="3200" dirty="0" smtClean="0"/>
              <a:t>Replacement of the ATLAS Inner Tracker “ITK”</a:t>
            </a:r>
            <a:endParaRPr lang="en-US" sz="3200" dirty="0"/>
          </a:p>
        </p:txBody>
      </p:sp>
      <p:pic>
        <p:nvPicPr>
          <p:cNvPr id="3" name="Picture 2"/>
          <p:cNvPicPr>
            <a:picLocks noChangeAspect="1"/>
          </p:cNvPicPr>
          <p:nvPr/>
        </p:nvPicPr>
        <p:blipFill>
          <a:blip r:embed="rId2"/>
          <a:stretch>
            <a:fillRect/>
          </a:stretch>
        </p:blipFill>
        <p:spPr>
          <a:xfrm>
            <a:off x="319748" y="1651000"/>
            <a:ext cx="8396885" cy="4064000"/>
          </a:xfrm>
          <a:prstGeom prst="rect">
            <a:avLst/>
          </a:prstGeom>
          <a:ln>
            <a:solidFill>
              <a:srgbClr val="0000FF"/>
            </a:solidFill>
          </a:ln>
        </p:spPr>
      </p:pic>
      <p:sp>
        <p:nvSpPr>
          <p:cNvPr id="4" name="TextBox 3"/>
          <p:cNvSpPr txBox="1"/>
          <p:nvPr/>
        </p:nvSpPr>
        <p:spPr>
          <a:xfrm>
            <a:off x="2568225" y="4796553"/>
            <a:ext cx="1511614" cy="369332"/>
          </a:xfrm>
          <a:prstGeom prst="rect">
            <a:avLst/>
          </a:prstGeom>
          <a:noFill/>
        </p:spPr>
        <p:txBody>
          <a:bodyPr wrap="none" rtlCol="0">
            <a:spAutoFit/>
          </a:bodyPr>
          <a:lstStyle/>
          <a:p>
            <a:r>
              <a:rPr lang="en-US" dirty="0" smtClean="0"/>
              <a:t>2412 modules</a:t>
            </a:r>
            <a:endParaRPr lang="en-US" dirty="0"/>
          </a:p>
        </p:txBody>
      </p:sp>
      <p:sp>
        <p:nvSpPr>
          <p:cNvPr id="6" name="TextBox 5"/>
          <p:cNvSpPr txBox="1"/>
          <p:nvPr/>
        </p:nvSpPr>
        <p:spPr>
          <a:xfrm>
            <a:off x="1001889" y="1030111"/>
            <a:ext cx="6705794" cy="369332"/>
          </a:xfrm>
          <a:prstGeom prst="rect">
            <a:avLst/>
          </a:prstGeom>
          <a:noFill/>
        </p:spPr>
        <p:txBody>
          <a:bodyPr wrap="none" rtlCol="0">
            <a:spAutoFit/>
          </a:bodyPr>
          <a:lstStyle/>
          <a:p>
            <a:r>
              <a:rPr lang="en-US" dirty="0" smtClean="0"/>
              <a:t>Biggest part of ATLAS detector upgrade, O(100)MSF, Installation 2024</a:t>
            </a:r>
            <a:endParaRPr lang="en-US" dirty="0"/>
          </a:p>
        </p:txBody>
      </p:sp>
      <p:sp>
        <p:nvSpPr>
          <p:cNvPr id="7" name="TextBox 6"/>
          <p:cNvSpPr txBox="1"/>
          <p:nvPr/>
        </p:nvSpPr>
        <p:spPr>
          <a:xfrm>
            <a:off x="1354667" y="6110111"/>
            <a:ext cx="6508776" cy="369332"/>
          </a:xfrm>
          <a:prstGeom prst="rect">
            <a:avLst/>
          </a:prstGeom>
          <a:noFill/>
        </p:spPr>
        <p:txBody>
          <a:bodyPr wrap="none" rtlCol="0">
            <a:spAutoFit/>
          </a:bodyPr>
          <a:lstStyle/>
          <a:p>
            <a:r>
              <a:rPr lang="en-US" dirty="0" smtClean="0"/>
              <a:t>Major Role: Assembly of the pixel </a:t>
            </a:r>
            <a:r>
              <a:rPr lang="en-US" dirty="0" err="1" smtClean="0"/>
              <a:t>endcap</a:t>
            </a:r>
            <a:r>
              <a:rPr lang="en-US" dirty="0" smtClean="0"/>
              <a:t> at Liverpool, ground floor</a:t>
            </a:r>
            <a:endParaRPr lang="en-US" dirty="0"/>
          </a:p>
        </p:txBody>
      </p:sp>
    </p:spTree>
    <p:extLst>
      <p:ext uri="{BB962C8B-B14F-4D97-AF65-F5344CB8AC3E}">
        <p14:creationId xmlns:p14="http://schemas.microsoft.com/office/powerpoint/2010/main" val="4931409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466" y="168981"/>
            <a:ext cx="7244645" cy="593019"/>
          </a:xfrm>
        </p:spPr>
        <p:txBody>
          <a:bodyPr>
            <a:normAutofit/>
          </a:bodyPr>
          <a:lstStyle/>
          <a:p>
            <a:r>
              <a:rPr lang="en-US" sz="3200" dirty="0" smtClean="0"/>
              <a:t>Preparations for ITK at Liverpool</a:t>
            </a:r>
            <a:endParaRPr lang="en-US" sz="3200" dirty="0"/>
          </a:p>
        </p:txBody>
      </p:sp>
      <p:pic>
        <p:nvPicPr>
          <p:cNvPr id="3" name="Picture 2"/>
          <p:cNvPicPr>
            <a:picLocks noChangeAspect="1"/>
          </p:cNvPicPr>
          <p:nvPr/>
        </p:nvPicPr>
        <p:blipFill>
          <a:blip r:embed="rId2"/>
          <a:stretch>
            <a:fillRect/>
          </a:stretch>
        </p:blipFill>
        <p:spPr>
          <a:xfrm>
            <a:off x="333021" y="983544"/>
            <a:ext cx="5689600" cy="4080315"/>
          </a:xfrm>
          <a:prstGeom prst="rect">
            <a:avLst/>
          </a:prstGeom>
        </p:spPr>
      </p:pic>
      <p:pic>
        <p:nvPicPr>
          <p:cNvPr id="4" name="Picture 3"/>
          <p:cNvPicPr>
            <a:picLocks noChangeAspect="1"/>
          </p:cNvPicPr>
          <p:nvPr/>
        </p:nvPicPr>
        <p:blipFill>
          <a:blip r:embed="rId3"/>
          <a:stretch>
            <a:fillRect/>
          </a:stretch>
        </p:blipFill>
        <p:spPr>
          <a:xfrm>
            <a:off x="4303889" y="4194371"/>
            <a:ext cx="4577573" cy="2000407"/>
          </a:xfrm>
          <a:prstGeom prst="rect">
            <a:avLst/>
          </a:prstGeom>
        </p:spPr>
      </p:pic>
      <p:sp>
        <p:nvSpPr>
          <p:cNvPr id="5" name="TextBox 4"/>
          <p:cNvSpPr txBox="1"/>
          <p:nvPr/>
        </p:nvSpPr>
        <p:spPr>
          <a:xfrm>
            <a:off x="629354" y="5461000"/>
            <a:ext cx="2233078" cy="1200329"/>
          </a:xfrm>
          <a:prstGeom prst="rect">
            <a:avLst/>
          </a:prstGeom>
          <a:noFill/>
        </p:spPr>
        <p:txBody>
          <a:bodyPr wrap="none" rtlCol="0">
            <a:spAutoFit/>
          </a:bodyPr>
          <a:lstStyle/>
          <a:p>
            <a:r>
              <a:rPr lang="en-US" dirty="0" smtClean="0"/>
              <a:t>Mechanics</a:t>
            </a:r>
          </a:p>
          <a:p>
            <a:r>
              <a:rPr lang="en-US" dirty="0" smtClean="0"/>
              <a:t>Electronics</a:t>
            </a:r>
          </a:p>
          <a:p>
            <a:r>
              <a:rPr lang="en-US" dirty="0" smtClean="0"/>
              <a:t>Si Detectors</a:t>
            </a:r>
          </a:p>
          <a:p>
            <a:r>
              <a:rPr lang="en-US" dirty="0" smtClean="0"/>
              <a:t>R+D, DAQ, Software</a:t>
            </a:r>
            <a:r>
              <a:rPr lang="mr-IN" dirty="0" smtClean="0"/>
              <a:t>…</a:t>
            </a:r>
            <a:endParaRPr lang="en-US" dirty="0"/>
          </a:p>
        </p:txBody>
      </p:sp>
    </p:spTree>
    <p:extLst>
      <p:ext uri="{BB962C8B-B14F-4D97-AF65-F5344CB8AC3E}">
        <p14:creationId xmlns:p14="http://schemas.microsoft.com/office/powerpoint/2010/main" val="16275434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716"/>
            <a:ext cx="8229600" cy="699352"/>
          </a:xfrm>
        </p:spPr>
        <p:txBody>
          <a:bodyPr>
            <a:normAutofit/>
          </a:bodyPr>
          <a:lstStyle/>
          <a:p>
            <a:r>
              <a:rPr lang="en-US" sz="3200" dirty="0" smtClean="0">
                <a:solidFill>
                  <a:srgbClr val="000090"/>
                </a:solidFill>
              </a:rPr>
              <a:t> Luminosity Upgrade - Higgs</a:t>
            </a:r>
            <a:endParaRPr lang="en-US" sz="3200" dirty="0">
              <a:solidFill>
                <a:srgbClr val="000090"/>
              </a:solidFill>
            </a:endParaRPr>
          </a:p>
        </p:txBody>
      </p:sp>
      <p:pic>
        <p:nvPicPr>
          <p:cNvPr id="15" name="pasted-image.png"/>
          <p:cNvPicPr/>
          <p:nvPr/>
        </p:nvPicPr>
        <p:blipFill>
          <a:blip r:embed="rId2">
            <a:extLst/>
          </a:blip>
          <a:stretch>
            <a:fillRect/>
          </a:stretch>
        </p:blipFill>
        <p:spPr>
          <a:xfrm>
            <a:off x="1451862" y="773701"/>
            <a:ext cx="5572008" cy="5445769"/>
          </a:xfrm>
          <a:prstGeom prst="rect">
            <a:avLst/>
          </a:prstGeom>
          <a:ln w="12700">
            <a:miter lim="400000"/>
          </a:ln>
        </p:spPr>
      </p:pic>
      <p:sp>
        <p:nvSpPr>
          <p:cNvPr id="19" name="Shape 423"/>
          <p:cNvSpPr/>
          <p:nvPr/>
        </p:nvSpPr>
        <p:spPr>
          <a:xfrm>
            <a:off x="6068646" y="6522121"/>
            <a:ext cx="2618154" cy="215444"/>
          </a:xfrm>
          <a:prstGeom prst="rect">
            <a:avLst/>
          </a:prstGeom>
          <a:noFill/>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defRPr sz="1800">
                <a:solidFill>
                  <a:srgbClr val="FFFFFF"/>
                </a:solidFill>
                <a:effectLst>
                  <a:outerShdw blurRad="38100" dist="12700" dir="5400000" rotWithShape="0">
                    <a:srgbClr val="000000">
                      <a:alpha val="50000"/>
                    </a:srgbClr>
                  </a:outerShdw>
                </a:effectLst>
              </a:defRPr>
            </a:lvl1pPr>
          </a:lstStyle>
          <a:p>
            <a:pPr lvl="0">
              <a:defRPr>
                <a:solidFill>
                  <a:srgbClr val="000000"/>
                </a:solidFill>
                <a:effectLst/>
              </a:defRPr>
            </a:pPr>
            <a:r>
              <a:rPr sz="1400" dirty="0">
                <a:solidFill>
                  <a:srgbClr val="000090"/>
                </a:solidFill>
                <a:effectLst>
                  <a:outerShdw blurRad="38100" dist="12700" dir="5400000" rotWithShape="0">
                    <a:srgbClr val="000000">
                      <a:alpha val="50000"/>
                    </a:srgbClr>
                  </a:outerShdw>
                </a:effectLst>
              </a:rPr>
              <a:t>ATL-PHYS-PUB-2014-016</a:t>
            </a:r>
          </a:p>
        </p:txBody>
      </p:sp>
      <p:sp>
        <p:nvSpPr>
          <p:cNvPr id="5" name="Rectangle 4"/>
          <p:cNvSpPr/>
          <p:nvPr/>
        </p:nvSpPr>
        <p:spPr>
          <a:xfrm>
            <a:off x="4364254" y="4691751"/>
            <a:ext cx="82800" cy="1080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54269" y="3843877"/>
            <a:ext cx="1436210" cy="2000548"/>
          </a:xfrm>
          <a:prstGeom prst="rect">
            <a:avLst/>
          </a:prstGeom>
          <a:noFill/>
        </p:spPr>
        <p:txBody>
          <a:bodyPr wrap="none" rtlCol="0">
            <a:spAutoFit/>
          </a:bodyPr>
          <a:lstStyle/>
          <a:p>
            <a:r>
              <a:rPr lang="en-US" b="1" dirty="0" err="1" smtClean="0">
                <a:solidFill>
                  <a:srgbClr val="FF0000"/>
                </a:solidFill>
              </a:rPr>
              <a:t>LHeC</a:t>
            </a:r>
            <a:r>
              <a:rPr lang="en-US" b="1" dirty="0" smtClean="0">
                <a:solidFill>
                  <a:srgbClr val="FF0000"/>
                </a:solidFill>
              </a:rPr>
              <a:t>, 1ab</a:t>
            </a:r>
            <a:r>
              <a:rPr lang="en-US" b="1" baseline="30000" dirty="0" smtClean="0">
                <a:solidFill>
                  <a:srgbClr val="FF0000"/>
                </a:solidFill>
              </a:rPr>
              <a:t>-1</a:t>
            </a:r>
          </a:p>
          <a:p>
            <a:r>
              <a:rPr lang="en-US" sz="1400" dirty="0" smtClean="0">
                <a:solidFill>
                  <a:schemeClr val="bg1">
                    <a:lumMod val="50000"/>
                  </a:schemeClr>
                </a:solidFill>
              </a:rPr>
              <a:t>Work in progress</a:t>
            </a:r>
          </a:p>
          <a:p>
            <a:r>
              <a:rPr lang="en-US" sz="1400" dirty="0" smtClean="0">
                <a:solidFill>
                  <a:schemeClr val="bg1">
                    <a:lumMod val="50000"/>
                  </a:schemeClr>
                </a:solidFill>
              </a:rPr>
              <a:t>Br: b 59% c 3% </a:t>
            </a:r>
          </a:p>
          <a:p>
            <a:r>
              <a:rPr lang="en-US" sz="1600" dirty="0" smtClean="0">
                <a:solidFill>
                  <a:srgbClr val="FF0000"/>
                </a:solidFill>
              </a:rPr>
              <a:t>May transform</a:t>
            </a:r>
          </a:p>
          <a:p>
            <a:r>
              <a:rPr lang="en-US" sz="1600" dirty="0" smtClean="0">
                <a:solidFill>
                  <a:srgbClr val="FF0000"/>
                </a:solidFill>
              </a:rPr>
              <a:t>LHC into high</a:t>
            </a:r>
          </a:p>
          <a:p>
            <a:r>
              <a:rPr lang="en-US" sz="1600" dirty="0" smtClean="0">
                <a:solidFill>
                  <a:srgbClr val="FF0000"/>
                </a:solidFill>
              </a:rPr>
              <a:t>Precision Higgs </a:t>
            </a:r>
          </a:p>
          <a:p>
            <a:r>
              <a:rPr lang="en-US" sz="1600" dirty="0" smtClean="0">
                <a:solidFill>
                  <a:srgbClr val="FF0000"/>
                </a:solidFill>
              </a:rPr>
              <a:t>facility</a:t>
            </a:r>
          </a:p>
          <a:p>
            <a:endParaRPr lang="en-US" sz="1400" dirty="0">
              <a:solidFill>
                <a:schemeClr val="bg1">
                  <a:lumMod val="50000"/>
                </a:schemeClr>
              </a:solidFill>
            </a:endParaRPr>
          </a:p>
        </p:txBody>
      </p:sp>
      <p:sp>
        <p:nvSpPr>
          <p:cNvPr id="10" name="TextBox 9"/>
          <p:cNvSpPr txBox="1"/>
          <p:nvPr/>
        </p:nvSpPr>
        <p:spPr>
          <a:xfrm>
            <a:off x="3908613" y="2918154"/>
            <a:ext cx="282274"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
        <p:nvSpPr>
          <p:cNvPr id="11" name="Rectangle 10"/>
          <p:cNvSpPr/>
          <p:nvPr/>
        </p:nvSpPr>
        <p:spPr>
          <a:xfrm>
            <a:off x="4022769" y="4618375"/>
            <a:ext cx="82800" cy="2880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0355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080"/>
            <a:ext cx="7772400" cy="766552"/>
          </a:xfrm>
        </p:spPr>
        <p:txBody>
          <a:bodyPr>
            <a:normAutofit/>
          </a:bodyPr>
          <a:lstStyle/>
          <a:p>
            <a:r>
              <a:rPr lang="en-US" sz="3200" dirty="0" smtClean="0"/>
              <a:t>Location and E-Cost Scaling for e ERL</a:t>
            </a:r>
            <a:endParaRPr lang="en-US" sz="3200" dirty="0"/>
          </a:p>
        </p:txBody>
      </p:sp>
      <p:pic>
        <p:nvPicPr>
          <p:cNvPr id="3" name="Picture 2"/>
          <p:cNvPicPr>
            <a:picLocks noChangeAspect="1"/>
          </p:cNvPicPr>
          <p:nvPr/>
        </p:nvPicPr>
        <p:blipFill>
          <a:blip r:embed="rId2"/>
          <a:stretch>
            <a:fillRect/>
          </a:stretch>
        </p:blipFill>
        <p:spPr>
          <a:xfrm>
            <a:off x="257997" y="894417"/>
            <a:ext cx="8608160" cy="5576136"/>
          </a:xfrm>
          <a:prstGeom prst="rect">
            <a:avLst/>
          </a:prstGeom>
        </p:spPr>
      </p:pic>
      <p:sp>
        <p:nvSpPr>
          <p:cNvPr id="5" name="TextBox 4"/>
          <p:cNvSpPr txBox="1"/>
          <p:nvPr/>
        </p:nvSpPr>
        <p:spPr>
          <a:xfrm>
            <a:off x="362829" y="657148"/>
            <a:ext cx="8249712" cy="369332"/>
          </a:xfrm>
          <a:prstGeom prst="rect">
            <a:avLst/>
          </a:prstGeom>
          <a:noFill/>
        </p:spPr>
        <p:txBody>
          <a:bodyPr wrap="none" rtlCol="0">
            <a:spAutoFit/>
          </a:bodyPr>
          <a:lstStyle/>
          <a:p>
            <a:r>
              <a:rPr lang="en-US" dirty="0" smtClean="0"/>
              <a:t>U(</a:t>
            </a:r>
            <a:r>
              <a:rPr lang="en-US" dirty="0" err="1" smtClean="0"/>
              <a:t>LHeC</a:t>
            </a:r>
            <a:r>
              <a:rPr lang="en-US" dirty="0" smtClean="0"/>
              <a:t>)=1/3U(LHC), 60 </a:t>
            </a:r>
            <a:r>
              <a:rPr lang="en-US" dirty="0" err="1" smtClean="0"/>
              <a:t>GeV</a:t>
            </a:r>
            <a:r>
              <a:rPr lang="en-US" dirty="0" smtClean="0"/>
              <a:t> -</a:t>
            </a:r>
            <a:r>
              <a:rPr lang="en-US" dirty="0" smtClean="0">
                <a:sym typeface="Wingdings"/>
              </a:rPr>
              <a:t> 1/5(LHC) 51 </a:t>
            </a:r>
            <a:r>
              <a:rPr lang="en-US" dirty="0" err="1" smtClean="0">
                <a:sym typeface="Wingdings"/>
              </a:rPr>
              <a:t>GeV</a:t>
            </a:r>
            <a:r>
              <a:rPr lang="en-US" dirty="0" smtClean="0">
                <a:sym typeface="Wingdings"/>
              </a:rPr>
              <a:t> at much reduced cost. SPS: 1/4(LHC)</a:t>
            </a:r>
            <a:endParaRPr lang="en-US" dirty="0"/>
          </a:p>
        </p:txBody>
      </p:sp>
    </p:spTree>
    <p:extLst>
      <p:ext uri="{BB962C8B-B14F-4D97-AF65-F5344CB8AC3E}">
        <p14:creationId xmlns:p14="http://schemas.microsoft.com/office/powerpoint/2010/main" val="42278008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354"/>
            <a:ext cx="7772400" cy="766552"/>
          </a:xfrm>
        </p:spPr>
        <p:txBody>
          <a:bodyPr>
            <a:normAutofit/>
          </a:bodyPr>
          <a:lstStyle/>
          <a:p>
            <a:r>
              <a:rPr lang="en-US" sz="3200" dirty="0" smtClean="0"/>
              <a:t>Baseline of </a:t>
            </a:r>
            <a:r>
              <a:rPr lang="en-US" sz="3200" dirty="0" err="1" smtClean="0"/>
              <a:t>ep</a:t>
            </a:r>
            <a:r>
              <a:rPr lang="en-US" sz="3200" dirty="0" smtClean="0"/>
              <a:t> at </a:t>
            </a:r>
            <a:r>
              <a:rPr lang="en-US" sz="3200" dirty="0" smtClean="0">
                <a:solidFill>
                  <a:schemeClr val="tx1">
                    <a:lumMod val="50000"/>
                    <a:lumOff val="50000"/>
                  </a:schemeClr>
                </a:solidFill>
              </a:rPr>
              <a:t>(HL+HE)-</a:t>
            </a:r>
            <a:r>
              <a:rPr lang="en-US" sz="3200" dirty="0" smtClean="0"/>
              <a:t>LHC and FCC-eh</a:t>
            </a:r>
            <a:endParaRPr lang="en-US" sz="3200" dirty="0"/>
          </a:p>
        </p:txBody>
      </p:sp>
      <p:pic>
        <p:nvPicPr>
          <p:cNvPr id="3" name="Picture 2"/>
          <p:cNvPicPr>
            <a:picLocks noChangeAspect="1"/>
          </p:cNvPicPr>
          <p:nvPr/>
        </p:nvPicPr>
        <p:blipFill>
          <a:blip r:embed="rId2"/>
          <a:stretch>
            <a:fillRect/>
          </a:stretch>
        </p:blipFill>
        <p:spPr>
          <a:xfrm>
            <a:off x="198456" y="1456384"/>
            <a:ext cx="8608161" cy="5079667"/>
          </a:xfrm>
          <a:prstGeom prst="rect">
            <a:avLst/>
          </a:prstGeom>
          <a:ln>
            <a:solidFill>
              <a:schemeClr val="bg1">
                <a:lumMod val="65000"/>
              </a:schemeClr>
            </a:solidFill>
          </a:ln>
        </p:spPr>
      </p:pic>
      <p:sp>
        <p:nvSpPr>
          <p:cNvPr id="6" name="TextBox 5"/>
          <p:cNvSpPr txBox="1"/>
          <p:nvPr/>
        </p:nvSpPr>
        <p:spPr>
          <a:xfrm>
            <a:off x="369216" y="851035"/>
            <a:ext cx="8255986" cy="461665"/>
          </a:xfrm>
          <a:prstGeom prst="rect">
            <a:avLst/>
          </a:prstGeom>
          <a:noFill/>
        </p:spPr>
        <p:txBody>
          <a:bodyPr wrap="none" rtlCol="0">
            <a:spAutoFit/>
          </a:bodyPr>
          <a:lstStyle/>
          <a:p>
            <a:r>
              <a:rPr lang="en-US" sz="2400" dirty="0" smtClean="0">
                <a:solidFill>
                  <a:srgbClr val="000090"/>
                </a:solidFill>
              </a:rPr>
              <a:t>.. a 3 turn, two fold, high current, 802 MHz energy recovery </a:t>
            </a:r>
            <a:r>
              <a:rPr lang="en-US" sz="2400" dirty="0" err="1" smtClean="0">
                <a:solidFill>
                  <a:srgbClr val="000090"/>
                </a:solidFill>
              </a:rPr>
              <a:t>linac</a:t>
            </a:r>
            <a:endParaRPr lang="en-US" sz="2400" dirty="0">
              <a:solidFill>
                <a:srgbClr val="000090"/>
              </a:solidFill>
            </a:endParaRPr>
          </a:p>
        </p:txBody>
      </p:sp>
    </p:spTree>
    <p:extLst>
      <p:ext uri="{BB962C8B-B14F-4D97-AF65-F5344CB8AC3E}">
        <p14:creationId xmlns:p14="http://schemas.microsoft.com/office/powerpoint/2010/main" val="8443595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66" y="139538"/>
            <a:ext cx="7565333" cy="662546"/>
          </a:xfrm>
        </p:spPr>
        <p:txBody>
          <a:bodyPr>
            <a:normAutofit/>
          </a:bodyPr>
          <a:lstStyle/>
          <a:p>
            <a:r>
              <a:rPr lang="en-US" sz="3200" dirty="0" smtClean="0">
                <a:solidFill>
                  <a:srgbClr val="000090"/>
                </a:solidFill>
              </a:rPr>
              <a:t>LHC Electron </a:t>
            </a:r>
            <a:r>
              <a:rPr lang="en-US" sz="3200" dirty="0">
                <a:solidFill>
                  <a:srgbClr val="000090"/>
                </a:solidFill>
              </a:rPr>
              <a:t>B</a:t>
            </a:r>
            <a:r>
              <a:rPr lang="en-US" sz="3200" dirty="0" smtClean="0">
                <a:solidFill>
                  <a:srgbClr val="000090"/>
                </a:solidFill>
              </a:rPr>
              <a:t>eam </a:t>
            </a:r>
            <a:r>
              <a:rPr lang="en-US" sz="3200" dirty="0">
                <a:solidFill>
                  <a:srgbClr val="000090"/>
                </a:solidFill>
              </a:rPr>
              <a:t>U</a:t>
            </a:r>
            <a:r>
              <a:rPr lang="en-US" sz="3200" dirty="0" smtClean="0">
                <a:solidFill>
                  <a:srgbClr val="000090"/>
                </a:solidFill>
              </a:rPr>
              <a:t>pgrade</a:t>
            </a:r>
            <a:endParaRPr lang="en-US" sz="3200" dirty="0">
              <a:solidFill>
                <a:srgbClr val="000090"/>
              </a:solidFill>
            </a:endParaRPr>
          </a:p>
        </p:txBody>
      </p:sp>
      <p:pic>
        <p:nvPicPr>
          <p:cNvPr id="4" name="Picture 3"/>
          <p:cNvPicPr>
            <a:picLocks noChangeAspect="1"/>
          </p:cNvPicPr>
          <p:nvPr/>
        </p:nvPicPr>
        <p:blipFill>
          <a:blip r:embed="rId2"/>
          <a:stretch>
            <a:fillRect/>
          </a:stretch>
        </p:blipFill>
        <p:spPr>
          <a:xfrm>
            <a:off x="107804" y="937184"/>
            <a:ext cx="5306124" cy="5182835"/>
          </a:xfrm>
          <a:prstGeom prst="rect">
            <a:avLst/>
          </a:prstGeom>
        </p:spPr>
      </p:pic>
      <p:pic>
        <p:nvPicPr>
          <p:cNvPr id="5" name="Picture 4" descr="green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0" y="2763609"/>
            <a:ext cx="3631252" cy="2154397"/>
          </a:xfrm>
          <a:prstGeom prst="rect">
            <a:avLst/>
          </a:prstGeom>
        </p:spPr>
      </p:pic>
      <p:sp>
        <p:nvSpPr>
          <p:cNvPr id="8" name="TextBox 7"/>
          <p:cNvSpPr txBox="1"/>
          <p:nvPr/>
        </p:nvSpPr>
        <p:spPr>
          <a:xfrm>
            <a:off x="1121466" y="6052467"/>
            <a:ext cx="3185788" cy="646331"/>
          </a:xfrm>
          <a:prstGeom prst="rect">
            <a:avLst/>
          </a:prstGeom>
          <a:noFill/>
        </p:spPr>
        <p:txBody>
          <a:bodyPr wrap="none" rtlCol="0">
            <a:spAutoFit/>
          </a:bodyPr>
          <a:lstStyle/>
          <a:p>
            <a:r>
              <a:rPr lang="en-US" b="1" dirty="0" smtClean="0">
                <a:solidFill>
                  <a:srgbClr val="000090"/>
                </a:solidFill>
              </a:rPr>
              <a:t>Luminosity of order 10</a:t>
            </a:r>
            <a:r>
              <a:rPr lang="en-US" b="1" baseline="30000" dirty="0" smtClean="0">
                <a:solidFill>
                  <a:srgbClr val="000090"/>
                </a:solidFill>
              </a:rPr>
              <a:t>34</a:t>
            </a:r>
            <a:r>
              <a:rPr lang="en-US" b="1" dirty="0" smtClean="0">
                <a:solidFill>
                  <a:srgbClr val="000090"/>
                </a:solidFill>
              </a:rPr>
              <a:t>cm</a:t>
            </a:r>
            <a:r>
              <a:rPr lang="en-US" b="1" baseline="30000" dirty="0" smtClean="0">
                <a:solidFill>
                  <a:srgbClr val="000090"/>
                </a:solidFill>
              </a:rPr>
              <a:t>-2 </a:t>
            </a:r>
            <a:r>
              <a:rPr lang="en-US" b="1" dirty="0" smtClean="0">
                <a:solidFill>
                  <a:srgbClr val="000090"/>
                </a:solidFill>
              </a:rPr>
              <a:t>s</a:t>
            </a:r>
            <a:r>
              <a:rPr lang="en-US" b="1" baseline="30000" dirty="0" smtClean="0">
                <a:solidFill>
                  <a:srgbClr val="000090"/>
                </a:solidFill>
              </a:rPr>
              <a:t>-1</a:t>
            </a:r>
          </a:p>
          <a:p>
            <a:r>
              <a:rPr lang="en-US" b="1" dirty="0" smtClean="0">
                <a:solidFill>
                  <a:srgbClr val="000090"/>
                </a:solidFill>
              </a:rPr>
              <a:t>in concurrent </a:t>
            </a:r>
            <a:r>
              <a:rPr lang="en-US" b="1" dirty="0" err="1" smtClean="0">
                <a:solidFill>
                  <a:srgbClr val="000090"/>
                </a:solidFill>
              </a:rPr>
              <a:t>ep-pp</a:t>
            </a:r>
            <a:r>
              <a:rPr lang="en-US" b="1" dirty="0" smtClean="0">
                <a:solidFill>
                  <a:srgbClr val="000090"/>
                </a:solidFill>
              </a:rPr>
              <a:t> operation</a:t>
            </a:r>
            <a:endParaRPr lang="en-US" b="1" dirty="0">
              <a:solidFill>
                <a:srgbClr val="000090"/>
              </a:solidFill>
            </a:endParaRPr>
          </a:p>
        </p:txBody>
      </p:sp>
      <p:sp>
        <p:nvSpPr>
          <p:cNvPr id="9" name="TextBox 8"/>
          <p:cNvSpPr txBox="1"/>
          <p:nvPr/>
        </p:nvSpPr>
        <p:spPr>
          <a:xfrm>
            <a:off x="5560074" y="1526627"/>
            <a:ext cx="3292450" cy="1477328"/>
          </a:xfrm>
          <a:prstGeom prst="rect">
            <a:avLst/>
          </a:prstGeom>
          <a:noFill/>
        </p:spPr>
        <p:txBody>
          <a:bodyPr wrap="none" rtlCol="0">
            <a:spAutoFit/>
          </a:bodyPr>
          <a:lstStyle/>
          <a:p>
            <a:r>
              <a:rPr lang="en-US" dirty="0" smtClean="0">
                <a:solidFill>
                  <a:srgbClr val="000090"/>
                </a:solidFill>
              </a:rPr>
              <a:t>-Finest microscope of the world</a:t>
            </a:r>
          </a:p>
          <a:p>
            <a:r>
              <a:rPr lang="en-US" dirty="0" smtClean="0">
                <a:solidFill>
                  <a:srgbClr val="000090"/>
                </a:solidFill>
              </a:rPr>
              <a:t>-</a:t>
            </a:r>
            <a:r>
              <a:rPr lang="en-US" dirty="0">
                <a:solidFill>
                  <a:srgbClr val="000090"/>
                </a:solidFill>
              </a:rPr>
              <a:t>The next machine which sees </a:t>
            </a:r>
            <a:r>
              <a:rPr lang="en-US" dirty="0" smtClean="0">
                <a:solidFill>
                  <a:srgbClr val="000090"/>
                </a:solidFill>
              </a:rPr>
              <a:t>H</a:t>
            </a:r>
          </a:p>
          <a:p>
            <a:r>
              <a:rPr lang="en-US" dirty="0" smtClean="0">
                <a:solidFill>
                  <a:srgbClr val="000090"/>
                </a:solidFill>
              </a:rPr>
              <a:t>-Transforms LHC in precision lab.</a:t>
            </a:r>
          </a:p>
          <a:p>
            <a:r>
              <a:rPr lang="en-US" dirty="0" smtClean="0">
                <a:solidFill>
                  <a:srgbClr val="000090"/>
                </a:solidFill>
              </a:rPr>
              <a:t>-PDFs gain O(.5)</a:t>
            </a:r>
            <a:r>
              <a:rPr lang="en-US" dirty="0" err="1" smtClean="0">
                <a:solidFill>
                  <a:srgbClr val="000090"/>
                </a:solidFill>
              </a:rPr>
              <a:t>TeV</a:t>
            </a:r>
            <a:r>
              <a:rPr lang="en-US" dirty="0" smtClean="0">
                <a:solidFill>
                  <a:srgbClr val="000090"/>
                </a:solidFill>
              </a:rPr>
              <a:t> search range</a:t>
            </a:r>
          </a:p>
          <a:p>
            <a:r>
              <a:rPr lang="en-US" dirty="0" smtClean="0">
                <a:solidFill>
                  <a:srgbClr val="000090"/>
                </a:solidFill>
              </a:rPr>
              <a:t>-Revolution of nuclear structure</a:t>
            </a:r>
          </a:p>
        </p:txBody>
      </p:sp>
      <p:sp>
        <p:nvSpPr>
          <p:cNvPr id="11" name="TextBox 10"/>
          <p:cNvSpPr txBox="1"/>
          <p:nvPr/>
        </p:nvSpPr>
        <p:spPr>
          <a:xfrm>
            <a:off x="6688259" y="1008774"/>
            <a:ext cx="823062" cy="461665"/>
          </a:xfrm>
          <a:prstGeom prst="rect">
            <a:avLst/>
          </a:prstGeom>
          <a:noFill/>
        </p:spPr>
        <p:txBody>
          <a:bodyPr wrap="none" rtlCol="0">
            <a:spAutoFit/>
          </a:bodyPr>
          <a:lstStyle/>
          <a:p>
            <a:r>
              <a:rPr lang="en-US" sz="2400" dirty="0" err="1" smtClean="0"/>
              <a:t>LHeC</a:t>
            </a:r>
            <a:endParaRPr lang="en-US" sz="2400" dirty="0"/>
          </a:p>
        </p:txBody>
      </p:sp>
      <p:sp>
        <p:nvSpPr>
          <p:cNvPr id="12" name="TextBox 11"/>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
        <p:nvSpPr>
          <p:cNvPr id="7" name="TextBox 6"/>
          <p:cNvSpPr txBox="1"/>
          <p:nvPr/>
        </p:nvSpPr>
        <p:spPr>
          <a:xfrm>
            <a:off x="5553283" y="4478113"/>
            <a:ext cx="3293578" cy="2031325"/>
          </a:xfrm>
          <a:prstGeom prst="rect">
            <a:avLst/>
          </a:prstGeom>
          <a:noFill/>
        </p:spPr>
        <p:txBody>
          <a:bodyPr wrap="none" rtlCol="0">
            <a:spAutoFit/>
          </a:bodyPr>
          <a:lstStyle/>
          <a:p>
            <a:r>
              <a:rPr lang="en-US" dirty="0" smtClean="0"/>
              <a:t>ERL Facility:</a:t>
            </a:r>
          </a:p>
          <a:p>
            <a:r>
              <a:rPr lang="en-US" dirty="0" smtClean="0"/>
              <a:t>Two LINACS 150 MeV, 3 passes</a:t>
            </a:r>
          </a:p>
          <a:p>
            <a:r>
              <a:rPr lang="en-US" dirty="0"/>
              <a:t>w</a:t>
            </a:r>
            <a:r>
              <a:rPr lang="en-US" dirty="0" smtClean="0"/>
              <a:t>ith energy recovery </a:t>
            </a:r>
            <a:r>
              <a:rPr lang="en-US" dirty="0" smtClean="0">
                <a:sym typeface="Wingdings"/>
              </a:rPr>
              <a:t> 900MeV</a:t>
            </a:r>
          </a:p>
          <a:p>
            <a:endParaRPr lang="en-US" dirty="0">
              <a:sym typeface="Wingdings"/>
            </a:endParaRPr>
          </a:p>
          <a:p>
            <a:r>
              <a:rPr lang="en-US" dirty="0" smtClean="0">
                <a:sym typeface="Wingdings"/>
              </a:rPr>
              <a:t>Design Concept 2015 </a:t>
            </a:r>
          </a:p>
          <a:p>
            <a:r>
              <a:rPr lang="en-US" dirty="0" err="1" smtClean="0">
                <a:sym typeface="Wingdings"/>
              </a:rPr>
              <a:t>AsTEC</a:t>
            </a:r>
            <a:r>
              <a:rPr lang="en-US" dirty="0" smtClean="0">
                <a:sym typeface="Wingdings"/>
              </a:rPr>
              <a:t>, BINP, CERN, </a:t>
            </a:r>
            <a:r>
              <a:rPr lang="en-US" dirty="0" err="1" smtClean="0">
                <a:sym typeface="Wingdings"/>
              </a:rPr>
              <a:t>Jlab</a:t>
            </a:r>
            <a:r>
              <a:rPr lang="en-US" dirty="0" smtClean="0">
                <a:sym typeface="Wingdings"/>
              </a:rPr>
              <a:t> +</a:t>
            </a:r>
          </a:p>
          <a:p>
            <a:r>
              <a:rPr lang="en-US" dirty="0" err="1" smtClean="0">
                <a:sym typeface="Wingdings"/>
              </a:rPr>
              <a:t>scRF</a:t>
            </a:r>
            <a:r>
              <a:rPr lang="en-US" dirty="0" smtClean="0">
                <a:sym typeface="Wingdings"/>
              </a:rPr>
              <a:t>, ERL, Physics, Tests</a:t>
            </a:r>
            <a:endParaRPr lang="en-US" dirty="0"/>
          </a:p>
        </p:txBody>
      </p:sp>
      <p:sp>
        <p:nvSpPr>
          <p:cNvPr id="10" name="Rectangle 9"/>
          <p:cNvSpPr/>
          <p:nvPr/>
        </p:nvSpPr>
        <p:spPr>
          <a:xfrm>
            <a:off x="5553283" y="3242393"/>
            <a:ext cx="3293578" cy="3267045"/>
          </a:xfrm>
          <a:prstGeom prst="rect">
            <a:avLst/>
          </a:prstGeom>
          <a:solidFill>
            <a:srgbClr val="D6BF4F">
              <a:alpha val="7000"/>
            </a:srgbClr>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0695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072445"/>
            <a:ext cx="7481285" cy="1508105"/>
          </a:xfrm>
          <a:prstGeom prst="rect">
            <a:avLst/>
          </a:prstGeom>
          <a:noFill/>
          <a:ln>
            <a:solidFill>
              <a:schemeClr val="accent1">
                <a:lumMod val="50000"/>
              </a:schemeClr>
            </a:solidFill>
          </a:ln>
        </p:spPr>
        <p:txBody>
          <a:bodyPr wrap="none" rtlCol="0">
            <a:spAutoFit/>
          </a:bodyPr>
          <a:lstStyle/>
          <a:p>
            <a:r>
              <a:rPr lang="en-US" b="1" dirty="0" smtClean="0">
                <a:solidFill>
                  <a:srgbClr val="254061"/>
                </a:solidFill>
              </a:rPr>
              <a:t>             </a:t>
            </a:r>
            <a:r>
              <a:rPr lang="en-US" b="1" dirty="0" smtClean="0">
                <a:solidFill>
                  <a:srgbClr val="000090"/>
                </a:solidFill>
              </a:rPr>
              <a:t>                        </a:t>
            </a:r>
            <a:r>
              <a:rPr lang="en-US" sz="2000" b="1" dirty="0" smtClean="0">
                <a:solidFill>
                  <a:srgbClr val="000090"/>
                </a:solidFill>
              </a:rPr>
              <a:t>Substructure discovered at Stanford</a:t>
            </a:r>
          </a:p>
          <a:p>
            <a:endParaRPr lang="en-US" dirty="0"/>
          </a:p>
          <a:p>
            <a:r>
              <a:rPr lang="en-US" dirty="0" err="1" smtClean="0"/>
              <a:t>Hofstatter</a:t>
            </a:r>
            <a:r>
              <a:rPr lang="en-US" dirty="0" smtClean="0"/>
              <a:t> et al: 1957: </a:t>
            </a:r>
            <a:r>
              <a:rPr lang="en-US" dirty="0" err="1" smtClean="0"/>
              <a:t>ep</a:t>
            </a:r>
            <a:r>
              <a:rPr lang="en-US" dirty="0" smtClean="0"/>
              <a:t> </a:t>
            </a:r>
            <a:r>
              <a:rPr lang="en-US" dirty="0" smtClean="0">
                <a:sym typeface="Wingdings"/>
              </a:rPr>
              <a:t></a:t>
            </a:r>
            <a:r>
              <a:rPr lang="en-US" dirty="0" err="1" smtClean="0">
                <a:sym typeface="Wingdings"/>
              </a:rPr>
              <a:t>ep</a:t>
            </a:r>
            <a:r>
              <a:rPr lang="en-US" dirty="0" smtClean="0">
                <a:sym typeface="Wingdings"/>
              </a:rPr>
              <a:t>  </a:t>
            </a:r>
            <a:r>
              <a:rPr lang="en-US" dirty="0" err="1" smtClean="0">
                <a:sym typeface="Wingdings"/>
              </a:rPr>
              <a:t>E</a:t>
            </a:r>
            <a:r>
              <a:rPr lang="en-US" baseline="-25000" dirty="0" err="1" smtClean="0">
                <a:sym typeface="Wingdings"/>
              </a:rPr>
              <a:t>e</a:t>
            </a:r>
            <a:r>
              <a:rPr lang="en-US" dirty="0" smtClean="0">
                <a:sym typeface="Wingdings"/>
              </a:rPr>
              <a:t>=200 MeV beam: proton finite radius of 1fm</a:t>
            </a:r>
          </a:p>
          <a:p>
            <a:endParaRPr lang="en-US" dirty="0">
              <a:sym typeface="Wingdings"/>
            </a:endParaRPr>
          </a:p>
          <a:p>
            <a:r>
              <a:rPr lang="en-US" dirty="0" smtClean="0">
                <a:sym typeface="Wingdings"/>
              </a:rPr>
              <a:t>Taylor et al: 1968: </a:t>
            </a:r>
            <a:r>
              <a:rPr lang="en-US" dirty="0" err="1" smtClean="0">
                <a:sym typeface="Wingdings"/>
              </a:rPr>
              <a:t>ep</a:t>
            </a:r>
            <a:r>
              <a:rPr lang="en-US" dirty="0" smtClean="0">
                <a:sym typeface="Wingdings"/>
              </a:rPr>
              <a:t>  </a:t>
            </a:r>
            <a:r>
              <a:rPr lang="en-US" dirty="0" err="1" smtClean="0">
                <a:sym typeface="Wingdings"/>
              </a:rPr>
              <a:t>eX</a:t>
            </a:r>
            <a:r>
              <a:rPr lang="en-US" dirty="0" smtClean="0">
                <a:sym typeface="Wingdings"/>
              </a:rPr>
              <a:t> </a:t>
            </a:r>
            <a:r>
              <a:rPr lang="en-US" dirty="0" err="1" smtClean="0">
                <a:sym typeface="Wingdings"/>
              </a:rPr>
              <a:t>E</a:t>
            </a:r>
            <a:r>
              <a:rPr lang="en-US" baseline="-25000" dirty="0" err="1" smtClean="0">
                <a:sym typeface="Wingdings"/>
              </a:rPr>
              <a:t>e</a:t>
            </a:r>
            <a:r>
              <a:rPr lang="en-US" dirty="0" smtClean="0">
                <a:sym typeface="Wingdings"/>
              </a:rPr>
              <a:t>=1-20 </a:t>
            </a:r>
            <a:r>
              <a:rPr lang="en-US" dirty="0" err="1" smtClean="0">
                <a:sym typeface="Wingdings"/>
              </a:rPr>
              <a:t>GeV</a:t>
            </a:r>
            <a:r>
              <a:rPr lang="en-US" dirty="0" smtClean="0">
                <a:sym typeface="Wingdings"/>
              </a:rPr>
              <a:t> beam (2 mile </a:t>
            </a:r>
            <a:r>
              <a:rPr lang="en-US" dirty="0" err="1" smtClean="0">
                <a:sym typeface="Wingdings"/>
              </a:rPr>
              <a:t>linac</a:t>
            </a:r>
            <a:r>
              <a:rPr lang="en-US" dirty="0" smtClean="0">
                <a:sym typeface="Wingdings"/>
              </a:rPr>
              <a:t>): </a:t>
            </a:r>
            <a:r>
              <a:rPr lang="en-US" dirty="0" err="1" smtClean="0">
                <a:sym typeface="Wingdings"/>
              </a:rPr>
              <a:t>partons</a:t>
            </a:r>
            <a:r>
              <a:rPr lang="en-US" dirty="0" smtClean="0">
                <a:sym typeface="Wingdings"/>
              </a:rPr>
              <a:t> at 0.1fm</a:t>
            </a:r>
            <a:endParaRPr lang="en-US" dirty="0"/>
          </a:p>
        </p:txBody>
      </p:sp>
      <p:sp>
        <p:nvSpPr>
          <p:cNvPr id="4" name="TextBox 3"/>
          <p:cNvSpPr txBox="1"/>
          <p:nvPr/>
        </p:nvSpPr>
        <p:spPr>
          <a:xfrm>
            <a:off x="685800" y="2935113"/>
            <a:ext cx="7481285" cy="1785104"/>
          </a:xfrm>
          <a:prstGeom prst="rect">
            <a:avLst/>
          </a:prstGeom>
          <a:noFill/>
          <a:ln>
            <a:solidFill>
              <a:schemeClr val="tx2">
                <a:lumMod val="50000"/>
              </a:schemeClr>
            </a:solidFill>
          </a:ln>
        </p:spPr>
        <p:txBody>
          <a:bodyPr wrap="square" rtlCol="0">
            <a:spAutoFit/>
          </a:bodyPr>
          <a:lstStyle/>
          <a:p>
            <a:r>
              <a:rPr lang="en-US" dirty="0" smtClean="0"/>
              <a:t>                             </a:t>
            </a:r>
            <a:r>
              <a:rPr lang="en-US" dirty="0" smtClean="0">
                <a:solidFill>
                  <a:srgbClr val="000090"/>
                </a:solidFill>
              </a:rPr>
              <a:t>       </a:t>
            </a:r>
            <a:r>
              <a:rPr lang="en-US" sz="2000" b="1" dirty="0" smtClean="0">
                <a:solidFill>
                  <a:srgbClr val="000090"/>
                </a:solidFill>
              </a:rPr>
              <a:t> W,Z Bosons discovered at CERN</a:t>
            </a:r>
          </a:p>
          <a:p>
            <a:endParaRPr lang="en-US" dirty="0" smtClean="0"/>
          </a:p>
          <a:p>
            <a:r>
              <a:rPr lang="en-US" dirty="0" smtClean="0"/>
              <a:t>ISR in 1970, </a:t>
            </a:r>
          </a:p>
          <a:p>
            <a:r>
              <a:rPr lang="en-US" dirty="0" smtClean="0"/>
              <a:t>SPS in 1974 </a:t>
            </a:r>
            <a:r>
              <a:rPr lang="en-US" dirty="0" err="1" smtClean="0"/>
              <a:t>Ep</a:t>
            </a:r>
            <a:r>
              <a:rPr lang="en-US" dirty="0" smtClean="0"/>
              <a:t>=450 </a:t>
            </a:r>
            <a:r>
              <a:rPr lang="en-US" dirty="0" err="1" smtClean="0"/>
              <a:t>GeV</a:t>
            </a:r>
            <a:r>
              <a:rPr lang="en-US" dirty="0"/>
              <a:t> </a:t>
            </a:r>
            <a:r>
              <a:rPr lang="en-US" dirty="0" smtClean="0"/>
              <a:t>(fixed target </a:t>
            </a:r>
            <a:r>
              <a:rPr lang="en-US" dirty="0" err="1" smtClean="0"/>
              <a:t>lh</a:t>
            </a:r>
            <a:r>
              <a:rPr lang="en-US" dirty="0" smtClean="0"/>
              <a:t>, </a:t>
            </a:r>
            <a:r>
              <a:rPr lang="en-US" dirty="0" err="1" smtClean="0"/>
              <a:t>hh</a:t>
            </a:r>
            <a:r>
              <a:rPr lang="en-US" dirty="0" smtClean="0"/>
              <a:t> experiments, injector for LHC) </a:t>
            </a:r>
          </a:p>
          <a:p>
            <a:r>
              <a:rPr lang="en-US" dirty="0"/>
              <a:t>t</a:t>
            </a:r>
            <a:r>
              <a:rPr lang="en-US" dirty="0" smtClean="0"/>
              <a:t>ransformed to </a:t>
            </a:r>
            <a:r>
              <a:rPr lang="en-US" dirty="0" err="1" smtClean="0"/>
              <a:t>SppS</a:t>
            </a:r>
            <a:r>
              <a:rPr lang="en-US" dirty="0" smtClean="0"/>
              <a:t> Collider L=10</a:t>
            </a:r>
            <a:r>
              <a:rPr lang="en-US" baseline="30000" dirty="0" smtClean="0"/>
              <a:t>30-31 </a:t>
            </a:r>
            <a:r>
              <a:rPr lang="en-US" dirty="0" smtClean="0"/>
              <a:t>cm</a:t>
            </a:r>
            <a:r>
              <a:rPr lang="en-US" baseline="30000" dirty="0" smtClean="0"/>
              <a:t>-2 </a:t>
            </a:r>
            <a:r>
              <a:rPr lang="en-US" dirty="0" smtClean="0"/>
              <a:t>s</a:t>
            </a:r>
            <a:r>
              <a:rPr lang="en-US" baseline="30000" dirty="0" smtClean="0"/>
              <a:t>-1 </a:t>
            </a:r>
            <a:r>
              <a:rPr lang="en-US" dirty="0" smtClean="0"/>
              <a:t>by van der Meer + Rubbia</a:t>
            </a:r>
          </a:p>
          <a:p>
            <a:r>
              <a:rPr lang="en-US" dirty="0" smtClean="0"/>
              <a:t>UA1, UA2: first full acceptance </a:t>
            </a:r>
            <a:r>
              <a:rPr lang="en-US" dirty="0" err="1" smtClean="0"/>
              <a:t>pp</a:t>
            </a:r>
            <a:r>
              <a:rPr lang="en-US" dirty="0" smtClean="0"/>
              <a:t> detectors to catch W </a:t>
            </a:r>
            <a:r>
              <a:rPr lang="en-US" dirty="0" smtClean="0">
                <a:sym typeface="Wingdings"/>
              </a:rPr>
              <a:t> </a:t>
            </a:r>
            <a:r>
              <a:rPr lang="en-US" dirty="0" err="1" smtClean="0">
                <a:sym typeface="Wingdings"/>
              </a:rPr>
              <a:t>lnu</a:t>
            </a:r>
            <a:r>
              <a:rPr lang="en-US" dirty="0" smtClean="0">
                <a:sym typeface="Wingdings"/>
              </a:rPr>
              <a:t> and MET </a:t>
            </a:r>
            <a:endParaRPr lang="en-US" dirty="0"/>
          </a:p>
        </p:txBody>
      </p:sp>
      <p:sp>
        <p:nvSpPr>
          <p:cNvPr id="5" name="TextBox 4"/>
          <p:cNvSpPr txBox="1"/>
          <p:nvPr/>
        </p:nvSpPr>
        <p:spPr>
          <a:xfrm>
            <a:off x="352785" y="131002"/>
            <a:ext cx="8494633" cy="738664"/>
          </a:xfrm>
          <a:prstGeom prst="rect">
            <a:avLst/>
          </a:prstGeom>
          <a:noFill/>
        </p:spPr>
        <p:txBody>
          <a:bodyPr wrap="none" rtlCol="0">
            <a:spAutoFit/>
          </a:bodyPr>
          <a:lstStyle/>
          <a:p>
            <a:pPr marL="457200" indent="-457200">
              <a:buAutoNum type="arabicPeriod"/>
            </a:pPr>
            <a:r>
              <a:rPr lang="en-US" sz="2400" b="1" dirty="0" smtClean="0">
                <a:solidFill>
                  <a:srgbClr val="FF0000"/>
                </a:solidFill>
              </a:rPr>
              <a:t>The increase of energy and luminosity often led to discoveries</a:t>
            </a:r>
            <a:r>
              <a:rPr lang="en-US" dirty="0" smtClean="0"/>
              <a:t>                      </a:t>
            </a:r>
          </a:p>
          <a:p>
            <a:r>
              <a:rPr lang="en-US" dirty="0"/>
              <a:t> </a:t>
            </a:r>
            <a:r>
              <a:rPr lang="en-US" dirty="0" smtClean="0"/>
              <a:t>                       </a:t>
            </a:r>
            <a:endParaRPr lang="en-US" dirty="0"/>
          </a:p>
        </p:txBody>
      </p:sp>
      <p:sp>
        <p:nvSpPr>
          <p:cNvPr id="8" name="TextBox 7"/>
          <p:cNvSpPr txBox="1"/>
          <p:nvPr/>
        </p:nvSpPr>
        <p:spPr>
          <a:xfrm>
            <a:off x="969593" y="5136445"/>
            <a:ext cx="7045518" cy="830997"/>
          </a:xfrm>
          <a:prstGeom prst="rect">
            <a:avLst/>
          </a:prstGeom>
          <a:noFill/>
        </p:spPr>
        <p:txBody>
          <a:bodyPr wrap="none" rtlCol="0">
            <a:spAutoFit/>
          </a:bodyPr>
          <a:lstStyle/>
          <a:p>
            <a:r>
              <a:rPr lang="en-US" dirty="0" smtClean="0"/>
              <a:t> </a:t>
            </a:r>
            <a:r>
              <a:rPr lang="en-US" sz="2400" dirty="0" err="1" smtClean="0">
                <a:solidFill>
                  <a:srgbClr val="000090"/>
                </a:solidFill>
              </a:rPr>
              <a:t>Partons</a:t>
            </a:r>
            <a:r>
              <a:rPr lang="en-US" sz="2400" dirty="0" smtClean="0">
                <a:solidFill>
                  <a:srgbClr val="000090"/>
                </a:solidFill>
              </a:rPr>
              <a:t> came unexpected - despite the Quark Model</a:t>
            </a:r>
          </a:p>
          <a:p>
            <a:r>
              <a:rPr lang="en-US" sz="2400" dirty="0" smtClean="0">
                <a:solidFill>
                  <a:srgbClr val="000090"/>
                </a:solidFill>
              </a:rPr>
              <a:t> W,Z were predicted in SU</a:t>
            </a:r>
            <a:r>
              <a:rPr lang="en-US" sz="2400" baseline="-25000" dirty="0" smtClean="0">
                <a:solidFill>
                  <a:srgbClr val="000090"/>
                </a:solidFill>
              </a:rPr>
              <a:t>L</a:t>
            </a:r>
            <a:r>
              <a:rPr lang="en-US" sz="2400" dirty="0" smtClean="0">
                <a:solidFill>
                  <a:srgbClr val="000090"/>
                </a:solidFill>
              </a:rPr>
              <a:t>(2)</a:t>
            </a:r>
            <a:r>
              <a:rPr lang="en-US" sz="2400" dirty="0" err="1" smtClean="0">
                <a:solidFill>
                  <a:srgbClr val="000090"/>
                </a:solidFill>
              </a:rPr>
              <a:t>xU</a:t>
            </a:r>
            <a:r>
              <a:rPr lang="en-US" sz="2400" dirty="0" smtClean="0">
                <a:solidFill>
                  <a:srgbClr val="000090"/>
                </a:solidFill>
              </a:rPr>
              <a:t>(1) electroweak theory </a:t>
            </a:r>
          </a:p>
        </p:txBody>
      </p:sp>
    </p:spTree>
    <p:extLst>
      <p:ext uri="{BB962C8B-B14F-4D97-AF65-F5344CB8AC3E}">
        <p14:creationId xmlns:p14="http://schemas.microsoft.com/office/powerpoint/2010/main" val="462541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6173" y="302657"/>
            <a:ext cx="7772400" cy="890039"/>
          </a:xfrm>
        </p:spPr>
        <p:txBody>
          <a:bodyPr>
            <a:normAutofit/>
          </a:bodyPr>
          <a:lstStyle/>
          <a:p>
            <a:r>
              <a:rPr lang="en-US" sz="3200" dirty="0" smtClean="0"/>
              <a:t>title</a:t>
            </a:r>
            <a:endParaRPr lang="en-US" sz="3200" dirty="0"/>
          </a:p>
        </p:txBody>
      </p:sp>
      <p:pic>
        <p:nvPicPr>
          <p:cNvPr id="4" name="Picture 3"/>
          <p:cNvPicPr>
            <a:picLocks noChangeAspect="1"/>
          </p:cNvPicPr>
          <p:nvPr/>
        </p:nvPicPr>
        <p:blipFill>
          <a:blip r:embed="rId2"/>
          <a:stretch>
            <a:fillRect/>
          </a:stretch>
        </p:blipFill>
        <p:spPr>
          <a:xfrm>
            <a:off x="0" y="429156"/>
            <a:ext cx="9144000" cy="6199632"/>
          </a:xfrm>
          <a:prstGeom prst="rect">
            <a:avLst/>
          </a:prstGeom>
        </p:spPr>
      </p:pic>
      <p:sp>
        <p:nvSpPr>
          <p:cNvPr id="3" name="TextBox 2"/>
          <p:cNvSpPr txBox="1"/>
          <p:nvPr/>
        </p:nvSpPr>
        <p:spPr>
          <a:xfrm>
            <a:off x="477294" y="418955"/>
            <a:ext cx="8050551" cy="2308324"/>
          </a:xfrm>
          <a:prstGeom prst="rect">
            <a:avLst/>
          </a:prstGeom>
          <a:noFill/>
        </p:spPr>
        <p:txBody>
          <a:bodyPr wrap="none" rtlCol="0">
            <a:spAutoFit/>
          </a:bodyPr>
          <a:lstStyle/>
          <a:p>
            <a:r>
              <a:rPr lang="en-US" dirty="0" smtClean="0">
                <a:solidFill>
                  <a:schemeClr val="bg1">
                    <a:lumMod val="85000"/>
                  </a:schemeClr>
                </a:solidFill>
              </a:rPr>
              <a:t>PERLE at </a:t>
            </a:r>
            <a:r>
              <a:rPr lang="en-US" dirty="0" err="1" smtClean="0">
                <a:solidFill>
                  <a:schemeClr val="bg1">
                    <a:lumMod val="85000"/>
                  </a:schemeClr>
                </a:solidFill>
              </a:rPr>
              <a:t>Orsay</a:t>
            </a:r>
            <a:r>
              <a:rPr lang="en-US" dirty="0" smtClean="0">
                <a:solidFill>
                  <a:schemeClr val="bg1">
                    <a:lumMod val="85000"/>
                  </a:schemeClr>
                </a:solidFill>
              </a:rPr>
              <a:t>:   New Collaboration: BINP, CERN, </a:t>
            </a:r>
            <a:r>
              <a:rPr lang="en-US" dirty="0" err="1" smtClean="0">
                <a:solidFill>
                  <a:schemeClr val="bg1">
                    <a:lumMod val="85000"/>
                  </a:schemeClr>
                </a:solidFill>
              </a:rPr>
              <a:t>Daresbury</a:t>
            </a:r>
            <a:r>
              <a:rPr lang="en-US" dirty="0" smtClean="0">
                <a:solidFill>
                  <a:schemeClr val="bg1">
                    <a:lumMod val="85000"/>
                  </a:schemeClr>
                </a:solidFill>
              </a:rPr>
              <a:t>/Liverpool, </a:t>
            </a:r>
            <a:r>
              <a:rPr lang="en-US" dirty="0" err="1" smtClean="0">
                <a:solidFill>
                  <a:schemeClr val="bg1">
                    <a:lumMod val="85000"/>
                  </a:schemeClr>
                </a:solidFill>
              </a:rPr>
              <a:t>Jlab</a:t>
            </a:r>
            <a:r>
              <a:rPr lang="en-US" dirty="0" smtClean="0">
                <a:solidFill>
                  <a:schemeClr val="bg1">
                    <a:lumMod val="85000"/>
                  </a:schemeClr>
                </a:solidFill>
              </a:rPr>
              <a:t>, </a:t>
            </a:r>
            <a:r>
              <a:rPr lang="en-US" dirty="0" err="1" smtClean="0">
                <a:solidFill>
                  <a:schemeClr val="bg1">
                    <a:lumMod val="85000"/>
                  </a:schemeClr>
                </a:solidFill>
              </a:rPr>
              <a:t>Orsay</a:t>
            </a:r>
            <a:r>
              <a:rPr lang="en-US" dirty="0" smtClean="0">
                <a:solidFill>
                  <a:schemeClr val="bg1">
                    <a:lumMod val="85000"/>
                  </a:schemeClr>
                </a:solidFill>
              </a:rPr>
              <a:t> + </a:t>
            </a:r>
          </a:p>
          <a:p>
            <a:endParaRPr lang="en-US" dirty="0" smtClean="0">
              <a:solidFill>
                <a:schemeClr val="bg1">
                  <a:lumMod val="85000"/>
                </a:schemeClr>
              </a:solidFill>
            </a:endParaRPr>
          </a:p>
          <a:p>
            <a:r>
              <a:rPr lang="en-US" dirty="0" smtClean="0">
                <a:solidFill>
                  <a:schemeClr val="bg1">
                    <a:lumMod val="85000"/>
                  </a:schemeClr>
                </a:solidFill>
              </a:rPr>
              <a:t>CDR publication imminent.  </a:t>
            </a:r>
            <a:endParaRPr lang="en-US" dirty="0">
              <a:solidFill>
                <a:schemeClr val="bg1">
                  <a:lumMod val="85000"/>
                </a:schemeClr>
              </a:solidFill>
            </a:endParaRPr>
          </a:p>
          <a:p>
            <a:r>
              <a:rPr lang="en-US" dirty="0" smtClean="0">
                <a:solidFill>
                  <a:schemeClr val="bg1">
                    <a:lumMod val="85000"/>
                  </a:schemeClr>
                </a:solidFill>
              </a:rPr>
              <a:t>3 turns, 2 </a:t>
            </a:r>
            <a:r>
              <a:rPr lang="en-US" dirty="0" err="1" smtClean="0">
                <a:solidFill>
                  <a:schemeClr val="bg1">
                    <a:lumMod val="85000"/>
                  </a:schemeClr>
                </a:solidFill>
              </a:rPr>
              <a:t>Linacs</a:t>
            </a:r>
            <a:r>
              <a:rPr lang="en-US" dirty="0" smtClean="0">
                <a:solidFill>
                  <a:schemeClr val="bg1">
                    <a:lumMod val="85000"/>
                  </a:schemeClr>
                </a:solidFill>
              </a:rPr>
              <a:t>, 15mA, 802 MHz ERL facility</a:t>
            </a:r>
          </a:p>
          <a:p>
            <a:r>
              <a:rPr lang="en-US" dirty="0" smtClean="0">
                <a:solidFill>
                  <a:schemeClr val="bg1">
                    <a:lumMod val="85000"/>
                  </a:schemeClr>
                </a:solidFill>
              </a:rPr>
              <a:t>-Demonstrator of </a:t>
            </a:r>
            <a:r>
              <a:rPr lang="en-US" dirty="0" err="1" smtClean="0">
                <a:solidFill>
                  <a:schemeClr val="bg1">
                    <a:lumMod val="85000"/>
                  </a:schemeClr>
                </a:solidFill>
              </a:rPr>
              <a:t>LHeC</a:t>
            </a:r>
            <a:endParaRPr lang="en-US" dirty="0" smtClean="0">
              <a:solidFill>
                <a:schemeClr val="bg1">
                  <a:lumMod val="85000"/>
                </a:schemeClr>
              </a:solidFill>
            </a:endParaRPr>
          </a:p>
          <a:p>
            <a:r>
              <a:rPr lang="en-US" dirty="0" smtClean="0">
                <a:solidFill>
                  <a:schemeClr val="bg1">
                    <a:lumMod val="85000"/>
                  </a:schemeClr>
                </a:solidFill>
              </a:rPr>
              <a:t>-Technology (SCRF) Development Facility</a:t>
            </a:r>
          </a:p>
          <a:p>
            <a:r>
              <a:rPr lang="en-US" dirty="0" smtClean="0">
                <a:solidFill>
                  <a:schemeClr val="bg1">
                    <a:lumMod val="85000"/>
                  </a:schemeClr>
                </a:solidFill>
              </a:rPr>
              <a:t>-Low E electron and photon beam physics</a:t>
            </a:r>
          </a:p>
          <a:p>
            <a:r>
              <a:rPr lang="en-US" dirty="0" smtClean="0">
                <a:solidFill>
                  <a:schemeClr val="bg1">
                    <a:lumMod val="85000"/>
                  </a:schemeClr>
                </a:solidFill>
              </a:rPr>
              <a:t>-High intensity: 100 x ELI  </a:t>
            </a:r>
            <a:endParaRPr lang="en-US" dirty="0">
              <a:solidFill>
                <a:schemeClr val="bg1">
                  <a:lumMod val="85000"/>
                </a:schemeClr>
              </a:solidFill>
            </a:endParaRPr>
          </a:p>
        </p:txBody>
      </p:sp>
      <p:sp>
        <p:nvSpPr>
          <p:cNvPr id="5" name="TextBox 4"/>
          <p:cNvSpPr txBox="1"/>
          <p:nvPr/>
        </p:nvSpPr>
        <p:spPr>
          <a:xfrm>
            <a:off x="4175364" y="6517132"/>
            <a:ext cx="4199550" cy="369332"/>
          </a:xfrm>
          <a:prstGeom prst="rect">
            <a:avLst/>
          </a:prstGeom>
          <a:noFill/>
        </p:spPr>
        <p:txBody>
          <a:bodyPr wrap="none" rtlCol="0">
            <a:spAutoFit/>
          </a:bodyPr>
          <a:lstStyle/>
          <a:p>
            <a:r>
              <a:rPr lang="en-US" dirty="0"/>
              <a:t>See https:/</a:t>
            </a:r>
            <a:r>
              <a:rPr lang="en-US" dirty="0" smtClean="0"/>
              <a:t>/indico.lal.in2p3</a:t>
            </a:r>
            <a:r>
              <a:rPr lang="en-US" dirty="0"/>
              <a:t>.fr/event/3428/</a:t>
            </a:r>
          </a:p>
        </p:txBody>
      </p:sp>
      <p:sp>
        <p:nvSpPr>
          <p:cNvPr id="8" name="TextBox 7"/>
          <p:cNvSpPr txBox="1"/>
          <p:nvPr/>
        </p:nvSpPr>
        <p:spPr>
          <a:xfrm>
            <a:off x="1702507" y="59823"/>
            <a:ext cx="5871820" cy="400110"/>
          </a:xfrm>
          <a:prstGeom prst="rect">
            <a:avLst/>
          </a:prstGeom>
          <a:noFill/>
        </p:spPr>
        <p:txBody>
          <a:bodyPr wrap="none" rtlCol="0">
            <a:spAutoFit/>
          </a:bodyPr>
          <a:lstStyle/>
          <a:p>
            <a:r>
              <a:rPr lang="en-US" sz="2000" b="1" dirty="0" smtClean="0">
                <a:solidFill>
                  <a:schemeClr val="accent1">
                    <a:lumMod val="50000"/>
                  </a:schemeClr>
                </a:solidFill>
              </a:rPr>
              <a:t>P</a:t>
            </a:r>
            <a:r>
              <a:rPr lang="en-US" sz="2000" b="1" dirty="0" smtClean="0">
                <a:solidFill>
                  <a:srgbClr val="FF0000"/>
                </a:solidFill>
              </a:rPr>
              <a:t>owerful </a:t>
            </a:r>
            <a:r>
              <a:rPr lang="en-US" sz="2000" b="1" dirty="0" smtClean="0">
                <a:solidFill>
                  <a:srgbClr val="254061"/>
                </a:solidFill>
              </a:rPr>
              <a:t>ERL</a:t>
            </a:r>
            <a:r>
              <a:rPr lang="en-US" sz="2000" b="1" dirty="0" smtClean="0">
                <a:solidFill>
                  <a:srgbClr val="FF0000"/>
                </a:solidFill>
              </a:rPr>
              <a:t> for </a:t>
            </a:r>
            <a:r>
              <a:rPr lang="en-US" sz="2000" b="1" dirty="0" smtClean="0">
                <a:solidFill>
                  <a:srgbClr val="254061"/>
                </a:solidFill>
              </a:rPr>
              <a:t>E</a:t>
            </a:r>
            <a:r>
              <a:rPr lang="en-US" sz="2000" b="1" dirty="0" smtClean="0">
                <a:solidFill>
                  <a:srgbClr val="FF0000"/>
                </a:solidFill>
              </a:rPr>
              <a:t>xperiments (</a:t>
            </a:r>
            <a:r>
              <a:rPr lang="en-US" sz="2000" b="1" dirty="0" err="1" smtClean="0">
                <a:solidFill>
                  <a:srgbClr val="FF0000"/>
                </a:solidFill>
              </a:rPr>
              <a:t>ep.yp</a:t>
            </a:r>
            <a:r>
              <a:rPr lang="en-US" sz="2000" b="1" dirty="0" smtClean="0">
                <a:solidFill>
                  <a:srgbClr val="FF0000"/>
                </a:solidFill>
              </a:rPr>
              <a:t>): </a:t>
            </a:r>
            <a:r>
              <a:rPr lang="en-US" sz="2000" b="1" dirty="0" smtClean="0">
                <a:solidFill>
                  <a:srgbClr val="254061"/>
                </a:solidFill>
              </a:rPr>
              <a:t>PERLE</a:t>
            </a:r>
            <a:r>
              <a:rPr lang="en-US" sz="2000" b="1" dirty="0" smtClean="0">
                <a:solidFill>
                  <a:srgbClr val="FF0000"/>
                </a:solidFill>
              </a:rPr>
              <a:t> at </a:t>
            </a:r>
            <a:r>
              <a:rPr lang="en-US" sz="2000" b="1" dirty="0" err="1" smtClean="0">
                <a:solidFill>
                  <a:srgbClr val="FF0000"/>
                </a:solidFill>
              </a:rPr>
              <a:t>Orsay</a:t>
            </a:r>
            <a:endParaRPr lang="en-US" sz="2000" b="1" dirty="0">
              <a:solidFill>
                <a:srgbClr val="FF0000"/>
              </a:solidFill>
            </a:endParaRPr>
          </a:p>
        </p:txBody>
      </p:sp>
    </p:spTree>
    <p:extLst>
      <p:ext uri="{BB962C8B-B14F-4D97-AF65-F5344CB8AC3E}">
        <p14:creationId xmlns:p14="http://schemas.microsoft.com/office/powerpoint/2010/main" val="1186125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269952" y="2931666"/>
            <a:ext cx="4296701" cy="2031325"/>
          </a:xfrm>
          <a:prstGeom prst="rect">
            <a:avLst/>
          </a:prstGeom>
          <a:noFill/>
        </p:spPr>
        <p:txBody>
          <a:bodyPr wrap="square" rtlCol="0">
            <a:spAutoFit/>
          </a:bodyPr>
          <a:lstStyle/>
          <a:p>
            <a:pPr algn="ctr"/>
            <a:r>
              <a:rPr lang="en-US" dirty="0" smtClean="0"/>
              <a:t>  </a:t>
            </a:r>
            <a:r>
              <a:rPr lang="en-US" dirty="0" smtClean="0">
                <a:solidFill>
                  <a:srgbClr val="FFFF00"/>
                </a:solidFill>
              </a:rPr>
              <a:t> Robert </a:t>
            </a:r>
            <a:r>
              <a:rPr lang="en-US" dirty="0" err="1" smtClean="0">
                <a:solidFill>
                  <a:srgbClr val="FFFF00"/>
                </a:solidFill>
              </a:rPr>
              <a:t>Jungk</a:t>
            </a:r>
            <a:r>
              <a:rPr lang="en-US" dirty="0" smtClean="0">
                <a:solidFill>
                  <a:srgbClr val="FFFF00"/>
                </a:solidFill>
              </a:rPr>
              <a:t>  (1966) </a:t>
            </a:r>
          </a:p>
          <a:p>
            <a:pPr algn="ctr"/>
            <a:r>
              <a:rPr lang="en-US" dirty="0">
                <a:solidFill>
                  <a:srgbClr val="FFFF00"/>
                </a:solidFill>
              </a:rPr>
              <a:t> </a:t>
            </a:r>
            <a:r>
              <a:rPr lang="en-US" dirty="0" smtClean="0">
                <a:solidFill>
                  <a:srgbClr val="FFFF00"/>
                </a:solidFill>
              </a:rPr>
              <a:t>                 </a:t>
            </a:r>
          </a:p>
          <a:p>
            <a:pPr algn="ctr"/>
            <a:r>
              <a:rPr lang="en-US" dirty="0" smtClean="0">
                <a:solidFill>
                  <a:srgbClr val="FFFF00"/>
                </a:solidFill>
              </a:rPr>
              <a:t>     Die </a:t>
            </a:r>
            <a:r>
              <a:rPr lang="en-US" dirty="0" err="1" smtClean="0">
                <a:solidFill>
                  <a:srgbClr val="FFFF00"/>
                </a:solidFill>
              </a:rPr>
              <a:t>grosse</a:t>
            </a:r>
            <a:r>
              <a:rPr lang="en-US" dirty="0" smtClean="0">
                <a:solidFill>
                  <a:srgbClr val="FFFF00"/>
                </a:solidFill>
              </a:rPr>
              <a:t> </a:t>
            </a:r>
            <a:r>
              <a:rPr lang="en-US" dirty="0" err="1" smtClean="0">
                <a:solidFill>
                  <a:srgbClr val="FFFF00"/>
                </a:solidFill>
              </a:rPr>
              <a:t>Maschine</a:t>
            </a:r>
            <a:r>
              <a:rPr lang="en-US" dirty="0" smtClean="0">
                <a:solidFill>
                  <a:srgbClr val="FFFF00"/>
                </a:solidFill>
              </a:rPr>
              <a:t>  </a:t>
            </a:r>
          </a:p>
          <a:p>
            <a:pPr algn="ctr"/>
            <a:r>
              <a:rPr lang="en-US" dirty="0">
                <a:solidFill>
                  <a:srgbClr val="FFFF00"/>
                </a:solidFill>
              </a:rPr>
              <a:t> </a:t>
            </a:r>
            <a:r>
              <a:rPr lang="en-US" dirty="0" smtClean="0">
                <a:solidFill>
                  <a:srgbClr val="FFFF00"/>
                </a:solidFill>
              </a:rPr>
              <a:t>      -auf </a:t>
            </a:r>
            <a:r>
              <a:rPr lang="en-US" dirty="0" err="1" smtClean="0">
                <a:solidFill>
                  <a:srgbClr val="FFFF00"/>
                </a:solidFill>
              </a:rPr>
              <a:t>dem</a:t>
            </a:r>
            <a:r>
              <a:rPr lang="en-US" dirty="0" smtClean="0">
                <a:solidFill>
                  <a:srgbClr val="FFFF00"/>
                </a:solidFill>
              </a:rPr>
              <a:t> </a:t>
            </a:r>
            <a:r>
              <a:rPr lang="en-US" dirty="0" err="1" smtClean="0">
                <a:solidFill>
                  <a:srgbClr val="FFFF00"/>
                </a:solidFill>
              </a:rPr>
              <a:t>Weg</a:t>
            </a:r>
            <a:r>
              <a:rPr lang="en-US" dirty="0" smtClean="0">
                <a:solidFill>
                  <a:srgbClr val="FFFF00"/>
                </a:solidFill>
              </a:rPr>
              <a:t> in </a:t>
            </a:r>
            <a:r>
              <a:rPr lang="en-US" dirty="0" err="1" smtClean="0">
                <a:solidFill>
                  <a:srgbClr val="FFFF00"/>
                </a:solidFill>
              </a:rPr>
              <a:t>eine</a:t>
            </a:r>
            <a:r>
              <a:rPr lang="en-US" dirty="0" smtClean="0">
                <a:solidFill>
                  <a:srgbClr val="FFFF00"/>
                </a:solidFill>
              </a:rPr>
              <a:t> </a:t>
            </a:r>
            <a:r>
              <a:rPr lang="en-US" dirty="0" err="1" smtClean="0">
                <a:solidFill>
                  <a:srgbClr val="FFFF00"/>
                </a:solidFill>
              </a:rPr>
              <a:t>andere</a:t>
            </a:r>
            <a:r>
              <a:rPr lang="en-US" dirty="0" smtClean="0">
                <a:solidFill>
                  <a:srgbClr val="FFFF00"/>
                </a:solidFill>
              </a:rPr>
              <a:t> Welt</a:t>
            </a:r>
          </a:p>
          <a:p>
            <a:pPr algn="ctr"/>
            <a:endParaRPr lang="en-US" dirty="0">
              <a:solidFill>
                <a:srgbClr val="FFFF00"/>
              </a:solidFill>
            </a:endParaRPr>
          </a:p>
          <a:p>
            <a:pPr algn="ctr"/>
            <a:r>
              <a:rPr lang="en-US" dirty="0" smtClean="0">
                <a:solidFill>
                  <a:srgbClr val="FFFF00"/>
                </a:solidFill>
              </a:rPr>
              <a:t>     The big machine </a:t>
            </a:r>
          </a:p>
          <a:p>
            <a:pPr algn="ctr"/>
            <a:r>
              <a:rPr lang="en-US" dirty="0">
                <a:solidFill>
                  <a:srgbClr val="FFFF00"/>
                </a:solidFill>
              </a:rPr>
              <a:t> </a:t>
            </a:r>
            <a:r>
              <a:rPr lang="en-US" dirty="0" smtClean="0">
                <a:solidFill>
                  <a:srgbClr val="FFFF00"/>
                </a:solidFill>
              </a:rPr>
              <a:t>       -on the road into a new world</a:t>
            </a:r>
            <a:endParaRPr lang="en-US" dirty="0">
              <a:solidFill>
                <a:srgbClr val="FFFF00"/>
              </a:solidFill>
            </a:endParaRPr>
          </a:p>
        </p:txBody>
      </p:sp>
      <p:pic>
        <p:nvPicPr>
          <p:cNvPr id="6" name="Picture 5"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349" y="5268890"/>
            <a:ext cx="1308100" cy="1016000"/>
          </a:xfrm>
          <a:prstGeom prst="rect">
            <a:avLst/>
          </a:prstGeom>
        </p:spPr>
      </p:pic>
      <p:pic>
        <p:nvPicPr>
          <p:cNvPr id="7" name="Picture 6"/>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val="0"/>
              </a:ext>
            </a:extLst>
          </a:blip>
          <a:srcRect/>
          <a:stretch>
            <a:fillRect/>
          </a:stretch>
        </p:blipFill>
        <p:spPr bwMode="auto">
          <a:xfrm>
            <a:off x="3172714" y="939280"/>
            <a:ext cx="2650802" cy="110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1191082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987"/>
            <a:ext cx="7772400" cy="637743"/>
          </a:xfrm>
        </p:spPr>
        <p:txBody>
          <a:bodyPr>
            <a:normAutofit fontScale="90000"/>
          </a:bodyPr>
          <a:lstStyle/>
          <a:p>
            <a:r>
              <a:rPr lang="en-US" sz="3600" dirty="0" smtClean="0"/>
              <a:t>FCC</a:t>
            </a:r>
            <a:endParaRPr lang="en-US" sz="3600" dirty="0"/>
          </a:p>
        </p:txBody>
      </p:sp>
      <p:grpSp>
        <p:nvGrpSpPr>
          <p:cNvPr id="3" name="Group 2"/>
          <p:cNvGrpSpPr>
            <a:grpSpLocks noChangeAspect="1"/>
          </p:cNvGrpSpPr>
          <p:nvPr/>
        </p:nvGrpSpPr>
        <p:grpSpPr>
          <a:xfrm>
            <a:off x="140811" y="925033"/>
            <a:ext cx="8752776" cy="5507665"/>
            <a:chOff x="1835696" y="1196752"/>
            <a:chExt cx="7240587" cy="4556125"/>
          </a:xfrm>
        </p:grpSpPr>
        <p:pic>
          <p:nvPicPr>
            <p:cNvPr id="4" name="Imag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96752"/>
              <a:ext cx="7240587" cy="4556125"/>
            </a:xfrm>
            <a:prstGeom prst="rect">
              <a:avLst/>
            </a:prstGeom>
            <a:noFill/>
            <a:ln w="9525">
              <a:noFill/>
              <a:miter lim="800000"/>
              <a:headEnd/>
              <a:tailEnd/>
            </a:ln>
          </p:spPr>
        </p:pic>
        <p:sp>
          <p:nvSpPr>
            <p:cNvPr id="5" name="Text Box 10"/>
            <p:cNvSpPr txBox="1">
              <a:spLocks noChangeArrowheads="1"/>
            </p:cNvSpPr>
            <p:nvPr/>
          </p:nvSpPr>
          <p:spPr bwMode="auto">
            <a:xfrm>
              <a:off x="4355976" y="2348880"/>
              <a:ext cx="1584176" cy="707886"/>
            </a:xfrm>
            <a:prstGeom prst="rect">
              <a:avLst/>
            </a:prstGeom>
            <a:noFill/>
            <a:ln w="9525">
              <a:noFill/>
              <a:miter lim="800000"/>
              <a:headEnd/>
              <a:tailEnd/>
            </a:ln>
          </p:spPr>
          <p:txBody>
            <a:bodyPr wrap="square">
              <a:spAutoFit/>
            </a:bodyPr>
            <a:lstStyle/>
            <a:p>
              <a:pPr algn="ctr">
                <a:spcBef>
                  <a:spcPct val="50000"/>
                </a:spcBef>
              </a:pPr>
              <a:r>
                <a:rPr lang="fr-CH" sz="1100" b="1" dirty="0" smtClean="0">
                  <a:solidFill>
                    <a:prstClr val="black"/>
                  </a:solidFill>
                  <a:latin typeface="Garamond" pitchFamily="18" charset="0"/>
                </a:rPr>
                <a:t>Plaine du genevois</a:t>
              </a:r>
            </a:p>
            <a:p>
              <a:pPr algn="ctr">
                <a:spcBef>
                  <a:spcPts val="0"/>
                </a:spcBef>
              </a:pPr>
              <a:r>
                <a:rPr lang="fr-CH" sz="1100" b="1" dirty="0" smtClean="0">
                  <a:solidFill>
                    <a:prstClr val="black"/>
                  </a:solidFill>
                  <a:latin typeface="Garamond" pitchFamily="18" charset="0"/>
                </a:rPr>
                <a:t>350 – 550 m/mer</a:t>
              </a:r>
              <a:endParaRPr lang="fr-FR" sz="1100" b="1" dirty="0" smtClean="0">
                <a:solidFill>
                  <a:prstClr val="black"/>
                </a:solidFill>
                <a:latin typeface="Garamond" pitchFamily="18" charset="0"/>
              </a:endParaRPr>
            </a:p>
            <a:p>
              <a:pPr algn="ctr">
                <a:spcBef>
                  <a:spcPct val="50000"/>
                </a:spcBef>
              </a:pPr>
              <a:endParaRPr lang="fr-FR" sz="1200" b="1" dirty="0">
                <a:solidFill>
                  <a:prstClr val="black"/>
                </a:solidFill>
                <a:latin typeface="Garamond" pitchFamily="18" charset="0"/>
              </a:endParaRPr>
            </a:p>
          </p:txBody>
        </p:sp>
        <p:sp>
          <p:nvSpPr>
            <p:cNvPr id="6" name="Text Box 10"/>
            <p:cNvSpPr txBox="1">
              <a:spLocks noChangeArrowheads="1"/>
            </p:cNvSpPr>
            <p:nvPr/>
          </p:nvSpPr>
          <p:spPr bwMode="auto">
            <a:xfrm rot="18561472">
              <a:off x="5149564" y="3059184"/>
              <a:ext cx="1296144"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Mont Salève</a:t>
              </a:r>
            </a:p>
            <a:p>
              <a:pPr algn="ctr">
                <a:spcBef>
                  <a:spcPts val="0"/>
                </a:spcBef>
              </a:pPr>
              <a:r>
                <a:rPr lang="fr-CH" sz="1100" b="1" dirty="0" smtClean="0">
                  <a:solidFill>
                    <a:prstClr val="black"/>
                  </a:solidFill>
                  <a:latin typeface="Garamond" pitchFamily="18" charset="0"/>
                </a:rPr>
                <a:t>550 - 1380</a:t>
              </a:r>
              <a:endParaRPr lang="fr-FR" sz="1100" b="1" dirty="0">
                <a:solidFill>
                  <a:prstClr val="black"/>
                </a:solidFill>
                <a:latin typeface="Garamond" pitchFamily="18" charset="0"/>
              </a:endParaRPr>
            </a:p>
          </p:txBody>
        </p:sp>
        <p:sp>
          <p:nvSpPr>
            <p:cNvPr id="7" name="Text Box 10"/>
            <p:cNvSpPr txBox="1">
              <a:spLocks noChangeArrowheads="1"/>
            </p:cNvSpPr>
            <p:nvPr/>
          </p:nvSpPr>
          <p:spPr bwMode="auto">
            <a:xfrm>
              <a:off x="5148064" y="1207785"/>
              <a:ext cx="1584176"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Lac Léman</a:t>
              </a:r>
            </a:p>
            <a:p>
              <a:pPr algn="ctr">
                <a:spcBef>
                  <a:spcPts val="0"/>
                </a:spcBef>
              </a:pPr>
              <a:r>
                <a:rPr lang="fr-CH" sz="1100" b="1" dirty="0" smtClean="0">
                  <a:solidFill>
                    <a:prstClr val="black"/>
                  </a:solidFill>
                  <a:latin typeface="Garamond" pitchFamily="18" charset="0"/>
                </a:rPr>
                <a:t>300 – 372 m/mer</a:t>
              </a:r>
              <a:endParaRPr lang="fr-FR" sz="1100" b="1" dirty="0">
                <a:solidFill>
                  <a:prstClr val="black"/>
                </a:solidFill>
                <a:latin typeface="Garamond" pitchFamily="18" charset="0"/>
              </a:endParaRPr>
            </a:p>
          </p:txBody>
        </p:sp>
        <p:sp>
          <p:nvSpPr>
            <p:cNvPr id="8" name="Text Box 10"/>
            <p:cNvSpPr txBox="1">
              <a:spLocks noChangeArrowheads="1"/>
            </p:cNvSpPr>
            <p:nvPr/>
          </p:nvSpPr>
          <p:spPr bwMode="auto">
            <a:xfrm>
              <a:off x="5364088" y="3789040"/>
              <a:ext cx="1642168"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Plateau des Bornes</a:t>
              </a:r>
            </a:p>
            <a:p>
              <a:pPr algn="ctr">
                <a:spcBef>
                  <a:spcPts val="0"/>
                </a:spcBef>
              </a:pPr>
              <a:r>
                <a:rPr lang="fr-CH" sz="1100" b="1" dirty="0" smtClean="0">
                  <a:solidFill>
                    <a:prstClr val="black"/>
                  </a:solidFill>
                  <a:latin typeface="Garamond" pitchFamily="18" charset="0"/>
                </a:rPr>
                <a:t> 600 – 850 m/mer</a:t>
              </a:r>
              <a:endParaRPr lang="fr-FR" sz="1100" b="1" dirty="0">
                <a:solidFill>
                  <a:prstClr val="black"/>
                </a:solidFill>
                <a:latin typeface="Garamond" pitchFamily="18" charset="0"/>
              </a:endParaRPr>
            </a:p>
          </p:txBody>
        </p:sp>
        <p:sp>
          <p:nvSpPr>
            <p:cNvPr id="9" name="Text Box 10"/>
            <p:cNvSpPr txBox="1">
              <a:spLocks noChangeArrowheads="1"/>
            </p:cNvSpPr>
            <p:nvPr/>
          </p:nvSpPr>
          <p:spPr bwMode="auto">
            <a:xfrm rot="3864953">
              <a:off x="6188492" y="3084915"/>
              <a:ext cx="1584176"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Valée de l’Arve</a:t>
              </a:r>
            </a:p>
            <a:p>
              <a:pPr algn="ctr">
                <a:spcBef>
                  <a:spcPts val="0"/>
                </a:spcBef>
              </a:pPr>
              <a:r>
                <a:rPr lang="fr-CH" sz="1100" b="1" dirty="0" smtClean="0">
                  <a:solidFill>
                    <a:prstClr val="black"/>
                  </a:solidFill>
                  <a:latin typeface="Garamond" pitchFamily="18" charset="0"/>
                </a:rPr>
                <a:t>400 – 600 m/mer</a:t>
              </a:r>
              <a:endParaRPr lang="fr-FR" sz="1100" b="1" dirty="0">
                <a:solidFill>
                  <a:prstClr val="black"/>
                </a:solidFill>
                <a:latin typeface="Garamond" pitchFamily="18" charset="0"/>
              </a:endParaRPr>
            </a:p>
          </p:txBody>
        </p:sp>
        <p:sp>
          <p:nvSpPr>
            <p:cNvPr id="10" name="Text Box 10"/>
            <p:cNvSpPr txBox="1">
              <a:spLocks noChangeArrowheads="1"/>
            </p:cNvSpPr>
            <p:nvPr/>
          </p:nvSpPr>
          <p:spPr bwMode="auto">
            <a:xfrm>
              <a:off x="4427984" y="4869160"/>
              <a:ext cx="1296144" cy="276999"/>
            </a:xfrm>
            <a:prstGeom prst="rect">
              <a:avLst/>
            </a:prstGeom>
            <a:noFill/>
            <a:ln w="9525">
              <a:noFill/>
              <a:miter lim="800000"/>
              <a:headEnd/>
              <a:tailEnd/>
            </a:ln>
          </p:spPr>
          <p:txBody>
            <a:bodyPr wrap="square">
              <a:spAutoFit/>
            </a:bodyPr>
            <a:lstStyle/>
            <a:p>
              <a:pPr algn="ctr">
                <a:spcBef>
                  <a:spcPct val="50000"/>
                </a:spcBef>
              </a:pPr>
              <a:r>
                <a:rPr lang="fr-CH" sz="1200" b="1" dirty="0" err="1" smtClean="0">
                  <a:solidFill>
                    <a:prstClr val="black"/>
                  </a:solidFill>
                  <a:latin typeface="Garamond" pitchFamily="18" charset="0"/>
                </a:rPr>
                <a:t>Mandallaz</a:t>
              </a:r>
              <a:endParaRPr lang="fr-FR" sz="1200" b="1" dirty="0">
                <a:solidFill>
                  <a:prstClr val="black"/>
                </a:solidFill>
                <a:latin typeface="Garamond" pitchFamily="18" charset="0"/>
              </a:endParaRPr>
            </a:p>
          </p:txBody>
        </p:sp>
        <p:sp>
          <p:nvSpPr>
            <p:cNvPr id="11" name="Text Box 10"/>
            <p:cNvSpPr txBox="1">
              <a:spLocks noChangeArrowheads="1"/>
            </p:cNvSpPr>
            <p:nvPr/>
          </p:nvSpPr>
          <p:spPr bwMode="auto">
            <a:xfrm rot="3264090">
              <a:off x="3237782" y="3585849"/>
              <a:ext cx="1180321"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Mont </a:t>
              </a:r>
              <a:r>
                <a:rPr lang="fr-CH" sz="1100" b="1" dirty="0" err="1" smtClean="0">
                  <a:solidFill>
                    <a:prstClr val="black"/>
                  </a:solidFill>
                  <a:latin typeface="Garamond" pitchFamily="18" charset="0"/>
                </a:rPr>
                <a:t>Vuache</a:t>
              </a:r>
              <a:endParaRPr lang="fr-CH" sz="1100" b="1" dirty="0" smtClean="0">
                <a:solidFill>
                  <a:prstClr val="black"/>
                </a:solidFill>
                <a:latin typeface="Garamond" pitchFamily="18" charset="0"/>
              </a:endParaRPr>
            </a:p>
            <a:p>
              <a:pPr algn="ctr">
                <a:spcBef>
                  <a:spcPts val="0"/>
                </a:spcBef>
              </a:pPr>
              <a:r>
                <a:rPr lang="fr-CH" sz="1100" b="1" dirty="0" smtClean="0">
                  <a:solidFill>
                    <a:prstClr val="black"/>
                  </a:solidFill>
                  <a:latin typeface="Garamond" pitchFamily="18" charset="0"/>
                </a:rPr>
                <a:t>550 - 1100</a:t>
              </a:r>
              <a:endParaRPr lang="fr-FR" sz="1100" b="1" dirty="0">
                <a:solidFill>
                  <a:prstClr val="black"/>
                </a:solidFill>
                <a:latin typeface="Garamond" pitchFamily="18" charset="0"/>
              </a:endParaRPr>
            </a:p>
          </p:txBody>
        </p:sp>
        <p:sp>
          <p:nvSpPr>
            <p:cNvPr id="12" name="Text Box 10"/>
            <p:cNvSpPr txBox="1">
              <a:spLocks noChangeArrowheads="1"/>
            </p:cNvSpPr>
            <p:nvPr/>
          </p:nvSpPr>
          <p:spPr bwMode="auto">
            <a:xfrm rot="18561472">
              <a:off x="2867387" y="1868566"/>
              <a:ext cx="1569103" cy="430887"/>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Massif du Jura</a:t>
              </a:r>
            </a:p>
            <a:p>
              <a:pPr algn="ctr">
                <a:spcBef>
                  <a:spcPts val="0"/>
                </a:spcBef>
              </a:pPr>
              <a:r>
                <a:rPr lang="fr-CH" sz="1100" b="1" dirty="0" smtClean="0">
                  <a:solidFill>
                    <a:prstClr val="black"/>
                  </a:solidFill>
                  <a:latin typeface="Garamond" pitchFamily="18" charset="0"/>
                </a:rPr>
                <a:t>550 – 1720 m/mer</a:t>
              </a:r>
              <a:endParaRPr lang="fr-FR" sz="1100" b="1" dirty="0">
                <a:solidFill>
                  <a:prstClr val="black"/>
                </a:solidFill>
                <a:latin typeface="Garamond" pitchFamily="18" charset="0"/>
              </a:endParaRPr>
            </a:p>
          </p:txBody>
        </p:sp>
        <p:sp>
          <p:nvSpPr>
            <p:cNvPr id="13" name="Text Box 10"/>
            <p:cNvSpPr txBox="1">
              <a:spLocks noChangeArrowheads="1"/>
            </p:cNvSpPr>
            <p:nvPr/>
          </p:nvSpPr>
          <p:spPr bwMode="auto">
            <a:xfrm>
              <a:off x="6300192" y="4869160"/>
              <a:ext cx="1728192" cy="707886"/>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Bornes – Aravis</a:t>
              </a:r>
            </a:p>
            <a:p>
              <a:pPr algn="ctr">
                <a:spcBef>
                  <a:spcPts val="0"/>
                </a:spcBef>
              </a:pPr>
              <a:r>
                <a:rPr lang="fr-CH" sz="1100" b="1" dirty="0" smtClean="0">
                  <a:solidFill>
                    <a:prstClr val="black"/>
                  </a:solidFill>
                  <a:latin typeface="Garamond" pitchFamily="18" charset="0"/>
                </a:rPr>
                <a:t>600 – 2500 m/mer</a:t>
              </a:r>
            </a:p>
            <a:p>
              <a:pPr algn="ctr">
                <a:spcBef>
                  <a:spcPct val="50000"/>
                </a:spcBef>
              </a:pPr>
              <a:endParaRPr lang="fr-FR" sz="1200" b="1" dirty="0">
                <a:solidFill>
                  <a:prstClr val="black"/>
                </a:solidFill>
                <a:latin typeface="Garamond" pitchFamily="18" charset="0"/>
              </a:endParaRPr>
            </a:p>
          </p:txBody>
        </p:sp>
        <p:sp>
          <p:nvSpPr>
            <p:cNvPr id="14" name="Text Box 10"/>
            <p:cNvSpPr txBox="1">
              <a:spLocks noChangeArrowheads="1"/>
            </p:cNvSpPr>
            <p:nvPr/>
          </p:nvSpPr>
          <p:spPr bwMode="auto">
            <a:xfrm>
              <a:off x="3923928" y="3429000"/>
              <a:ext cx="1584176" cy="961802"/>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Plateau du Mont Sion</a:t>
              </a:r>
            </a:p>
            <a:p>
              <a:pPr algn="ctr">
                <a:spcBef>
                  <a:spcPts val="0"/>
                </a:spcBef>
              </a:pPr>
              <a:r>
                <a:rPr lang="fr-CH" sz="1100" b="1" dirty="0" smtClean="0">
                  <a:solidFill>
                    <a:prstClr val="black"/>
                  </a:solidFill>
                  <a:latin typeface="Garamond" pitchFamily="18" charset="0"/>
                </a:rPr>
                <a:t>550 – 860 m/mer</a:t>
              </a:r>
            </a:p>
            <a:p>
              <a:pPr algn="ctr">
                <a:spcBef>
                  <a:spcPct val="50000"/>
                </a:spcBef>
              </a:pPr>
              <a:endParaRPr lang="fr-FR" sz="1100" b="1" dirty="0" smtClean="0">
                <a:solidFill>
                  <a:prstClr val="black"/>
                </a:solidFill>
                <a:latin typeface="Garamond" pitchFamily="18" charset="0"/>
              </a:endParaRPr>
            </a:p>
            <a:p>
              <a:pPr algn="ctr">
                <a:spcBef>
                  <a:spcPct val="50000"/>
                </a:spcBef>
              </a:pPr>
              <a:endParaRPr lang="fr-FR" sz="1200" b="1" dirty="0">
                <a:solidFill>
                  <a:prstClr val="black"/>
                </a:solidFill>
                <a:latin typeface="Garamond" pitchFamily="18" charset="0"/>
              </a:endParaRPr>
            </a:p>
          </p:txBody>
        </p:sp>
        <p:sp>
          <p:nvSpPr>
            <p:cNvPr id="15" name="Text Box 10"/>
            <p:cNvSpPr txBox="1">
              <a:spLocks noChangeArrowheads="1"/>
            </p:cNvSpPr>
            <p:nvPr/>
          </p:nvSpPr>
          <p:spPr bwMode="auto">
            <a:xfrm>
              <a:off x="7020272" y="2276872"/>
              <a:ext cx="1728192" cy="707886"/>
            </a:xfrm>
            <a:prstGeom prst="rect">
              <a:avLst/>
            </a:prstGeom>
            <a:noFill/>
            <a:ln w="9525">
              <a:noFill/>
              <a:miter lim="800000"/>
              <a:headEnd/>
              <a:tailEnd/>
            </a:ln>
          </p:spPr>
          <p:txBody>
            <a:bodyPr wrap="square">
              <a:spAutoFit/>
            </a:bodyPr>
            <a:lstStyle/>
            <a:p>
              <a:pPr algn="ctr">
                <a:spcBef>
                  <a:spcPts val="0"/>
                </a:spcBef>
              </a:pPr>
              <a:r>
                <a:rPr lang="fr-CH" sz="1100" b="1" dirty="0" err="1" smtClean="0">
                  <a:solidFill>
                    <a:prstClr val="black"/>
                  </a:solidFill>
                  <a:latin typeface="Garamond" pitchFamily="18" charset="0"/>
                </a:rPr>
                <a:t>Pré-Alpes</a:t>
              </a:r>
              <a:r>
                <a:rPr lang="fr-CH" sz="1100" b="1" dirty="0" smtClean="0">
                  <a:solidFill>
                    <a:prstClr val="black"/>
                  </a:solidFill>
                  <a:latin typeface="Garamond" pitchFamily="18" charset="0"/>
                </a:rPr>
                <a:t> du Chablais</a:t>
              </a:r>
            </a:p>
            <a:p>
              <a:pPr algn="ctr">
                <a:spcBef>
                  <a:spcPts val="0"/>
                </a:spcBef>
              </a:pPr>
              <a:r>
                <a:rPr lang="fr-CH" sz="1100" b="1" dirty="0" smtClean="0">
                  <a:solidFill>
                    <a:prstClr val="black"/>
                  </a:solidFill>
                  <a:latin typeface="Garamond" pitchFamily="18" charset="0"/>
                </a:rPr>
                <a:t>600 – 2500 m/mer</a:t>
              </a:r>
            </a:p>
            <a:p>
              <a:pPr algn="ctr">
                <a:spcBef>
                  <a:spcPct val="50000"/>
                </a:spcBef>
              </a:pPr>
              <a:endParaRPr lang="fr-FR" sz="1200" b="1" dirty="0">
                <a:solidFill>
                  <a:prstClr val="black"/>
                </a:solidFill>
                <a:latin typeface="Garamond" pitchFamily="18" charset="0"/>
              </a:endParaRPr>
            </a:p>
          </p:txBody>
        </p:sp>
        <p:sp>
          <p:nvSpPr>
            <p:cNvPr id="16" name="Text Box 10"/>
            <p:cNvSpPr txBox="1">
              <a:spLocks noChangeArrowheads="1"/>
            </p:cNvSpPr>
            <p:nvPr/>
          </p:nvSpPr>
          <p:spPr bwMode="auto">
            <a:xfrm>
              <a:off x="3347864" y="4293096"/>
              <a:ext cx="1584176" cy="961802"/>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Vallon des </a:t>
              </a:r>
              <a:r>
                <a:rPr lang="fr-CH" sz="1100" b="1" dirty="0" err="1" smtClean="0">
                  <a:solidFill>
                    <a:prstClr val="black"/>
                  </a:solidFill>
                  <a:latin typeface="Garamond" pitchFamily="18" charset="0"/>
                </a:rPr>
                <a:t>Usses</a:t>
              </a:r>
              <a:endParaRPr lang="fr-CH" sz="1100" b="1" dirty="0" smtClean="0">
                <a:solidFill>
                  <a:prstClr val="black"/>
                </a:solidFill>
                <a:latin typeface="Garamond" pitchFamily="18" charset="0"/>
              </a:endParaRPr>
            </a:p>
            <a:p>
              <a:pPr algn="ctr">
                <a:spcBef>
                  <a:spcPts val="0"/>
                </a:spcBef>
              </a:pPr>
              <a:r>
                <a:rPr lang="fr-CH" sz="1100" b="1" dirty="0" smtClean="0">
                  <a:solidFill>
                    <a:prstClr val="black"/>
                  </a:solidFill>
                  <a:latin typeface="Garamond" pitchFamily="18" charset="0"/>
                </a:rPr>
                <a:t>380 – 500 m/mer</a:t>
              </a:r>
            </a:p>
            <a:p>
              <a:pPr algn="ctr">
                <a:spcBef>
                  <a:spcPct val="50000"/>
                </a:spcBef>
              </a:pPr>
              <a:endParaRPr lang="fr-FR" sz="1100" b="1" dirty="0" smtClean="0">
                <a:solidFill>
                  <a:prstClr val="black"/>
                </a:solidFill>
                <a:latin typeface="Garamond" pitchFamily="18" charset="0"/>
              </a:endParaRPr>
            </a:p>
            <a:p>
              <a:pPr algn="ctr">
                <a:spcBef>
                  <a:spcPct val="50000"/>
                </a:spcBef>
              </a:pPr>
              <a:endParaRPr lang="fr-FR" sz="1200" b="1" dirty="0">
                <a:solidFill>
                  <a:prstClr val="black"/>
                </a:solidFill>
                <a:latin typeface="Garamond" pitchFamily="18" charset="0"/>
              </a:endParaRPr>
            </a:p>
          </p:txBody>
        </p:sp>
        <p:sp>
          <p:nvSpPr>
            <p:cNvPr id="17" name="Text Box 10"/>
            <p:cNvSpPr txBox="1">
              <a:spLocks noChangeArrowheads="1"/>
            </p:cNvSpPr>
            <p:nvPr/>
          </p:nvSpPr>
          <p:spPr bwMode="auto">
            <a:xfrm>
              <a:off x="3275856" y="2827238"/>
              <a:ext cx="1584176" cy="961802"/>
            </a:xfrm>
            <a:prstGeom prst="rect">
              <a:avLst/>
            </a:prstGeom>
            <a:noFill/>
            <a:ln w="9525">
              <a:noFill/>
              <a:miter lim="800000"/>
              <a:headEnd/>
              <a:tailEnd/>
            </a:ln>
          </p:spPr>
          <p:txBody>
            <a:bodyPr wrap="square">
              <a:spAutoFit/>
            </a:bodyPr>
            <a:lstStyle/>
            <a:p>
              <a:pPr algn="ctr">
                <a:spcBef>
                  <a:spcPts val="0"/>
                </a:spcBef>
              </a:pPr>
              <a:r>
                <a:rPr lang="fr-CH" sz="1100" b="1" dirty="0" smtClean="0">
                  <a:solidFill>
                    <a:prstClr val="black"/>
                  </a:solidFill>
                  <a:latin typeface="Garamond" pitchFamily="18" charset="0"/>
                </a:rPr>
                <a:t>Vallée du Rhône</a:t>
              </a:r>
            </a:p>
            <a:p>
              <a:pPr algn="ctr">
                <a:spcBef>
                  <a:spcPts val="0"/>
                </a:spcBef>
              </a:pPr>
              <a:r>
                <a:rPr lang="fr-CH" sz="1100" b="1" dirty="0" smtClean="0">
                  <a:solidFill>
                    <a:prstClr val="black"/>
                  </a:solidFill>
                  <a:latin typeface="Garamond" pitchFamily="18" charset="0"/>
                  <a:sym typeface="Symbol"/>
                </a:rPr>
                <a:t></a:t>
              </a:r>
              <a:r>
                <a:rPr lang="fr-CH" sz="1100" b="1" dirty="0" smtClean="0">
                  <a:solidFill>
                    <a:prstClr val="black"/>
                  </a:solidFill>
                  <a:latin typeface="Garamond" pitchFamily="18" charset="0"/>
                </a:rPr>
                <a:t>330 m/mer</a:t>
              </a:r>
            </a:p>
            <a:p>
              <a:pPr algn="ctr">
                <a:spcBef>
                  <a:spcPct val="50000"/>
                </a:spcBef>
              </a:pPr>
              <a:endParaRPr lang="fr-FR" sz="1100" b="1" dirty="0" smtClean="0">
                <a:solidFill>
                  <a:prstClr val="black"/>
                </a:solidFill>
                <a:latin typeface="Garamond" pitchFamily="18" charset="0"/>
              </a:endParaRPr>
            </a:p>
            <a:p>
              <a:pPr algn="ctr">
                <a:spcBef>
                  <a:spcPct val="50000"/>
                </a:spcBef>
              </a:pPr>
              <a:endParaRPr lang="fr-FR" sz="1200" b="1" dirty="0">
                <a:solidFill>
                  <a:prstClr val="black"/>
                </a:solidFill>
                <a:latin typeface="Garamond" pitchFamily="18" charset="0"/>
              </a:endParaRPr>
            </a:p>
          </p:txBody>
        </p:sp>
      </p:grpSp>
      <p:sp>
        <p:nvSpPr>
          <p:cNvPr id="18" name="TextBox 17"/>
          <p:cNvSpPr txBox="1"/>
          <p:nvPr/>
        </p:nvSpPr>
        <p:spPr>
          <a:xfrm>
            <a:off x="6174844" y="6473228"/>
            <a:ext cx="2752677" cy="276999"/>
          </a:xfrm>
          <a:prstGeom prst="rect">
            <a:avLst/>
          </a:prstGeom>
          <a:noFill/>
        </p:spPr>
        <p:txBody>
          <a:bodyPr wrap="none" rtlCol="0">
            <a:spAutoFit/>
          </a:bodyPr>
          <a:lstStyle/>
          <a:p>
            <a:r>
              <a:rPr lang="en-US" sz="1200" dirty="0" err="1" smtClean="0"/>
              <a:t>J.Osborne</a:t>
            </a:r>
            <a:r>
              <a:rPr lang="en-US" sz="1200" dirty="0" smtClean="0"/>
              <a:t> FCC Meeting Washington 3/15</a:t>
            </a:r>
            <a:endParaRPr lang="en-US" sz="1200" dirty="0"/>
          </a:p>
        </p:txBody>
      </p:sp>
      <p:sp>
        <p:nvSpPr>
          <p:cNvPr id="19" name="TextBox 18"/>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28546455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987"/>
            <a:ext cx="7772400" cy="637743"/>
          </a:xfrm>
        </p:spPr>
        <p:txBody>
          <a:bodyPr>
            <a:normAutofit fontScale="90000"/>
          </a:bodyPr>
          <a:lstStyle/>
          <a:p>
            <a:r>
              <a:rPr lang="en-US" sz="3600" dirty="0" smtClean="0"/>
              <a:t>FCC</a:t>
            </a:r>
            <a:endParaRPr lang="en-US" sz="3600" dirty="0"/>
          </a:p>
        </p:txBody>
      </p:sp>
      <p:pic>
        <p:nvPicPr>
          <p:cNvPr id="20" name="Picture 19"/>
          <p:cNvPicPr>
            <a:picLocks noChangeAspect="1"/>
          </p:cNvPicPr>
          <p:nvPr/>
        </p:nvPicPr>
        <p:blipFill>
          <a:blip r:embed="rId2"/>
          <a:stretch>
            <a:fillRect/>
          </a:stretch>
        </p:blipFill>
        <p:spPr>
          <a:xfrm>
            <a:off x="2257775" y="251319"/>
            <a:ext cx="5776232" cy="6169235"/>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67" y="865881"/>
            <a:ext cx="1607386" cy="672230"/>
          </a:xfrm>
          <a:prstGeom prst="rect">
            <a:avLst/>
          </a:prstGeom>
        </p:spPr>
      </p:pic>
      <p:sp>
        <p:nvSpPr>
          <p:cNvPr id="23" name="TextBox 22"/>
          <p:cNvSpPr txBox="1"/>
          <p:nvPr/>
        </p:nvSpPr>
        <p:spPr>
          <a:xfrm>
            <a:off x="326967" y="3527778"/>
            <a:ext cx="1600093" cy="1477328"/>
          </a:xfrm>
          <a:prstGeom prst="rect">
            <a:avLst/>
          </a:prstGeom>
          <a:noFill/>
        </p:spPr>
        <p:txBody>
          <a:bodyPr wrap="none" rtlCol="0">
            <a:spAutoFit/>
          </a:bodyPr>
          <a:lstStyle/>
          <a:p>
            <a:r>
              <a:rPr lang="en-US" dirty="0" smtClean="0"/>
              <a:t>Similar plans in </a:t>
            </a:r>
          </a:p>
          <a:p>
            <a:r>
              <a:rPr lang="en-US" dirty="0" smtClean="0"/>
              <a:t>China, </a:t>
            </a:r>
            <a:r>
              <a:rPr lang="en-US" dirty="0" err="1" smtClean="0"/>
              <a:t>cf</a:t>
            </a:r>
            <a:r>
              <a:rPr lang="en-US" dirty="0" smtClean="0"/>
              <a:t> </a:t>
            </a:r>
          </a:p>
          <a:p>
            <a:r>
              <a:rPr lang="en-US" dirty="0"/>
              <a:t>c</a:t>
            </a:r>
            <a:r>
              <a:rPr lang="en-US" dirty="0" smtClean="0"/>
              <a:t>olloquium </a:t>
            </a:r>
          </a:p>
          <a:p>
            <a:r>
              <a:rPr lang="en-US" dirty="0"/>
              <a:t>l</a:t>
            </a:r>
            <a:r>
              <a:rPr lang="en-US" dirty="0" smtClean="0"/>
              <a:t>ast week at</a:t>
            </a:r>
          </a:p>
          <a:p>
            <a:r>
              <a:rPr lang="en-US" dirty="0" smtClean="0"/>
              <a:t>Liverpool</a:t>
            </a:r>
            <a:endParaRPr lang="en-US" dirty="0"/>
          </a:p>
        </p:txBody>
      </p:sp>
    </p:spTree>
    <p:extLst>
      <p:ext uri="{BB962C8B-B14F-4D97-AF65-F5344CB8AC3E}">
        <p14:creationId xmlns:p14="http://schemas.microsoft.com/office/powerpoint/2010/main" val="32403997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13944"/>
            <a:ext cx="9144000" cy="2997742"/>
          </a:xfrm>
          <a:prstGeom prst="rect">
            <a:avLst/>
          </a:prstGeom>
        </p:spPr>
      </p:pic>
      <p:sp>
        <p:nvSpPr>
          <p:cNvPr id="2" name="Title 1"/>
          <p:cNvSpPr>
            <a:spLocks noGrp="1"/>
          </p:cNvSpPr>
          <p:nvPr>
            <p:ph type="title"/>
          </p:nvPr>
        </p:nvSpPr>
        <p:spPr>
          <a:xfrm>
            <a:off x="386645" y="133528"/>
            <a:ext cx="8229600" cy="854251"/>
          </a:xfrm>
        </p:spPr>
        <p:txBody>
          <a:bodyPr/>
          <a:lstStyle/>
          <a:p>
            <a:r>
              <a:rPr lang="en-US" dirty="0" err="1" smtClean="0"/>
              <a:t>CepC</a:t>
            </a:r>
            <a:r>
              <a:rPr lang="en-US" dirty="0" smtClean="0"/>
              <a:t> and </a:t>
            </a:r>
            <a:r>
              <a:rPr lang="en-US" dirty="0" err="1" smtClean="0"/>
              <a:t>SppC</a:t>
            </a:r>
            <a:r>
              <a:rPr lang="en-US" dirty="0" smtClean="0"/>
              <a:t> in China</a:t>
            </a:r>
            <a:endParaRPr lang="en-US" dirty="0"/>
          </a:p>
        </p:txBody>
      </p:sp>
      <p:pic>
        <p:nvPicPr>
          <p:cNvPr id="4" name="Picture 3"/>
          <p:cNvPicPr>
            <a:picLocks noChangeAspect="1"/>
          </p:cNvPicPr>
          <p:nvPr/>
        </p:nvPicPr>
        <p:blipFill>
          <a:blip r:embed="rId3"/>
          <a:stretch>
            <a:fillRect/>
          </a:stretch>
        </p:blipFill>
        <p:spPr>
          <a:xfrm>
            <a:off x="798690" y="3479795"/>
            <a:ext cx="7718778" cy="3325776"/>
          </a:xfrm>
          <a:prstGeom prst="rect">
            <a:avLst/>
          </a:prstGeom>
        </p:spPr>
      </p:pic>
    </p:spTree>
    <p:extLst>
      <p:ext uri="{BB962C8B-B14F-4D97-AF65-F5344CB8AC3E}">
        <p14:creationId xmlns:p14="http://schemas.microsoft.com/office/powerpoint/2010/main" val="23722630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77"/>
            <a:ext cx="7772400" cy="637743"/>
          </a:xfrm>
        </p:spPr>
        <p:txBody>
          <a:bodyPr>
            <a:normAutofit fontScale="90000"/>
          </a:bodyPr>
          <a:lstStyle/>
          <a:p>
            <a:r>
              <a:rPr lang="en-US" sz="3600" dirty="0" smtClean="0">
                <a:solidFill>
                  <a:srgbClr val="008000"/>
                </a:solidFill>
              </a:rPr>
              <a:t>Theory to pave new ways</a:t>
            </a:r>
            <a:endParaRPr lang="en-US" sz="3600" dirty="0">
              <a:solidFill>
                <a:srgbClr val="008000"/>
              </a:solidFill>
            </a:endParaRPr>
          </a:p>
        </p:txBody>
      </p:sp>
      <p:sp>
        <p:nvSpPr>
          <p:cNvPr id="4" name="TextBox 3"/>
          <p:cNvSpPr txBox="1"/>
          <p:nvPr/>
        </p:nvSpPr>
        <p:spPr>
          <a:xfrm>
            <a:off x="5012817" y="6375899"/>
            <a:ext cx="3311473" cy="307777"/>
          </a:xfrm>
          <a:prstGeom prst="rect">
            <a:avLst/>
          </a:prstGeom>
          <a:noFill/>
        </p:spPr>
        <p:txBody>
          <a:bodyPr wrap="none" rtlCol="0">
            <a:spAutoFit/>
          </a:bodyPr>
          <a:lstStyle/>
          <a:p>
            <a:r>
              <a:rPr lang="en-US" sz="1400" dirty="0" smtClean="0">
                <a:solidFill>
                  <a:srgbClr val="008000"/>
                </a:solidFill>
              </a:rPr>
              <a:t>“Colored” </a:t>
            </a:r>
            <a:r>
              <a:rPr lang="en-US" sz="1400" dirty="0" err="1" smtClean="0">
                <a:solidFill>
                  <a:srgbClr val="008000"/>
                </a:solidFill>
              </a:rPr>
              <a:t>Naturlness</a:t>
            </a:r>
            <a:r>
              <a:rPr lang="en-US" sz="1400" dirty="0" smtClean="0">
                <a:solidFill>
                  <a:srgbClr val="008000"/>
                </a:solidFill>
              </a:rPr>
              <a:t>  </a:t>
            </a:r>
            <a:r>
              <a:rPr lang="en-US" sz="1400" dirty="0" err="1" smtClean="0">
                <a:solidFill>
                  <a:srgbClr val="008000"/>
                </a:solidFill>
              </a:rPr>
              <a:t>N.Craig</a:t>
            </a:r>
            <a:r>
              <a:rPr lang="en-US" sz="1400" dirty="0" smtClean="0">
                <a:solidFill>
                  <a:srgbClr val="008000"/>
                </a:solidFill>
              </a:rPr>
              <a:t> Aspen 1/15</a:t>
            </a:r>
            <a:endParaRPr lang="en-US" sz="1400" dirty="0">
              <a:solidFill>
                <a:srgbClr val="008000"/>
              </a:solidFill>
            </a:endParaRPr>
          </a:p>
        </p:txBody>
      </p:sp>
      <p:pic>
        <p:nvPicPr>
          <p:cNvPr id="5" name="Picture 4"/>
          <p:cNvPicPr>
            <a:picLocks noChangeAspect="1"/>
          </p:cNvPicPr>
          <p:nvPr/>
        </p:nvPicPr>
        <p:blipFill>
          <a:blip r:embed="rId2"/>
          <a:stretch>
            <a:fillRect/>
          </a:stretch>
        </p:blipFill>
        <p:spPr>
          <a:xfrm>
            <a:off x="685800" y="698120"/>
            <a:ext cx="7843397" cy="5426399"/>
          </a:xfrm>
          <a:prstGeom prst="rect">
            <a:avLst/>
          </a:prstGeom>
          <a:ln>
            <a:solidFill>
              <a:srgbClr val="BF7A29">
                <a:alpha val="76000"/>
              </a:srgbClr>
            </a:solidFill>
          </a:ln>
        </p:spPr>
      </p:pic>
      <p:sp>
        <p:nvSpPr>
          <p:cNvPr id="6" name="TextBox 5"/>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23888932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987"/>
            <a:ext cx="7772400" cy="637743"/>
          </a:xfrm>
        </p:spPr>
        <p:txBody>
          <a:bodyPr>
            <a:normAutofit fontScale="90000"/>
          </a:bodyPr>
          <a:lstStyle/>
          <a:p>
            <a:r>
              <a:rPr lang="en-US" sz="3600" dirty="0" smtClean="0"/>
              <a:t>Future SUSY</a:t>
            </a:r>
            <a:endParaRPr lang="en-US" sz="3600" dirty="0"/>
          </a:p>
        </p:txBody>
      </p:sp>
      <p:pic>
        <p:nvPicPr>
          <p:cNvPr id="4" name="Picture 3"/>
          <p:cNvPicPr>
            <a:picLocks noChangeAspect="1"/>
          </p:cNvPicPr>
          <p:nvPr/>
        </p:nvPicPr>
        <p:blipFill>
          <a:blip r:embed="rId2"/>
          <a:stretch>
            <a:fillRect/>
          </a:stretch>
        </p:blipFill>
        <p:spPr>
          <a:xfrm>
            <a:off x="189163" y="744991"/>
            <a:ext cx="8458200" cy="4436799"/>
          </a:xfrm>
          <a:prstGeom prst="rect">
            <a:avLst/>
          </a:prstGeom>
        </p:spPr>
      </p:pic>
      <p:sp>
        <p:nvSpPr>
          <p:cNvPr id="5" name="TextBox 4"/>
          <p:cNvSpPr txBox="1"/>
          <p:nvPr/>
        </p:nvSpPr>
        <p:spPr>
          <a:xfrm>
            <a:off x="6860618" y="4629460"/>
            <a:ext cx="1395033" cy="276999"/>
          </a:xfrm>
          <a:prstGeom prst="rect">
            <a:avLst/>
          </a:prstGeom>
          <a:noFill/>
        </p:spPr>
        <p:txBody>
          <a:bodyPr wrap="none" rtlCol="0">
            <a:spAutoFit/>
          </a:bodyPr>
          <a:lstStyle/>
          <a:p>
            <a:r>
              <a:rPr lang="en-US" sz="1200" dirty="0" smtClean="0"/>
              <a:t>M. </a:t>
            </a:r>
            <a:r>
              <a:rPr lang="en-US" sz="1200" dirty="0" err="1" smtClean="0"/>
              <a:t>Hance</a:t>
            </a:r>
            <a:r>
              <a:rPr lang="en-US" sz="1200" dirty="0" smtClean="0"/>
              <a:t> Aspen 15</a:t>
            </a:r>
            <a:endParaRPr lang="en-US" sz="1200" dirty="0"/>
          </a:p>
        </p:txBody>
      </p:sp>
      <p:sp>
        <p:nvSpPr>
          <p:cNvPr id="3" name="TextBox 2"/>
          <p:cNvSpPr txBox="1"/>
          <p:nvPr/>
        </p:nvSpPr>
        <p:spPr>
          <a:xfrm>
            <a:off x="379911" y="5861165"/>
            <a:ext cx="8078289" cy="646331"/>
          </a:xfrm>
          <a:prstGeom prst="rect">
            <a:avLst/>
          </a:prstGeom>
          <a:noFill/>
        </p:spPr>
        <p:txBody>
          <a:bodyPr wrap="square" rtlCol="0">
            <a:spAutoFit/>
          </a:bodyPr>
          <a:lstStyle/>
          <a:p>
            <a:r>
              <a:rPr lang="en-US" b="1" dirty="0" smtClean="0"/>
              <a:t>For the FCC to be built we need overriding reasons which the society can accept for the project to go ahead. Magnets and theory are the main challenges of the FCC.</a:t>
            </a:r>
            <a:endParaRPr lang="en-US" b="1" dirty="0"/>
          </a:p>
        </p:txBody>
      </p:sp>
      <p:sp>
        <p:nvSpPr>
          <p:cNvPr id="6" name="TextBox 5"/>
          <p:cNvSpPr txBox="1"/>
          <p:nvPr/>
        </p:nvSpPr>
        <p:spPr>
          <a:xfrm>
            <a:off x="1406795" y="5361171"/>
            <a:ext cx="6000261" cy="338554"/>
          </a:xfrm>
          <a:prstGeom prst="rect">
            <a:avLst/>
          </a:prstGeom>
          <a:noFill/>
        </p:spPr>
        <p:txBody>
          <a:bodyPr wrap="none" rtlCol="0">
            <a:spAutoFit/>
          </a:bodyPr>
          <a:lstStyle/>
          <a:p>
            <a:r>
              <a:rPr lang="en-US" sz="1600" dirty="0" smtClean="0">
                <a:solidFill>
                  <a:srgbClr val="FF0000"/>
                </a:solidFill>
              </a:rPr>
              <a:t>SUSY is too beautiful to not exist but it is broken heavier and heavier</a:t>
            </a:r>
            <a:endParaRPr lang="en-US" sz="1600" dirty="0">
              <a:solidFill>
                <a:srgbClr val="FF0000"/>
              </a:solidFill>
            </a:endParaRPr>
          </a:p>
        </p:txBody>
      </p:sp>
      <p:sp>
        <p:nvSpPr>
          <p:cNvPr id="7" name="TextBox 6"/>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39054331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132" y="-351"/>
            <a:ext cx="7244645" cy="593019"/>
          </a:xfrm>
        </p:spPr>
        <p:txBody>
          <a:bodyPr>
            <a:normAutofit/>
          </a:bodyPr>
          <a:lstStyle/>
          <a:p>
            <a:r>
              <a:rPr lang="en-US" sz="2800" dirty="0" smtClean="0">
                <a:solidFill>
                  <a:srgbClr val="000090"/>
                </a:solidFill>
              </a:rPr>
              <a:t>Design of High Field Dipoles</a:t>
            </a:r>
            <a:endParaRPr lang="en-US" sz="2800" dirty="0">
              <a:solidFill>
                <a:srgbClr val="000090"/>
              </a:solidFill>
            </a:endParaRPr>
          </a:p>
        </p:txBody>
      </p:sp>
      <p:pic>
        <p:nvPicPr>
          <p:cNvPr id="3" name="Picture 2"/>
          <p:cNvPicPr>
            <a:picLocks noChangeAspect="1"/>
          </p:cNvPicPr>
          <p:nvPr/>
        </p:nvPicPr>
        <p:blipFill>
          <a:blip r:embed="rId2"/>
          <a:stretch>
            <a:fillRect/>
          </a:stretch>
        </p:blipFill>
        <p:spPr>
          <a:xfrm>
            <a:off x="606778" y="693399"/>
            <a:ext cx="7755467" cy="5379034"/>
          </a:xfrm>
          <a:prstGeom prst="rect">
            <a:avLst/>
          </a:prstGeom>
          <a:ln>
            <a:solidFill>
              <a:srgbClr val="FF6600"/>
            </a:solidFill>
          </a:ln>
        </p:spPr>
      </p:pic>
      <p:sp>
        <p:nvSpPr>
          <p:cNvPr id="4" name="TextBox 3"/>
          <p:cNvSpPr txBox="1"/>
          <p:nvPr/>
        </p:nvSpPr>
        <p:spPr>
          <a:xfrm>
            <a:off x="70558" y="6142988"/>
            <a:ext cx="9108596" cy="584776"/>
          </a:xfrm>
          <a:prstGeom prst="rect">
            <a:avLst/>
          </a:prstGeom>
          <a:noFill/>
        </p:spPr>
        <p:txBody>
          <a:bodyPr wrap="none" rtlCol="0">
            <a:spAutoFit/>
          </a:bodyPr>
          <a:lstStyle/>
          <a:p>
            <a:r>
              <a:rPr lang="en-US" sz="1600" dirty="0" err="1" smtClean="0"/>
              <a:t>Sc</a:t>
            </a:r>
            <a:r>
              <a:rPr lang="en-US" sz="1600" dirty="0" smtClean="0"/>
              <a:t> wire: higher current, higher field. Reduced losses. </a:t>
            </a:r>
            <a:r>
              <a:rPr lang="en-US" sz="1600" dirty="0" err="1" smtClean="0"/>
              <a:t>NbTi</a:t>
            </a:r>
            <a:r>
              <a:rPr lang="en-US" sz="1600" dirty="0" smtClean="0"/>
              <a:t>: 15T at 10K, Nb</a:t>
            </a:r>
            <a:r>
              <a:rPr lang="en-US" sz="1600" baseline="-25000" dirty="0" smtClean="0"/>
              <a:t>3</a:t>
            </a:r>
            <a:r>
              <a:rPr lang="en-US" sz="1600" dirty="0" smtClean="0"/>
              <a:t>Sn: 25Tat4K, HTC inserts YBCO</a:t>
            </a:r>
          </a:p>
          <a:p>
            <a:r>
              <a:rPr lang="en-US" sz="1600" dirty="0" smtClean="0"/>
              <a:t>Cost is a major factor: today: Nb</a:t>
            </a:r>
            <a:r>
              <a:rPr lang="en-US" sz="1600" baseline="-25000" dirty="0" smtClean="0"/>
              <a:t>3</a:t>
            </a:r>
            <a:r>
              <a:rPr lang="en-US" sz="1600" dirty="0" smtClean="0"/>
              <a:t>N is 5 times the </a:t>
            </a:r>
            <a:r>
              <a:rPr lang="en-US" sz="1600" dirty="0" err="1" smtClean="0"/>
              <a:t>NbTi</a:t>
            </a:r>
            <a:r>
              <a:rPr lang="en-US" sz="1600" dirty="0" smtClean="0"/>
              <a:t> cost and HTC is 10 times Nb3N </a:t>
            </a:r>
            <a:r>
              <a:rPr lang="en-US" sz="1400" dirty="0" smtClean="0"/>
              <a:t>(</a:t>
            </a:r>
            <a:r>
              <a:rPr lang="en-US" sz="1400" dirty="0" err="1" smtClean="0"/>
              <a:t>O.Bruening</a:t>
            </a:r>
            <a:r>
              <a:rPr lang="en-US" sz="1400" dirty="0" smtClean="0"/>
              <a:t> at KET 2/17)</a:t>
            </a:r>
            <a:endParaRPr lang="en-US" sz="1400" dirty="0"/>
          </a:p>
        </p:txBody>
      </p:sp>
    </p:spTree>
    <p:extLst>
      <p:ext uri="{BB962C8B-B14F-4D97-AF65-F5344CB8AC3E}">
        <p14:creationId xmlns:p14="http://schemas.microsoft.com/office/powerpoint/2010/main" val="22388895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4181843"/>
            <a:ext cx="7941464" cy="2060004"/>
          </a:xfrm>
          <a:prstGeom prst="rect">
            <a:avLst/>
          </a:prstGeom>
        </p:spPr>
      </p:pic>
      <p:pic>
        <p:nvPicPr>
          <p:cNvPr id="4" name="Picture 3"/>
          <p:cNvPicPr>
            <a:picLocks noChangeAspect="1"/>
          </p:cNvPicPr>
          <p:nvPr/>
        </p:nvPicPr>
        <p:blipFill>
          <a:blip r:embed="rId3"/>
          <a:stretch>
            <a:fillRect/>
          </a:stretch>
        </p:blipFill>
        <p:spPr>
          <a:xfrm>
            <a:off x="2432094" y="607003"/>
            <a:ext cx="4187996" cy="750951"/>
          </a:xfrm>
          <a:prstGeom prst="rect">
            <a:avLst/>
          </a:prstGeom>
        </p:spPr>
      </p:pic>
      <p:pic>
        <p:nvPicPr>
          <p:cNvPr id="5" name="Picture 4"/>
          <p:cNvPicPr>
            <a:picLocks noChangeAspect="1"/>
          </p:cNvPicPr>
          <p:nvPr/>
        </p:nvPicPr>
        <p:blipFill>
          <a:blip r:embed="rId4"/>
          <a:stretch>
            <a:fillRect/>
          </a:stretch>
        </p:blipFill>
        <p:spPr>
          <a:xfrm>
            <a:off x="3161722" y="1668159"/>
            <a:ext cx="2958199" cy="1711735"/>
          </a:xfrm>
          <a:prstGeom prst="rect">
            <a:avLst/>
          </a:prstGeom>
        </p:spPr>
      </p:pic>
      <p:sp>
        <p:nvSpPr>
          <p:cNvPr id="7" name="Rectangle 6"/>
          <p:cNvSpPr/>
          <p:nvPr/>
        </p:nvSpPr>
        <p:spPr>
          <a:xfrm>
            <a:off x="540465" y="5525579"/>
            <a:ext cx="8215075" cy="486359"/>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7242237" y="1025969"/>
            <a:ext cx="832190" cy="257583"/>
          </a:xfrm>
          <a:prstGeom prst="rect">
            <a:avLst/>
          </a:prstGeom>
        </p:spPr>
      </p:pic>
      <p:pic>
        <p:nvPicPr>
          <p:cNvPr id="9" name="Picture 8"/>
          <p:cNvPicPr>
            <a:picLocks noChangeAspect="1"/>
          </p:cNvPicPr>
          <p:nvPr/>
        </p:nvPicPr>
        <p:blipFill>
          <a:blip r:embed="rId6"/>
          <a:stretch>
            <a:fillRect/>
          </a:stretch>
        </p:blipFill>
        <p:spPr>
          <a:xfrm>
            <a:off x="7196072" y="1283552"/>
            <a:ext cx="1235104" cy="287881"/>
          </a:xfrm>
          <a:prstGeom prst="rect">
            <a:avLst/>
          </a:prstGeom>
        </p:spPr>
      </p:pic>
      <p:sp>
        <p:nvSpPr>
          <p:cNvPr id="10" name="TextBox 9"/>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13442165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316"/>
            <a:ext cx="7772400" cy="593019"/>
          </a:xfrm>
        </p:spPr>
        <p:txBody>
          <a:bodyPr>
            <a:normAutofit/>
          </a:bodyPr>
          <a:lstStyle/>
          <a:p>
            <a:r>
              <a:rPr lang="en-US" sz="3200" dirty="0" smtClean="0">
                <a:solidFill>
                  <a:srgbClr val="000090"/>
                </a:solidFill>
              </a:rPr>
              <a:t>Linear electron-positron colliders</a:t>
            </a:r>
            <a:endParaRPr lang="en-US" sz="3200" dirty="0">
              <a:solidFill>
                <a:srgbClr val="000090"/>
              </a:solidFill>
            </a:endParaRPr>
          </a:p>
        </p:txBody>
      </p:sp>
      <p:pic>
        <p:nvPicPr>
          <p:cNvPr id="3" name="Picture 2"/>
          <p:cNvPicPr>
            <a:picLocks noChangeAspect="1"/>
          </p:cNvPicPr>
          <p:nvPr/>
        </p:nvPicPr>
        <p:blipFill>
          <a:blip r:embed="rId2"/>
          <a:stretch>
            <a:fillRect/>
          </a:stretch>
        </p:blipFill>
        <p:spPr>
          <a:xfrm>
            <a:off x="395118" y="762001"/>
            <a:ext cx="6519333" cy="2510362"/>
          </a:xfrm>
          <a:prstGeom prst="rect">
            <a:avLst/>
          </a:prstGeom>
          <a:ln w="22225">
            <a:solidFill>
              <a:schemeClr val="accent3">
                <a:lumMod val="75000"/>
              </a:schemeClr>
            </a:solidFill>
          </a:ln>
        </p:spPr>
      </p:pic>
      <p:pic>
        <p:nvPicPr>
          <p:cNvPr id="5" name="Picture 4"/>
          <p:cNvPicPr>
            <a:picLocks noChangeAspect="1"/>
          </p:cNvPicPr>
          <p:nvPr/>
        </p:nvPicPr>
        <p:blipFill rotWithShape="1">
          <a:blip r:embed="rId3"/>
          <a:srcRect t="2090" b="1"/>
          <a:stretch/>
        </p:blipFill>
        <p:spPr>
          <a:xfrm>
            <a:off x="2144882" y="3378604"/>
            <a:ext cx="6491111" cy="3352395"/>
          </a:xfrm>
          <a:prstGeom prst="rect">
            <a:avLst/>
          </a:prstGeom>
        </p:spPr>
      </p:pic>
      <p:sp>
        <p:nvSpPr>
          <p:cNvPr id="6" name="TextBox 5"/>
          <p:cNvSpPr txBox="1"/>
          <p:nvPr/>
        </p:nvSpPr>
        <p:spPr>
          <a:xfrm>
            <a:off x="7267222" y="846668"/>
            <a:ext cx="1675759" cy="1846659"/>
          </a:xfrm>
          <a:prstGeom prst="rect">
            <a:avLst/>
          </a:prstGeom>
          <a:noFill/>
          <a:ln>
            <a:solidFill>
              <a:srgbClr val="008000"/>
            </a:solidFill>
          </a:ln>
        </p:spPr>
        <p:txBody>
          <a:bodyPr wrap="none" rtlCol="0">
            <a:spAutoFit/>
          </a:bodyPr>
          <a:lstStyle/>
          <a:p>
            <a:r>
              <a:rPr lang="en-US" sz="2400" b="1" dirty="0" smtClean="0">
                <a:solidFill>
                  <a:schemeClr val="accent3">
                    <a:lumMod val="50000"/>
                  </a:schemeClr>
                </a:solidFill>
              </a:rPr>
              <a:t>ILC in Japan</a:t>
            </a:r>
          </a:p>
          <a:p>
            <a:endParaRPr lang="en-US" b="1" dirty="0" smtClean="0">
              <a:solidFill>
                <a:schemeClr val="accent3">
                  <a:lumMod val="50000"/>
                </a:schemeClr>
              </a:solidFill>
            </a:endParaRPr>
          </a:p>
          <a:p>
            <a:r>
              <a:rPr lang="en-US" b="1" dirty="0" err="1" smtClean="0">
                <a:solidFill>
                  <a:schemeClr val="accent3">
                    <a:lumMod val="50000"/>
                  </a:schemeClr>
                </a:solidFill>
              </a:rPr>
              <a:t>ee</a:t>
            </a:r>
            <a:r>
              <a:rPr lang="en-US" b="1" dirty="0" smtClean="0">
                <a:solidFill>
                  <a:schemeClr val="accent3">
                    <a:lumMod val="50000"/>
                  </a:schemeClr>
                </a:solidFill>
              </a:rPr>
              <a:t> </a:t>
            </a:r>
            <a:r>
              <a:rPr lang="en-US" sz="1200" b="1" dirty="0" smtClean="0">
                <a:solidFill>
                  <a:schemeClr val="accent3">
                    <a:lumMod val="50000"/>
                  </a:schemeClr>
                </a:solidFill>
                <a:sym typeface="Wingdings"/>
              </a:rPr>
              <a:t></a:t>
            </a:r>
            <a:r>
              <a:rPr lang="en-US" b="1" dirty="0" smtClean="0">
                <a:solidFill>
                  <a:schemeClr val="accent3">
                    <a:lumMod val="50000"/>
                  </a:schemeClr>
                </a:solidFill>
                <a:sym typeface="Wingdings"/>
              </a:rPr>
              <a:t> ZH: </a:t>
            </a:r>
          </a:p>
          <a:p>
            <a:r>
              <a:rPr lang="en-US" b="1" dirty="0" err="1" smtClean="0">
                <a:solidFill>
                  <a:schemeClr val="accent3">
                    <a:lumMod val="50000"/>
                  </a:schemeClr>
                </a:solidFill>
                <a:sym typeface="Wingdings"/>
              </a:rPr>
              <a:t>E</a:t>
            </a:r>
            <a:r>
              <a:rPr lang="en-US" b="1" baseline="-25000" dirty="0" err="1" smtClean="0">
                <a:solidFill>
                  <a:schemeClr val="accent3">
                    <a:lumMod val="50000"/>
                  </a:schemeClr>
                </a:solidFill>
                <a:sym typeface="Wingdings"/>
              </a:rPr>
              <a:t>e</a:t>
            </a:r>
            <a:r>
              <a:rPr lang="en-US" b="1" dirty="0" smtClean="0">
                <a:solidFill>
                  <a:schemeClr val="accent3">
                    <a:lumMod val="50000"/>
                  </a:schemeClr>
                </a:solidFill>
                <a:sym typeface="Wingdings"/>
              </a:rPr>
              <a:t> </a:t>
            </a:r>
            <a:r>
              <a:rPr lang="en-US" sz="1400" b="1" dirty="0" smtClean="0">
                <a:solidFill>
                  <a:schemeClr val="accent3">
                    <a:lumMod val="50000"/>
                  </a:schemeClr>
                </a:solidFill>
                <a:sym typeface="Wingdings"/>
              </a:rPr>
              <a:t>&gt;</a:t>
            </a:r>
            <a:r>
              <a:rPr lang="en-US" b="1" dirty="0" smtClean="0">
                <a:solidFill>
                  <a:schemeClr val="accent3">
                    <a:lumMod val="50000"/>
                  </a:schemeClr>
                </a:solidFill>
                <a:sym typeface="Wingdings"/>
              </a:rPr>
              <a:t>120 </a:t>
            </a:r>
            <a:r>
              <a:rPr lang="en-US" b="1" dirty="0" err="1" smtClean="0">
                <a:solidFill>
                  <a:schemeClr val="accent3">
                    <a:lumMod val="50000"/>
                  </a:schemeClr>
                </a:solidFill>
                <a:sym typeface="Wingdings"/>
              </a:rPr>
              <a:t>GeV</a:t>
            </a:r>
            <a:endParaRPr lang="en-US" b="1" dirty="0" smtClean="0">
              <a:solidFill>
                <a:schemeClr val="accent3">
                  <a:lumMod val="50000"/>
                </a:schemeClr>
              </a:solidFill>
              <a:sym typeface="Wingdings"/>
            </a:endParaRPr>
          </a:p>
          <a:p>
            <a:r>
              <a:rPr lang="en-US" b="1" dirty="0" err="1" smtClean="0">
                <a:solidFill>
                  <a:schemeClr val="accent3">
                    <a:lumMod val="50000"/>
                  </a:schemeClr>
                </a:solidFill>
                <a:sym typeface="Wingdings"/>
              </a:rPr>
              <a:t>ee</a:t>
            </a:r>
            <a:r>
              <a:rPr lang="en-US" b="1" dirty="0" smtClean="0">
                <a:solidFill>
                  <a:schemeClr val="accent3">
                    <a:lumMod val="50000"/>
                  </a:schemeClr>
                </a:solidFill>
                <a:sym typeface="Wingdings"/>
              </a:rPr>
              <a:t> </a:t>
            </a:r>
            <a:r>
              <a:rPr lang="en-US" sz="1200" b="1" dirty="0" smtClean="0">
                <a:solidFill>
                  <a:schemeClr val="accent3">
                    <a:lumMod val="50000"/>
                  </a:schemeClr>
                </a:solidFill>
                <a:sym typeface="Wingdings"/>
              </a:rPr>
              <a:t></a:t>
            </a:r>
            <a:r>
              <a:rPr lang="en-US" b="1" dirty="0" smtClean="0">
                <a:solidFill>
                  <a:schemeClr val="accent3">
                    <a:lumMod val="50000"/>
                  </a:schemeClr>
                </a:solidFill>
                <a:sym typeface="Wingdings"/>
              </a:rPr>
              <a:t> </a:t>
            </a:r>
            <a:r>
              <a:rPr lang="en-US" b="1" dirty="0" err="1" smtClean="0">
                <a:solidFill>
                  <a:schemeClr val="accent3">
                    <a:lumMod val="50000"/>
                  </a:schemeClr>
                </a:solidFill>
                <a:sym typeface="Wingdings"/>
              </a:rPr>
              <a:t>tt</a:t>
            </a:r>
            <a:endParaRPr lang="en-US" b="1" dirty="0" smtClean="0">
              <a:solidFill>
                <a:schemeClr val="accent3">
                  <a:lumMod val="50000"/>
                </a:schemeClr>
              </a:solidFill>
              <a:sym typeface="Wingdings"/>
            </a:endParaRPr>
          </a:p>
          <a:p>
            <a:r>
              <a:rPr lang="en-US" b="1" dirty="0" err="1" smtClean="0">
                <a:solidFill>
                  <a:schemeClr val="accent3">
                    <a:lumMod val="50000"/>
                  </a:schemeClr>
                </a:solidFill>
                <a:sym typeface="Wingdings"/>
              </a:rPr>
              <a:t>E</a:t>
            </a:r>
            <a:r>
              <a:rPr lang="en-US" b="1" baseline="-25000" dirty="0" err="1" smtClean="0">
                <a:solidFill>
                  <a:schemeClr val="accent3">
                    <a:lumMod val="50000"/>
                  </a:schemeClr>
                </a:solidFill>
                <a:sym typeface="Wingdings"/>
              </a:rPr>
              <a:t>e</a:t>
            </a:r>
            <a:r>
              <a:rPr lang="en-US" b="1" dirty="0" smtClean="0">
                <a:solidFill>
                  <a:schemeClr val="accent3">
                    <a:lumMod val="50000"/>
                  </a:schemeClr>
                </a:solidFill>
                <a:sym typeface="Wingdings"/>
              </a:rPr>
              <a:t> </a:t>
            </a:r>
            <a:r>
              <a:rPr lang="en-US" sz="1400" b="1" dirty="0" smtClean="0">
                <a:solidFill>
                  <a:schemeClr val="accent3">
                    <a:lumMod val="50000"/>
                  </a:schemeClr>
                </a:solidFill>
                <a:sym typeface="Wingdings"/>
              </a:rPr>
              <a:t>&gt;</a:t>
            </a:r>
            <a:r>
              <a:rPr lang="en-US" b="1" dirty="0" smtClean="0">
                <a:solidFill>
                  <a:schemeClr val="accent3">
                    <a:lumMod val="50000"/>
                  </a:schemeClr>
                </a:solidFill>
                <a:sym typeface="Wingdings"/>
              </a:rPr>
              <a:t> 180 </a:t>
            </a:r>
            <a:r>
              <a:rPr lang="en-US" b="1" dirty="0" err="1" smtClean="0">
                <a:solidFill>
                  <a:schemeClr val="accent3">
                    <a:lumMod val="50000"/>
                  </a:schemeClr>
                </a:solidFill>
                <a:sym typeface="Wingdings"/>
              </a:rPr>
              <a:t>GeV</a:t>
            </a:r>
            <a:endParaRPr lang="en-US" b="1" dirty="0">
              <a:solidFill>
                <a:schemeClr val="accent3">
                  <a:lumMod val="50000"/>
                </a:schemeClr>
              </a:solidFill>
            </a:endParaRPr>
          </a:p>
        </p:txBody>
      </p:sp>
      <p:sp>
        <p:nvSpPr>
          <p:cNvPr id="7" name="TextBox 6"/>
          <p:cNvSpPr txBox="1"/>
          <p:nvPr/>
        </p:nvSpPr>
        <p:spPr>
          <a:xfrm>
            <a:off x="155231" y="3880557"/>
            <a:ext cx="1879090" cy="2677656"/>
          </a:xfrm>
          <a:prstGeom prst="rect">
            <a:avLst/>
          </a:prstGeom>
          <a:noFill/>
          <a:ln>
            <a:solidFill>
              <a:srgbClr val="000090"/>
            </a:solidFill>
          </a:ln>
        </p:spPr>
        <p:txBody>
          <a:bodyPr wrap="none" rtlCol="0">
            <a:spAutoFit/>
          </a:bodyPr>
          <a:lstStyle/>
          <a:p>
            <a:r>
              <a:rPr lang="en-US" sz="2400" b="1" dirty="0" smtClean="0">
                <a:solidFill>
                  <a:srgbClr val="000090"/>
                </a:solidFill>
              </a:rPr>
              <a:t>CLIC  at CERN</a:t>
            </a:r>
          </a:p>
          <a:p>
            <a:endParaRPr lang="en-US" b="1" dirty="0">
              <a:solidFill>
                <a:srgbClr val="000090"/>
              </a:solidFill>
            </a:endParaRPr>
          </a:p>
          <a:p>
            <a:r>
              <a:rPr lang="en-US" b="1" dirty="0" err="1" smtClean="0">
                <a:solidFill>
                  <a:srgbClr val="000090"/>
                </a:solidFill>
              </a:rPr>
              <a:t>ee</a:t>
            </a:r>
            <a:r>
              <a:rPr lang="en-US" b="1" dirty="0" smtClean="0">
                <a:solidFill>
                  <a:srgbClr val="000090"/>
                </a:solidFill>
              </a:rPr>
              <a:t> </a:t>
            </a:r>
            <a:r>
              <a:rPr lang="en-US" sz="1200" b="1" dirty="0" smtClean="0">
                <a:solidFill>
                  <a:srgbClr val="000090"/>
                </a:solidFill>
                <a:sym typeface="Wingdings"/>
              </a:rPr>
              <a:t></a:t>
            </a:r>
            <a:r>
              <a:rPr lang="en-US" b="1" dirty="0" smtClean="0">
                <a:solidFill>
                  <a:srgbClr val="000090"/>
                </a:solidFill>
                <a:sym typeface="Wingdings"/>
              </a:rPr>
              <a:t> </a:t>
            </a:r>
            <a:r>
              <a:rPr lang="en-US" b="1" dirty="0" err="1" smtClean="0">
                <a:solidFill>
                  <a:srgbClr val="000090"/>
                </a:solidFill>
                <a:sym typeface="Wingdings"/>
              </a:rPr>
              <a:t>sparticles</a:t>
            </a:r>
            <a:endParaRPr lang="en-US" b="1" dirty="0" smtClean="0">
              <a:solidFill>
                <a:srgbClr val="000090"/>
              </a:solidFill>
              <a:sym typeface="Wingdings"/>
            </a:endParaRPr>
          </a:p>
          <a:p>
            <a:endParaRPr lang="en-US" b="1" dirty="0">
              <a:solidFill>
                <a:srgbClr val="000090"/>
              </a:solidFill>
              <a:sym typeface="Wingdings"/>
            </a:endParaRPr>
          </a:p>
          <a:p>
            <a:r>
              <a:rPr lang="en-US" b="1" dirty="0" err="1" smtClean="0">
                <a:solidFill>
                  <a:srgbClr val="000090"/>
                </a:solidFill>
                <a:sym typeface="Wingdings"/>
              </a:rPr>
              <a:t>E</a:t>
            </a:r>
            <a:r>
              <a:rPr lang="en-US" b="1" baseline="-25000" dirty="0" err="1" smtClean="0">
                <a:solidFill>
                  <a:srgbClr val="000090"/>
                </a:solidFill>
                <a:sym typeface="Wingdings"/>
              </a:rPr>
              <a:t>e</a:t>
            </a:r>
            <a:r>
              <a:rPr lang="en-US" b="1" dirty="0" smtClean="0">
                <a:solidFill>
                  <a:srgbClr val="000090"/>
                </a:solidFill>
                <a:sym typeface="Wingdings"/>
              </a:rPr>
              <a:t> as large as ?</a:t>
            </a:r>
          </a:p>
          <a:p>
            <a:endParaRPr lang="en-US" b="1" dirty="0">
              <a:solidFill>
                <a:srgbClr val="000090"/>
              </a:solidFill>
              <a:sym typeface="Wingdings"/>
            </a:endParaRPr>
          </a:p>
          <a:p>
            <a:r>
              <a:rPr lang="en-US" b="1" dirty="0">
                <a:solidFill>
                  <a:srgbClr val="000090"/>
                </a:solidFill>
                <a:sym typeface="Wingdings"/>
              </a:rPr>
              <a:t>m</a:t>
            </a:r>
            <a:r>
              <a:rPr lang="en-US" b="1" dirty="0" smtClean="0">
                <a:solidFill>
                  <a:srgbClr val="000090"/>
                </a:solidFill>
                <a:sym typeface="Wingdings"/>
              </a:rPr>
              <a:t>ax </a:t>
            </a:r>
            <a:r>
              <a:rPr lang="en-US" b="1" dirty="0" err="1" smtClean="0">
                <a:solidFill>
                  <a:srgbClr val="000090"/>
                </a:solidFill>
                <a:sym typeface="Wingdings"/>
              </a:rPr>
              <a:t>E</a:t>
            </a:r>
            <a:r>
              <a:rPr lang="en-US" b="1" baseline="-25000" dirty="0" err="1" smtClean="0">
                <a:solidFill>
                  <a:srgbClr val="000090"/>
                </a:solidFill>
                <a:sym typeface="Wingdings"/>
              </a:rPr>
              <a:t>e</a:t>
            </a:r>
            <a:r>
              <a:rPr lang="en-US" b="1" dirty="0" smtClean="0">
                <a:solidFill>
                  <a:srgbClr val="000090"/>
                </a:solidFill>
                <a:sym typeface="Wingdings"/>
              </a:rPr>
              <a:t>=1.5 </a:t>
            </a:r>
            <a:r>
              <a:rPr lang="en-US" b="1" dirty="0" err="1" smtClean="0">
                <a:solidFill>
                  <a:srgbClr val="000090"/>
                </a:solidFill>
                <a:sym typeface="Wingdings"/>
              </a:rPr>
              <a:t>TeV</a:t>
            </a:r>
            <a:endParaRPr lang="en-US" b="1" dirty="0" smtClean="0">
              <a:solidFill>
                <a:srgbClr val="000090"/>
              </a:solidFill>
              <a:sym typeface="Wingdings"/>
            </a:endParaRPr>
          </a:p>
          <a:p>
            <a:endParaRPr lang="en-US" b="1" dirty="0">
              <a:solidFill>
                <a:srgbClr val="000090"/>
              </a:solidFill>
              <a:sym typeface="Wingdings"/>
            </a:endParaRPr>
          </a:p>
          <a:p>
            <a:r>
              <a:rPr lang="en-US" b="1" dirty="0" smtClean="0">
                <a:solidFill>
                  <a:srgbClr val="000090"/>
                </a:solidFill>
                <a:sym typeface="Wingdings"/>
              </a:rPr>
              <a:t>Low </a:t>
            </a:r>
            <a:r>
              <a:rPr lang="en-US" b="1" dirty="0" err="1" smtClean="0">
                <a:solidFill>
                  <a:srgbClr val="000090"/>
                </a:solidFill>
                <a:sym typeface="Wingdings"/>
              </a:rPr>
              <a:t>E</a:t>
            </a:r>
            <a:r>
              <a:rPr lang="en-US" b="1" baseline="-25000" dirty="0" err="1" smtClean="0">
                <a:solidFill>
                  <a:srgbClr val="000090"/>
                </a:solidFill>
                <a:sym typeface="Wingdings"/>
              </a:rPr>
              <a:t>e</a:t>
            </a:r>
            <a:r>
              <a:rPr lang="en-US" b="1" dirty="0" smtClean="0">
                <a:solidFill>
                  <a:srgbClr val="000090"/>
                </a:solidFill>
                <a:sym typeface="Wingdings"/>
              </a:rPr>
              <a:t>:  </a:t>
            </a:r>
            <a:r>
              <a:rPr lang="en-US" b="1" dirty="0" err="1" smtClean="0">
                <a:solidFill>
                  <a:srgbClr val="000090"/>
                </a:solidFill>
                <a:sym typeface="Wingdings"/>
              </a:rPr>
              <a:t>H+top</a:t>
            </a:r>
            <a:endParaRPr lang="en-US" b="1" dirty="0">
              <a:solidFill>
                <a:srgbClr val="000090"/>
              </a:solidFill>
            </a:endParaRPr>
          </a:p>
        </p:txBody>
      </p:sp>
    </p:spTree>
    <p:extLst>
      <p:ext uri="{BB962C8B-B14F-4D97-AF65-F5344CB8AC3E}">
        <p14:creationId xmlns:p14="http://schemas.microsoft.com/office/powerpoint/2010/main" val="39171009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5223" y="64913"/>
            <a:ext cx="8748888" cy="685800"/>
          </a:xfrm>
        </p:spPr>
        <p:txBody>
          <a:bodyPr>
            <a:noAutofit/>
          </a:bodyPr>
          <a:lstStyle/>
          <a:p>
            <a:r>
              <a:rPr lang="en-US" sz="3200" dirty="0" smtClean="0">
                <a:solidFill>
                  <a:srgbClr val="000090"/>
                </a:solidFill>
                <a:cs typeface="Baskerville"/>
              </a:rPr>
              <a:t>2. </a:t>
            </a:r>
            <a:r>
              <a:rPr lang="en-US" sz="3200" dirty="0">
                <a:solidFill>
                  <a:srgbClr val="000090"/>
                </a:solidFill>
                <a:cs typeface="Baskerville"/>
              </a:rPr>
              <a:t>S</a:t>
            </a:r>
            <a:r>
              <a:rPr lang="en-US" sz="3200" dirty="0" smtClean="0">
                <a:solidFill>
                  <a:srgbClr val="000090"/>
                </a:solidFill>
                <a:cs typeface="Baskerville"/>
              </a:rPr>
              <a:t>torage rings to conquer high energies </a:t>
            </a:r>
            <a:endParaRPr lang="en-US" sz="3200" dirty="0">
              <a:solidFill>
                <a:srgbClr val="000090"/>
              </a:solidFill>
              <a:cs typeface="Baskerville"/>
            </a:endParaRPr>
          </a:p>
        </p:txBody>
      </p:sp>
      <p:pic>
        <p:nvPicPr>
          <p:cNvPr id="146435" name="Picture 3"/>
          <p:cNvPicPr>
            <a:picLocks noChangeAspect="1" noChangeArrowheads="1"/>
          </p:cNvPicPr>
          <p:nvPr/>
        </p:nvPicPr>
        <p:blipFill>
          <a:blip r:embed="rId3"/>
          <a:srcRect/>
          <a:stretch>
            <a:fillRect/>
          </a:stretch>
        </p:blipFill>
        <p:spPr bwMode="auto">
          <a:xfrm>
            <a:off x="754460" y="955412"/>
            <a:ext cx="7681566" cy="4536504"/>
          </a:xfrm>
          <a:prstGeom prst="rect">
            <a:avLst/>
          </a:prstGeom>
          <a:noFill/>
          <a:ln w="9525">
            <a:solidFill>
              <a:srgbClr val="808080"/>
            </a:solidFill>
            <a:miter lim="800000"/>
            <a:headEnd/>
            <a:tailEnd/>
          </a:ln>
          <a:effectLst/>
        </p:spPr>
      </p:pic>
      <p:sp>
        <p:nvSpPr>
          <p:cNvPr id="146436" name="Text Box 4"/>
          <p:cNvSpPr txBox="1">
            <a:spLocks noChangeArrowheads="1"/>
          </p:cNvSpPr>
          <p:nvPr/>
        </p:nvSpPr>
        <p:spPr bwMode="auto">
          <a:xfrm rot="16200000">
            <a:off x="7455544" y="4433889"/>
            <a:ext cx="2284413" cy="274638"/>
          </a:xfrm>
          <a:prstGeom prst="rect">
            <a:avLst/>
          </a:prstGeom>
          <a:noFill/>
          <a:ln w="9525">
            <a:noFill/>
            <a:miter lim="800000"/>
            <a:headEnd/>
            <a:tailEnd/>
          </a:ln>
        </p:spPr>
        <p:txBody>
          <a:bodyPr wrap="none">
            <a:prstTxWarp prst="textNoShape">
              <a:avLst/>
            </a:prstTxWarp>
            <a:spAutoFit/>
          </a:bodyPr>
          <a:lstStyle/>
          <a:p>
            <a:r>
              <a:rPr lang="en-US" sz="1200" dirty="0" err="1"/>
              <a:t>Tazzari</a:t>
            </a:r>
            <a:r>
              <a:rPr lang="en-US" sz="1200" dirty="0"/>
              <a:t>, </a:t>
            </a:r>
            <a:r>
              <a:rPr lang="en-US" sz="1200" dirty="0" err="1"/>
              <a:t>Cern</a:t>
            </a:r>
            <a:r>
              <a:rPr lang="en-US" sz="1200" dirty="0"/>
              <a:t> </a:t>
            </a:r>
            <a:r>
              <a:rPr lang="en-US" sz="1200" dirty="0" err="1"/>
              <a:t>Acc</a:t>
            </a:r>
            <a:r>
              <a:rPr lang="en-US" sz="1200" dirty="0"/>
              <a:t> School 2006</a:t>
            </a:r>
            <a:endParaRPr lang="en-US" dirty="0"/>
          </a:p>
        </p:txBody>
      </p:sp>
      <p:sp>
        <p:nvSpPr>
          <p:cNvPr id="146438" name="Text Box 6"/>
          <p:cNvSpPr txBox="1">
            <a:spLocks noChangeArrowheads="1"/>
          </p:cNvSpPr>
          <p:nvPr/>
        </p:nvSpPr>
        <p:spPr bwMode="auto">
          <a:xfrm>
            <a:off x="1487312" y="5644445"/>
            <a:ext cx="6408450" cy="1015663"/>
          </a:xfrm>
          <a:prstGeom prst="rect">
            <a:avLst/>
          </a:prstGeom>
          <a:noFill/>
          <a:ln w="9525">
            <a:noFill/>
            <a:miter lim="800000"/>
            <a:headEnd/>
            <a:tailEnd/>
          </a:ln>
        </p:spPr>
        <p:txBody>
          <a:bodyPr wrap="none">
            <a:prstTxWarp prst="textNoShape">
              <a:avLst/>
            </a:prstTxWarp>
            <a:spAutoFit/>
          </a:bodyPr>
          <a:lstStyle/>
          <a:p>
            <a:r>
              <a:rPr lang="en-US" sz="2000" b="1" dirty="0">
                <a:solidFill>
                  <a:srgbClr val="000090"/>
                </a:solidFill>
                <a:latin typeface="+mj-lt"/>
                <a:cs typeface="Baskerville"/>
              </a:rPr>
              <a:t>fixed target accelerator: s=2ME, collider: s=4E</a:t>
            </a:r>
            <a:r>
              <a:rPr lang="en-US" sz="2000" b="1" baseline="30000" dirty="0">
                <a:solidFill>
                  <a:srgbClr val="000090"/>
                </a:solidFill>
                <a:latin typeface="+mj-lt"/>
                <a:cs typeface="Baskerville"/>
              </a:rPr>
              <a:t>2 </a:t>
            </a:r>
            <a:r>
              <a:rPr lang="en-US" sz="2000" b="1" dirty="0">
                <a:solidFill>
                  <a:srgbClr val="000090"/>
                </a:solidFill>
                <a:latin typeface="+mj-lt"/>
                <a:cs typeface="Baskerville"/>
              </a:rPr>
              <a:t>: gain: 2E/</a:t>
            </a:r>
            <a:r>
              <a:rPr lang="en-US" sz="2000" b="1" dirty="0" smtClean="0">
                <a:solidFill>
                  <a:srgbClr val="000090"/>
                </a:solidFill>
                <a:latin typeface="+mj-lt"/>
                <a:cs typeface="Baskerville"/>
              </a:rPr>
              <a:t>M</a:t>
            </a:r>
          </a:p>
          <a:p>
            <a:endParaRPr lang="en-US" sz="2000" dirty="0">
              <a:latin typeface="+mj-lt"/>
              <a:cs typeface="Baskerville"/>
            </a:endParaRPr>
          </a:p>
          <a:p>
            <a:r>
              <a:rPr lang="en-US" sz="2000" dirty="0" smtClean="0">
                <a:latin typeface="+mj-lt"/>
                <a:cs typeface="Baskerville"/>
              </a:rPr>
              <a:t>First </a:t>
            </a:r>
            <a:r>
              <a:rPr lang="en-US" sz="2000" dirty="0" err="1" smtClean="0">
                <a:latin typeface="+mj-lt"/>
                <a:cs typeface="Baskerville"/>
              </a:rPr>
              <a:t>e</a:t>
            </a:r>
            <a:r>
              <a:rPr lang="en-US" sz="2000" baseline="30000" dirty="0" err="1" smtClean="0">
                <a:latin typeface="+mj-lt"/>
                <a:cs typeface="Baskerville"/>
              </a:rPr>
              <a:t>+</a:t>
            </a:r>
            <a:r>
              <a:rPr lang="en-US" sz="2000" dirty="0" err="1" smtClean="0">
                <a:latin typeface="+mj-lt"/>
                <a:cs typeface="Baskerville"/>
              </a:rPr>
              <a:t>e</a:t>
            </a:r>
            <a:r>
              <a:rPr lang="en-US" sz="2000" baseline="30000" dirty="0" smtClean="0">
                <a:latin typeface="+mj-lt"/>
                <a:cs typeface="Baskerville"/>
              </a:rPr>
              <a:t>-</a:t>
            </a:r>
            <a:r>
              <a:rPr lang="en-US" sz="2000" dirty="0" smtClean="0">
                <a:latin typeface="+mj-lt"/>
                <a:cs typeface="Baskerville"/>
              </a:rPr>
              <a:t> storage ring ADA at </a:t>
            </a:r>
            <a:r>
              <a:rPr lang="en-US" sz="2000" dirty="0" err="1" smtClean="0">
                <a:latin typeface="+mj-lt"/>
                <a:cs typeface="Baskerville"/>
              </a:rPr>
              <a:t>Frascati</a:t>
            </a:r>
            <a:r>
              <a:rPr lang="en-US" sz="2000" dirty="0" smtClean="0">
                <a:latin typeface="+mj-lt"/>
                <a:cs typeface="Baskerville"/>
              </a:rPr>
              <a:t>: Bruno </a:t>
            </a:r>
            <a:r>
              <a:rPr lang="en-US" sz="2000" dirty="0" err="1" smtClean="0">
                <a:latin typeface="+mj-lt"/>
                <a:cs typeface="Baskerville"/>
              </a:rPr>
              <a:t>Touschek</a:t>
            </a:r>
            <a:r>
              <a:rPr lang="en-US" sz="2000" dirty="0" smtClean="0">
                <a:latin typeface="+mj-lt"/>
                <a:cs typeface="Baskerville"/>
              </a:rPr>
              <a:t> et al.</a:t>
            </a:r>
            <a:endParaRPr lang="en-US" sz="2000" dirty="0">
              <a:latin typeface="+mj-lt"/>
              <a:cs typeface="Baskerville"/>
            </a:endParaRPr>
          </a:p>
        </p:txBody>
      </p:sp>
    </p:spTree>
    <p:extLst>
      <p:ext uri="{BB962C8B-B14F-4D97-AF65-F5344CB8AC3E}">
        <p14:creationId xmlns:p14="http://schemas.microsoft.com/office/powerpoint/2010/main" val="33652497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5687" y="41983"/>
            <a:ext cx="6170004" cy="593019"/>
          </a:xfrm>
        </p:spPr>
        <p:txBody>
          <a:bodyPr>
            <a:normAutofit/>
          </a:bodyPr>
          <a:lstStyle/>
          <a:p>
            <a:r>
              <a:rPr lang="en-US" sz="3000" b="1" dirty="0" smtClean="0">
                <a:solidFill>
                  <a:schemeClr val="accent3">
                    <a:lumMod val="50000"/>
                  </a:schemeClr>
                </a:solidFill>
              </a:rPr>
              <a:t>Linear electron-positron colliders</a:t>
            </a:r>
            <a:endParaRPr lang="en-US" sz="3000" b="1" dirty="0">
              <a:solidFill>
                <a:schemeClr val="accent3">
                  <a:lumMod val="50000"/>
                </a:schemeClr>
              </a:solidFill>
            </a:endParaRPr>
          </a:p>
        </p:txBody>
      </p:sp>
      <p:pic>
        <p:nvPicPr>
          <p:cNvPr id="4" name="Picture 3"/>
          <p:cNvPicPr>
            <a:picLocks noChangeAspect="1"/>
          </p:cNvPicPr>
          <p:nvPr/>
        </p:nvPicPr>
        <p:blipFill>
          <a:blip r:embed="rId2"/>
          <a:stretch>
            <a:fillRect/>
          </a:stretch>
        </p:blipFill>
        <p:spPr>
          <a:xfrm>
            <a:off x="112889" y="4436871"/>
            <a:ext cx="8890000" cy="1980000"/>
          </a:xfrm>
          <a:prstGeom prst="rect">
            <a:avLst/>
          </a:prstGeom>
        </p:spPr>
      </p:pic>
      <p:pic>
        <p:nvPicPr>
          <p:cNvPr id="5" name="Picture 4"/>
          <p:cNvPicPr>
            <a:picLocks noChangeAspect="1"/>
          </p:cNvPicPr>
          <p:nvPr/>
        </p:nvPicPr>
        <p:blipFill>
          <a:blip r:embed="rId3"/>
          <a:stretch>
            <a:fillRect/>
          </a:stretch>
        </p:blipFill>
        <p:spPr>
          <a:xfrm>
            <a:off x="1411111" y="728656"/>
            <a:ext cx="5192889" cy="3363565"/>
          </a:xfrm>
          <a:prstGeom prst="rect">
            <a:avLst/>
          </a:prstGeom>
        </p:spPr>
      </p:pic>
      <p:sp>
        <p:nvSpPr>
          <p:cNvPr id="6" name="TextBox 5"/>
          <p:cNvSpPr txBox="1"/>
          <p:nvPr/>
        </p:nvSpPr>
        <p:spPr>
          <a:xfrm>
            <a:off x="484454" y="815623"/>
            <a:ext cx="559769" cy="461665"/>
          </a:xfrm>
          <a:prstGeom prst="rect">
            <a:avLst/>
          </a:prstGeom>
          <a:noFill/>
        </p:spPr>
        <p:txBody>
          <a:bodyPr wrap="none" rtlCol="0">
            <a:spAutoFit/>
          </a:bodyPr>
          <a:lstStyle/>
          <a:p>
            <a:r>
              <a:rPr lang="en-US" sz="2400" b="1" dirty="0" smtClean="0">
                <a:solidFill>
                  <a:schemeClr val="accent3">
                    <a:lumMod val="50000"/>
                  </a:schemeClr>
                </a:solidFill>
              </a:rPr>
              <a:t>ILC</a:t>
            </a:r>
            <a:endParaRPr lang="en-US" sz="2400" b="1" dirty="0">
              <a:solidFill>
                <a:schemeClr val="accent3">
                  <a:lumMod val="50000"/>
                </a:schemeClr>
              </a:solidFill>
            </a:endParaRPr>
          </a:p>
        </p:txBody>
      </p:sp>
      <p:sp>
        <p:nvSpPr>
          <p:cNvPr id="7" name="TextBox 6"/>
          <p:cNvSpPr txBox="1"/>
          <p:nvPr/>
        </p:nvSpPr>
        <p:spPr>
          <a:xfrm>
            <a:off x="423333" y="3894667"/>
            <a:ext cx="722674" cy="461665"/>
          </a:xfrm>
          <a:prstGeom prst="rect">
            <a:avLst/>
          </a:prstGeom>
          <a:noFill/>
        </p:spPr>
        <p:txBody>
          <a:bodyPr wrap="none" rtlCol="0">
            <a:spAutoFit/>
          </a:bodyPr>
          <a:lstStyle/>
          <a:p>
            <a:r>
              <a:rPr lang="en-US" sz="2400" b="1" dirty="0" smtClean="0">
                <a:solidFill>
                  <a:srgbClr val="000090"/>
                </a:solidFill>
              </a:rPr>
              <a:t>CLIC</a:t>
            </a:r>
            <a:endParaRPr lang="en-US" sz="2400" b="1" dirty="0">
              <a:solidFill>
                <a:srgbClr val="000090"/>
              </a:solidFill>
            </a:endParaRPr>
          </a:p>
        </p:txBody>
      </p:sp>
      <p:sp>
        <p:nvSpPr>
          <p:cNvPr id="8" name="TextBox 7"/>
          <p:cNvSpPr txBox="1"/>
          <p:nvPr/>
        </p:nvSpPr>
        <p:spPr>
          <a:xfrm>
            <a:off x="6855804" y="732345"/>
            <a:ext cx="2206929" cy="3416320"/>
          </a:xfrm>
          <a:prstGeom prst="rect">
            <a:avLst/>
          </a:prstGeom>
          <a:noFill/>
        </p:spPr>
        <p:txBody>
          <a:bodyPr wrap="none" rtlCol="0">
            <a:spAutoFit/>
          </a:bodyPr>
          <a:lstStyle/>
          <a:p>
            <a:r>
              <a:rPr lang="en-US" b="1" dirty="0" smtClean="0">
                <a:solidFill>
                  <a:srgbClr val="4F6228"/>
                </a:solidFill>
              </a:rPr>
              <a:t>Huge enterprises</a:t>
            </a:r>
          </a:p>
          <a:p>
            <a:r>
              <a:rPr lang="en-US" b="1" dirty="0" smtClean="0">
                <a:solidFill>
                  <a:srgbClr val="4F6228"/>
                </a:solidFill>
              </a:rPr>
              <a:t>[e+, drive beams, </a:t>
            </a:r>
          </a:p>
          <a:p>
            <a:r>
              <a:rPr lang="en-US" b="1" dirty="0">
                <a:solidFill>
                  <a:srgbClr val="4F6228"/>
                </a:solidFill>
              </a:rPr>
              <a:t>p</a:t>
            </a:r>
            <a:r>
              <a:rPr lang="en-US" b="1" dirty="0" smtClean="0">
                <a:solidFill>
                  <a:srgbClr val="4F6228"/>
                </a:solidFill>
              </a:rPr>
              <a:t>ower, CE, length..]</a:t>
            </a:r>
          </a:p>
          <a:p>
            <a:endParaRPr lang="en-US" b="1" dirty="0">
              <a:solidFill>
                <a:srgbClr val="4F6228"/>
              </a:solidFill>
            </a:endParaRPr>
          </a:p>
          <a:p>
            <a:r>
              <a:rPr lang="en-US" b="1" dirty="0" smtClean="0">
                <a:solidFill>
                  <a:srgbClr val="4F6228"/>
                </a:solidFill>
              </a:rPr>
              <a:t>New since 2016:</a:t>
            </a:r>
          </a:p>
          <a:p>
            <a:r>
              <a:rPr lang="en-US" b="1" dirty="0" smtClean="0">
                <a:solidFill>
                  <a:srgbClr val="4F6228"/>
                </a:solidFill>
              </a:rPr>
              <a:t>No BSM in their </a:t>
            </a:r>
          </a:p>
          <a:p>
            <a:r>
              <a:rPr lang="en-US" b="1" dirty="0">
                <a:solidFill>
                  <a:srgbClr val="4F6228"/>
                </a:solidFill>
              </a:rPr>
              <a:t>e</a:t>
            </a:r>
            <a:r>
              <a:rPr lang="en-US" b="1" dirty="0" smtClean="0">
                <a:solidFill>
                  <a:srgbClr val="4F6228"/>
                </a:solidFill>
              </a:rPr>
              <a:t>nergy range</a:t>
            </a:r>
            <a:endParaRPr lang="en-US" b="1" dirty="0">
              <a:solidFill>
                <a:srgbClr val="4F6228"/>
              </a:solidFill>
            </a:endParaRPr>
          </a:p>
          <a:p>
            <a:r>
              <a:rPr lang="en-US" b="1" dirty="0" smtClean="0">
                <a:solidFill>
                  <a:srgbClr val="4F6228"/>
                </a:solidFill>
              </a:rPr>
              <a:t>(so far) </a:t>
            </a:r>
            <a:r>
              <a:rPr lang="mr-IN" b="1" dirty="0" smtClean="0">
                <a:solidFill>
                  <a:srgbClr val="4F6228"/>
                </a:solidFill>
              </a:rPr>
              <a:t>–</a:t>
            </a:r>
            <a:r>
              <a:rPr lang="en-US" b="1" dirty="0" smtClean="0">
                <a:solidFill>
                  <a:srgbClr val="4F6228"/>
                </a:solidFill>
              </a:rPr>
              <a:t> uncertain</a:t>
            </a:r>
          </a:p>
          <a:p>
            <a:endParaRPr lang="en-US" b="1" dirty="0">
              <a:solidFill>
                <a:srgbClr val="4F6228"/>
              </a:solidFill>
            </a:endParaRPr>
          </a:p>
          <a:p>
            <a:pPr marL="285750" indent="-285750">
              <a:buFont typeface="Wingdings" charset="0"/>
              <a:buChar char="à"/>
            </a:pPr>
            <a:r>
              <a:rPr lang="en-US" b="1" dirty="0" smtClean="0">
                <a:solidFill>
                  <a:srgbClr val="4F6228"/>
                </a:solidFill>
                <a:sym typeface="Wingdings"/>
              </a:rPr>
              <a:t>Revival of circular</a:t>
            </a:r>
          </a:p>
          <a:p>
            <a:r>
              <a:rPr lang="en-US" b="1" dirty="0" err="1">
                <a:solidFill>
                  <a:srgbClr val="4F6228"/>
                </a:solidFill>
                <a:sym typeface="Wingdings"/>
              </a:rPr>
              <a:t>e</a:t>
            </a:r>
            <a:r>
              <a:rPr lang="en-US" b="1" dirty="0" err="1" smtClean="0">
                <a:solidFill>
                  <a:srgbClr val="4F6228"/>
                </a:solidFill>
                <a:sym typeface="Wingdings"/>
              </a:rPr>
              <a:t>e</a:t>
            </a:r>
            <a:r>
              <a:rPr lang="en-US" b="1" dirty="0" smtClean="0">
                <a:solidFill>
                  <a:srgbClr val="4F6228"/>
                </a:solidFill>
                <a:sym typeface="Wingdings"/>
              </a:rPr>
              <a:t> colliders </a:t>
            </a:r>
            <a:r>
              <a:rPr lang="mr-IN" b="1" dirty="0" smtClean="0">
                <a:solidFill>
                  <a:srgbClr val="4F6228"/>
                </a:solidFill>
                <a:sym typeface="Wingdings"/>
              </a:rPr>
              <a:t>–</a:t>
            </a:r>
            <a:r>
              <a:rPr lang="en-US" b="1" dirty="0" smtClean="0">
                <a:solidFill>
                  <a:srgbClr val="4F6228"/>
                </a:solidFill>
                <a:sym typeface="Wingdings"/>
              </a:rPr>
              <a:t> FCC-</a:t>
            </a:r>
            <a:r>
              <a:rPr lang="en-US" b="1" dirty="0" err="1" smtClean="0">
                <a:solidFill>
                  <a:srgbClr val="4F6228"/>
                </a:solidFill>
                <a:sym typeface="Wingdings"/>
              </a:rPr>
              <a:t>ee</a:t>
            </a:r>
            <a:r>
              <a:rPr lang="en-US" b="1" dirty="0" smtClean="0">
                <a:solidFill>
                  <a:srgbClr val="4F6228"/>
                </a:solidFill>
                <a:sym typeface="Wingdings"/>
              </a:rPr>
              <a:t>,</a:t>
            </a:r>
          </a:p>
          <a:p>
            <a:r>
              <a:rPr lang="en-US" b="1" dirty="0" err="1" smtClean="0">
                <a:solidFill>
                  <a:srgbClr val="4F6228"/>
                </a:solidFill>
                <a:sym typeface="Wingdings"/>
              </a:rPr>
              <a:t>CepC</a:t>
            </a:r>
            <a:r>
              <a:rPr lang="en-US" b="1" dirty="0" smtClean="0">
                <a:solidFill>
                  <a:srgbClr val="4F6228"/>
                </a:solidFill>
                <a:sym typeface="Wingdings"/>
              </a:rPr>
              <a:t> </a:t>
            </a:r>
            <a:r>
              <a:rPr lang="mr-IN" b="1" dirty="0" smtClean="0">
                <a:solidFill>
                  <a:srgbClr val="4F6228"/>
                </a:solidFill>
                <a:sym typeface="Wingdings"/>
              </a:rPr>
              <a:t>–</a:t>
            </a:r>
            <a:r>
              <a:rPr lang="en-US" b="1" dirty="0" smtClean="0">
                <a:solidFill>
                  <a:srgbClr val="4F6228"/>
                </a:solidFill>
                <a:sym typeface="Wingdings"/>
              </a:rPr>
              <a:t> for Higgs (</a:t>
            </a:r>
            <a:r>
              <a:rPr lang="en-US" b="1" dirty="0" err="1" smtClean="0">
                <a:solidFill>
                  <a:srgbClr val="4F6228"/>
                </a:solidFill>
                <a:sym typeface="Wingdings"/>
              </a:rPr>
              <a:t>Z,t</a:t>
            </a:r>
            <a:r>
              <a:rPr lang="en-US" b="1" dirty="0" smtClean="0">
                <a:solidFill>
                  <a:srgbClr val="4F6228"/>
                </a:solidFill>
                <a:sym typeface="Wingdings"/>
              </a:rPr>
              <a:t>) </a:t>
            </a:r>
            <a:endParaRPr lang="en-US" b="1" dirty="0">
              <a:solidFill>
                <a:srgbClr val="4F6228"/>
              </a:solidFill>
            </a:endParaRPr>
          </a:p>
        </p:txBody>
      </p:sp>
    </p:spTree>
    <p:extLst>
      <p:ext uri="{BB962C8B-B14F-4D97-AF65-F5344CB8AC3E}">
        <p14:creationId xmlns:p14="http://schemas.microsoft.com/office/powerpoint/2010/main" val="42073807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3778" y="1544009"/>
            <a:ext cx="5350719" cy="4093428"/>
          </a:xfrm>
          <a:prstGeom prst="rect">
            <a:avLst/>
          </a:prstGeom>
          <a:noFill/>
        </p:spPr>
        <p:txBody>
          <a:bodyPr wrap="none" rtlCol="0">
            <a:spAutoFit/>
          </a:bodyPr>
          <a:lstStyle/>
          <a:p>
            <a:r>
              <a:rPr lang="en-US" sz="2000" dirty="0" smtClean="0">
                <a:solidFill>
                  <a:srgbClr val="000090"/>
                </a:solidFill>
              </a:rPr>
              <a:t>The Upgrades of the LHC will endure for your </a:t>
            </a:r>
          </a:p>
          <a:p>
            <a:r>
              <a:rPr lang="en-US" sz="2000" dirty="0">
                <a:solidFill>
                  <a:srgbClr val="000090"/>
                </a:solidFill>
              </a:rPr>
              <a:t>l</a:t>
            </a:r>
            <a:r>
              <a:rPr lang="en-US" sz="2000" dirty="0" smtClean="0">
                <a:solidFill>
                  <a:srgbClr val="000090"/>
                </a:solidFill>
              </a:rPr>
              <a:t>ifetime as physicists. They will change our</a:t>
            </a:r>
          </a:p>
          <a:p>
            <a:r>
              <a:rPr lang="en-US" sz="2000" dirty="0">
                <a:solidFill>
                  <a:srgbClr val="000090"/>
                </a:solidFill>
              </a:rPr>
              <a:t>u</a:t>
            </a:r>
            <a:r>
              <a:rPr lang="en-US" sz="2000" dirty="0" smtClean="0">
                <a:solidFill>
                  <a:srgbClr val="000090"/>
                </a:solidFill>
              </a:rPr>
              <a:t>nderstanding of nature, answer some of the</a:t>
            </a:r>
          </a:p>
          <a:p>
            <a:r>
              <a:rPr lang="en-US" sz="2000" dirty="0" smtClean="0">
                <a:solidFill>
                  <a:srgbClr val="000090"/>
                </a:solidFill>
              </a:rPr>
              <a:t>“big questions” and pose new ones.</a:t>
            </a:r>
          </a:p>
          <a:p>
            <a:endParaRPr lang="en-US" sz="2000" dirty="0">
              <a:solidFill>
                <a:srgbClr val="000090"/>
              </a:solidFill>
            </a:endParaRPr>
          </a:p>
          <a:p>
            <a:r>
              <a:rPr lang="en-US" sz="2000" dirty="0" smtClean="0">
                <a:solidFill>
                  <a:srgbClr val="000090"/>
                </a:solidFill>
              </a:rPr>
              <a:t>They rely on the development of technology,</a:t>
            </a:r>
          </a:p>
          <a:p>
            <a:r>
              <a:rPr lang="en-US" sz="2000" dirty="0">
                <a:solidFill>
                  <a:srgbClr val="000090"/>
                </a:solidFill>
              </a:rPr>
              <a:t>t</a:t>
            </a:r>
            <a:r>
              <a:rPr lang="en-US" sz="2000" dirty="0" smtClean="0">
                <a:solidFill>
                  <a:srgbClr val="000090"/>
                </a:solidFill>
              </a:rPr>
              <a:t>heory, experimentation and cannot be pursued</a:t>
            </a:r>
          </a:p>
          <a:p>
            <a:r>
              <a:rPr lang="en-US" sz="2000" dirty="0">
                <a:solidFill>
                  <a:srgbClr val="000090"/>
                </a:solidFill>
              </a:rPr>
              <a:t>i</a:t>
            </a:r>
            <a:r>
              <a:rPr lang="en-US" sz="2000" dirty="0" smtClean="0">
                <a:solidFill>
                  <a:srgbClr val="000090"/>
                </a:solidFill>
              </a:rPr>
              <a:t>f the old concepts of walls and nationalism win.</a:t>
            </a:r>
          </a:p>
          <a:p>
            <a:endParaRPr lang="en-US" sz="2000" dirty="0">
              <a:solidFill>
                <a:srgbClr val="000090"/>
              </a:solidFill>
            </a:endParaRPr>
          </a:p>
          <a:p>
            <a:r>
              <a:rPr lang="en-US" sz="2000" dirty="0" smtClean="0">
                <a:solidFill>
                  <a:srgbClr val="000090"/>
                </a:solidFill>
              </a:rPr>
              <a:t>Actually CERN, also </a:t>
            </a:r>
            <a:r>
              <a:rPr lang="en-US" sz="2000" dirty="0" err="1" smtClean="0">
                <a:solidFill>
                  <a:srgbClr val="000090"/>
                </a:solidFill>
              </a:rPr>
              <a:t>Dubna</a:t>
            </a:r>
            <a:r>
              <a:rPr lang="en-US" sz="2000" dirty="0" smtClean="0">
                <a:solidFill>
                  <a:srgbClr val="000090"/>
                </a:solidFill>
              </a:rPr>
              <a:t>, were built in the early</a:t>
            </a:r>
          </a:p>
          <a:p>
            <a:r>
              <a:rPr lang="en-US" sz="2000" dirty="0" smtClean="0">
                <a:solidFill>
                  <a:srgbClr val="000090"/>
                </a:solidFill>
              </a:rPr>
              <a:t>50ies to overcome the division of the world. That </a:t>
            </a:r>
          </a:p>
          <a:p>
            <a:r>
              <a:rPr lang="en-US" sz="2000" dirty="0">
                <a:solidFill>
                  <a:srgbClr val="000090"/>
                </a:solidFill>
              </a:rPr>
              <a:t>h</a:t>
            </a:r>
            <a:r>
              <a:rPr lang="en-US" sz="2000" dirty="0" smtClean="0">
                <a:solidFill>
                  <a:srgbClr val="000090"/>
                </a:solidFill>
              </a:rPr>
              <a:t>as been the undisputed base for its success and</a:t>
            </a:r>
          </a:p>
          <a:p>
            <a:r>
              <a:rPr lang="en-US" sz="2000" dirty="0">
                <a:solidFill>
                  <a:srgbClr val="000090"/>
                </a:solidFill>
              </a:rPr>
              <a:t>i</a:t>
            </a:r>
            <a:r>
              <a:rPr lang="en-US" sz="2000" dirty="0" smtClean="0">
                <a:solidFill>
                  <a:srgbClr val="000090"/>
                </a:solidFill>
              </a:rPr>
              <a:t>ts persistent attraction. </a:t>
            </a:r>
            <a:endParaRPr lang="en-US" sz="2000" dirty="0">
              <a:solidFill>
                <a:srgbClr val="000090"/>
              </a:solidFill>
            </a:endParaRPr>
          </a:p>
        </p:txBody>
      </p:sp>
    </p:spTree>
    <p:extLst>
      <p:ext uri="{BB962C8B-B14F-4D97-AF65-F5344CB8AC3E}">
        <p14:creationId xmlns:p14="http://schemas.microsoft.com/office/powerpoint/2010/main" val="37811260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4370" y="373880"/>
            <a:ext cx="6208412" cy="5741003"/>
          </a:xfrm>
          <a:prstGeom prst="rect">
            <a:avLst/>
          </a:prstGeom>
          <a:ln>
            <a:solidFill>
              <a:schemeClr val="bg2">
                <a:lumMod val="25000"/>
              </a:schemeClr>
            </a:solidFill>
          </a:ln>
        </p:spPr>
      </p:pic>
      <p:sp>
        <p:nvSpPr>
          <p:cNvPr id="4" name="TextBox 3"/>
          <p:cNvSpPr txBox="1"/>
          <p:nvPr/>
        </p:nvSpPr>
        <p:spPr>
          <a:xfrm>
            <a:off x="1559602" y="6187220"/>
            <a:ext cx="6270204" cy="369332"/>
          </a:xfrm>
          <a:prstGeom prst="rect">
            <a:avLst/>
          </a:prstGeom>
          <a:noFill/>
        </p:spPr>
        <p:txBody>
          <a:bodyPr wrap="none" rtlCol="0">
            <a:spAutoFit/>
          </a:bodyPr>
          <a:lstStyle/>
          <a:p>
            <a:r>
              <a:rPr lang="en-US" dirty="0" smtClean="0"/>
              <a:t>1</a:t>
            </a:r>
            <a:r>
              <a:rPr lang="en-US" baseline="30000" dirty="0" smtClean="0"/>
              <a:t>st</a:t>
            </a:r>
            <a:r>
              <a:rPr lang="en-US" dirty="0" smtClean="0"/>
              <a:t> session of CERN Council, 15.2.1952   - </a:t>
            </a:r>
            <a:r>
              <a:rPr lang="en-US" dirty="0" err="1" smtClean="0"/>
              <a:t>Niels</a:t>
            </a:r>
            <a:r>
              <a:rPr lang="en-US" dirty="0" smtClean="0"/>
              <a:t> Bohr watching us.. </a:t>
            </a:r>
            <a:endParaRPr lang="en-US" dirty="0"/>
          </a:p>
        </p:txBody>
      </p:sp>
      <p:sp>
        <p:nvSpPr>
          <p:cNvPr id="6" name="TextBox 5"/>
          <p:cNvSpPr txBox="1"/>
          <p:nvPr/>
        </p:nvSpPr>
        <p:spPr>
          <a:xfrm>
            <a:off x="148623" y="6615066"/>
            <a:ext cx="3343941" cy="261610"/>
          </a:xfrm>
          <a:prstGeom prst="rect">
            <a:avLst/>
          </a:prstGeom>
          <a:noFill/>
        </p:spPr>
        <p:txBody>
          <a:bodyPr wrap="none" rtlCol="0">
            <a:spAutoFit/>
          </a:bodyPr>
          <a:lstStyle/>
          <a:p>
            <a:r>
              <a:rPr lang="en-US" sz="1100" dirty="0" smtClean="0"/>
              <a:t>Max Klein - Future HEP - 1.5.15 at DIS2015 Dallas, Texas</a:t>
            </a:r>
            <a:endParaRPr lang="en-US" sz="1100" dirty="0"/>
          </a:p>
        </p:txBody>
      </p:sp>
    </p:spTree>
    <p:extLst>
      <p:ext uri="{BB962C8B-B14F-4D97-AF65-F5344CB8AC3E}">
        <p14:creationId xmlns:p14="http://schemas.microsoft.com/office/powerpoint/2010/main" val="300147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265" y="476672"/>
            <a:ext cx="7992888" cy="3293209"/>
          </a:xfrm>
          <a:prstGeom prst="rect">
            <a:avLst/>
          </a:prstGeom>
        </p:spPr>
        <p:txBody>
          <a:bodyPr wrap="square">
            <a:spAutoFit/>
          </a:bodyPr>
          <a:lstStyle/>
          <a:p>
            <a:pPr algn="ctr"/>
            <a:r>
              <a:rPr lang="en-GB" sz="3600" i="1" dirty="0" smtClean="0"/>
              <a:t>“The future belongs to those who believe in the beauty of their dreams.”</a:t>
            </a:r>
            <a:endParaRPr lang="en-GB" sz="3600" u="sng" dirty="0" smtClean="0"/>
          </a:p>
          <a:p>
            <a:pPr algn="r"/>
            <a:endParaRPr lang="en-GB" sz="4800" u="sng" dirty="0"/>
          </a:p>
          <a:p>
            <a:pPr algn="r"/>
            <a:r>
              <a:rPr lang="en-GB" sz="2000" dirty="0" smtClean="0"/>
              <a:t>Anna Eleanor Roosevelt</a:t>
            </a:r>
          </a:p>
          <a:p>
            <a:pPr algn="r"/>
            <a:r>
              <a:rPr lang="en-GB" sz="2000" dirty="0" smtClean="0"/>
              <a:t>(1884-1962)</a:t>
            </a:r>
            <a:endParaRPr lang="en-GB" sz="2000" dirty="0"/>
          </a:p>
          <a:p>
            <a:endParaRPr lang="en-GB" sz="4800" dirty="0"/>
          </a:p>
        </p:txBody>
      </p:sp>
      <p:pic>
        <p:nvPicPr>
          <p:cNvPr id="4" name="Picture 3" descr="19578-004-6E311E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520" y="2647956"/>
            <a:ext cx="2514716" cy="2931664"/>
          </a:xfrm>
          <a:prstGeom prst="rect">
            <a:avLst/>
          </a:prstGeom>
        </p:spPr>
      </p:pic>
      <p:sp>
        <p:nvSpPr>
          <p:cNvPr id="6" name="TextBox 5"/>
          <p:cNvSpPr txBox="1"/>
          <p:nvPr/>
        </p:nvSpPr>
        <p:spPr>
          <a:xfrm>
            <a:off x="4238830" y="5192392"/>
            <a:ext cx="4459349" cy="369332"/>
          </a:xfrm>
          <a:prstGeom prst="rect">
            <a:avLst/>
          </a:prstGeom>
          <a:noFill/>
        </p:spPr>
        <p:txBody>
          <a:bodyPr wrap="none" rtlCol="0">
            <a:spAutoFit/>
          </a:bodyPr>
          <a:lstStyle/>
          <a:p>
            <a:r>
              <a:rPr lang="en-US" dirty="0" smtClean="0"/>
              <a:t>Universal Declaration of Human Rights (1948)</a:t>
            </a:r>
            <a:endParaRPr lang="en-US" dirty="0"/>
          </a:p>
        </p:txBody>
      </p:sp>
      <p:sp>
        <p:nvSpPr>
          <p:cNvPr id="7" name="TextBox 6"/>
          <p:cNvSpPr txBox="1"/>
          <p:nvPr/>
        </p:nvSpPr>
        <p:spPr>
          <a:xfrm>
            <a:off x="1574147" y="6160546"/>
            <a:ext cx="6004957" cy="307777"/>
          </a:xfrm>
          <a:prstGeom prst="rect">
            <a:avLst/>
          </a:prstGeom>
          <a:noFill/>
        </p:spPr>
        <p:txBody>
          <a:bodyPr wrap="none" rtlCol="0">
            <a:spAutoFit/>
          </a:bodyPr>
          <a:lstStyle/>
          <a:p>
            <a:r>
              <a:rPr lang="en-US" sz="1400" dirty="0"/>
              <a:t>c</a:t>
            </a:r>
            <a:r>
              <a:rPr lang="en-US" sz="1400" dirty="0" smtClean="0"/>
              <a:t>ited by Frank Zimmermann at the FCC Meeting at Washington DC, March 2015</a:t>
            </a:r>
            <a:endParaRPr lang="en-US" sz="1400" dirty="0"/>
          </a:p>
        </p:txBody>
      </p:sp>
    </p:spTree>
    <p:extLst>
      <p:ext uri="{BB962C8B-B14F-4D97-AF65-F5344CB8AC3E}">
        <p14:creationId xmlns:p14="http://schemas.microsoft.com/office/powerpoint/2010/main" val="1186198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466" y="168981"/>
            <a:ext cx="7244645" cy="593019"/>
          </a:xfrm>
        </p:spPr>
        <p:txBody>
          <a:bodyPr>
            <a:normAutofit/>
          </a:bodyPr>
          <a:lstStyle/>
          <a:p>
            <a:r>
              <a:rPr lang="en-US" sz="3200" b="1" dirty="0" smtClean="0">
                <a:solidFill>
                  <a:srgbClr val="000090"/>
                </a:solidFill>
              </a:rPr>
              <a:t>Designing the FCC-</a:t>
            </a:r>
            <a:r>
              <a:rPr lang="en-US" sz="3200" b="1" dirty="0" err="1" smtClean="0">
                <a:solidFill>
                  <a:srgbClr val="000090"/>
                </a:solidFill>
              </a:rPr>
              <a:t>hh</a:t>
            </a:r>
            <a:endParaRPr lang="en-US" sz="3200" b="1" dirty="0">
              <a:solidFill>
                <a:srgbClr val="000090"/>
              </a:solidFill>
            </a:endParaRPr>
          </a:p>
        </p:txBody>
      </p:sp>
      <p:pic>
        <p:nvPicPr>
          <p:cNvPr id="3" name="Picture 2"/>
          <p:cNvPicPr>
            <a:picLocks noChangeAspect="1"/>
          </p:cNvPicPr>
          <p:nvPr/>
        </p:nvPicPr>
        <p:blipFill>
          <a:blip r:embed="rId2"/>
          <a:stretch>
            <a:fillRect/>
          </a:stretch>
        </p:blipFill>
        <p:spPr>
          <a:xfrm>
            <a:off x="84667" y="790222"/>
            <a:ext cx="8988778" cy="5789824"/>
          </a:xfrm>
          <a:prstGeom prst="rect">
            <a:avLst/>
          </a:prstGeom>
          <a:ln>
            <a:solidFill>
              <a:srgbClr val="000090"/>
            </a:solidFill>
          </a:ln>
        </p:spPr>
      </p:pic>
      <p:sp>
        <p:nvSpPr>
          <p:cNvPr id="4" name="TextBox 3"/>
          <p:cNvSpPr txBox="1"/>
          <p:nvPr/>
        </p:nvSpPr>
        <p:spPr>
          <a:xfrm>
            <a:off x="6955260" y="6208889"/>
            <a:ext cx="2104024" cy="369332"/>
          </a:xfrm>
          <a:prstGeom prst="rect">
            <a:avLst/>
          </a:prstGeom>
          <a:noFill/>
        </p:spPr>
        <p:txBody>
          <a:bodyPr wrap="none" rtlCol="0">
            <a:spAutoFit/>
          </a:bodyPr>
          <a:lstStyle/>
          <a:p>
            <a:r>
              <a:rPr lang="en-US" dirty="0" err="1" smtClean="0"/>
              <a:t>F.Zimmermann</a:t>
            </a:r>
            <a:r>
              <a:rPr lang="en-US" dirty="0" smtClean="0"/>
              <a:t> 1/17</a:t>
            </a:r>
            <a:endParaRPr lang="en-US" dirty="0"/>
          </a:p>
        </p:txBody>
      </p:sp>
    </p:spTree>
    <p:extLst>
      <p:ext uri="{BB962C8B-B14F-4D97-AF65-F5344CB8AC3E}">
        <p14:creationId xmlns:p14="http://schemas.microsoft.com/office/powerpoint/2010/main" val="18120425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aldy4_bis"/>
          <p:cNvPicPr>
            <a:picLocks noChangeAspect="1" noChangeArrowheads="1"/>
          </p:cNvPicPr>
          <p:nvPr/>
        </p:nvPicPr>
        <p:blipFill>
          <a:blip r:embed="rId3" cstate="print"/>
          <a:srcRect/>
          <a:stretch>
            <a:fillRect/>
          </a:stretch>
        </p:blipFill>
        <p:spPr bwMode="auto">
          <a:xfrm>
            <a:off x="0" y="-30163"/>
            <a:ext cx="9144000" cy="6888163"/>
          </a:xfrm>
          <a:prstGeom prst="rect">
            <a:avLst/>
          </a:prstGeom>
          <a:noFill/>
        </p:spPr>
      </p:pic>
      <p:pic>
        <p:nvPicPr>
          <p:cNvPr id="61443" name="Picture 3"/>
          <p:cNvPicPr>
            <a:picLocks noChangeAspect="1" noChangeArrowheads="1"/>
          </p:cNvPicPr>
          <p:nvPr/>
        </p:nvPicPr>
        <p:blipFill>
          <a:blip r:embed="rId4" cstate="print"/>
          <a:srcRect/>
          <a:stretch>
            <a:fillRect/>
          </a:stretch>
        </p:blipFill>
        <p:spPr bwMode="auto">
          <a:xfrm>
            <a:off x="4567238" y="3424238"/>
            <a:ext cx="9525" cy="7937"/>
          </a:xfrm>
          <a:prstGeom prst="rect">
            <a:avLst/>
          </a:prstGeom>
          <a:noFill/>
          <a:ln w="12700">
            <a:noFill/>
            <a:miter lim="800000"/>
            <a:headEnd type="none" w="sm" len="sm"/>
            <a:tailEnd type="none" w="sm" len="sm"/>
          </a:ln>
          <a:effectLst/>
        </p:spPr>
      </p:pic>
      <p:sp>
        <p:nvSpPr>
          <p:cNvPr id="61444" name="Text Box 4"/>
          <p:cNvSpPr txBox="1">
            <a:spLocks noChangeArrowheads="1"/>
          </p:cNvSpPr>
          <p:nvPr/>
        </p:nvSpPr>
        <p:spPr bwMode="auto">
          <a:xfrm>
            <a:off x="4576763" y="1462257"/>
            <a:ext cx="3962400" cy="461665"/>
          </a:xfrm>
          <a:prstGeom prst="rect">
            <a:avLst/>
          </a:prstGeom>
          <a:noFill/>
          <a:ln w="9525">
            <a:noFill/>
            <a:miter lim="800000"/>
            <a:headEnd/>
            <a:tailEnd/>
          </a:ln>
          <a:effectLst/>
        </p:spPr>
        <p:txBody>
          <a:bodyPr>
            <a:spAutoFit/>
          </a:bodyPr>
          <a:lstStyle/>
          <a:p>
            <a:pPr>
              <a:spcBef>
                <a:spcPct val="50000"/>
              </a:spcBef>
            </a:pPr>
            <a:r>
              <a:rPr lang="en-US" sz="2400" b="1" dirty="0">
                <a:solidFill>
                  <a:srgbClr val="F3DD1D"/>
                </a:solidFill>
                <a:latin typeface="+mj-lt"/>
                <a:cs typeface="Baskerville"/>
              </a:rPr>
              <a:t>LHC tunnel 2002</a:t>
            </a:r>
            <a:endParaRPr lang="en-US" sz="2400" dirty="0">
              <a:latin typeface="+mj-lt"/>
              <a:cs typeface="Baskerville"/>
            </a:endParaRPr>
          </a:p>
        </p:txBody>
      </p:sp>
      <p:sp>
        <p:nvSpPr>
          <p:cNvPr id="2" name="TextBox 1"/>
          <p:cNvSpPr txBox="1"/>
          <p:nvPr/>
        </p:nvSpPr>
        <p:spPr>
          <a:xfrm>
            <a:off x="416427" y="5630692"/>
            <a:ext cx="8122736" cy="923330"/>
          </a:xfrm>
          <a:prstGeom prst="rect">
            <a:avLst/>
          </a:prstGeom>
          <a:noFill/>
        </p:spPr>
        <p:txBody>
          <a:bodyPr wrap="none" rtlCol="0">
            <a:spAutoFit/>
          </a:bodyPr>
          <a:lstStyle/>
          <a:p>
            <a:pPr algn="r"/>
            <a:r>
              <a:rPr lang="en-US" dirty="0" smtClean="0">
                <a:solidFill>
                  <a:srgbClr val="FFFF00"/>
                </a:solidFill>
                <a:latin typeface="+mj-lt"/>
                <a:cs typeface="Baskerville"/>
              </a:rPr>
              <a:t>10 years from here to the discovery of the Higgs boson … </a:t>
            </a:r>
          </a:p>
          <a:p>
            <a:pPr algn="r"/>
            <a:r>
              <a:rPr lang="en-US" dirty="0" smtClean="0">
                <a:solidFill>
                  <a:srgbClr val="FFFF00"/>
                </a:solidFill>
                <a:latin typeface="+mj-lt"/>
                <a:cs typeface="Baskerville"/>
              </a:rPr>
              <a:t>First large workshop on LHC: Lausanne 1984: LEP first, then LHC, with </a:t>
            </a:r>
            <a:r>
              <a:rPr lang="en-US" dirty="0" err="1" smtClean="0">
                <a:solidFill>
                  <a:srgbClr val="FFFF00"/>
                </a:solidFill>
                <a:latin typeface="+mj-lt"/>
                <a:cs typeface="Baskerville"/>
              </a:rPr>
              <a:t>ep</a:t>
            </a:r>
            <a:endParaRPr lang="en-US" dirty="0" smtClean="0">
              <a:solidFill>
                <a:srgbClr val="FFFF00"/>
              </a:solidFill>
              <a:latin typeface="+mj-lt"/>
              <a:cs typeface="Baskerville"/>
            </a:endParaRPr>
          </a:p>
          <a:p>
            <a:pPr algn="r"/>
            <a:r>
              <a:rPr lang="en-US" dirty="0" smtClean="0">
                <a:solidFill>
                  <a:srgbClr val="FFFF00"/>
                </a:solidFill>
                <a:latin typeface="+mj-lt"/>
                <a:cs typeface="Baskerville"/>
              </a:rPr>
              <a:t>Letter of Intent of ATLAS is now 25 years old. 10k physicists and engineers are on LHC</a:t>
            </a:r>
            <a:endParaRPr lang="en-US" dirty="0">
              <a:solidFill>
                <a:srgbClr val="FFFF00"/>
              </a:solidFill>
              <a:latin typeface="+mj-lt"/>
              <a:cs typeface="Baskerville"/>
            </a:endParaRPr>
          </a:p>
        </p:txBody>
      </p:sp>
      <p:sp>
        <p:nvSpPr>
          <p:cNvPr id="3" name="TextBox 2"/>
          <p:cNvSpPr txBox="1"/>
          <p:nvPr/>
        </p:nvSpPr>
        <p:spPr>
          <a:xfrm>
            <a:off x="1651001" y="130945"/>
            <a:ext cx="7151902" cy="584776"/>
          </a:xfrm>
          <a:prstGeom prst="rect">
            <a:avLst/>
          </a:prstGeom>
          <a:noFill/>
        </p:spPr>
        <p:txBody>
          <a:bodyPr wrap="square" rtlCol="0">
            <a:spAutoFit/>
          </a:bodyPr>
          <a:lstStyle/>
          <a:p>
            <a:r>
              <a:rPr lang="en-US" sz="3200" dirty="0" smtClean="0">
                <a:solidFill>
                  <a:srgbClr val="FFFF00"/>
                </a:solidFill>
              </a:rPr>
              <a:t>3. Colliders need  time and a community</a:t>
            </a:r>
            <a:endParaRPr lang="en-US" sz="3200" dirty="0">
              <a:solidFill>
                <a:srgbClr val="FFFF00"/>
              </a:solidFill>
            </a:endParaRPr>
          </a:p>
        </p:txBody>
      </p:sp>
    </p:spTree>
    <p:extLst>
      <p:ext uri="{BB962C8B-B14F-4D97-AF65-F5344CB8AC3E}">
        <p14:creationId xmlns:p14="http://schemas.microsoft.com/office/powerpoint/2010/main" val="135518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99" y="274638"/>
            <a:ext cx="8847667" cy="699029"/>
          </a:xfrm>
        </p:spPr>
        <p:txBody>
          <a:bodyPr>
            <a:noAutofit/>
          </a:bodyPr>
          <a:lstStyle/>
          <a:p>
            <a:r>
              <a:rPr lang="en-US" sz="2800" b="1" dirty="0" smtClean="0">
                <a:solidFill>
                  <a:srgbClr val="FF0000"/>
                </a:solidFill>
                <a:sym typeface="Wingdings"/>
              </a:rPr>
              <a:t>4. Decades of establishing the SM are successfully ending </a:t>
            </a:r>
            <a:r>
              <a:rPr lang="en-US" sz="2800" b="1" baseline="-25000" dirty="0" smtClean="0">
                <a:solidFill>
                  <a:srgbClr val="FF0000"/>
                </a:solidFill>
              </a:rPr>
              <a:t/>
            </a:r>
            <a:br>
              <a:rPr lang="en-US" sz="2800" b="1" baseline="-25000" dirty="0" smtClean="0">
                <a:solidFill>
                  <a:srgbClr val="FF0000"/>
                </a:solidFill>
              </a:rPr>
            </a:br>
            <a:endParaRPr lang="en-US" sz="2800" dirty="0"/>
          </a:p>
        </p:txBody>
      </p:sp>
      <p:sp>
        <p:nvSpPr>
          <p:cNvPr id="4" name="TextBox 3"/>
          <p:cNvSpPr txBox="1"/>
          <p:nvPr/>
        </p:nvSpPr>
        <p:spPr>
          <a:xfrm>
            <a:off x="874891" y="810948"/>
            <a:ext cx="7770126" cy="5632312"/>
          </a:xfrm>
          <a:prstGeom prst="rect">
            <a:avLst/>
          </a:prstGeom>
          <a:noFill/>
          <a:ln>
            <a:solidFill>
              <a:schemeClr val="accent6">
                <a:lumMod val="75000"/>
              </a:schemeClr>
            </a:solidFill>
          </a:ln>
        </p:spPr>
        <p:txBody>
          <a:bodyPr wrap="none" rtlCol="0">
            <a:spAutoFit/>
          </a:bodyPr>
          <a:lstStyle/>
          <a:p>
            <a:pPr marL="342900" indent="-342900">
              <a:buAutoNum type="arabicPlain" startAt="1948"/>
            </a:pPr>
            <a:r>
              <a:rPr lang="en-US" dirty="0" smtClean="0"/>
              <a:t> Quantum Electrodynamics QED (Feynman, Schwinger, </a:t>
            </a:r>
            <a:r>
              <a:rPr lang="en-US" dirty="0" err="1" smtClean="0"/>
              <a:t>Tomonaga</a:t>
            </a:r>
            <a:r>
              <a:rPr lang="en-US" dirty="0" smtClean="0"/>
              <a:t>)</a:t>
            </a:r>
          </a:p>
          <a:p>
            <a:endParaRPr lang="en-US" dirty="0" smtClean="0"/>
          </a:p>
          <a:p>
            <a:r>
              <a:rPr lang="en-US" dirty="0" smtClean="0"/>
              <a:t>1972  “A Model of Leptons”: S. Weinberg (and independently A. Salam)</a:t>
            </a:r>
          </a:p>
          <a:p>
            <a:r>
              <a:rPr lang="en-US" dirty="0"/>
              <a:t> </a:t>
            </a:r>
            <a:r>
              <a:rPr lang="en-US" dirty="0" smtClean="0"/>
              <a:t>          SU</a:t>
            </a:r>
            <a:r>
              <a:rPr lang="en-US" baseline="-25000" dirty="0" smtClean="0"/>
              <a:t>L</a:t>
            </a:r>
            <a:r>
              <a:rPr lang="en-US" dirty="0" smtClean="0"/>
              <a:t>(2) x U(1)  - </a:t>
            </a:r>
            <a:r>
              <a:rPr lang="en-US" dirty="0" err="1" smtClean="0"/>
              <a:t>t’Hooft</a:t>
            </a:r>
            <a:r>
              <a:rPr lang="en-US" dirty="0" smtClean="0"/>
              <a:t>  </a:t>
            </a:r>
          </a:p>
          <a:p>
            <a:r>
              <a:rPr lang="en-US" dirty="0"/>
              <a:t> </a:t>
            </a:r>
            <a:r>
              <a:rPr lang="en-US" dirty="0" smtClean="0"/>
              <a:t>          mixing of  neutral gauge fields to obtain photon and Z, angle Θ</a:t>
            </a:r>
            <a:r>
              <a:rPr lang="en-US" baseline="-25000" dirty="0" smtClean="0"/>
              <a:t>W</a:t>
            </a:r>
          </a:p>
          <a:p>
            <a:r>
              <a:rPr lang="en-US" dirty="0" smtClean="0"/>
              <a:t>1973  </a:t>
            </a:r>
            <a:r>
              <a:rPr lang="en-US" dirty="0" err="1" smtClean="0"/>
              <a:t>SU</a:t>
            </a:r>
            <a:r>
              <a:rPr lang="en-US" baseline="-25000" dirty="0" err="1" smtClean="0"/>
              <a:t>c</a:t>
            </a:r>
            <a:r>
              <a:rPr lang="en-US" dirty="0" smtClean="0"/>
              <a:t>(3) </a:t>
            </a:r>
            <a:r>
              <a:rPr lang="en-US" dirty="0" err="1" smtClean="0"/>
              <a:t>Gell</a:t>
            </a:r>
            <a:r>
              <a:rPr lang="en-US" dirty="0" smtClean="0"/>
              <a:t> Mann et al. QCD  - </a:t>
            </a:r>
            <a:r>
              <a:rPr lang="en-US" dirty="0" err="1" smtClean="0"/>
              <a:t>colour</a:t>
            </a:r>
            <a:r>
              <a:rPr lang="en-US" dirty="0" smtClean="0"/>
              <a:t> + asymptotic freedom </a:t>
            </a:r>
          </a:p>
          <a:p>
            <a:endParaRPr lang="en-US" dirty="0" smtClean="0"/>
          </a:p>
          <a:p>
            <a:r>
              <a:rPr lang="en-US" dirty="0" smtClean="0"/>
              <a:t>1974  J/</a:t>
            </a:r>
            <a:r>
              <a:rPr lang="en-US" dirty="0" err="1" smtClean="0"/>
              <a:t>Ψ</a:t>
            </a:r>
            <a:r>
              <a:rPr lang="en-US" dirty="0" smtClean="0"/>
              <a:t> = cc: restored l-q symmetry</a:t>
            </a:r>
          </a:p>
          <a:p>
            <a:r>
              <a:rPr lang="en-US" dirty="0"/>
              <a:t> </a:t>
            </a:r>
            <a:r>
              <a:rPr lang="en-US" dirty="0" smtClean="0"/>
              <a:t>          4 leptons and 4 quarks</a:t>
            </a:r>
          </a:p>
          <a:p>
            <a:endParaRPr lang="en-US" dirty="0" smtClean="0"/>
          </a:p>
          <a:p>
            <a:r>
              <a:rPr lang="en-US" dirty="0" smtClean="0"/>
              <a:t>1977  CP violation in 6 quark theory</a:t>
            </a:r>
          </a:p>
          <a:p>
            <a:r>
              <a:rPr lang="en-US" dirty="0" smtClean="0"/>
              <a:t>           predict bottom and top</a:t>
            </a:r>
          </a:p>
          <a:p>
            <a:r>
              <a:rPr lang="en-US" dirty="0"/>
              <a:t> </a:t>
            </a:r>
            <a:r>
              <a:rPr lang="en-US" dirty="0" smtClean="0"/>
              <a:t>          bottom discovered</a:t>
            </a:r>
            <a:endParaRPr lang="en-US" dirty="0"/>
          </a:p>
          <a:p>
            <a:r>
              <a:rPr lang="en-US" dirty="0" smtClean="0"/>
              <a:t>       gauge bosons: photon, Z, W±, and 8 gluons (</a:t>
            </a:r>
            <a:r>
              <a:rPr lang="en-US" dirty="0" err="1" smtClean="0"/>
              <a:t>coloured</a:t>
            </a:r>
            <a:r>
              <a:rPr lang="en-US" dirty="0" smtClean="0"/>
              <a:t>)</a:t>
            </a:r>
          </a:p>
          <a:p>
            <a:endParaRPr lang="en-US" dirty="0" smtClean="0"/>
          </a:p>
          <a:p>
            <a:r>
              <a:rPr lang="en-US" dirty="0" smtClean="0"/>
              <a:t>1978 </a:t>
            </a:r>
            <a:r>
              <a:rPr lang="en-US" dirty="0" err="1" smtClean="0"/>
              <a:t>polarised</a:t>
            </a:r>
            <a:r>
              <a:rPr lang="en-US" dirty="0" smtClean="0"/>
              <a:t> </a:t>
            </a:r>
            <a:r>
              <a:rPr lang="en-US" dirty="0" err="1" smtClean="0"/>
              <a:t>ep</a:t>
            </a:r>
            <a:r>
              <a:rPr lang="en-US" dirty="0" err="1" smtClean="0">
                <a:sym typeface="Wingdings"/>
              </a:rPr>
              <a:t>eX</a:t>
            </a:r>
            <a:r>
              <a:rPr lang="en-US" dirty="0" smtClean="0">
                <a:sym typeface="Wingdings"/>
              </a:rPr>
              <a:t> :the electron is a </a:t>
            </a:r>
            <a:r>
              <a:rPr lang="en-US" dirty="0" err="1" smtClean="0">
                <a:sym typeface="Wingdings"/>
              </a:rPr>
              <a:t>r.h</a:t>
            </a:r>
            <a:r>
              <a:rPr lang="en-US" dirty="0" smtClean="0">
                <a:sym typeface="Wingdings"/>
              </a:rPr>
              <a:t>. singlet </a:t>
            </a:r>
            <a:r>
              <a:rPr lang="en-US" dirty="0" smtClean="0">
                <a:solidFill>
                  <a:srgbClr val="FF0000"/>
                </a:solidFill>
                <a:sym typeface="Wingdings"/>
              </a:rPr>
              <a:t>(discovery through precision)</a:t>
            </a:r>
            <a:endParaRPr lang="en-US" dirty="0">
              <a:solidFill>
                <a:srgbClr val="FF0000"/>
              </a:solidFill>
            </a:endParaRPr>
          </a:p>
          <a:p>
            <a:pPr marL="342900" indent="-342900">
              <a:buAutoNum type="arabicPlain" startAt="1979"/>
            </a:pPr>
            <a:r>
              <a:rPr lang="en-US" dirty="0" smtClean="0"/>
              <a:t>  </a:t>
            </a:r>
            <a:r>
              <a:rPr lang="en-US" dirty="0" err="1" smtClean="0"/>
              <a:t>ee</a:t>
            </a:r>
            <a:r>
              <a:rPr lang="en-US" dirty="0" smtClean="0"/>
              <a:t> </a:t>
            </a:r>
            <a:r>
              <a:rPr lang="en-US" sz="1400" dirty="0" smtClean="0">
                <a:sym typeface="Wingdings"/>
              </a:rPr>
              <a:t> </a:t>
            </a:r>
            <a:r>
              <a:rPr lang="en-US" dirty="0" err="1" smtClean="0">
                <a:sym typeface="Wingdings"/>
              </a:rPr>
              <a:t>qqg</a:t>
            </a:r>
            <a:r>
              <a:rPr lang="en-US" dirty="0" smtClean="0">
                <a:sym typeface="Wingdings"/>
              </a:rPr>
              <a:t>: gluons found in 3-jet events and running of α</a:t>
            </a:r>
            <a:r>
              <a:rPr lang="en-US" baseline="-25000" dirty="0" smtClean="0">
                <a:sym typeface="Wingdings"/>
              </a:rPr>
              <a:t>s</a:t>
            </a:r>
            <a:r>
              <a:rPr lang="en-US" dirty="0" smtClean="0">
                <a:sym typeface="Wingdings"/>
              </a:rPr>
              <a:t> established</a:t>
            </a:r>
          </a:p>
          <a:p>
            <a:r>
              <a:rPr lang="en-US" dirty="0" smtClean="0">
                <a:sym typeface="Wingdings"/>
              </a:rPr>
              <a:t>1982  W and Z</a:t>
            </a:r>
            <a:endParaRPr lang="en-US" dirty="0">
              <a:sym typeface="Wingdings"/>
            </a:endParaRPr>
          </a:p>
          <a:p>
            <a:pPr marL="342900" indent="-342900">
              <a:buAutoNum type="arabicPlain" startAt="1995"/>
            </a:pPr>
            <a:r>
              <a:rPr lang="en-US" dirty="0" smtClean="0">
                <a:sym typeface="Wingdings"/>
              </a:rPr>
              <a:t> Top  </a:t>
            </a:r>
          </a:p>
          <a:p>
            <a:r>
              <a:rPr lang="en-US" dirty="0" smtClean="0">
                <a:sym typeface="Wingdings"/>
              </a:rPr>
              <a:t>2012 Higgs</a:t>
            </a:r>
          </a:p>
        </p:txBody>
      </p:sp>
      <p:graphicFrame>
        <p:nvGraphicFramePr>
          <p:cNvPr id="7" name="Object 6"/>
          <p:cNvGraphicFramePr>
            <a:graphicFrameLocks noChangeAspect="1"/>
          </p:cNvGraphicFramePr>
          <p:nvPr>
            <p:extLst>
              <p:ext uri="{D42A27DB-BD31-4B8C-83A1-F6EECF244321}">
                <p14:modId xmlns:p14="http://schemas.microsoft.com/office/powerpoint/2010/main" val="1741162294"/>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00"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4797778" y="2610556"/>
            <a:ext cx="3209791" cy="1779341"/>
          </a:xfrm>
          <a:prstGeom prst="rect">
            <a:avLst/>
          </a:prstGeom>
        </p:spPr>
      </p:pic>
    </p:spTree>
    <p:extLst>
      <p:ext uri="{BB962C8B-B14F-4D97-AF65-F5344CB8AC3E}">
        <p14:creationId xmlns:p14="http://schemas.microsoft.com/office/powerpoint/2010/main" val="38138951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59"/>
            <a:ext cx="9144000" cy="6858000"/>
          </a:xfrm>
          <a:prstGeom prst="rect">
            <a:avLst/>
          </a:prstGeom>
          <a:solidFill>
            <a:schemeClr val="accent3">
              <a:lumMod val="20000"/>
              <a:lumOff val="80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                                                                           </a:t>
            </a:r>
          </a:p>
          <a:p>
            <a:pPr algn="ctr"/>
            <a:r>
              <a:rPr lang="en-US" dirty="0">
                <a:solidFill>
                  <a:srgbClr val="FF0000"/>
                </a:solidFill>
              </a:rPr>
              <a:t> </a:t>
            </a:r>
            <a:r>
              <a:rPr lang="en-US" dirty="0" smtClean="0">
                <a:solidFill>
                  <a:srgbClr val="FF0000"/>
                </a:solidFill>
              </a:rPr>
              <a:t>                                         </a:t>
            </a: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endParaRPr lang="en-US" dirty="0">
              <a:solidFill>
                <a:srgbClr val="FF0000"/>
              </a:solidFill>
            </a:endParaRPr>
          </a:p>
          <a:p>
            <a:pPr algn="ctr"/>
            <a:endParaRPr lang="en-US" dirty="0" smtClean="0">
              <a:solidFill>
                <a:srgbClr val="FF0000"/>
              </a:solidFill>
            </a:endParaRPr>
          </a:p>
          <a:p>
            <a:pPr algn="ctr"/>
            <a:r>
              <a:rPr lang="en-US" dirty="0">
                <a:solidFill>
                  <a:srgbClr val="FF0000"/>
                </a:solidFill>
              </a:rPr>
              <a:t> </a:t>
            </a:r>
            <a:r>
              <a:rPr lang="en-US" dirty="0" smtClean="0">
                <a:solidFill>
                  <a:srgbClr val="FF0000"/>
                </a:solidFill>
              </a:rPr>
              <a:t>                                                                                                  </a:t>
            </a:r>
            <a:r>
              <a:rPr lang="en-US" b="1" dirty="0" smtClean="0">
                <a:solidFill>
                  <a:schemeClr val="accent3">
                    <a:lumMod val="50000"/>
                  </a:schemeClr>
                </a:solidFill>
              </a:rPr>
              <a:t>New: We lost the SM guidance</a:t>
            </a:r>
          </a:p>
          <a:p>
            <a:pPr algn="ctr"/>
            <a:r>
              <a:rPr lang="en-US" b="1" dirty="0">
                <a:solidFill>
                  <a:schemeClr val="accent3">
                    <a:lumMod val="50000"/>
                  </a:schemeClr>
                </a:solidFill>
              </a:rPr>
              <a:t> </a:t>
            </a:r>
            <a:r>
              <a:rPr lang="en-US" b="1" dirty="0" smtClean="0">
                <a:solidFill>
                  <a:schemeClr val="accent3">
                    <a:lumMod val="50000"/>
                  </a:schemeClr>
                </a:solidFill>
              </a:rPr>
              <a:t>                                                                                                  </a:t>
            </a:r>
            <a:r>
              <a:rPr lang="en-US" sz="1600" b="1" dirty="0" smtClean="0">
                <a:solidFill>
                  <a:schemeClr val="accent3">
                    <a:lumMod val="50000"/>
                  </a:schemeClr>
                </a:solidFill>
              </a:rPr>
              <a:t>Reminds on Kelvin, Planck ~1900</a:t>
            </a:r>
          </a:p>
          <a:p>
            <a:pPr algn="ctr"/>
            <a:r>
              <a:rPr lang="en-US" sz="1600" b="1" dirty="0" smtClean="0">
                <a:solidFill>
                  <a:schemeClr val="accent3">
                    <a:lumMod val="50000"/>
                  </a:schemeClr>
                </a:solidFill>
              </a:rPr>
              <a:t>                                                                                                        Note: 500  ATLAS papers</a:t>
            </a:r>
            <a:endParaRPr lang="en-US" sz="1600" b="1" dirty="0">
              <a:solidFill>
                <a:schemeClr val="accent3">
                  <a:lumMod val="50000"/>
                </a:schemeClr>
              </a:solidFill>
            </a:endParaRPr>
          </a:p>
        </p:txBody>
      </p:sp>
      <p:sp>
        <p:nvSpPr>
          <p:cNvPr id="2" name="Title 1"/>
          <p:cNvSpPr>
            <a:spLocks noGrp="1"/>
          </p:cNvSpPr>
          <p:nvPr>
            <p:ph type="ctrTitle"/>
          </p:nvPr>
        </p:nvSpPr>
        <p:spPr>
          <a:xfrm>
            <a:off x="841021" y="70203"/>
            <a:ext cx="7244645" cy="593019"/>
          </a:xfrm>
        </p:spPr>
        <p:txBody>
          <a:bodyPr>
            <a:normAutofit/>
          </a:bodyPr>
          <a:lstStyle/>
          <a:p>
            <a:r>
              <a:rPr lang="en-US" sz="3200" b="1" dirty="0" smtClean="0">
                <a:solidFill>
                  <a:srgbClr val="4F6228"/>
                </a:solidFill>
              </a:rPr>
              <a:t>5. Big Questions</a:t>
            </a:r>
            <a:endParaRPr lang="en-US" sz="3200" b="1" dirty="0">
              <a:solidFill>
                <a:srgbClr val="4F6228"/>
              </a:solidFill>
            </a:endParaRPr>
          </a:p>
        </p:txBody>
      </p:sp>
      <p:sp>
        <p:nvSpPr>
          <p:cNvPr id="6" name="TextBox 5"/>
          <p:cNvSpPr txBox="1"/>
          <p:nvPr/>
        </p:nvSpPr>
        <p:spPr>
          <a:xfrm>
            <a:off x="417687" y="973665"/>
            <a:ext cx="8148384" cy="5539979"/>
          </a:xfrm>
          <a:prstGeom prst="rect">
            <a:avLst/>
          </a:prstGeom>
          <a:noFill/>
        </p:spPr>
        <p:txBody>
          <a:bodyPr wrap="none" rtlCol="0">
            <a:spAutoFit/>
          </a:bodyPr>
          <a:lstStyle/>
          <a:p>
            <a:pPr marL="285750" indent="-285750">
              <a:buFontTx/>
              <a:buChar char="-"/>
            </a:pPr>
            <a:r>
              <a:rPr lang="en-US" dirty="0" smtClean="0">
                <a:solidFill>
                  <a:schemeClr val="accent3">
                    <a:lumMod val="50000"/>
                  </a:schemeClr>
                </a:solidFill>
              </a:rPr>
              <a:t>Do we have too many particles?  12 leptons, 36 quarks, 12 mediators, 1 Higgs = 61</a:t>
            </a:r>
          </a:p>
          <a:p>
            <a:pPr marL="285750" indent="-285750">
              <a:buFontTx/>
              <a:buChar char="-"/>
            </a:pPr>
            <a:endParaRPr lang="en-US" dirty="0" smtClean="0">
              <a:solidFill>
                <a:schemeClr val="accent3">
                  <a:lumMod val="50000"/>
                </a:schemeClr>
              </a:solidFill>
            </a:endParaRPr>
          </a:p>
          <a:p>
            <a:pPr marL="285750" indent="-285750">
              <a:buFontTx/>
              <a:buChar char="-"/>
            </a:pPr>
            <a:r>
              <a:rPr lang="en-US" dirty="0" smtClean="0">
                <a:solidFill>
                  <a:schemeClr val="accent3">
                    <a:lumMod val="50000"/>
                  </a:schemeClr>
                </a:solidFill>
              </a:rPr>
              <a:t>Is there a further layer of structure </a:t>
            </a:r>
            <a:r>
              <a:rPr lang="en-US" sz="1400" dirty="0" smtClean="0">
                <a:solidFill>
                  <a:schemeClr val="accent3">
                    <a:lumMod val="50000"/>
                  </a:schemeClr>
                </a:solidFill>
              </a:rPr>
              <a:t>(</a:t>
            </a:r>
            <a:r>
              <a:rPr lang="en-US" sz="1400" dirty="0" err="1" smtClean="0">
                <a:solidFill>
                  <a:schemeClr val="accent3">
                    <a:lumMod val="50000"/>
                  </a:schemeClr>
                </a:solidFill>
              </a:rPr>
              <a:t>preons</a:t>
            </a:r>
            <a:r>
              <a:rPr lang="en-US" sz="1400" dirty="0" smtClean="0">
                <a:solidFill>
                  <a:schemeClr val="accent3">
                    <a:lumMod val="50000"/>
                  </a:schemeClr>
                </a:solidFill>
              </a:rPr>
              <a:t>?)</a:t>
            </a:r>
          </a:p>
          <a:p>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How can we unify the 3 + 1 interactions </a:t>
            </a:r>
            <a:r>
              <a:rPr lang="en-US" sz="1400" dirty="0" smtClean="0">
                <a:solidFill>
                  <a:schemeClr val="accent3">
                    <a:lumMod val="50000"/>
                  </a:schemeClr>
                </a:solidFill>
              </a:rPr>
              <a:t>(SU(5) failed in 1980 but established neutrino physics)</a:t>
            </a:r>
          </a:p>
          <a:p>
            <a:pPr marL="285750" indent="-285750">
              <a:buFontTx/>
              <a:buChar char="-"/>
            </a:pPr>
            <a:endParaRPr lang="en-US" sz="1200" dirty="0">
              <a:solidFill>
                <a:schemeClr val="accent3">
                  <a:lumMod val="50000"/>
                </a:schemeClr>
              </a:solidFill>
            </a:endParaRPr>
          </a:p>
          <a:p>
            <a:pPr marL="285750" indent="-285750">
              <a:buFontTx/>
              <a:buChar char="-"/>
            </a:pPr>
            <a:r>
              <a:rPr lang="en-US" dirty="0" smtClean="0">
                <a:solidFill>
                  <a:schemeClr val="accent3">
                    <a:lumMod val="50000"/>
                  </a:schemeClr>
                </a:solidFill>
              </a:rPr>
              <a:t>Why are leptons and quarks different?</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Can one restore the boson-</a:t>
            </a:r>
            <a:r>
              <a:rPr lang="en-US" smtClean="0">
                <a:solidFill>
                  <a:schemeClr val="accent3">
                    <a:lumMod val="50000"/>
                  </a:schemeClr>
                </a:solidFill>
              </a:rPr>
              <a:t>fermion </a:t>
            </a:r>
            <a:r>
              <a:rPr lang="en-US" smtClean="0">
                <a:solidFill>
                  <a:schemeClr val="accent3">
                    <a:lumMod val="50000"/>
                  </a:schemeClr>
                </a:solidFill>
              </a:rPr>
              <a:t>symmetry </a:t>
            </a:r>
            <a:r>
              <a:rPr lang="en-US" sz="1400" dirty="0" smtClean="0">
                <a:solidFill>
                  <a:schemeClr val="accent3">
                    <a:lumMod val="50000"/>
                  </a:schemeClr>
                </a:solidFill>
              </a:rPr>
              <a:t>(SUSY since 1972)</a:t>
            </a:r>
          </a:p>
          <a:p>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Why do we have 3 families?</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Neutrino puzzles: </a:t>
            </a:r>
            <a:r>
              <a:rPr lang="en-US" dirty="0" err="1" smtClean="0">
                <a:solidFill>
                  <a:schemeClr val="accent3">
                    <a:lumMod val="50000"/>
                  </a:schemeClr>
                </a:solidFill>
              </a:rPr>
              <a:t>Majorana</a:t>
            </a:r>
            <a:r>
              <a:rPr lang="en-US" dirty="0" smtClean="0">
                <a:solidFill>
                  <a:schemeClr val="accent3">
                    <a:lumMod val="50000"/>
                  </a:schemeClr>
                </a:solidFill>
              </a:rPr>
              <a:t>, sterile neutrinos </a:t>
            </a:r>
            <a:r>
              <a:rPr lang="mr-IN" dirty="0" smtClean="0">
                <a:solidFill>
                  <a:schemeClr val="accent3">
                    <a:lumMod val="50000"/>
                  </a:schemeClr>
                </a:solidFill>
              </a:rPr>
              <a:t>–</a:t>
            </a:r>
            <a:r>
              <a:rPr lang="en-US" dirty="0" smtClean="0">
                <a:solidFill>
                  <a:schemeClr val="accent3">
                    <a:lumMod val="50000"/>
                  </a:schemeClr>
                </a:solidFill>
              </a:rPr>
              <a:t> Oscillations (98), </a:t>
            </a:r>
            <a:r>
              <a:rPr lang="en-US" dirty="0" err="1" smtClean="0">
                <a:solidFill>
                  <a:schemeClr val="accent3">
                    <a:lumMod val="50000"/>
                  </a:schemeClr>
                </a:solidFill>
              </a:rPr>
              <a:t>Pontecorvo</a:t>
            </a:r>
            <a:r>
              <a:rPr lang="en-US" dirty="0" smtClean="0">
                <a:solidFill>
                  <a:schemeClr val="accent3">
                    <a:lumMod val="50000"/>
                  </a:schemeClr>
                </a:solidFill>
              </a:rPr>
              <a:t> (57)</a:t>
            </a:r>
          </a:p>
          <a:p>
            <a:pPr marL="285750" indent="-285750">
              <a:buFontTx/>
              <a:buChar char="-"/>
            </a:pPr>
            <a:endParaRPr lang="en-US" dirty="0">
              <a:solidFill>
                <a:schemeClr val="accent3">
                  <a:lumMod val="50000"/>
                </a:schemeClr>
              </a:solidFill>
            </a:endParaRPr>
          </a:p>
          <a:p>
            <a:pPr marL="285750" indent="-285750">
              <a:buFontTx/>
              <a:buChar char="-"/>
            </a:pPr>
            <a:r>
              <a:rPr lang="en-US" dirty="0" smtClean="0">
                <a:solidFill>
                  <a:schemeClr val="accent3">
                    <a:lumMod val="50000"/>
                  </a:schemeClr>
                </a:solidFill>
              </a:rPr>
              <a:t>Is the proton stable?</a:t>
            </a:r>
          </a:p>
          <a:p>
            <a:pPr marL="285750" indent="-285750">
              <a:buFontTx/>
              <a:buChar char="-"/>
            </a:pPr>
            <a:endParaRPr lang="en-US" dirty="0">
              <a:solidFill>
                <a:schemeClr val="accent3">
                  <a:lumMod val="50000"/>
                </a:schemeClr>
              </a:solidFill>
            </a:endParaRPr>
          </a:p>
          <a:p>
            <a:pPr marL="285750" indent="-285750">
              <a:buFontTx/>
              <a:buChar char="-"/>
            </a:pPr>
            <a:r>
              <a:rPr lang="mr-IN" dirty="0" smtClean="0">
                <a:solidFill>
                  <a:schemeClr val="accent3">
                    <a:lumMod val="50000"/>
                  </a:schemeClr>
                </a:solidFill>
              </a:rPr>
              <a:t>…</a:t>
            </a:r>
            <a:endParaRPr lang="en-US" dirty="0">
              <a:solidFill>
                <a:schemeClr val="accent3">
                  <a:lumMod val="50000"/>
                </a:schemeClr>
              </a:solidFill>
            </a:endParaRPr>
          </a:p>
          <a:p>
            <a:pPr marL="285750" indent="-285750">
              <a:buFontTx/>
              <a:buChar char="-"/>
            </a:pPr>
            <a:endParaRPr lang="en-US" dirty="0" smtClean="0">
              <a:solidFill>
                <a:schemeClr val="accent3">
                  <a:lumMod val="50000"/>
                </a:schemeClr>
              </a:solidFill>
            </a:endParaRPr>
          </a:p>
          <a:p>
            <a:pPr marL="285750" indent="-285750">
              <a:buFontTx/>
              <a:buChar char="-"/>
            </a:pPr>
            <a:r>
              <a:rPr lang="en-US" dirty="0" smtClean="0">
                <a:solidFill>
                  <a:schemeClr val="accent3">
                    <a:lumMod val="50000"/>
                  </a:schemeClr>
                </a:solidFill>
              </a:rPr>
              <a:t>And: what is “behind” dark matter.. ? </a:t>
            </a:r>
            <a:r>
              <a:rPr lang="en-US" sz="1400" dirty="0" smtClean="0">
                <a:solidFill>
                  <a:schemeClr val="accent3">
                    <a:lumMod val="50000"/>
                  </a:schemeClr>
                </a:solidFill>
              </a:rPr>
              <a:t>Not sure that is a particle physics question?</a:t>
            </a:r>
          </a:p>
          <a:p>
            <a:endParaRPr lang="en-US" dirty="0"/>
          </a:p>
        </p:txBody>
      </p:sp>
      <p:sp>
        <p:nvSpPr>
          <p:cNvPr id="8" name="Rectangle 7"/>
          <p:cNvSpPr/>
          <p:nvPr/>
        </p:nvSpPr>
        <p:spPr>
          <a:xfrm>
            <a:off x="5531556" y="4882443"/>
            <a:ext cx="3231444" cy="973667"/>
          </a:xfrm>
          <a:prstGeom prst="rect">
            <a:avLst/>
          </a:prstGeom>
          <a:no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0991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609600" y="457200"/>
            <a:ext cx="7772400" cy="1143000"/>
          </a:xfrm>
        </p:spPr>
        <p:txBody>
          <a:bodyPr/>
          <a:lstStyle/>
          <a:p>
            <a:pPr eaLnBrk="1" hangingPunct="1"/>
            <a:r>
              <a:rPr lang="en-US" sz="2800"/>
              <a:t>Spectroscopy</a:t>
            </a:r>
          </a:p>
        </p:txBody>
      </p:sp>
      <p:pic>
        <p:nvPicPr>
          <p:cNvPr id="38915" name="Picture 3"/>
          <p:cNvPicPr>
            <a:picLocks noChangeAspect="1" noChangeArrowheads="1"/>
          </p:cNvPicPr>
          <p:nvPr/>
        </p:nvPicPr>
        <p:blipFill>
          <a:blip r:embed="rId3"/>
          <a:srcRect/>
          <a:stretch>
            <a:fillRect/>
          </a:stretch>
        </p:blipFill>
        <p:spPr bwMode="auto">
          <a:xfrm>
            <a:off x="818445" y="890878"/>
            <a:ext cx="7693378" cy="5643888"/>
          </a:xfrm>
          <a:prstGeom prst="rect">
            <a:avLst/>
          </a:prstGeom>
          <a:noFill/>
          <a:ln w="9525">
            <a:solidFill>
              <a:schemeClr val="bg1">
                <a:lumMod val="75000"/>
              </a:schemeClr>
            </a:solidFill>
            <a:miter lim="800000"/>
            <a:headEnd/>
            <a:tailEnd/>
          </a:ln>
        </p:spPr>
      </p:pic>
      <p:sp>
        <p:nvSpPr>
          <p:cNvPr id="2" name="TextBox 1"/>
          <p:cNvSpPr txBox="1"/>
          <p:nvPr/>
        </p:nvSpPr>
        <p:spPr>
          <a:xfrm>
            <a:off x="1044221" y="6257767"/>
            <a:ext cx="2494117" cy="276999"/>
          </a:xfrm>
          <a:prstGeom prst="rect">
            <a:avLst/>
          </a:prstGeom>
          <a:noFill/>
        </p:spPr>
        <p:txBody>
          <a:bodyPr wrap="none" rtlCol="0">
            <a:spAutoFit/>
          </a:bodyPr>
          <a:lstStyle/>
          <a:p>
            <a:r>
              <a:rPr lang="en-US" sz="1200" dirty="0" smtClean="0"/>
              <a:t>M.K Inaugural lecture Liverpool 2007</a:t>
            </a:r>
            <a:endParaRPr lang="en-US" sz="1200" dirty="0"/>
          </a:p>
        </p:txBody>
      </p:sp>
      <p:sp>
        <p:nvSpPr>
          <p:cNvPr id="3" name="TextBox 2"/>
          <p:cNvSpPr txBox="1"/>
          <p:nvPr/>
        </p:nvSpPr>
        <p:spPr>
          <a:xfrm>
            <a:off x="590584" y="117348"/>
            <a:ext cx="7791416" cy="707886"/>
          </a:xfrm>
          <a:prstGeom prst="rect">
            <a:avLst/>
          </a:prstGeom>
          <a:noFill/>
        </p:spPr>
        <p:txBody>
          <a:bodyPr wrap="none" rtlCol="0">
            <a:spAutoFit/>
          </a:bodyPr>
          <a:lstStyle/>
          <a:p>
            <a:r>
              <a:rPr lang="en-US" sz="2000" b="1" dirty="0" smtClean="0">
                <a:solidFill>
                  <a:srgbClr val="000090"/>
                </a:solidFill>
              </a:rPr>
              <a:t>6.   No new spectroscopy appeared </a:t>
            </a:r>
            <a:r>
              <a:rPr lang="mr-IN" sz="2000" b="1" dirty="0" smtClean="0">
                <a:solidFill>
                  <a:srgbClr val="000090"/>
                </a:solidFill>
              </a:rPr>
              <a:t>–</a:t>
            </a:r>
            <a:r>
              <a:rPr lang="en-US" sz="2000" b="1" dirty="0" smtClean="0">
                <a:solidFill>
                  <a:srgbClr val="000090"/>
                </a:solidFill>
              </a:rPr>
              <a:t> neither 1992 (LEP) nor 2012 (LHC), </a:t>
            </a:r>
          </a:p>
          <a:p>
            <a:r>
              <a:rPr lang="en-US" sz="2000" b="1" dirty="0" smtClean="0">
                <a:solidFill>
                  <a:srgbClr val="000090"/>
                </a:solidFill>
              </a:rPr>
              <a:t>       No SUSY, neither at 100 </a:t>
            </a:r>
            <a:r>
              <a:rPr lang="en-US" sz="2000" b="1" dirty="0" err="1" smtClean="0">
                <a:solidFill>
                  <a:srgbClr val="000090"/>
                </a:solidFill>
              </a:rPr>
              <a:t>GeV</a:t>
            </a:r>
            <a:r>
              <a:rPr lang="en-US" sz="2000" b="1" dirty="0" smtClean="0">
                <a:solidFill>
                  <a:srgbClr val="000090"/>
                </a:solidFill>
              </a:rPr>
              <a:t> nor at 1000 </a:t>
            </a:r>
            <a:r>
              <a:rPr lang="en-US" sz="2000" b="1" dirty="0" err="1" smtClean="0">
                <a:solidFill>
                  <a:srgbClr val="000090"/>
                </a:solidFill>
              </a:rPr>
              <a:t>GeV</a:t>
            </a:r>
            <a:r>
              <a:rPr lang="en-US" sz="2000" b="1" dirty="0">
                <a:solidFill>
                  <a:srgbClr val="000090"/>
                </a:solidFill>
              </a:rPr>
              <a:t> </a:t>
            </a:r>
            <a:r>
              <a:rPr lang="en-US" sz="2000" b="1" dirty="0" smtClean="0">
                <a:solidFill>
                  <a:srgbClr val="000090"/>
                </a:solidFill>
                <a:sym typeface="Wingdings"/>
              </a:rPr>
              <a:t> a major surprise</a:t>
            </a:r>
            <a:r>
              <a:rPr lang="en-US" sz="2000" b="1" dirty="0" smtClean="0">
                <a:solidFill>
                  <a:srgbClr val="000090"/>
                </a:solidFill>
              </a:rPr>
              <a:t> </a:t>
            </a:r>
            <a:endParaRPr lang="en-US" sz="2000" b="1" dirty="0">
              <a:solidFill>
                <a:srgbClr val="000090"/>
              </a:solidFill>
            </a:endParaRPr>
          </a:p>
        </p:txBody>
      </p:sp>
    </p:spTree>
    <p:extLst>
      <p:ext uri="{BB962C8B-B14F-4D97-AF65-F5344CB8AC3E}">
        <p14:creationId xmlns:p14="http://schemas.microsoft.com/office/powerpoint/2010/main" val="7787963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p:cNvPicPr>
            <a:picLocks noChangeAspect="1" noChangeArrowheads="1"/>
          </p:cNvPicPr>
          <p:nvPr/>
        </p:nvPicPr>
        <p:blipFill>
          <a:blip r:embed="rId2"/>
          <a:srcRect/>
          <a:stretch>
            <a:fillRect/>
          </a:stretch>
        </p:blipFill>
        <p:spPr bwMode="auto">
          <a:xfrm>
            <a:off x="1447800" y="2057400"/>
            <a:ext cx="6293224" cy="2743200"/>
          </a:xfrm>
          <a:prstGeom prst="rect">
            <a:avLst/>
          </a:prstGeom>
          <a:noFill/>
          <a:ln w="9525">
            <a:noFill/>
            <a:miter lim="800000"/>
            <a:headEnd/>
            <a:tailEnd/>
          </a:ln>
        </p:spPr>
      </p:pic>
      <p:sp>
        <p:nvSpPr>
          <p:cNvPr id="9" name="TextBox 8"/>
          <p:cNvSpPr txBox="1"/>
          <p:nvPr/>
        </p:nvSpPr>
        <p:spPr>
          <a:xfrm>
            <a:off x="1676400" y="1371600"/>
            <a:ext cx="5924143" cy="369332"/>
          </a:xfrm>
          <a:prstGeom prst="rect">
            <a:avLst/>
          </a:prstGeom>
          <a:noFill/>
        </p:spPr>
        <p:txBody>
          <a:bodyPr wrap="none" rtlCol="0">
            <a:spAutoFit/>
          </a:bodyPr>
          <a:lstStyle/>
          <a:p>
            <a:r>
              <a:rPr lang="en-US" dirty="0" smtClean="0"/>
              <a:t>J=1/2                J=1      J=0                   J=0                  J=1/2    J=1/2</a:t>
            </a:r>
            <a:endParaRPr lang="en-US" dirty="0"/>
          </a:p>
        </p:txBody>
      </p:sp>
      <p:sp>
        <p:nvSpPr>
          <p:cNvPr id="10" name="TextBox 9"/>
          <p:cNvSpPr txBox="1"/>
          <p:nvPr/>
        </p:nvSpPr>
        <p:spPr>
          <a:xfrm>
            <a:off x="683568" y="5767258"/>
            <a:ext cx="8193694" cy="584776"/>
          </a:xfrm>
          <a:prstGeom prst="rect">
            <a:avLst/>
          </a:prstGeom>
          <a:noFill/>
        </p:spPr>
        <p:txBody>
          <a:bodyPr wrap="none" rtlCol="0">
            <a:spAutoFit/>
          </a:bodyPr>
          <a:lstStyle/>
          <a:p>
            <a:r>
              <a:rPr lang="en-US" dirty="0" err="1" smtClean="0">
                <a:latin typeface="Baskerville"/>
                <a:cs typeface="Baskerville"/>
              </a:rPr>
              <a:t>SuperGravity</a:t>
            </a:r>
            <a:r>
              <a:rPr lang="en-US" dirty="0" smtClean="0">
                <a:latin typeface="Baskerville"/>
                <a:cs typeface="Baskerville"/>
              </a:rPr>
              <a:t> (SUGRA): </a:t>
            </a:r>
            <a:r>
              <a:rPr lang="en-US" dirty="0" err="1" smtClean="0">
                <a:latin typeface="Baskerville"/>
                <a:cs typeface="Baskerville"/>
              </a:rPr>
              <a:t>Goldstino</a:t>
            </a:r>
            <a:r>
              <a:rPr lang="en-US" dirty="0" smtClean="0">
                <a:latin typeface="Baskerville"/>
                <a:cs typeface="Baskerville"/>
              </a:rPr>
              <a:t> </a:t>
            </a:r>
            <a:r>
              <a:rPr lang="en-US" dirty="0" err="1" smtClean="0">
                <a:latin typeface="Baskerville"/>
                <a:cs typeface="Baskerville"/>
                <a:sym typeface="Wingdings"/>
              </a:rPr>
              <a:t></a:t>
            </a:r>
            <a:r>
              <a:rPr lang="en-US" dirty="0" smtClean="0">
                <a:latin typeface="Baskerville"/>
                <a:cs typeface="Baskerville"/>
                <a:sym typeface="Wingdings"/>
              </a:rPr>
              <a:t> </a:t>
            </a:r>
            <a:r>
              <a:rPr lang="en-US" dirty="0" err="1" smtClean="0">
                <a:latin typeface="Baskerville"/>
                <a:cs typeface="Baskerville"/>
                <a:sym typeface="Wingdings"/>
              </a:rPr>
              <a:t>Gravitino</a:t>
            </a:r>
            <a:r>
              <a:rPr lang="en-US" dirty="0" smtClean="0">
                <a:latin typeface="Baskerville"/>
                <a:cs typeface="Baskerville"/>
                <a:sym typeface="Wingdings"/>
              </a:rPr>
              <a:t> (J=3/2) partner of the Graviton (J=2)</a:t>
            </a:r>
          </a:p>
          <a:p>
            <a:r>
              <a:rPr lang="en-US" sz="1400" dirty="0" smtClean="0">
                <a:latin typeface="Baskerville"/>
                <a:cs typeface="Baskerville"/>
                <a:sym typeface="Wingdings"/>
              </a:rPr>
              <a:t>                          [</a:t>
            </a:r>
            <a:r>
              <a:rPr lang="en-US" sz="1400" dirty="0" err="1" smtClean="0">
                <a:latin typeface="Baskerville"/>
                <a:cs typeface="Baskerville"/>
                <a:sym typeface="Wingdings"/>
              </a:rPr>
              <a:t>Gravitino</a:t>
            </a:r>
            <a:r>
              <a:rPr lang="en-US" sz="1400" dirty="0" smtClean="0">
                <a:latin typeface="Baskerville"/>
                <a:cs typeface="Baskerville"/>
                <a:sym typeface="Wingdings"/>
              </a:rPr>
              <a:t> mass plays role of </a:t>
            </a:r>
            <a:r>
              <a:rPr lang="en-US" sz="1400" dirty="0" err="1" smtClean="0">
                <a:latin typeface="Baskerville"/>
                <a:cs typeface="Baskerville"/>
                <a:sym typeface="Wingdings"/>
              </a:rPr>
              <a:t>η</a:t>
            </a:r>
            <a:r>
              <a:rPr lang="en-US" sz="1400" dirty="0" smtClean="0">
                <a:latin typeface="Baskerville"/>
                <a:cs typeface="Baskerville"/>
                <a:sym typeface="Wingdings"/>
              </a:rPr>
              <a:t> in SU(2)xU(1) – </a:t>
            </a:r>
            <a:r>
              <a:rPr lang="en-US" sz="1400" dirty="0" err="1" smtClean="0">
                <a:latin typeface="Baskerville"/>
                <a:cs typeface="Baskerville"/>
                <a:sym typeface="Wingdings"/>
              </a:rPr>
              <a:t>superHiggs</a:t>
            </a:r>
            <a:r>
              <a:rPr lang="en-US" sz="1400" dirty="0" smtClean="0">
                <a:latin typeface="Baskerville"/>
                <a:cs typeface="Baskerville"/>
                <a:sym typeface="Wingdings"/>
              </a:rPr>
              <a:t> mechanism]</a:t>
            </a:r>
            <a:endParaRPr lang="en-US" sz="1400" dirty="0">
              <a:latin typeface="Baskerville"/>
              <a:cs typeface="Baskerville"/>
            </a:endParaRPr>
          </a:p>
        </p:txBody>
      </p:sp>
      <p:sp>
        <p:nvSpPr>
          <p:cNvPr id="6" name="Rectangle 5"/>
          <p:cNvSpPr/>
          <p:nvPr/>
        </p:nvSpPr>
        <p:spPr>
          <a:xfrm>
            <a:off x="179513" y="642609"/>
            <a:ext cx="8856984" cy="523220"/>
          </a:xfrm>
          <a:prstGeom prst="rect">
            <a:avLst/>
          </a:prstGeom>
        </p:spPr>
        <p:txBody>
          <a:bodyPr wrap="square">
            <a:spAutoFit/>
          </a:bodyPr>
          <a:lstStyle/>
          <a:p>
            <a:r>
              <a:rPr lang="en-US" b="1" dirty="0" smtClean="0"/>
              <a:t>   </a:t>
            </a:r>
            <a:r>
              <a:rPr lang="en-US" sz="2800" dirty="0" smtClean="0">
                <a:latin typeface="Baskerville"/>
                <a:cs typeface="Baskerville"/>
              </a:rPr>
              <a:t>   </a:t>
            </a:r>
            <a:r>
              <a:rPr lang="en-US" sz="2400" dirty="0" smtClean="0">
                <a:latin typeface="Baskerville"/>
                <a:cs typeface="Baskerville"/>
              </a:rPr>
              <a:t>    A </a:t>
            </a:r>
            <a:r>
              <a:rPr lang="en-US" sz="2400" dirty="0" err="1" smtClean="0">
                <a:latin typeface="Baskerville"/>
                <a:cs typeface="Baskerville"/>
              </a:rPr>
              <a:t>supersymmetric</a:t>
            </a:r>
            <a:r>
              <a:rPr lang="en-US" sz="2400" dirty="0" smtClean="0">
                <a:latin typeface="Baskerville"/>
                <a:cs typeface="Baskerville"/>
              </a:rPr>
              <a:t> picture of the elementary particle world</a:t>
            </a:r>
            <a:endParaRPr lang="en-US" sz="2400" dirty="0">
              <a:latin typeface="Baskerville"/>
              <a:cs typeface="Baskerville"/>
            </a:endParaRPr>
          </a:p>
        </p:txBody>
      </p:sp>
      <p:sp>
        <p:nvSpPr>
          <p:cNvPr id="7" name="TextBox 6"/>
          <p:cNvSpPr txBox="1"/>
          <p:nvPr/>
        </p:nvSpPr>
        <p:spPr>
          <a:xfrm>
            <a:off x="882297" y="5027711"/>
            <a:ext cx="7209025" cy="523220"/>
          </a:xfrm>
          <a:prstGeom prst="rect">
            <a:avLst/>
          </a:prstGeom>
          <a:noFill/>
        </p:spPr>
        <p:txBody>
          <a:bodyPr wrap="none" rtlCol="0">
            <a:spAutoFit/>
          </a:bodyPr>
          <a:lstStyle/>
          <a:p>
            <a:r>
              <a:rPr lang="en-US" sz="1400" dirty="0" smtClean="0">
                <a:latin typeface="Baskerville"/>
                <a:cs typeface="Baskerville"/>
              </a:rPr>
              <a:t>New interactions: e.g. </a:t>
            </a:r>
            <a:r>
              <a:rPr lang="en-US" sz="1400" dirty="0" err="1" smtClean="0">
                <a:latin typeface="Baskerville"/>
                <a:cs typeface="Baskerville"/>
              </a:rPr>
              <a:t>gluino</a:t>
            </a:r>
            <a:r>
              <a:rPr lang="en-US" sz="1400" dirty="0" smtClean="0">
                <a:latin typeface="Baskerville"/>
                <a:cs typeface="Baskerville"/>
              </a:rPr>
              <a:t> </a:t>
            </a:r>
            <a:r>
              <a:rPr lang="en-US" sz="1400" dirty="0" smtClean="0">
                <a:latin typeface="Baskerville"/>
                <a:cs typeface="Baskerville"/>
                <a:sym typeface="Wingdings"/>
              </a:rPr>
              <a:t></a:t>
            </a:r>
            <a:r>
              <a:rPr lang="en-US" sz="1400" dirty="0" err="1" smtClean="0">
                <a:latin typeface="Baskerville"/>
                <a:cs typeface="Baskerville"/>
                <a:sym typeface="Wingdings"/>
              </a:rPr>
              <a:t>anti-quark+squarkquark+photino</a:t>
            </a:r>
            <a:r>
              <a:rPr lang="en-US" sz="1400" dirty="0" smtClean="0">
                <a:latin typeface="Baskerville"/>
                <a:cs typeface="Baskerville"/>
                <a:sym typeface="Wingdings"/>
              </a:rPr>
              <a:t>, or </a:t>
            </a:r>
            <a:r>
              <a:rPr lang="en-US" sz="1400" dirty="0" err="1" smtClean="0">
                <a:latin typeface="Baskerville"/>
                <a:cs typeface="Baskerville"/>
                <a:sym typeface="Wingdings"/>
              </a:rPr>
              <a:t>Wselectron+sneutrino</a:t>
            </a:r>
            <a:r>
              <a:rPr lang="en-US" sz="1400" dirty="0" smtClean="0">
                <a:latin typeface="Baskerville"/>
                <a:cs typeface="Baskerville"/>
                <a:sym typeface="Wingdings"/>
              </a:rPr>
              <a:t>, </a:t>
            </a:r>
          </a:p>
          <a:p>
            <a:r>
              <a:rPr lang="en-US" sz="1400" dirty="0">
                <a:latin typeface="Baskerville"/>
                <a:cs typeface="Baskerville"/>
                <a:sym typeface="Wingdings"/>
              </a:rPr>
              <a:t>o</a:t>
            </a:r>
            <a:r>
              <a:rPr lang="en-US" sz="1400" dirty="0" smtClean="0">
                <a:latin typeface="Baskerville"/>
                <a:cs typeface="Baskerville"/>
                <a:sym typeface="Wingdings"/>
              </a:rPr>
              <a:t>r stop  top and lightest </a:t>
            </a:r>
            <a:r>
              <a:rPr lang="en-US" sz="1400" dirty="0" err="1" smtClean="0">
                <a:latin typeface="Baskerville"/>
                <a:cs typeface="Baskerville"/>
                <a:sym typeface="Wingdings"/>
              </a:rPr>
              <a:t>susy</a:t>
            </a:r>
            <a:r>
              <a:rPr lang="en-US" sz="1400" dirty="0" smtClean="0">
                <a:latin typeface="Baskerville"/>
                <a:cs typeface="Baskerville"/>
                <a:sym typeface="Wingdings"/>
              </a:rPr>
              <a:t> particle (LSP) etc.</a:t>
            </a:r>
            <a:endParaRPr lang="en-US" sz="1400" dirty="0">
              <a:latin typeface="Baskerville"/>
              <a:cs typeface="Baskerville"/>
            </a:endParaRPr>
          </a:p>
        </p:txBody>
      </p:sp>
      <p:sp>
        <p:nvSpPr>
          <p:cNvPr id="12" name="TextBox 11"/>
          <p:cNvSpPr txBox="1"/>
          <p:nvPr/>
        </p:nvSpPr>
        <p:spPr>
          <a:xfrm>
            <a:off x="7401923" y="6552518"/>
            <a:ext cx="1701132" cy="276999"/>
          </a:xfrm>
          <a:prstGeom prst="rect">
            <a:avLst/>
          </a:prstGeom>
          <a:noFill/>
        </p:spPr>
        <p:txBody>
          <a:bodyPr wrap="none" rtlCol="0">
            <a:spAutoFit/>
          </a:bodyPr>
          <a:lstStyle/>
          <a:p>
            <a:r>
              <a:rPr lang="en-US" sz="1200" dirty="0" err="1" smtClean="0">
                <a:solidFill>
                  <a:srgbClr val="000000"/>
                </a:solidFill>
                <a:latin typeface="Baskerville"/>
                <a:cs typeface="Baskerville"/>
              </a:rPr>
              <a:t>M.Klein</a:t>
            </a:r>
            <a:r>
              <a:rPr lang="en-US" sz="1200" dirty="0" smtClean="0">
                <a:solidFill>
                  <a:srgbClr val="000000"/>
                </a:solidFill>
                <a:latin typeface="Baskerville"/>
                <a:cs typeface="Baskerville"/>
              </a:rPr>
              <a:t> 28.4.2014  L14</a:t>
            </a:r>
            <a:endParaRPr lang="en-US" sz="1200" dirty="0">
              <a:solidFill>
                <a:srgbClr val="000000"/>
              </a:solidFill>
              <a:latin typeface="Baskerville"/>
              <a:cs typeface="Baskerville"/>
            </a:endParaRPr>
          </a:p>
        </p:txBody>
      </p:sp>
    </p:spTree>
    <p:extLst>
      <p:ext uri="{BB962C8B-B14F-4D97-AF65-F5344CB8AC3E}">
        <p14:creationId xmlns:p14="http://schemas.microsoft.com/office/powerpoint/2010/main" val="31379214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8688" y="324203"/>
            <a:ext cx="7244645" cy="593019"/>
          </a:xfrm>
        </p:spPr>
        <p:txBody>
          <a:bodyPr>
            <a:normAutofit/>
          </a:bodyPr>
          <a:lstStyle/>
          <a:p>
            <a:r>
              <a:rPr lang="en-US" sz="3200" b="1" dirty="0" smtClean="0">
                <a:solidFill>
                  <a:srgbClr val="800000"/>
                </a:solidFill>
              </a:rPr>
              <a:t>The Large Hadron Collider</a:t>
            </a:r>
            <a:endParaRPr lang="en-US" sz="3200" b="1" dirty="0">
              <a:solidFill>
                <a:srgbClr val="800000"/>
              </a:solidFill>
            </a:endParaRPr>
          </a:p>
        </p:txBody>
      </p:sp>
      <p:pic>
        <p:nvPicPr>
          <p:cNvPr id="4" name="Picture 3"/>
          <p:cNvPicPr>
            <a:picLocks noChangeAspect="1"/>
          </p:cNvPicPr>
          <p:nvPr/>
        </p:nvPicPr>
        <p:blipFill>
          <a:blip r:embed="rId2"/>
          <a:stretch>
            <a:fillRect/>
          </a:stretch>
        </p:blipFill>
        <p:spPr>
          <a:xfrm>
            <a:off x="276577" y="1978378"/>
            <a:ext cx="8627534" cy="4594740"/>
          </a:xfrm>
          <a:prstGeom prst="rect">
            <a:avLst/>
          </a:prstGeom>
        </p:spPr>
      </p:pic>
      <p:pic>
        <p:nvPicPr>
          <p:cNvPr id="5" name="Picture 4"/>
          <p:cNvPicPr>
            <a:picLocks noChangeAspect="1"/>
          </p:cNvPicPr>
          <p:nvPr/>
        </p:nvPicPr>
        <p:blipFill>
          <a:blip r:embed="rId3"/>
          <a:stretch>
            <a:fillRect/>
          </a:stretch>
        </p:blipFill>
        <p:spPr>
          <a:xfrm>
            <a:off x="121358" y="1339143"/>
            <a:ext cx="5452534" cy="660614"/>
          </a:xfrm>
          <a:prstGeom prst="rect">
            <a:avLst/>
          </a:prstGeom>
        </p:spPr>
      </p:pic>
    </p:spTree>
    <p:extLst>
      <p:ext uri="{BB962C8B-B14F-4D97-AF65-F5344CB8AC3E}">
        <p14:creationId xmlns:p14="http://schemas.microsoft.com/office/powerpoint/2010/main" val="1726795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TotalTime>
  <Words>1977</Words>
  <Application>Microsoft Macintosh PowerPoint</Application>
  <PresentationFormat>On-screen Show (4:3)</PresentationFormat>
  <Paragraphs>301</Paragraphs>
  <Slides>34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Equation</vt:lpstr>
      <vt:lpstr>Upgrades to the LHC</vt:lpstr>
      <vt:lpstr>PowerPoint Presentation</vt:lpstr>
      <vt:lpstr>2. Storage rings to conquer high energies </vt:lpstr>
      <vt:lpstr>PowerPoint Presentation</vt:lpstr>
      <vt:lpstr>4. Decades of establishing the SM are successfully ending  </vt:lpstr>
      <vt:lpstr>5. Big Questions</vt:lpstr>
      <vt:lpstr>Spectroscopy</vt:lpstr>
      <vt:lpstr>PowerPoint Presentation</vt:lpstr>
      <vt:lpstr>The Large Hadron Collider</vt:lpstr>
      <vt:lpstr>PowerPoint Presentation</vt:lpstr>
      <vt:lpstr>Collider Luminosities vs Year</vt:lpstr>
      <vt:lpstr>HL LHC – Replacement of Inner Quadrupoles</vt:lpstr>
      <vt:lpstr> Luminosity Upgrade – SUSY?</vt:lpstr>
      <vt:lpstr>Replacement of the ATLAS Inner Tracker “ITK”</vt:lpstr>
      <vt:lpstr>Preparations for ITK at Liverpool</vt:lpstr>
      <vt:lpstr> Luminosity Upgrade - Higgs</vt:lpstr>
      <vt:lpstr>Location and E-Cost Scaling for e ERL</vt:lpstr>
      <vt:lpstr>Baseline of ep at (HL+HE)-LHC and FCC-eh</vt:lpstr>
      <vt:lpstr>LHC Electron Beam Upgrade</vt:lpstr>
      <vt:lpstr>title</vt:lpstr>
      <vt:lpstr>PowerPoint Presentation</vt:lpstr>
      <vt:lpstr>FCC</vt:lpstr>
      <vt:lpstr>FCC</vt:lpstr>
      <vt:lpstr>CepC and SppC in China</vt:lpstr>
      <vt:lpstr>Theory to pave new ways</vt:lpstr>
      <vt:lpstr>Future SUSY</vt:lpstr>
      <vt:lpstr>Design of High Field Dipoles</vt:lpstr>
      <vt:lpstr>PowerPoint Presentation</vt:lpstr>
      <vt:lpstr>Linear electron-positron colliders</vt:lpstr>
      <vt:lpstr>Linear electron-positron colliders</vt:lpstr>
      <vt:lpstr>PowerPoint Presentation</vt:lpstr>
      <vt:lpstr>PowerPoint Presentation</vt:lpstr>
      <vt:lpstr>PowerPoint Presentation</vt:lpstr>
      <vt:lpstr>Designing the FCC-hh</vt:lpstr>
    </vt:vector>
  </TitlesOfParts>
  <Company>liverpool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Upgrades to the LHC</dc:title>
  <dc:creator>max klein</dc:creator>
  <cp:lastModifiedBy>max klein</cp:lastModifiedBy>
  <cp:revision>39</cp:revision>
  <dcterms:created xsi:type="dcterms:W3CDTF">2017-03-21T10:54:21Z</dcterms:created>
  <dcterms:modified xsi:type="dcterms:W3CDTF">2017-04-21T10:07:58Z</dcterms:modified>
</cp:coreProperties>
</file>