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68" r:id="rId4"/>
    <p:sldId id="256" r:id="rId5"/>
    <p:sldId id="264" r:id="rId6"/>
    <p:sldId id="263" r:id="rId7"/>
    <p:sldId id="265" r:id="rId8"/>
    <p:sldId id="267" r:id="rId9"/>
    <p:sldId id="262" r:id="rId10"/>
    <p:sldId id="261" r:id="rId11"/>
    <p:sldId id="260" r:id="rId12"/>
    <p:sldId id="270" r:id="rId13"/>
    <p:sldId id="273" r:id="rId14"/>
    <p:sldId id="272" r:id="rId15"/>
    <p:sldId id="274" r:id="rId16"/>
    <p:sldId id="275" r:id="rId17"/>
    <p:sldId id="276" r:id="rId18"/>
    <p:sldId id="277" r:id="rId19"/>
    <p:sldId id="281" r:id="rId20"/>
    <p:sldId id="278" r:id="rId21"/>
    <p:sldId id="304" r:id="rId22"/>
    <p:sldId id="303" r:id="rId23"/>
    <p:sldId id="279" r:id="rId24"/>
    <p:sldId id="285" r:id="rId25"/>
    <p:sldId id="280" r:id="rId26"/>
    <p:sldId id="282" r:id="rId27"/>
    <p:sldId id="286" r:id="rId28"/>
    <p:sldId id="288" r:id="rId29"/>
    <p:sldId id="287" r:id="rId30"/>
    <p:sldId id="289" r:id="rId31"/>
    <p:sldId id="290" r:id="rId32"/>
    <p:sldId id="294" r:id="rId33"/>
    <p:sldId id="269" r:id="rId34"/>
    <p:sldId id="291" r:id="rId35"/>
    <p:sldId id="292" r:id="rId36"/>
    <p:sldId id="297" r:id="rId37"/>
    <p:sldId id="266" r:id="rId38"/>
    <p:sldId id="296" r:id="rId39"/>
    <p:sldId id="293" r:id="rId40"/>
    <p:sldId id="295" r:id="rId41"/>
    <p:sldId id="283" r:id="rId42"/>
    <p:sldId id="298" r:id="rId43"/>
    <p:sldId id="299" r:id="rId44"/>
    <p:sldId id="300" r:id="rId45"/>
    <p:sldId id="301" r:id="rId46"/>
    <p:sldId id="302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3E2E"/>
    <a:srgbClr val="B32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2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3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22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08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6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1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0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9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5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24D7D-483C-CF42-80A9-BC20D910BD22}" type="datetimeFigureOut">
              <a:rPr lang="en-US" smtClean="0"/>
              <a:t>21/11/16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EE7EE-FC33-974D-B8A8-F03ABDD81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74" y="339595"/>
            <a:ext cx="8660959" cy="93048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EIC and </a:t>
            </a:r>
            <a:r>
              <a:rPr lang="en-US" sz="3600" dirty="0" err="1" smtClean="0">
                <a:solidFill>
                  <a:srgbClr val="000090"/>
                </a:solidFill>
              </a:rPr>
              <a:t>LHeC</a:t>
            </a:r>
            <a:r>
              <a:rPr lang="en-US" sz="3600" dirty="0" smtClean="0">
                <a:solidFill>
                  <a:srgbClr val="000090"/>
                </a:solidFill>
              </a:rPr>
              <a:t> side by side</a:t>
            </a:r>
            <a:br>
              <a:rPr lang="en-US" sz="3600" dirty="0" smtClean="0">
                <a:solidFill>
                  <a:srgbClr val="000090"/>
                </a:solidFill>
              </a:rPr>
            </a:br>
            <a:r>
              <a:rPr lang="en-US" sz="2000" dirty="0" smtClean="0"/>
              <a:t>in the CTEQ context of </a:t>
            </a:r>
            <a:r>
              <a:rPr lang="en-US" sz="2000" dirty="0" err="1" smtClean="0"/>
              <a:t>unpolarised</a:t>
            </a:r>
            <a:r>
              <a:rPr lang="en-US" sz="2000" dirty="0" smtClean="0"/>
              <a:t> </a:t>
            </a:r>
            <a:r>
              <a:rPr lang="en-US" sz="2000" dirty="0" err="1" smtClean="0"/>
              <a:t>parton</a:t>
            </a:r>
            <a:r>
              <a:rPr lang="en-US" sz="2000" dirty="0" smtClean="0"/>
              <a:t> distribution functions PDFs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235" y="2332488"/>
            <a:ext cx="1145794" cy="706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2634" y="1555811"/>
            <a:ext cx="3142883" cy="2308324"/>
          </a:xfrm>
          <a:prstGeom prst="rect">
            <a:avLst/>
          </a:prstGeom>
          <a:noFill/>
          <a:ln w="25400">
            <a:solidFill>
              <a:srgbClr val="D8AD6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“Side by Side” </a:t>
            </a:r>
          </a:p>
          <a:p>
            <a:r>
              <a:rPr lang="en-US" dirty="0" smtClean="0"/>
              <a:t>Physics Programs</a:t>
            </a:r>
          </a:p>
          <a:p>
            <a:r>
              <a:rPr lang="en-US" dirty="0" smtClean="0"/>
              <a:t>Detector Choices + Kinematics</a:t>
            </a:r>
          </a:p>
          <a:p>
            <a:r>
              <a:rPr lang="en-US" dirty="0" smtClean="0"/>
              <a:t>The PDF Vision of the </a:t>
            </a:r>
            <a:r>
              <a:rPr lang="en-US" dirty="0" err="1" smtClean="0"/>
              <a:t>LHeC</a:t>
            </a:r>
            <a:endParaRPr lang="en-US" dirty="0"/>
          </a:p>
          <a:p>
            <a:r>
              <a:rPr lang="en-US" dirty="0" smtClean="0"/>
              <a:t>PDFs with the EIC</a:t>
            </a:r>
          </a:p>
          <a:p>
            <a:r>
              <a:rPr lang="en-US" dirty="0" smtClean="0"/>
              <a:t>An Initial Comparative Study</a:t>
            </a:r>
          </a:p>
          <a:p>
            <a:r>
              <a:rPr lang="en-US" dirty="0" smtClean="0"/>
              <a:t>Longitudinal Structure Function</a:t>
            </a:r>
            <a:endParaRPr lang="en-US" baseline="-25000" dirty="0" smtClean="0"/>
          </a:p>
          <a:p>
            <a:r>
              <a:rPr lang="en-US" dirty="0" smtClean="0"/>
              <a:t>PDFs in Nuclei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4730" y="4211910"/>
            <a:ext cx="26647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Max Klein</a:t>
            </a:r>
          </a:p>
          <a:p>
            <a:pPr algn="ctr"/>
            <a:r>
              <a:rPr lang="en-US" sz="1600" dirty="0" smtClean="0"/>
              <a:t>University of Liverpool</a:t>
            </a:r>
          </a:p>
          <a:p>
            <a:pPr algn="ctr"/>
            <a:r>
              <a:rPr lang="en-US" sz="1600" dirty="0" smtClean="0"/>
              <a:t>with </a:t>
            </a:r>
          </a:p>
          <a:p>
            <a:pPr algn="ctr"/>
            <a:r>
              <a:rPr lang="en-US" sz="1600" dirty="0" err="1" smtClean="0"/>
              <a:t>Voica</a:t>
            </a:r>
            <a:r>
              <a:rPr lang="en-US" sz="1600" dirty="0" smtClean="0"/>
              <a:t> </a:t>
            </a:r>
            <a:r>
              <a:rPr lang="en-US" sz="1600" dirty="0" err="1" smtClean="0"/>
              <a:t>Radescu</a:t>
            </a:r>
            <a:endParaRPr lang="en-US" sz="1600" dirty="0" smtClean="0"/>
          </a:p>
          <a:p>
            <a:pPr algn="ctr"/>
            <a:r>
              <a:rPr lang="en-US" sz="1600" dirty="0" smtClean="0"/>
              <a:t>CERN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sz="1600" b="1" dirty="0" smtClean="0">
                <a:solidFill>
                  <a:srgbClr val="000090"/>
                </a:solidFill>
              </a:rPr>
              <a:t>Contributions to a Discussion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8328" y="6454718"/>
            <a:ext cx="5000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POETIC7 with CTEQ, Philadelphia, 17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of  November 2016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803969" y="4262709"/>
            <a:ext cx="212853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references, 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lease consult</a:t>
            </a:r>
          </a:p>
          <a:p>
            <a:r>
              <a:rPr lang="en-US" sz="1600" dirty="0" err="1" smtClean="0">
                <a:solidFill>
                  <a:srgbClr val="000090"/>
                </a:solidFill>
              </a:rPr>
              <a:t>lhec.web.cern.ch</a:t>
            </a:r>
            <a:endParaRPr lang="en-US" sz="1600" dirty="0" smtClean="0">
              <a:solidFill>
                <a:srgbClr val="000090"/>
              </a:solidFill>
            </a:endParaRPr>
          </a:p>
          <a:p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CDR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arXiv:1206.2913</a:t>
            </a:r>
          </a:p>
          <a:p>
            <a:r>
              <a:rPr lang="is-IS" sz="1400" b="1" dirty="0">
                <a:solidFill>
                  <a:schemeClr val="bg1">
                    <a:lumMod val="50000"/>
                  </a:schemeClr>
                </a:solidFill>
              </a:rPr>
              <a:t>J.Phys. G39 (2012) 075001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3969" y="3264704"/>
            <a:ext cx="12490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LHeC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16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=60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GeV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1600" baseline="-25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 7 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TeV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171" y="2396792"/>
            <a:ext cx="911340" cy="131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7836" y="4126478"/>
            <a:ext cx="154197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references, 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lease consult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EIC web page</a:t>
            </a:r>
          </a:p>
          <a:p>
            <a:endParaRPr lang="en-US" sz="1600" dirty="0" smtClean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EIC White Paper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arXiv:1212.1701</a:t>
            </a:r>
          </a:p>
          <a:p>
            <a:r>
              <a:rPr lang="is-IS" sz="1400" b="1" dirty="0" smtClean="0">
                <a:solidFill>
                  <a:schemeClr val="bg1">
                    <a:lumMod val="50000"/>
                  </a:schemeClr>
                </a:solidFill>
              </a:rPr>
              <a:t>unpublished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1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1760"/>
            <a:ext cx="7772400" cy="88370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titel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34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7118" y="6517528"/>
            <a:ext cx="1675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B32AC4"/>
                </a:solidFill>
              </a:rPr>
              <a:t>From white paper</a:t>
            </a:r>
            <a:endParaRPr lang="en-US" sz="1600" dirty="0">
              <a:solidFill>
                <a:srgbClr val="B32A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8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1760"/>
            <a:ext cx="7772400" cy="8837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Physics Program of the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5181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4180" y="6291611"/>
            <a:ext cx="2227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From the white paper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92333" y="3810000"/>
            <a:ext cx="45719" cy="183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8625" y="198213"/>
            <a:ext cx="8716474" cy="64709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The importance of hadron </a:t>
            </a:r>
            <a:r>
              <a:rPr lang="en-US" sz="3200" dirty="0" err="1" smtClean="0">
                <a:solidFill>
                  <a:srgbClr val="000090"/>
                </a:solidFill>
              </a:rPr>
              <a:t>calorimetry</a:t>
            </a:r>
            <a:r>
              <a:rPr lang="en-US" sz="3200" dirty="0" smtClean="0">
                <a:solidFill>
                  <a:srgbClr val="000090"/>
                </a:solidFill>
              </a:rPr>
              <a:t> for DIS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8625" y="1191671"/>
            <a:ext cx="85144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-Coverage of low y, since the electron measurement precision diverges as 1/y</a:t>
            </a:r>
            <a:r>
              <a:rPr lang="en-US" baseline="-25000" dirty="0" smtClean="0"/>
              <a:t>e</a:t>
            </a:r>
          </a:p>
          <a:p>
            <a:endParaRPr lang="en-US" dirty="0"/>
          </a:p>
          <a:p>
            <a:r>
              <a:rPr lang="en-US" dirty="0" smtClean="0"/>
              <a:t>-Cross calibration of </a:t>
            </a:r>
            <a:r>
              <a:rPr lang="en-US" dirty="0" err="1" smtClean="0"/>
              <a:t>hadronic</a:t>
            </a:r>
            <a:r>
              <a:rPr lang="en-US" dirty="0" smtClean="0"/>
              <a:t> and elm energy scales (needs 0.5% on </a:t>
            </a:r>
            <a:r>
              <a:rPr lang="en-US" dirty="0" err="1" smtClean="0"/>
              <a:t>δE</a:t>
            </a:r>
            <a:r>
              <a:rPr lang="en-US" baseline="-25000" dirty="0" err="1" smtClean="0"/>
              <a:t>h</a:t>
            </a:r>
            <a:r>
              <a:rPr lang="en-US" dirty="0" smtClean="0"/>
              <a:t>/E</a:t>
            </a:r>
            <a:r>
              <a:rPr lang="en-US" baseline="-25000" dirty="0" smtClean="0"/>
              <a:t>h</a:t>
            </a:r>
            <a:r>
              <a:rPr lang="en-US" dirty="0" smtClean="0"/>
              <a:t> scale)</a:t>
            </a:r>
          </a:p>
          <a:p>
            <a:endParaRPr lang="en-US" dirty="0"/>
          </a:p>
          <a:p>
            <a:r>
              <a:rPr lang="en-US" dirty="0" smtClean="0"/>
              <a:t>-High resolution for disentangling the final state (</a:t>
            </a:r>
            <a:r>
              <a:rPr lang="en-US" dirty="0" err="1" smtClean="0"/>
              <a:t>LHeC</a:t>
            </a:r>
            <a:r>
              <a:rPr lang="en-US" dirty="0" smtClean="0"/>
              <a:t>: H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bb as an example)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-Charged current measurement needs missing energy reconstruction (</a:t>
            </a:r>
            <a:r>
              <a:rPr lang="en-US" dirty="0" err="1" smtClean="0">
                <a:sym typeface="Wingdings"/>
              </a:rPr>
              <a:t>yp</a:t>
            </a:r>
            <a:r>
              <a:rPr lang="en-US" dirty="0" smtClean="0">
                <a:sym typeface="Wingdings"/>
              </a:rPr>
              <a:t> background)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-Momentum balance (“E-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z</a:t>
            </a:r>
            <a:r>
              <a:rPr lang="en-US" dirty="0" smtClean="0">
                <a:sym typeface="Wingdings"/>
              </a:rPr>
              <a:t>”) required to cope with RC and background from </a:t>
            </a:r>
            <a:r>
              <a:rPr lang="en-US" dirty="0" err="1" smtClean="0">
                <a:sym typeface="Wingdings"/>
              </a:rPr>
              <a:t>photoprod</a:t>
            </a:r>
            <a:r>
              <a:rPr lang="en-US" dirty="0" smtClean="0">
                <a:sym typeface="Wingding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8148" y="4300232"/>
            <a:ext cx="7586407" cy="203132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thus has  classic </a:t>
            </a:r>
            <a:r>
              <a:rPr lang="en-US" dirty="0" err="1" smtClean="0"/>
              <a:t>ep</a:t>
            </a:r>
            <a:r>
              <a:rPr lang="en-US" dirty="0" smtClean="0"/>
              <a:t> collider detector configuration (“H1 + ATLAS”)</a:t>
            </a:r>
          </a:p>
          <a:p>
            <a:r>
              <a:rPr lang="en-US" dirty="0"/>
              <a:t>i</a:t>
            </a:r>
            <a:r>
              <a:rPr lang="en-US" dirty="0" smtClean="0"/>
              <a:t>nnovative in technology eventually but conservative in its design concept</a:t>
            </a:r>
          </a:p>
          <a:p>
            <a:endParaRPr lang="en-US" dirty="0"/>
          </a:p>
          <a:p>
            <a:r>
              <a:rPr lang="en-US" dirty="0" smtClean="0"/>
              <a:t>EIC (white paper) focus has been different: semi-inclusive DIS, particle ID </a:t>
            </a:r>
          </a:p>
          <a:p>
            <a:r>
              <a:rPr lang="en-US" dirty="0" smtClean="0"/>
              <a:t>it probably is being studied how precise NC and CC may be measured then</a:t>
            </a:r>
          </a:p>
          <a:p>
            <a:r>
              <a:rPr lang="en-US" dirty="0"/>
              <a:t>a</a:t>
            </a:r>
            <a:r>
              <a:rPr lang="en-US" dirty="0" smtClean="0"/>
              <a:t>nd it would be only logical to design two complementary EIC apparatus 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(simulation study presented below assumes a high precision “classic” detector)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10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2093"/>
            <a:ext cx="7772400" cy="70815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Luminosity (e</a:t>
            </a:r>
            <a:r>
              <a:rPr lang="en-US" sz="3200" baseline="30000" dirty="0" smtClean="0"/>
              <a:t>-</a:t>
            </a:r>
            <a:r>
              <a:rPr lang="en-US" sz="3200" dirty="0" smtClean="0"/>
              <a:t>p) and Energy (√s=2√E</a:t>
            </a:r>
            <a:r>
              <a:rPr lang="en-US" sz="3200" baseline="-25000" dirty="0" smtClean="0"/>
              <a:t>e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p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82" y="1521947"/>
            <a:ext cx="4324836" cy="314441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36189" y="5172066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1409.1633 </a:t>
            </a:r>
            <a:r>
              <a:rPr lang="en-US" dirty="0" err="1" smtClean="0"/>
              <a:t>eRHIC</a:t>
            </a:r>
            <a:r>
              <a:rPr lang="en-US" dirty="0" smtClean="0"/>
              <a:t> design report, 2014</a:t>
            </a:r>
          </a:p>
          <a:p>
            <a:r>
              <a:rPr lang="en-US" dirty="0" smtClean="0"/>
              <a:t>         </a:t>
            </a:r>
            <a:r>
              <a:rPr lang="en-US" sz="1400" dirty="0" smtClean="0"/>
              <a:t>note logarithmic scale for luminosity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552" y="2434659"/>
            <a:ext cx="4168301" cy="264478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28130" y="5229786"/>
            <a:ext cx="36693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1504.07961 MEIC design report 2015</a:t>
            </a:r>
          </a:p>
          <a:p>
            <a:r>
              <a:rPr lang="en-US" sz="1400" dirty="0" smtClean="0"/>
              <a:t>                 note linear scale for luminosity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226311" y="6306039"/>
            <a:ext cx="6028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Subsequently considered  two energy settings:  100 </a:t>
            </a:r>
            <a:r>
              <a:rPr lang="en-US" sz="1400" dirty="0" err="1" smtClean="0"/>
              <a:t>GeV</a:t>
            </a:r>
            <a:r>
              <a:rPr lang="en-US" sz="1400" dirty="0" smtClean="0"/>
              <a:t> and 30 </a:t>
            </a:r>
            <a:r>
              <a:rPr lang="en-US" sz="1400" dirty="0" err="1" smtClean="0"/>
              <a:t>GeV</a:t>
            </a:r>
            <a:r>
              <a:rPr lang="en-US" sz="1400" dirty="0" smtClean="0"/>
              <a:t> </a:t>
            </a:r>
            <a:r>
              <a:rPr lang="en-US" sz="1400" dirty="0" err="1" smtClean="0"/>
              <a:t>cms</a:t>
            </a:r>
            <a:r>
              <a:rPr lang="en-US" sz="1400" dirty="0" smtClean="0"/>
              <a:t> energy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325131" y="1047325"/>
            <a:ext cx="34034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These are projections which 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depend on $, trust, R+D and time..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BNL: RR? (BM) 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Jlab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: no PEP? (RY)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Baseline: 100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accent6">
                    <a:lumMod val="50000"/>
                  </a:schemeClr>
                </a:solidFill>
              </a:rPr>
              <a:t>cms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 and 10 </a:t>
            </a:r>
            <a:r>
              <a:rPr lang="en-US" sz="1600" baseline="30000" dirty="0" smtClean="0">
                <a:solidFill>
                  <a:schemeClr val="accent6">
                    <a:lumMod val="50000"/>
                  </a:schemeClr>
                </a:solidFill>
              </a:rPr>
              <a:t>34</a:t>
            </a:r>
          </a:p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Notice strong L dependence on energy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5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886"/>
            <a:ext cx="7772400" cy="99067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5895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0303" y="451332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18372" y="49717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44518" y="576666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72946" y="536888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38606" y="41761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52820" y="35794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2" name="Right Triangle 11"/>
          <p:cNvSpPr/>
          <p:nvPr/>
        </p:nvSpPr>
        <p:spPr>
          <a:xfrm rot="16200000">
            <a:off x="6244798" y="4235820"/>
            <a:ext cx="2183622" cy="1422928"/>
          </a:xfrm>
          <a:prstGeom prst="rtTriangle">
            <a:avLst/>
          </a:prstGeom>
          <a:solidFill>
            <a:srgbClr val="D4672C">
              <a:alpha val="17000"/>
            </a:srgbClr>
          </a:solidFill>
          <a:ln>
            <a:solidFill>
              <a:srgbClr val="D467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689944" y="619718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4672C"/>
                </a:solidFill>
              </a:rPr>
              <a:t>W</a:t>
            </a:r>
            <a:r>
              <a:rPr lang="en-US" b="1" baseline="30000" dirty="0" smtClean="0">
                <a:solidFill>
                  <a:srgbClr val="D4672C"/>
                </a:solidFill>
              </a:rPr>
              <a:t>2 </a:t>
            </a:r>
            <a:r>
              <a:rPr lang="en-US" b="1" dirty="0" smtClean="0">
                <a:solidFill>
                  <a:srgbClr val="D4672C"/>
                </a:solidFill>
              </a:rPr>
              <a:t>&lt; 10 GeV</a:t>
            </a:r>
            <a:r>
              <a:rPr lang="en-US" b="1" baseline="30000" dirty="0" smtClean="0">
                <a:solidFill>
                  <a:srgbClr val="D4672C"/>
                </a:solidFill>
              </a:rPr>
              <a:t>2</a:t>
            </a:r>
            <a:endParaRPr lang="en-US" b="1" baseline="30000" dirty="0">
              <a:solidFill>
                <a:srgbClr val="D4672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092" y="2742610"/>
            <a:ext cx="1595309" cy="3816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Observations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Good angular</a:t>
            </a:r>
          </a:p>
          <a:p>
            <a:r>
              <a:rPr lang="en-US" sz="1400" b="1" dirty="0" smtClean="0"/>
              <a:t>coverage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High Q</a:t>
            </a:r>
            <a:r>
              <a:rPr lang="en-US" sz="1400" b="1" baseline="30000" dirty="0" smtClean="0"/>
              <a:t>2 </a:t>
            </a:r>
            <a:r>
              <a:rPr lang="en-US" sz="1400" b="1" dirty="0" smtClean="0"/>
              <a:t>to 10</a:t>
            </a:r>
            <a:r>
              <a:rPr lang="en-US" sz="1400" b="1" baseline="30000" dirty="0" smtClean="0"/>
              <a:t>4</a:t>
            </a:r>
          </a:p>
          <a:p>
            <a:r>
              <a:rPr lang="en-US" sz="1400" b="1" dirty="0" smtClean="0"/>
              <a:t>CC at large x &gt; 0.01</a:t>
            </a:r>
          </a:p>
          <a:p>
            <a:endParaRPr lang="en-US" sz="1400" b="1" dirty="0"/>
          </a:p>
          <a:p>
            <a:r>
              <a:rPr lang="en-US" sz="1400" b="1" dirty="0" smtClean="0"/>
              <a:t>Low Q</a:t>
            </a:r>
            <a:r>
              <a:rPr lang="en-US" sz="1400" b="1" baseline="30000" dirty="0" smtClean="0"/>
              <a:t>2</a:t>
            </a:r>
            <a:r>
              <a:rPr lang="en-US" sz="1400" b="1" dirty="0"/>
              <a:t> </a:t>
            </a:r>
            <a:r>
              <a:rPr lang="en-US" sz="1400" b="1" dirty="0" smtClean="0"/>
              <a:t>High x</a:t>
            </a:r>
          </a:p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HT area</a:t>
            </a:r>
            <a:r>
              <a:rPr lang="en-US" sz="1400" b="1" dirty="0" smtClean="0"/>
              <a:t>, </a:t>
            </a:r>
          </a:p>
          <a:p>
            <a:r>
              <a:rPr lang="en-US" sz="1400" b="1" dirty="0" smtClean="0"/>
              <a:t>but reach high x</a:t>
            </a:r>
          </a:p>
          <a:p>
            <a:r>
              <a:rPr lang="en-US" sz="1400" b="1" dirty="0"/>
              <a:t>f</a:t>
            </a:r>
            <a:r>
              <a:rPr lang="en-US" sz="1400" b="1" dirty="0" smtClean="0"/>
              <a:t>or Q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&gt; 100 too.</a:t>
            </a:r>
          </a:p>
          <a:p>
            <a:endParaRPr lang="en-US" sz="1400" b="1" dirty="0" smtClean="0"/>
          </a:p>
          <a:p>
            <a:endParaRPr lang="en-US" sz="1400" b="1" dirty="0"/>
          </a:p>
          <a:p>
            <a:r>
              <a:rPr lang="en-US" sz="1400" b="1" dirty="0" smtClean="0"/>
              <a:t>High y</a:t>
            </a:r>
          </a:p>
          <a:p>
            <a:r>
              <a:rPr lang="en-US" sz="1400" b="1" dirty="0" smtClean="0"/>
              <a:t>Very low </a:t>
            </a:r>
            <a:r>
              <a:rPr lang="en-US" sz="1400" b="1" dirty="0" err="1" smtClean="0"/>
              <a:t>E</a:t>
            </a:r>
            <a:r>
              <a:rPr lang="en-US" sz="1400" b="1" baseline="-25000" dirty="0" err="1" smtClean="0"/>
              <a:t>e</a:t>
            </a:r>
            <a:r>
              <a:rPr lang="en-US" sz="1400" b="1" dirty="0" smtClean="0"/>
              <a:t>’</a:t>
            </a:r>
          </a:p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092531" y="129870"/>
            <a:ext cx="5955542" cy="488265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9099944">
            <a:off x="6017811" y="1572909"/>
            <a:ext cx="70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HERA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1700" y="129870"/>
            <a:ext cx="3442818" cy="4184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24915" y="177306"/>
            <a:ext cx="3760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Kinematics at 250 x 9.4 GeV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63915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886"/>
            <a:ext cx="7772400" cy="99067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Kinematics of JEIC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751755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21633" y="619718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4672C"/>
                </a:solidFill>
              </a:rPr>
              <a:t>W</a:t>
            </a:r>
            <a:r>
              <a:rPr lang="en-US" b="1" baseline="30000" dirty="0" smtClean="0">
                <a:solidFill>
                  <a:srgbClr val="D4672C"/>
                </a:solidFill>
              </a:rPr>
              <a:t>2 </a:t>
            </a:r>
            <a:r>
              <a:rPr lang="en-US" b="1" dirty="0" smtClean="0">
                <a:solidFill>
                  <a:srgbClr val="D4672C"/>
                </a:solidFill>
              </a:rPr>
              <a:t>&lt; 10 GeV</a:t>
            </a:r>
            <a:r>
              <a:rPr lang="en-US" b="1" baseline="30000" dirty="0" smtClean="0">
                <a:solidFill>
                  <a:srgbClr val="D4672C"/>
                </a:solidFill>
              </a:rPr>
              <a:t>2</a:t>
            </a:r>
            <a:endParaRPr lang="en-US" b="1" baseline="30000" dirty="0">
              <a:solidFill>
                <a:srgbClr val="D4672C"/>
              </a:solidFill>
            </a:endParaRPr>
          </a:p>
        </p:txBody>
      </p:sp>
      <p:sp>
        <p:nvSpPr>
          <p:cNvPr id="9" name="Right Triangle 8"/>
          <p:cNvSpPr/>
          <p:nvPr/>
        </p:nvSpPr>
        <p:spPr>
          <a:xfrm rot="16200000">
            <a:off x="5515032" y="3619195"/>
            <a:ext cx="3040392" cy="1860604"/>
          </a:xfrm>
          <a:prstGeom prst="rtTriangle">
            <a:avLst/>
          </a:prstGeom>
          <a:solidFill>
            <a:srgbClr val="D4672C">
              <a:alpha val="17000"/>
            </a:srgbClr>
          </a:solidFill>
          <a:ln>
            <a:solidFill>
              <a:srgbClr val="D467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263400" y="3427097"/>
            <a:ext cx="3298872" cy="26935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9235549">
            <a:off x="8026030" y="3870773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Jlab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12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GeV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68" y="2179840"/>
            <a:ext cx="7366119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Observations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Good angular</a:t>
            </a:r>
          </a:p>
          <a:p>
            <a:r>
              <a:rPr lang="en-US" sz="1400" b="1" dirty="0" smtClean="0"/>
              <a:t>coverage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High Q</a:t>
            </a:r>
            <a:r>
              <a:rPr lang="en-US" sz="1400" b="1" baseline="30000" dirty="0" smtClean="0"/>
              <a:t>2 </a:t>
            </a:r>
            <a:r>
              <a:rPr lang="en-US" sz="1400" b="1" dirty="0" smtClean="0"/>
              <a:t>to 10</a:t>
            </a:r>
            <a:r>
              <a:rPr lang="en-US" sz="1400" b="1" baseline="30000" dirty="0"/>
              <a:t>3</a:t>
            </a:r>
            <a:endParaRPr lang="en-US" sz="1400" b="1" baseline="30000" dirty="0" smtClean="0"/>
          </a:p>
          <a:p>
            <a:r>
              <a:rPr lang="en-US" sz="1400" b="1" dirty="0" smtClean="0"/>
              <a:t>CC at large x &gt; 0.1</a:t>
            </a:r>
          </a:p>
          <a:p>
            <a:endParaRPr lang="en-US" sz="1400" b="1" dirty="0"/>
          </a:p>
          <a:p>
            <a:r>
              <a:rPr lang="en-US" sz="1400" b="1" dirty="0" smtClean="0"/>
              <a:t>Low Q</a:t>
            </a:r>
            <a:r>
              <a:rPr lang="en-US" sz="1400" b="1" baseline="30000" dirty="0" smtClean="0"/>
              <a:t>2</a:t>
            </a:r>
            <a:r>
              <a:rPr lang="en-US" sz="1400" b="1" dirty="0"/>
              <a:t> </a:t>
            </a:r>
            <a:r>
              <a:rPr lang="en-US" sz="1400" b="1" dirty="0" smtClean="0"/>
              <a:t>High x</a:t>
            </a:r>
          </a:p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HT area</a:t>
            </a:r>
            <a:r>
              <a:rPr lang="en-US" sz="1400" b="1" dirty="0" smtClean="0"/>
              <a:t>, </a:t>
            </a:r>
          </a:p>
          <a:p>
            <a:r>
              <a:rPr lang="en-US" sz="1400" b="1" dirty="0" smtClean="0"/>
              <a:t>reach high x</a:t>
            </a:r>
          </a:p>
          <a:p>
            <a:r>
              <a:rPr lang="en-US" sz="1400" b="1" dirty="0"/>
              <a:t>f</a:t>
            </a:r>
            <a:r>
              <a:rPr lang="en-US" sz="1400" b="1" dirty="0" smtClean="0"/>
              <a:t>or Q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&gt; 100 too</a:t>
            </a:r>
          </a:p>
          <a:p>
            <a:r>
              <a:rPr lang="en-US" sz="1400" b="1" dirty="0" smtClean="0"/>
              <a:t>But just to 1000</a:t>
            </a:r>
          </a:p>
          <a:p>
            <a:endParaRPr lang="en-US" sz="1400" b="1" dirty="0"/>
          </a:p>
          <a:p>
            <a:r>
              <a:rPr lang="en-US" sz="1400" b="1" dirty="0" smtClean="0"/>
              <a:t>High y</a:t>
            </a:r>
          </a:p>
          <a:p>
            <a:r>
              <a:rPr lang="en-US" sz="1400" b="1" dirty="0" smtClean="0"/>
              <a:t>Really low </a:t>
            </a:r>
            <a:r>
              <a:rPr lang="en-US" sz="1400" b="1" dirty="0" err="1" smtClean="0"/>
              <a:t>E</a:t>
            </a:r>
            <a:r>
              <a:rPr lang="en-US" sz="1400" b="1" baseline="-25000" dirty="0" err="1" smtClean="0"/>
              <a:t>e</a:t>
            </a:r>
            <a:r>
              <a:rPr lang="en-US" sz="1400" b="1" dirty="0" smtClean="0"/>
              <a:t>’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FF0000"/>
                </a:solidFill>
              </a:rPr>
              <a:t>Big step </a:t>
            </a:r>
            <a:r>
              <a:rPr lang="en-US" sz="1400" b="1" dirty="0" err="1" smtClean="0">
                <a:solidFill>
                  <a:srgbClr val="FF0000"/>
                </a:solidFill>
              </a:rPr>
              <a:t>wrt</a:t>
            </a:r>
            <a:r>
              <a:rPr lang="en-US" sz="1400" b="1" dirty="0" smtClean="0">
                <a:solidFill>
                  <a:srgbClr val="FF0000"/>
                </a:solidFill>
              </a:rPr>
              <a:t> Jlab12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a</a:t>
            </a:r>
            <a:r>
              <a:rPr lang="en-US" sz="1400" b="1" dirty="0" smtClean="0">
                <a:solidFill>
                  <a:srgbClr val="FF0000"/>
                </a:solidFill>
              </a:rPr>
              <a:t>nd HERMES</a:t>
            </a:r>
          </a:p>
          <a:p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 err="1" smtClean="0"/>
              <a:t>eAu</a:t>
            </a:r>
            <a:r>
              <a:rPr lang="en-US" sz="1400" b="1" dirty="0" smtClean="0"/>
              <a:t>: 18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 like NMC: seems there would be no gain in </a:t>
            </a:r>
            <a:r>
              <a:rPr lang="en-US" sz="1400" b="1" dirty="0" err="1" smtClean="0"/>
              <a:t>eA</a:t>
            </a:r>
            <a:r>
              <a:rPr lang="en-US" sz="1400" b="1" dirty="0" smtClean="0"/>
              <a:t> kinematic coverage but precision yes!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034807" y="173168"/>
            <a:ext cx="3521225" cy="289130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9223886">
            <a:off x="2678427" y="1628145"/>
            <a:ext cx="284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HERA collider looks far away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603567" y="2959007"/>
            <a:ext cx="3851347" cy="30962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9235549">
            <a:off x="7989391" y="2949552"/>
            <a:ext cx="98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HERMES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7469" y="173168"/>
            <a:ext cx="3491143" cy="346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49530" y="99189"/>
            <a:ext cx="3370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Kinematics at 61 x 5 GeV</a:t>
            </a:r>
            <a:r>
              <a:rPr lang="en-US" sz="2400" baseline="30000" dirty="0" smtClean="0"/>
              <a:t>2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516128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2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titel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685" y="115440"/>
            <a:ext cx="7191464" cy="6435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092" y="2742610"/>
            <a:ext cx="183896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Observations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Good angular</a:t>
            </a:r>
          </a:p>
          <a:p>
            <a:r>
              <a:rPr lang="en-US" sz="1400" b="1" dirty="0"/>
              <a:t>c</a:t>
            </a:r>
            <a:r>
              <a:rPr lang="en-US" sz="1400" b="1" dirty="0" smtClean="0"/>
              <a:t>overage but at high x</a:t>
            </a:r>
          </a:p>
          <a:p>
            <a:r>
              <a:rPr lang="en-US" sz="1400" b="1" dirty="0"/>
              <a:t>l</a:t>
            </a:r>
            <a:r>
              <a:rPr lang="en-US" sz="1400" b="1" dirty="0" smtClean="0"/>
              <a:t>ow Q2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High Q</a:t>
            </a:r>
            <a:r>
              <a:rPr lang="en-US" sz="1400" b="1" baseline="30000" dirty="0" smtClean="0"/>
              <a:t>2 </a:t>
            </a:r>
            <a:r>
              <a:rPr lang="en-US" sz="1400" b="1" dirty="0" smtClean="0"/>
              <a:t>to 10</a:t>
            </a:r>
            <a:r>
              <a:rPr lang="en-US" sz="1400" b="1" baseline="30000" dirty="0"/>
              <a:t>6</a:t>
            </a:r>
            <a:endParaRPr lang="en-US" sz="1400" b="1" baseline="30000" dirty="0" smtClean="0"/>
          </a:p>
          <a:p>
            <a:r>
              <a:rPr lang="en-US" sz="1400" b="1" dirty="0" smtClean="0"/>
              <a:t>CC at large x &gt; 0.0001</a:t>
            </a:r>
          </a:p>
          <a:p>
            <a:endParaRPr lang="en-US" sz="1400" b="1" dirty="0"/>
          </a:p>
          <a:p>
            <a:r>
              <a:rPr lang="en-US" sz="1400" b="1" dirty="0" smtClean="0"/>
              <a:t>Low Q</a:t>
            </a:r>
            <a:r>
              <a:rPr lang="en-US" sz="1400" b="1" baseline="30000" dirty="0" smtClean="0"/>
              <a:t>2</a:t>
            </a:r>
            <a:r>
              <a:rPr lang="en-US" sz="1400" b="1" dirty="0"/>
              <a:t> </a:t>
            </a:r>
            <a:r>
              <a:rPr lang="en-US" sz="1400" b="1" dirty="0" smtClean="0"/>
              <a:t>High x</a:t>
            </a:r>
          </a:p>
          <a:p>
            <a:r>
              <a:rPr lang="en-US" sz="1400" b="1" dirty="0" smtClean="0"/>
              <a:t>Very </a:t>
            </a:r>
            <a:r>
              <a:rPr lang="en-US" sz="1400" b="1" dirty="0" err="1" smtClean="0"/>
              <a:t>fwd</a:t>
            </a:r>
            <a:r>
              <a:rPr lang="en-US" sz="1400" b="1" dirty="0" smtClean="0"/>
              <a:t> hadrons:</a:t>
            </a:r>
          </a:p>
          <a:p>
            <a:endParaRPr lang="en-US" sz="1400" b="1" dirty="0"/>
          </a:p>
          <a:p>
            <a:r>
              <a:rPr lang="en-US" sz="1400" b="1" dirty="0" smtClean="0"/>
              <a:t>High y =0.9 </a:t>
            </a:r>
            <a:r>
              <a:rPr lang="en-US" sz="1400" b="1" dirty="0" smtClean="0">
                <a:sym typeface="Wingdings"/>
              </a:rPr>
              <a:t> </a:t>
            </a:r>
            <a:r>
              <a:rPr lang="en-US" sz="1400" b="1" dirty="0" smtClean="0"/>
              <a:t>6 </a:t>
            </a:r>
            <a:r>
              <a:rPr lang="en-US" sz="1400" b="1" dirty="0" err="1" smtClean="0"/>
              <a:t>GeV</a:t>
            </a:r>
            <a:endParaRPr lang="en-US" sz="1400" b="1" dirty="0" smtClean="0"/>
          </a:p>
          <a:p>
            <a:r>
              <a:rPr lang="en-US" sz="1400" b="1" dirty="0" smtClean="0"/>
              <a:t>F</a:t>
            </a:r>
            <a:r>
              <a:rPr lang="en-US" sz="1400" b="1" baseline="-25000" dirty="0" smtClean="0"/>
              <a:t>L</a:t>
            </a:r>
            <a:r>
              <a:rPr lang="en-US" sz="1400" b="1" dirty="0" smtClean="0"/>
              <a:t> “easy”</a:t>
            </a:r>
          </a:p>
          <a:p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184113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2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titel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0" y="0"/>
            <a:ext cx="754138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4248" y="3896179"/>
            <a:ext cx="12105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Lower 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o access</a:t>
            </a:r>
          </a:p>
          <a:p>
            <a:r>
              <a:rPr lang="en-US" dirty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igh x at</a:t>
            </a:r>
          </a:p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ower Q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Modest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Luminosity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required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244159">
            <a:off x="7551029" y="160177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 </a:t>
            </a:r>
            <a:r>
              <a:rPr lang="en-US" dirty="0" smtClean="0"/>
              <a:t>B EIC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00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2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titel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0"/>
            <a:ext cx="765675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35" y="4054912"/>
            <a:ext cx="17115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 = 20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Covers </a:t>
            </a:r>
          </a:p>
          <a:p>
            <a:r>
              <a:rPr lang="en-US" dirty="0"/>
              <a:t>t</a:t>
            </a:r>
            <a:r>
              <a:rPr lang="en-US" dirty="0" smtClean="0"/>
              <a:t>ransition</a:t>
            </a:r>
          </a:p>
          <a:p>
            <a:r>
              <a:rPr lang="en-US" dirty="0" err="1"/>
              <a:t>h</a:t>
            </a:r>
            <a:r>
              <a:rPr lang="en-US" dirty="0" err="1" smtClean="0"/>
              <a:t>adronic</a:t>
            </a:r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o </a:t>
            </a:r>
            <a:r>
              <a:rPr lang="en-US" dirty="0" err="1" smtClean="0"/>
              <a:t>partonic</a:t>
            </a:r>
            <a:r>
              <a:rPr lang="en-US" dirty="0" smtClean="0"/>
              <a:t>   </a:t>
            </a:r>
            <a:r>
              <a:rPr lang="en-US" dirty="0" smtClean="0">
                <a:sym typeface="Wingdings"/>
              </a:rPr>
              <a:t></a:t>
            </a:r>
            <a:endParaRPr lang="en-US" dirty="0" smtClean="0"/>
          </a:p>
          <a:p>
            <a:r>
              <a:rPr lang="en-US" dirty="0" err="1"/>
              <a:t>b</a:t>
            </a:r>
            <a:r>
              <a:rPr lang="en-US" dirty="0" err="1" smtClean="0"/>
              <a:t>ehaviour</a:t>
            </a:r>
            <a:r>
              <a:rPr lang="en-US" dirty="0" smtClean="0"/>
              <a:t>.</a:t>
            </a:r>
          </a:p>
          <a:p>
            <a:r>
              <a:rPr lang="en-US" dirty="0" smtClean="0"/>
              <a:t>“NO” luminosity</a:t>
            </a:r>
          </a:p>
          <a:p>
            <a:r>
              <a:rPr lang="en-US" dirty="0"/>
              <a:t>r</a:t>
            </a:r>
            <a:r>
              <a:rPr lang="en-US" dirty="0" smtClean="0"/>
              <a:t>equired,</a:t>
            </a:r>
          </a:p>
          <a:p>
            <a:r>
              <a:rPr lang="en-US" dirty="0"/>
              <a:t>p</a:t>
            </a:r>
            <a:r>
              <a:rPr lang="en-US" dirty="0" smtClean="0"/>
              <a:t>art of F</a:t>
            </a:r>
            <a:r>
              <a:rPr lang="en-US" baseline="-25000" dirty="0" smtClean="0"/>
              <a:t>L</a:t>
            </a:r>
            <a:r>
              <a:rPr lang="en-US" dirty="0" smtClean="0"/>
              <a:t> run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77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56" y="209574"/>
            <a:ext cx="5959185" cy="1232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2597" y="1940973"/>
            <a:ext cx="13901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</a:t>
            </a:r>
            <a:r>
              <a:rPr lang="en-US" dirty="0" smtClean="0"/>
              <a:t> 1108.1713</a:t>
            </a:r>
          </a:p>
          <a:p>
            <a:r>
              <a:rPr lang="en-US" sz="1400" dirty="0" smtClean="0"/>
              <a:t>EIC Science Case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9681" y="1726701"/>
            <a:ext cx="7392882" cy="473976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Nuclear PDFs</a:t>
            </a:r>
          </a:p>
          <a:p>
            <a:endParaRPr lang="en-US" dirty="0"/>
          </a:p>
          <a:p>
            <a:r>
              <a:rPr lang="en-US" dirty="0" smtClean="0"/>
              <a:t>Better constraints on the strangeness PDF</a:t>
            </a:r>
          </a:p>
          <a:p>
            <a:endParaRPr lang="en-US" dirty="0"/>
          </a:p>
          <a:p>
            <a:r>
              <a:rPr lang="en-US" dirty="0" smtClean="0"/>
              <a:t>The d/u ratio at large x</a:t>
            </a:r>
          </a:p>
          <a:p>
            <a:endParaRPr lang="en-US" dirty="0"/>
          </a:p>
          <a:p>
            <a:r>
              <a:rPr lang="en-US" dirty="0" smtClean="0"/>
              <a:t>Gluon PF in the proton and  charm production at large x</a:t>
            </a:r>
          </a:p>
          <a:p>
            <a:endParaRPr lang="en-US" dirty="0"/>
          </a:p>
          <a:p>
            <a:r>
              <a:rPr lang="en-US" dirty="0" smtClean="0"/>
              <a:t>Inclusive charm production</a:t>
            </a:r>
          </a:p>
          <a:p>
            <a:endParaRPr lang="en-US" dirty="0"/>
          </a:p>
          <a:p>
            <a:r>
              <a:rPr lang="en-US" dirty="0" smtClean="0"/>
              <a:t>Transition to the high density regime.. </a:t>
            </a:r>
            <a:r>
              <a:rPr lang="en-US" sz="1400" dirty="0"/>
              <a:t>p</a:t>
            </a:r>
            <a:r>
              <a:rPr lang="en-US" sz="1400" dirty="0" smtClean="0"/>
              <a:t>articularly using heavy ion beams</a:t>
            </a:r>
          </a:p>
          <a:p>
            <a:endParaRPr lang="en-US" sz="1400" dirty="0"/>
          </a:p>
          <a:p>
            <a:r>
              <a:rPr lang="en-US" dirty="0" err="1" smtClean="0"/>
              <a:t>Perturbative-nonperturbative</a:t>
            </a:r>
            <a:r>
              <a:rPr lang="en-US" dirty="0" smtClean="0"/>
              <a:t> QCD boundary</a:t>
            </a:r>
          </a:p>
          <a:p>
            <a:endParaRPr lang="en-US" dirty="0"/>
          </a:p>
          <a:p>
            <a:r>
              <a:rPr lang="en-US" dirty="0" smtClean="0"/>
              <a:t>The longitudinal structure function</a:t>
            </a:r>
          </a:p>
          <a:p>
            <a:endParaRPr lang="en-US" dirty="0"/>
          </a:p>
          <a:p>
            <a:r>
              <a:rPr lang="en-US" dirty="0" smtClean="0"/>
              <a:t>Electroweak contributions to proton PDFs </a:t>
            </a:r>
            <a:r>
              <a:rPr lang="en-US" sz="1400" dirty="0" smtClean="0"/>
              <a:t>[photon PDF, </a:t>
            </a:r>
            <a:r>
              <a:rPr lang="en-US" sz="1400" dirty="0" err="1" smtClean="0"/>
              <a:t>isospin</a:t>
            </a:r>
            <a:r>
              <a:rPr lang="en-US" sz="1400" dirty="0" smtClean="0"/>
              <a:t> violation, weak NC+CC]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886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625" y="132143"/>
            <a:ext cx="7772400" cy="64709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Side by Side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153" y="806374"/>
            <a:ext cx="8333456" cy="532453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In time</a:t>
            </a:r>
            <a:r>
              <a:rPr lang="en-US" dirty="0" smtClean="0"/>
              <a:t>:   - The EIC and the </a:t>
            </a:r>
            <a:r>
              <a:rPr lang="en-US" dirty="0" err="1" smtClean="0"/>
              <a:t>LHeC</a:t>
            </a:r>
            <a:r>
              <a:rPr lang="en-US" dirty="0" smtClean="0"/>
              <a:t> will not be operational before 2030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</a:t>
            </a:r>
            <a:r>
              <a:rPr lang="en-US" sz="1600" dirty="0" smtClean="0"/>
              <a:t>     [ </a:t>
            </a:r>
            <a:r>
              <a:rPr lang="en-US" sz="1600" dirty="0" err="1" smtClean="0"/>
              <a:t>cf</a:t>
            </a:r>
            <a:r>
              <a:rPr lang="en-US" sz="1600" dirty="0" smtClean="0"/>
              <a:t> B. Mueller on </a:t>
            </a:r>
            <a:r>
              <a:rPr lang="en-US" sz="1600" dirty="0" err="1" smtClean="0"/>
              <a:t>eRHIC</a:t>
            </a:r>
            <a:r>
              <a:rPr lang="en-US" sz="1600" dirty="0" smtClean="0"/>
              <a:t> Monday and LH(e)C time schedule (LS4),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HERA took 8 years to build: approval in 1984 data 1992 </a:t>
            </a:r>
            <a:r>
              <a:rPr lang="en-US" sz="1600" dirty="0" smtClean="0">
                <a:sym typeface="Wingdings"/>
              </a:rPr>
              <a:t> 2007. XFEL</a:t>
            </a:r>
            <a:r>
              <a:rPr lang="en-US" sz="1400" dirty="0" smtClean="0">
                <a:sym typeface="Wingdings"/>
              </a:rPr>
              <a:t> ~</a:t>
            </a:r>
            <a:r>
              <a:rPr lang="en-US" sz="1600" dirty="0" smtClean="0">
                <a:sym typeface="Wingdings"/>
              </a:rPr>
              <a:t>9 years]</a:t>
            </a:r>
          </a:p>
          <a:p>
            <a:r>
              <a:rPr lang="en-US" dirty="0" smtClean="0">
                <a:sym typeface="Wingdings"/>
              </a:rPr>
              <a:t>                 - They should be considered to be operational together, not sequential</a:t>
            </a:r>
            <a:r>
              <a:rPr lang="en-US" baseline="30000" dirty="0" smtClean="0">
                <a:sym typeface="Wingdings"/>
              </a:rPr>
              <a:t> *)</a:t>
            </a:r>
          </a:p>
          <a:p>
            <a:r>
              <a:rPr lang="en-US" dirty="0" smtClean="0">
                <a:sym typeface="Wingdings"/>
              </a:rPr>
              <a:t>                 - EIC needs decades for spin, </a:t>
            </a:r>
            <a:r>
              <a:rPr lang="en-US" dirty="0" err="1" smtClean="0">
                <a:sym typeface="Wingdings"/>
              </a:rPr>
              <a:t>ep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sym typeface="Wingdings"/>
              </a:rPr>
              <a:t>eA</a:t>
            </a:r>
            <a:r>
              <a:rPr lang="en-US" dirty="0" smtClean="0">
                <a:sym typeface="Wingdings"/>
              </a:rPr>
              <a:t> data, much beyond the Trump time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-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will be terminated with the LHC but may reappear with HE LHC (FCC)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</a:t>
            </a:r>
            <a:endParaRPr lang="en-US" dirty="0">
              <a:sym typeface="Wingdings"/>
            </a:endParaRP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In their technology choice</a:t>
            </a:r>
            <a:r>
              <a:rPr lang="en-US" dirty="0" smtClean="0">
                <a:sym typeface="Wingdings"/>
              </a:rPr>
              <a:t>: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- currently (BNL?) both the two US EICs and the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use ERLs for the e beam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- they have similar challenges (multi-turn, high current ERL)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- all luminosity goals are very ambitious and need R+D: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   </a:t>
            </a:r>
            <a:r>
              <a:rPr lang="en-US" sz="1600" dirty="0" smtClean="0">
                <a:sym typeface="Wingdings"/>
              </a:rPr>
              <a:t> a common problem is a high current </a:t>
            </a:r>
            <a:r>
              <a:rPr lang="en-US" sz="1600" dirty="0" err="1" smtClean="0">
                <a:sym typeface="Wingdings"/>
              </a:rPr>
              <a:t>polarised</a:t>
            </a:r>
            <a:r>
              <a:rPr lang="en-US" sz="1600" dirty="0" smtClean="0">
                <a:sym typeface="Wingdings"/>
              </a:rPr>
              <a:t> e</a:t>
            </a:r>
            <a:r>
              <a:rPr lang="en-US" sz="1600" baseline="30000" dirty="0" smtClean="0">
                <a:sym typeface="Wingdings"/>
              </a:rPr>
              <a:t>-</a:t>
            </a:r>
            <a:r>
              <a:rPr lang="en-US" sz="1600" dirty="0" smtClean="0">
                <a:sym typeface="Wingdings"/>
              </a:rPr>
              <a:t> source (</a:t>
            </a:r>
            <a:r>
              <a:rPr lang="en-US" sz="1600" dirty="0" err="1" smtClean="0">
                <a:sym typeface="Wingdings"/>
              </a:rPr>
              <a:t>LHeC</a:t>
            </a:r>
            <a:r>
              <a:rPr lang="en-US" sz="1600" dirty="0" smtClean="0">
                <a:sym typeface="Wingdings"/>
              </a:rPr>
              <a:t> 15, BNL 50mA)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- they almost certainly will have 100 times less or no positrons, P=0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In their kinematics</a:t>
            </a:r>
            <a:r>
              <a:rPr lang="en-US" dirty="0" smtClean="0">
                <a:sym typeface="Wingdings"/>
              </a:rPr>
              <a:t>:  Q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baseline="-25000" dirty="0" smtClean="0">
                <a:sym typeface="Wingdings"/>
              </a:rPr>
              <a:t>max</a:t>
            </a:r>
            <a:r>
              <a:rPr lang="en-US" dirty="0" smtClean="0">
                <a:sym typeface="Wingdings"/>
              </a:rPr>
              <a:t> = s = 10</a:t>
            </a:r>
            <a:r>
              <a:rPr lang="en-US" baseline="30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 GeV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(EIC) 10</a:t>
            </a:r>
            <a:r>
              <a:rPr lang="en-US" baseline="30000" dirty="0" smtClean="0">
                <a:sym typeface="Wingdings"/>
              </a:rPr>
              <a:t>6</a:t>
            </a:r>
            <a:r>
              <a:rPr lang="en-US" dirty="0" smtClean="0">
                <a:sym typeface="Wingdings"/>
              </a:rPr>
              <a:t> GeV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(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), x &gt; 1 GeV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/s in DIS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In their role</a:t>
            </a:r>
            <a:r>
              <a:rPr lang="en-US" dirty="0" smtClean="0">
                <a:sym typeface="Wingdings"/>
              </a:rPr>
              <a:t>:  seen from the perspective of genuine deep inelastic scattering: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- EIC will “replace BCDMS/NMC (suspicious at high x) and HERMES/COMPASS”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            -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will “replace HERA (uncertain at high x and no CC x &gt; 0.5)”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8680" y="6219459"/>
            <a:ext cx="717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*) </a:t>
            </a:r>
            <a:r>
              <a:rPr lang="en-US" dirty="0" smtClean="0"/>
              <a:t>Predicting is difficult, in particular if it concerns the future (V. </a:t>
            </a:r>
            <a:r>
              <a:rPr lang="en-US" dirty="0" err="1" smtClean="0"/>
              <a:t>Weisskopf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4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2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The </a:t>
            </a:r>
            <a:r>
              <a:rPr lang="en-US" sz="3200" dirty="0" err="1" smtClean="0">
                <a:solidFill>
                  <a:srgbClr val="000090"/>
                </a:solidFill>
              </a:rPr>
              <a:t>LHeC</a:t>
            </a:r>
            <a:r>
              <a:rPr lang="en-US" sz="3200" dirty="0" smtClean="0">
                <a:solidFill>
                  <a:srgbClr val="000090"/>
                </a:solidFill>
              </a:rPr>
              <a:t> PDF </a:t>
            </a:r>
            <a:r>
              <a:rPr lang="en-US" sz="3200" dirty="0" err="1" smtClean="0">
                <a:solidFill>
                  <a:srgbClr val="000090"/>
                </a:solidFill>
              </a:rPr>
              <a:t>Programme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6893" y="1443030"/>
            <a:ext cx="6872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sz="2400" dirty="0">
                <a:solidFill>
                  <a:srgbClr val="000090"/>
                </a:solidFill>
              </a:rPr>
              <a:t>I</a:t>
            </a:r>
            <a:r>
              <a:rPr lang="en-US" sz="2400" dirty="0" smtClean="0">
                <a:solidFill>
                  <a:srgbClr val="000090"/>
                </a:solidFill>
              </a:rPr>
              <a:t>nput: high precision (</a:t>
            </a:r>
            <a:r>
              <a:rPr lang="en-US" sz="2400" dirty="0" err="1" smtClean="0">
                <a:solidFill>
                  <a:srgbClr val="000090"/>
                </a:solidFill>
              </a:rPr>
              <a:t>stat+syst</a:t>
            </a:r>
            <a:r>
              <a:rPr lang="en-US" sz="2400" dirty="0" smtClean="0">
                <a:solidFill>
                  <a:srgbClr val="000090"/>
                </a:solidFill>
              </a:rPr>
              <a:t>) data </a:t>
            </a:r>
            <a:r>
              <a:rPr lang="en-US" dirty="0" smtClean="0"/>
              <a:t>on</a:t>
            </a:r>
          </a:p>
          <a:p>
            <a:r>
              <a:rPr lang="en-US" dirty="0" smtClean="0"/>
              <a:t>Neutral Current (x: 10</a:t>
            </a:r>
            <a:r>
              <a:rPr lang="en-US" baseline="30000" dirty="0" smtClean="0"/>
              <a:t>-6</a:t>
            </a:r>
            <a:r>
              <a:rPr lang="en-US" dirty="0" smtClean="0"/>
              <a:t>-1; Q</a:t>
            </a:r>
            <a:r>
              <a:rPr lang="en-US" baseline="30000" dirty="0" smtClean="0"/>
              <a:t>2</a:t>
            </a:r>
            <a:r>
              <a:rPr lang="en-US" dirty="0" smtClean="0"/>
              <a:t>:1-10</a:t>
            </a:r>
            <a:r>
              <a:rPr lang="en-US" baseline="30000" dirty="0" smtClean="0"/>
              <a:t>6</a:t>
            </a:r>
            <a:r>
              <a:rPr lang="en-US" dirty="0" smtClean="0"/>
              <a:t>)  Charged Current (10</a:t>
            </a:r>
            <a:r>
              <a:rPr lang="en-US" baseline="30000" dirty="0" smtClean="0"/>
              <a:t>-4</a:t>
            </a:r>
            <a:r>
              <a:rPr lang="en-US" dirty="0" smtClean="0"/>
              <a:t>-1; 100-10</a:t>
            </a:r>
            <a:r>
              <a:rPr lang="en-US" baseline="30000" dirty="0" smtClean="0"/>
              <a:t>6</a:t>
            </a:r>
            <a:r>
              <a:rPr lang="en-US" dirty="0" smtClean="0"/>
              <a:t>)</a:t>
            </a:r>
          </a:p>
          <a:p>
            <a:r>
              <a:rPr lang="en-US" dirty="0" smtClean="0"/>
              <a:t>Tagging of Charm and Beauty with high precision and coverage. </a:t>
            </a:r>
            <a:r>
              <a:rPr lang="en-US" dirty="0" err="1" smtClean="0"/>
              <a:t>ep</a:t>
            </a:r>
            <a:r>
              <a:rPr lang="en-US" dirty="0" smtClean="0"/>
              <a:t> (</a:t>
            </a:r>
            <a:r>
              <a:rPr lang="en-US" dirty="0" err="1" smtClean="0"/>
              <a:t>eD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2581" y="3186220"/>
            <a:ext cx="7417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                     </a:t>
            </a:r>
            <a:r>
              <a:rPr lang="en-US" dirty="0" smtClean="0">
                <a:solidFill>
                  <a:srgbClr val="000090"/>
                </a:solidFill>
              </a:rPr>
              <a:t>  </a:t>
            </a:r>
            <a:r>
              <a:rPr lang="en-US" sz="2400" dirty="0" smtClean="0">
                <a:solidFill>
                  <a:srgbClr val="000090"/>
                </a:solidFill>
              </a:rPr>
              <a:t> Goal</a:t>
            </a:r>
          </a:p>
          <a:p>
            <a:r>
              <a:rPr lang="en-US" dirty="0" smtClean="0"/>
              <a:t>Determine ALL </a:t>
            </a:r>
            <a:r>
              <a:rPr lang="en-US" dirty="0" err="1" smtClean="0"/>
              <a:t>pdfs</a:t>
            </a:r>
            <a:r>
              <a:rPr lang="en-US" dirty="0" smtClean="0"/>
              <a:t> in a coherent way + the strong coupling to 0.1% accuracy</a:t>
            </a:r>
          </a:p>
          <a:p>
            <a:r>
              <a:rPr lang="en-US" dirty="0" smtClean="0"/>
              <a:t>No higher twists, no nuclear corrections, no symmetry assumptions, N</a:t>
            </a:r>
            <a:r>
              <a:rPr lang="en-US" baseline="30000" dirty="0" smtClean="0"/>
              <a:t>3</a:t>
            </a:r>
            <a:r>
              <a:rPr lang="en-US" dirty="0" smtClean="0"/>
              <a:t>LO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06962" y="4545535"/>
            <a:ext cx="4744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ym typeface="Wingdings"/>
              </a:rPr>
              <a:t> </a:t>
            </a:r>
            <a:r>
              <a:rPr lang="en-US" sz="2000" dirty="0" err="1" smtClean="0"/>
              <a:t>ubar</a:t>
            </a:r>
            <a:r>
              <a:rPr lang="en-US" sz="2000" dirty="0" smtClean="0"/>
              <a:t>, </a:t>
            </a:r>
            <a:r>
              <a:rPr lang="en-US" sz="2000" dirty="0" err="1" smtClean="0"/>
              <a:t>uv</a:t>
            </a:r>
            <a:r>
              <a:rPr lang="en-US" sz="2000" dirty="0" smtClean="0"/>
              <a:t>, </a:t>
            </a:r>
            <a:r>
              <a:rPr lang="en-US" sz="2000" dirty="0" err="1" smtClean="0"/>
              <a:t>dbar</a:t>
            </a:r>
            <a:r>
              <a:rPr lang="en-US" sz="2000" dirty="0" smtClean="0"/>
              <a:t>, dv, s, c, b, t, </a:t>
            </a:r>
            <a:r>
              <a:rPr lang="en-US" sz="2000" dirty="0" err="1" smtClean="0"/>
              <a:t>xg</a:t>
            </a:r>
            <a:r>
              <a:rPr lang="en-US" sz="2000" dirty="0" smtClean="0"/>
              <a:t> and alpha</a:t>
            </a:r>
            <a:r>
              <a:rPr lang="en-US" sz="2000" baseline="-25000" dirty="0" smtClean="0"/>
              <a:t>s</a:t>
            </a:r>
            <a:endParaRPr lang="en-US" sz="20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822581" y="5604813"/>
            <a:ext cx="7377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See talks by Mandy Cooper-</a:t>
            </a:r>
            <a:r>
              <a:rPr lang="en-US" dirty="0" err="1" smtClean="0">
                <a:solidFill>
                  <a:srgbClr val="000090"/>
                </a:solidFill>
              </a:rPr>
              <a:t>Sarkar</a:t>
            </a:r>
            <a:r>
              <a:rPr lang="en-US" dirty="0" smtClean="0">
                <a:solidFill>
                  <a:srgbClr val="000090"/>
                </a:solidFill>
              </a:rPr>
              <a:t> and Claire </a:t>
            </a:r>
            <a:r>
              <a:rPr lang="en-US" dirty="0" err="1" smtClean="0">
                <a:solidFill>
                  <a:srgbClr val="000090"/>
                </a:solidFill>
              </a:rPr>
              <a:t>Gwenlan</a:t>
            </a:r>
            <a:r>
              <a:rPr lang="en-US" dirty="0" smtClean="0">
                <a:solidFill>
                  <a:srgbClr val="000090"/>
                </a:solidFill>
              </a:rPr>
              <a:t> on ALL </a:t>
            </a:r>
            <a:r>
              <a:rPr lang="en-US" dirty="0" err="1" smtClean="0">
                <a:solidFill>
                  <a:srgbClr val="000090"/>
                </a:solidFill>
              </a:rPr>
              <a:t>pdfs</a:t>
            </a:r>
            <a:r>
              <a:rPr lang="en-US" dirty="0" smtClean="0">
                <a:solidFill>
                  <a:srgbClr val="000090"/>
                </a:solidFill>
              </a:rPr>
              <a:t> simulated</a:t>
            </a:r>
          </a:p>
          <a:p>
            <a:r>
              <a:rPr lang="en-US" dirty="0" smtClean="0"/>
              <a:t>Note that the fit studies mostly do not use the simulated </a:t>
            </a:r>
            <a:r>
              <a:rPr lang="en-US" dirty="0" err="1" smtClean="0"/>
              <a:t>s,c,b</a:t>
            </a:r>
            <a:r>
              <a:rPr lang="en-US" dirty="0" smtClean="0"/>
              <a:t> nor t data, yet.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91512" y="4545535"/>
            <a:ext cx="4860409" cy="400110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3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2" y="60655"/>
            <a:ext cx="4675144" cy="67465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Strong Coupling Constant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81" y="312729"/>
            <a:ext cx="2642034" cy="2382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159" y="2801459"/>
            <a:ext cx="28302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Uncertainty on Higgs cross section</a:t>
            </a:r>
            <a:endParaRPr lang="en-US" sz="1400" dirty="0" smtClean="0"/>
          </a:p>
          <a:p>
            <a:r>
              <a:rPr lang="en-US" sz="1400" dirty="0" smtClean="0"/>
              <a:t>Giulia </a:t>
            </a:r>
            <a:r>
              <a:rPr lang="en-US" sz="1400" dirty="0" err="1" smtClean="0"/>
              <a:t>Zanderighi</a:t>
            </a:r>
            <a:r>
              <a:rPr lang="en-US" sz="1400" dirty="0" smtClean="0"/>
              <a:t>, Vietnam 9/16,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rom </a:t>
            </a:r>
            <a:r>
              <a:rPr lang="en-US" sz="1400" dirty="0" err="1" smtClean="0"/>
              <a:t>C.Anastasiou</a:t>
            </a:r>
            <a:r>
              <a:rPr lang="en-US" sz="1400" dirty="0" smtClean="0"/>
              <a:t> et al, 1602.00695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ho also discuss the ABM </a:t>
            </a:r>
            <a:r>
              <a:rPr lang="en-US" sz="1400" dirty="0" err="1" smtClean="0"/>
              <a:t>alpha_s</a:t>
            </a:r>
            <a:r>
              <a:rPr lang="en-US" sz="1400" dirty="0" smtClean="0"/>
              <a:t>.. </a:t>
            </a:r>
            <a:endParaRPr lang="en-US" sz="14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43059" y="859064"/>
            <a:ext cx="46860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- </a:t>
            </a:r>
            <a:r>
              <a:rPr lang="en-US" b="1" baseline="-25000" dirty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s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least known of coupling constants </a:t>
            </a:r>
          </a:p>
          <a:p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Grand Unification predictions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Baskerville"/>
              </a:rPr>
              <a:t>need smaller 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</a:t>
            </a:r>
            <a:r>
              <a:rPr lang="en-US" sz="1600" b="1" baseline="-25000" dirty="0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 </a:t>
            </a:r>
          </a:p>
          <a:p>
            <a:endParaRPr lang="en-US" sz="1600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- Is </a:t>
            </a:r>
            <a:r>
              <a:rPr lang="en-US" b="1" dirty="0">
                <a:solidFill>
                  <a:srgbClr val="000090"/>
                </a:solidFill>
                <a:cs typeface="Baskerville"/>
                <a:sym typeface="Symbol" charset="2"/>
              </a:rPr>
              <a:t></a:t>
            </a:r>
            <a:r>
              <a:rPr lang="en-US" b="1" baseline="-25000" dirty="0" smtClean="0">
                <a:solidFill>
                  <a:srgbClr val="000090"/>
                </a:solidFill>
                <a:cs typeface="Baskerville"/>
                <a:sym typeface="Symbol" charset="2"/>
              </a:rPr>
              <a:t>s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(DIS) lower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than world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average (?)</a:t>
            </a:r>
          </a:p>
          <a:p>
            <a:endParaRPr lang="en-US" sz="1400" b="1" dirty="0"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- </a:t>
            </a:r>
            <a:r>
              <a:rPr lang="en-US" b="1" dirty="0" err="1" smtClean="0">
                <a:solidFill>
                  <a:srgbClr val="000090"/>
                </a:solidFill>
                <a:latin typeface="+mj-lt"/>
                <a:cs typeface="Baskerville"/>
              </a:rPr>
              <a:t>LHeC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: per mille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 - independent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of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BCDMS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!</a:t>
            </a:r>
            <a:endParaRPr lang="en-US" b="1" dirty="0" smtClean="0">
              <a:solidFill>
                <a:srgbClr val="000090"/>
              </a:solidFill>
              <a:latin typeface="+mj-lt"/>
              <a:cs typeface="Baskerville"/>
            </a:endParaRPr>
          </a:p>
          <a:p>
            <a:endParaRPr lang="en-US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- High precision from inclusive data – </a:t>
            </a:r>
            <a:r>
              <a:rPr lang="en-US" b="1" dirty="0">
                <a:solidFill>
                  <a:srgbClr val="000090"/>
                </a:solidFill>
                <a:cs typeface="Baskerville"/>
                <a:sym typeface="Symbol" charset="2"/>
              </a:rPr>
              <a:t></a:t>
            </a:r>
            <a:r>
              <a:rPr lang="en-US" b="1" baseline="-25000" dirty="0" smtClean="0">
                <a:solidFill>
                  <a:srgbClr val="000090"/>
                </a:solidFill>
                <a:cs typeface="Baskerville"/>
                <a:sym typeface="Symbol" charset="2"/>
              </a:rPr>
              <a:t>s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(j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ets)??</a:t>
            </a:r>
            <a:endParaRPr lang="en-US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endParaRPr lang="en-US" sz="1400" b="1" dirty="0">
              <a:solidFill>
                <a:srgbClr val="FF0000"/>
              </a:solidFill>
              <a:latin typeface="+mj-lt"/>
              <a:cs typeface="Baskerville"/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Wingdings"/>
              </a:rPr>
              <a:t>- Challenge lattice QCD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Baskerville"/>
              <a:sym typeface="Wingding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592" y="4110439"/>
            <a:ext cx="5298841" cy="2479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8668" y="3810000"/>
            <a:ext cx="477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simulation, NC+CC inclusive, total </a:t>
            </a:r>
            <a:r>
              <a:rPr lang="en-US" dirty="0" err="1" smtClean="0"/>
              <a:t>exp</a:t>
            </a:r>
            <a:r>
              <a:rPr lang="en-US" dirty="0" smtClean="0"/>
              <a:t> error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43" y="3711223"/>
            <a:ext cx="2902940" cy="3006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7" y="4110439"/>
            <a:ext cx="285263" cy="560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551316" y="5590822"/>
            <a:ext cx="1473200" cy="292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2557" y="5602110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PDG</a:t>
            </a:r>
          </a:p>
          <a:p>
            <a:r>
              <a:rPr lang="en-US" sz="1400" b="1" dirty="0" err="1" smtClean="0"/>
              <a:t>LHeC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6690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8137" y="355600"/>
            <a:ext cx="49761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F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  <a:latin typeface="+mj-lt"/>
                <a:cs typeface="Baskerville"/>
              </a:rPr>
              <a:t>charm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 and F</a:t>
            </a:r>
            <a:r>
              <a:rPr lang="en-US" sz="3200" baseline="-25000" dirty="0" smtClean="0">
                <a:solidFill>
                  <a:srgbClr val="0000FF"/>
                </a:solidFill>
                <a:latin typeface="+mj-lt"/>
                <a:cs typeface="Baskerville"/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  <a:latin typeface="+mj-lt"/>
                <a:cs typeface="Baskerville"/>
              </a:rPr>
              <a:t>beauty</a:t>
            </a:r>
            <a:r>
              <a:rPr lang="en-US" sz="3200" dirty="0" smtClean="0">
                <a:solidFill>
                  <a:srgbClr val="0000FF"/>
                </a:solidFill>
                <a:latin typeface="+mj-lt"/>
                <a:cs typeface="Baskerville"/>
              </a:rPr>
              <a:t> from </a:t>
            </a:r>
            <a:r>
              <a:rPr lang="en-US" sz="3200" dirty="0" err="1" smtClean="0">
                <a:solidFill>
                  <a:srgbClr val="0000FF"/>
                </a:solidFill>
                <a:latin typeface="+mj-lt"/>
                <a:cs typeface="Baskerville"/>
              </a:rPr>
              <a:t>LHeC</a:t>
            </a:r>
            <a:endParaRPr lang="en-US" sz="3200" dirty="0">
              <a:solidFill>
                <a:srgbClr val="0000FF"/>
              </a:solidFill>
              <a:latin typeface="+mj-lt"/>
              <a:cs typeface="Baskervil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92" y="1257300"/>
            <a:ext cx="4042872" cy="472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38" y="1254162"/>
            <a:ext cx="4229948" cy="46299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760" y="5884076"/>
            <a:ext cx="838392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cs typeface="Baskerville"/>
              </a:rPr>
              <a:t>                 Hugely extended range and much improved precision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  <a:cs typeface="Baskerville"/>
              </a:rPr>
              <a:t>δM</a:t>
            </a:r>
            <a:r>
              <a:rPr lang="en-US" sz="1600" b="1" baseline="-25000" dirty="0" err="1" smtClean="0">
                <a:solidFill>
                  <a:srgbClr val="0000FF"/>
                </a:solidFill>
                <a:cs typeface="Baskerville"/>
              </a:rPr>
              <a:t>c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=60 HERA </a:t>
            </a:r>
            <a:r>
              <a:rPr lang="en-US" sz="1200" b="1" dirty="0" smtClean="0">
                <a:solidFill>
                  <a:srgbClr val="0000FF"/>
                </a:solidFill>
                <a:cs typeface="Baskerville"/>
                <a:sym typeface="Wingdings"/>
              </a:rPr>
              <a:t>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  <a:sym typeface="Wingdings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cs typeface="Baskerville"/>
              </a:rPr>
              <a:t>3 MeV) </a:t>
            </a:r>
          </a:p>
          <a:p>
            <a:pPr algn="ctr"/>
            <a:r>
              <a:rPr lang="en-US" sz="1600" dirty="0" smtClean="0">
                <a:cs typeface="Baskerville"/>
              </a:rPr>
              <a:t>  will pin down heavy quark </a:t>
            </a:r>
            <a:r>
              <a:rPr lang="en-US" sz="1600" dirty="0" err="1" smtClean="0">
                <a:cs typeface="Baskerville"/>
              </a:rPr>
              <a:t>behaviour</a:t>
            </a:r>
            <a:r>
              <a:rPr lang="en-US" sz="1600" dirty="0" smtClean="0">
                <a:cs typeface="Baskerville"/>
              </a:rPr>
              <a:t> at and far away from thresholds, crucial for precision </a:t>
            </a:r>
            <a:r>
              <a:rPr lang="en-US" sz="1600" dirty="0" err="1" smtClean="0">
                <a:cs typeface="Baskerville"/>
              </a:rPr>
              <a:t>t,H</a:t>
            </a:r>
            <a:r>
              <a:rPr lang="en-US" sz="1600" dirty="0" smtClean="0">
                <a:cs typeface="Baskerville"/>
              </a:rPr>
              <a:t>..</a:t>
            </a:r>
          </a:p>
          <a:p>
            <a:pPr algn="ctr"/>
            <a:r>
              <a:rPr lang="en-US" sz="1600" dirty="0" smtClean="0">
                <a:cs typeface="Baskerville"/>
              </a:rPr>
              <a:t>          In MSSM, Higgs is produced dominantly via bb </a:t>
            </a:r>
            <a:r>
              <a:rPr lang="en-US" sz="1600" dirty="0" smtClean="0">
                <a:cs typeface="Baskerville"/>
                <a:sym typeface="Wingdings"/>
              </a:rPr>
              <a:t> H (</a:t>
            </a:r>
            <a:r>
              <a:rPr lang="en-US" sz="1600" dirty="0" err="1" smtClean="0">
                <a:cs typeface="Baskerville"/>
                <a:sym typeface="Wingdings"/>
              </a:rPr>
              <a:t>Pumplin</a:t>
            </a:r>
            <a:r>
              <a:rPr lang="en-US" sz="1600" dirty="0" smtClean="0">
                <a:cs typeface="Baskerville"/>
                <a:sym typeface="Wingdings"/>
              </a:rPr>
              <a:t> et al) , but where is the MSSM..</a:t>
            </a:r>
            <a:endParaRPr lang="en-US" sz="1600" dirty="0"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61379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EIC PDF </a:t>
            </a:r>
            <a:r>
              <a:rPr lang="en-US" sz="3200" dirty="0" err="1" smtClean="0"/>
              <a:t>Programme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65874" y="1509482"/>
            <a:ext cx="68770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Being worked out in detail (AA today)  Depends on the energy chosen, </a:t>
            </a:r>
          </a:p>
          <a:p>
            <a:r>
              <a:rPr lang="en-US" dirty="0" smtClean="0"/>
              <a:t>Especially: 100 </a:t>
            </a:r>
            <a:r>
              <a:rPr lang="en-US" dirty="0" err="1" smtClean="0"/>
              <a:t>GeV</a:t>
            </a:r>
            <a:r>
              <a:rPr lang="en-US" dirty="0" smtClean="0"/>
              <a:t> and 30 </a:t>
            </a:r>
            <a:r>
              <a:rPr lang="en-US" dirty="0" err="1" smtClean="0"/>
              <a:t>GeV</a:t>
            </a:r>
            <a:r>
              <a:rPr lang="en-US" dirty="0" smtClean="0"/>
              <a:t> are different: CC and low x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Presentations by </a:t>
            </a:r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Aschenauer</a:t>
            </a:r>
            <a:r>
              <a:rPr lang="en-US" dirty="0" smtClean="0"/>
              <a:t>, see also </a:t>
            </a:r>
            <a:r>
              <a:rPr lang="en-US" dirty="0" err="1" smtClean="0"/>
              <a:t>Jlab</a:t>
            </a:r>
            <a:r>
              <a:rPr lang="en-US" dirty="0" smtClean="0"/>
              <a:t> High x Workshop 10/16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836" y="3702858"/>
            <a:ext cx="3793049" cy="2343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92" y="3570264"/>
            <a:ext cx="4173313" cy="2519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205" y="3206636"/>
            <a:ext cx="2211694" cy="958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1001" y="2986810"/>
            <a:ext cx="1311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Alberto </a:t>
            </a:r>
            <a:r>
              <a:rPr lang="en-US" sz="1400" dirty="0" err="1" smtClean="0"/>
              <a:t>Accardi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793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1186"/>
            <a:ext cx="9144000" cy="2641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809" y="6400172"/>
            <a:ext cx="805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Contribution to Snowmass 2013, LHeC-Note-2013-002. PDF set available on LHAPDF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4339" y="1161021"/>
            <a:ext cx="85348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Determination of PDFs using only inclusive NC and CC simulated data </a:t>
            </a:r>
          </a:p>
          <a:p>
            <a:r>
              <a:rPr lang="en-US" dirty="0" smtClean="0"/>
              <a:t>- Numerical treatment of correlated and uncorrelated systematic and statistical errors</a:t>
            </a:r>
          </a:p>
          <a:p>
            <a:r>
              <a:rPr lang="en-US" dirty="0" smtClean="0"/>
              <a:t>  </a:t>
            </a:r>
            <a:r>
              <a:rPr lang="en-US" sz="1600" dirty="0" smtClean="0"/>
              <a:t>  [based on PHE-1990-02 (</a:t>
            </a:r>
            <a:r>
              <a:rPr lang="en-US" sz="1600" dirty="0" err="1" smtClean="0"/>
              <a:t>J.Blümlein</a:t>
            </a:r>
            <a:r>
              <a:rPr lang="en-US" sz="1600" dirty="0" smtClean="0"/>
              <a:t>, M.K.), cross checked with H1 Monte Carlo] </a:t>
            </a:r>
          </a:p>
          <a:p>
            <a:r>
              <a:rPr lang="en-US" dirty="0" smtClean="0"/>
              <a:t>- </a:t>
            </a:r>
            <a:r>
              <a:rPr lang="en-US" b="1" dirty="0" smtClean="0"/>
              <a:t>Here also applied to EIC for 100 </a:t>
            </a:r>
            <a:r>
              <a:rPr lang="en-US" b="1" dirty="0" err="1" smtClean="0"/>
              <a:t>GeV</a:t>
            </a:r>
            <a:r>
              <a:rPr lang="en-US" b="1" dirty="0" smtClean="0"/>
              <a:t> CM energy NO W</a:t>
            </a:r>
            <a:r>
              <a:rPr lang="en-US" b="1" baseline="30000" dirty="0" smtClean="0"/>
              <a:t>2</a:t>
            </a:r>
            <a:r>
              <a:rPr lang="en-US" b="1" dirty="0" smtClean="0"/>
              <a:t> cut made, no thy uncertainties</a:t>
            </a:r>
          </a:p>
          <a:p>
            <a:r>
              <a:rPr lang="en-US" sz="1600" dirty="0" smtClean="0"/>
              <a:t>    [Note: this assumes high EIC detector performance at lower energies, e-h 4π </a:t>
            </a:r>
            <a:r>
              <a:rPr lang="en-US" sz="1600" dirty="0" err="1" smtClean="0"/>
              <a:t>calorimetry</a:t>
            </a:r>
            <a:r>
              <a:rPr lang="en-US" sz="1600" dirty="0" smtClean="0"/>
              <a:t>..]  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112653" y="124419"/>
            <a:ext cx="6549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Novel Simulation Study and QCD Evaluation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809" y="5531591"/>
            <a:ext cx="8148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- followed by QCD analysis using HERA fit framework, XFITTER, Hessian Errors</a:t>
            </a:r>
          </a:p>
          <a:p>
            <a:r>
              <a:rPr lang="en-US" dirty="0"/>
              <a:t> </a:t>
            </a:r>
            <a:r>
              <a:rPr lang="en-US" dirty="0" smtClean="0"/>
              <a:t>  used for various sets, assumptions, targets. Here for a first comparison with EIC too</a:t>
            </a:r>
          </a:p>
          <a:p>
            <a:r>
              <a:rPr lang="en-US" dirty="0" smtClean="0"/>
              <a:t>see </a:t>
            </a:r>
            <a:r>
              <a:rPr lang="en-US" dirty="0" err="1" smtClean="0"/>
              <a:t>LHeC</a:t>
            </a:r>
            <a:r>
              <a:rPr lang="en-US" dirty="0" smtClean="0"/>
              <a:t> CDR and description in: </a:t>
            </a:r>
            <a:r>
              <a:rPr lang="en-US" dirty="0" err="1" smtClean="0"/>
              <a:t>Voica</a:t>
            </a:r>
            <a:r>
              <a:rPr lang="en-US" dirty="0" smtClean="0"/>
              <a:t> </a:t>
            </a:r>
            <a:r>
              <a:rPr lang="en-US" dirty="0" err="1" smtClean="0"/>
              <a:t>Radescu</a:t>
            </a:r>
            <a:r>
              <a:rPr lang="en-US" dirty="0" smtClean="0"/>
              <a:t>, MK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4807" y="677175"/>
            <a:ext cx="90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Perhaps too optimistic (</a:t>
            </a:r>
            <a:r>
              <a:rPr lang="en-US" sz="1600" dirty="0" err="1" smtClean="0">
                <a:solidFill>
                  <a:srgbClr val="FF0000"/>
                </a:solidFill>
              </a:rPr>
              <a:t>det</a:t>
            </a:r>
            <a:r>
              <a:rPr lang="en-US" sz="1600" dirty="0" smtClean="0">
                <a:solidFill>
                  <a:srgbClr val="FF0000"/>
                </a:solidFill>
              </a:rPr>
              <a:t>, 100fb</a:t>
            </a:r>
            <a:r>
              <a:rPr lang="en-US" sz="1600" baseline="30000" dirty="0" smtClean="0">
                <a:solidFill>
                  <a:srgbClr val="FF0000"/>
                </a:solidFill>
              </a:rPr>
              <a:t>-1</a:t>
            </a:r>
            <a:r>
              <a:rPr lang="en-US" sz="1600" dirty="0" smtClean="0">
                <a:solidFill>
                  <a:srgbClr val="FF0000"/>
                </a:solidFill>
              </a:rPr>
              <a:t>) and surely </a:t>
            </a:r>
            <a:r>
              <a:rPr lang="en-US" b="1" dirty="0" smtClean="0">
                <a:solidFill>
                  <a:srgbClr val="FF0000"/>
                </a:solidFill>
              </a:rPr>
              <a:t>very preliminary </a:t>
            </a:r>
            <a:r>
              <a:rPr lang="en-US" sz="1600" dirty="0" smtClean="0">
                <a:solidFill>
                  <a:srgbClr val="FF0000"/>
                </a:solidFill>
              </a:rPr>
              <a:t>(days old) and not thorough (E’s fixed)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7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190" y="230841"/>
            <a:ext cx="8229600" cy="72316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NC Cross Section Correlated Uncertainties </a:t>
            </a:r>
            <a:r>
              <a:rPr lang="en-US" sz="2000" dirty="0" smtClean="0"/>
              <a:t>(Q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=2 GeV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0" y="1057065"/>
            <a:ext cx="8560069" cy="5394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92610" y="6324509"/>
            <a:ext cx="148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</a:t>
            </a:r>
            <a:r>
              <a:rPr lang="en-US" sz="1600" dirty="0" err="1" smtClean="0"/>
              <a:t>LHeC</a:t>
            </a:r>
            <a:r>
              <a:rPr lang="en-US" sz="1600" dirty="0" smtClean="0"/>
              <a:t> CDR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9229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190" y="230841"/>
            <a:ext cx="8229600" cy="72316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NC Cross Section Correlated Uncertainties </a:t>
            </a:r>
            <a:r>
              <a:rPr lang="en-US" sz="2000" dirty="0" smtClean="0"/>
              <a:t>(Q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=20000 GeV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82" y="1012401"/>
            <a:ext cx="8092924" cy="554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2610" y="6324509"/>
            <a:ext cx="1488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</a:t>
            </a:r>
            <a:r>
              <a:rPr lang="en-US" sz="1600" dirty="0" err="1" smtClean="0"/>
              <a:t>LHeC</a:t>
            </a:r>
            <a:r>
              <a:rPr lang="en-US" sz="1600" dirty="0" smtClean="0"/>
              <a:t> CDR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413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886"/>
            <a:ext cx="7772400" cy="99067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Valence Quarks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" y="1413929"/>
            <a:ext cx="9144000" cy="4460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2497" y="106989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Very preliminary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5507" y="1229263"/>
            <a:ext cx="107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  <a:r>
              <a:rPr lang="en-US" dirty="0" smtClean="0"/>
              <a:t> valence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37406" y="1196997"/>
            <a:ext cx="107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 valence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8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041" y="122918"/>
            <a:ext cx="4446168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Valence quarks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3" name="Picture 2" descr="uval_nlo_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2" y="2797257"/>
            <a:ext cx="4743568" cy="2557003"/>
          </a:xfrm>
          <a:prstGeom prst="rect">
            <a:avLst/>
          </a:prstGeom>
        </p:spPr>
      </p:pic>
      <p:pic>
        <p:nvPicPr>
          <p:cNvPr id="4" name="Picture 3" descr="dval_nlo_new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7" y="361768"/>
            <a:ext cx="4750074" cy="6496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686551" y="2059331"/>
            <a:ext cx="1064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up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52114" y="5371421"/>
            <a:ext cx="78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down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968500"/>
            <a:ext cx="533400" cy="292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0" y="1968500"/>
            <a:ext cx="533400" cy="292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8665" y="912373"/>
            <a:ext cx="3587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x crucial for HL LHC searches</a:t>
            </a:r>
          </a:p>
          <a:p>
            <a:r>
              <a:rPr lang="en-US" dirty="0" smtClean="0"/>
              <a:t>Related to </a:t>
            </a:r>
            <a:r>
              <a:rPr lang="en-US" dirty="0" err="1" smtClean="0"/>
              <a:t>DrellYan</a:t>
            </a:r>
            <a:r>
              <a:rPr lang="en-US" dirty="0" smtClean="0"/>
              <a:t> , W mass </a:t>
            </a:r>
            <a:r>
              <a:rPr lang="en-US" dirty="0" err="1" smtClean="0"/>
              <a:t>etc</a:t>
            </a:r>
            <a:endParaRPr lang="en-US" baseline="30000" dirty="0" smtClean="0"/>
          </a:p>
          <a:p>
            <a:r>
              <a:rPr lang="en-US" dirty="0" smtClean="0"/>
              <a:t>d/u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 a classic question, still there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05481" y="5488087"/>
            <a:ext cx="2446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Need to be very careful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about error estimates</a:t>
            </a:r>
          </a:p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nd central values also!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Study only indicative.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85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886"/>
            <a:ext cx="7772400" cy="99067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Light Quarks at Large x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382" y="1881701"/>
            <a:ext cx="4582886" cy="4418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28" y="1949433"/>
            <a:ext cx="4406853" cy="4316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8677" y="1294273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</a:t>
            </a:r>
            <a:r>
              <a:rPr lang="en-US" sz="2400" baseline="-25000" dirty="0" smtClean="0"/>
              <a:t>v</a:t>
            </a:r>
            <a:r>
              <a:rPr lang="en-US" sz="2400" dirty="0" smtClean="0"/>
              <a:t>/</a:t>
            </a:r>
            <a:r>
              <a:rPr lang="en-US" sz="2400" dirty="0" err="1" smtClean="0"/>
              <a:t>u</a:t>
            </a:r>
            <a:r>
              <a:rPr lang="en-US" sz="2400" baseline="-25000" dirty="0" err="1" smtClean="0"/>
              <a:t>v</a:t>
            </a:r>
            <a:endParaRPr lang="en-US" sz="2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383757" y="133796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-25000" dirty="0" smtClean="0"/>
              <a:t>v</a:t>
            </a:r>
            <a:r>
              <a:rPr lang="en-US" sz="2400" dirty="0" smtClean="0"/>
              <a:t>-</a:t>
            </a:r>
            <a:r>
              <a:rPr lang="en-US" sz="2400" dirty="0" err="1" smtClean="0"/>
              <a:t>u</a:t>
            </a:r>
            <a:r>
              <a:rPr lang="en-US" sz="2400" baseline="-25000" dirty="0" err="1" smtClean="0"/>
              <a:t>v</a:t>
            </a:r>
            <a:endParaRPr lang="en-US" sz="24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3632497" y="106989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Very preliminary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90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Gluons and Quarks 1989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3200" dirty="0" smtClean="0">
                <a:solidFill>
                  <a:srgbClr val="0000FF"/>
                </a:solidFill>
              </a:rPr>
              <a:t>2015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036" y="1388810"/>
            <a:ext cx="4557905" cy="481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6129" y="6036161"/>
            <a:ext cx="18044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arXiv:1506.06042</a:t>
            </a:r>
          </a:p>
          <a:p>
            <a:r>
              <a:rPr lang="en-US" sz="1400" dirty="0" smtClean="0"/>
              <a:t>“Legacy” paper NC/CC</a:t>
            </a:r>
          </a:p>
          <a:p>
            <a:r>
              <a:rPr lang="en-US" sz="1400" dirty="0" smtClean="0"/>
              <a:t>HERAPDF2.0 NNLO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81" y="865242"/>
            <a:ext cx="2352209" cy="251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43" y="3798672"/>
            <a:ext cx="2462121" cy="2677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22" y="3044459"/>
            <a:ext cx="1460665" cy="308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085" y="1204144"/>
            <a:ext cx="87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BCDMS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8041" y="6587951"/>
            <a:ext cx="2582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C.Gwenlan+M.Klein</a:t>
            </a:r>
            <a:r>
              <a:rPr lang="en-US" sz="1100" dirty="0" smtClean="0"/>
              <a:t>, ATLAS, Lecce 6.10.15</a:t>
            </a:r>
            <a:endParaRPr lang="en-US" sz="11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560" y="6036161"/>
            <a:ext cx="1021944" cy="3267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33560" y="5317843"/>
            <a:ext cx="699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CDHS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6682639" y="4629375"/>
            <a:ext cx="158400" cy="1584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151381" y="4807426"/>
            <a:ext cx="1507518" cy="1320907"/>
          </a:xfrm>
          <a:prstGeom prst="straightConnector1">
            <a:avLst/>
          </a:prstGeom>
          <a:ln w="635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2209" y="6128333"/>
            <a:ext cx="6973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FF"/>
                </a:solidFill>
              </a:rPr>
              <a:t>g</a:t>
            </a:r>
            <a:r>
              <a:rPr lang="en-US" sz="1600" b="1" dirty="0" err="1" smtClean="0">
                <a:solidFill>
                  <a:srgbClr val="0000FF"/>
                </a:solidFill>
              </a:rPr>
              <a:t>g</a:t>
            </a:r>
            <a:r>
              <a:rPr lang="en-US" sz="1400" b="1" dirty="0" err="1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b="1" dirty="0" err="1" smtClean="0">
                <a:solidFill>
                  <a:srgbClr val="0000FF"/>
                </a:solidFill>
              </a:rPr>
              <a:t>H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(y=0)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344289" y="5828261"/>
            <a:ext cx="113911" cy="486254"/>
          </a:xfrm>
          <a:prstGeom prst="straightConnector1">
            <a:avLst/>
          </a:prstGeom>
          <a:ln w="12700">
            <a:solidFill>
              <a:srgbClr val="00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41357" y="6255165"/>
            <a:ext cx="10501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High mass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HL-LHC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84281" y="3429340"/>
            <a:ext cx="308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ixed target </a:t>
            </a:r>
            <a:r>
              <a:rPr lang="en-US" dirty="0" err="1" smtClean="0"/>
              <a:t>lN</a:t>
            </a:r>
            <a:r>
              <a:rPr lang="en-US" dirty="0" smtClean="0"/>
              <a:t> to </a:t>
            </a:r>
            <a:r>
              <a:rPr lang="en-US" dirty="0" err="1" smtClean="0"/>
              <a:t>ep</a:t>
            </a:r>
            <a:r>
              <a:rPr lang="en-US" dirty="0" smtClean="0"/>
              <a:t> collider </a:t>
            </a:r>
            <a:r>
              <a:rPr lang="en-US" dirty="0" smtClean="0">
                <a:sym typeface="Wingdings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8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887"/>
            <a:ext cx="7772400" cy="6999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Light Sea at small x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5348"/>
            <a:ext cx="4544983" cy="4559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080" y="1908608"/>
            <a:ext cx="4553114" cy="4467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0832" y="1550665"/>
            <a:ext cx="1082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</a:t>
            </a:r>
            <a:r>
              <a:rPr lang="en-US" sz="2400" dirty="0" smtClean="0"/>
              <a:t>nti-up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989173" y="1506016"/>
            <a:ext cx="1465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anti-down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632497" y="106989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03E2E"/>
                </a:solidFill>
              </a:rPr>
              <a:t>Very preliminary</a:t>
            </a:r>
            <a:endParaRPr lang="en-US" b="1" dirty="0">
              <a:solidFill>
                <a:srgbClr val="903E2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0098" y="4504313"/>
            <a:ext cx="1411008" cy="134391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4838" y="2840249"/>
            <a:ext cx="1411008" cy="134391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253306" y="4651996"/>
            <a:ext cx="1411008" cy="114659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238540" y="3249011"/>
            <a:ext cx="1411008" cy="644499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145846" y="6372824"/>
            <a:ext cx="236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03E2E"/>
                </a:solidFill>
              </a:rPr>
              <a:t>Kine</a:t>
            </a:r>
            <a:r>
              <a:rPr lang="en-US" dirty="0" smtClean="0">
                <a:solidFill>
                  <a:srgbClr val="903E2E"/>
                </a:solidFill>
              </a:rPr>
              <a:t> coverage NC B-EIC</a:t>
            </a:r>
            <a:endParaRPr lang="en-US" dirty="0">
              <a:solidFill>
                <a:srgbClr val="903E2E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228194" y="6434601"/>
            <a:ext cx="2226588" cy="0"/>
          </a:xfrm>
          <a:prstGeom prst="line">
            <a:avLst/>
          </a:prstGeom>
          <a:ln>
            <a:solidFill>
              <a:srgbClr val="903E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9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886"/>
            <a:ext cx="7772400" cy="99067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Gluon distribution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70" y="1698244"/>
            <a:ext cx="4369707" cy="4452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464" y="1912430"/>
            <a:ext cx="4380924" cy="42457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97604" y="4386172"/>
            <a:ext cx="1411008" cy="114659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7604" y="2554905"/>
            <a:ext cx="1411008" cy="14029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287258" y="6139241"/>
            <a:ext cx="2226588" cy="0"/>
          </a:xfrm>
          <a:prstGeom prst="line">
            <a:avLst/>
          </a:prstGeom>
          <a:ln>
            <a:solidFill>
              <a:srgbClr val="903E2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19676" y="6195608"/>
            <a:ext cx="236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903E2E"/>
                </a:solidFill>
              </a:rPr>
              <a:t>Kine</a:t>
            </a:r>
            <a:r>
              <a:rPr lang="en-US" dirty="0" smtClean="0">
                <a:solidFill>
                  <a:srgbClr val="903E2E"/>
                </a:solidFill>
              </a:rPr>
              <a:t> coverage NC B-EIC</a:t>
            </a:r>
            <a:endParaRPr lang="en-US" dirty="0">
              <a:solidFill>
                <a:srgbClr val="903E2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9083" y="119976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03E2E"/>
                </a:solidFill>
              </a:rPr>
              <a:t>Very preliminary</a:t>
            </a:r>
            <a:endParaRPr lang="en-US" b="1" dirty="0">
              <a:solidFill>
                <a:srgbClr val="903E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5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655"/>
            <a:ext cx="7772400" cy="7302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Parton-</a:t>
            </a:r>
            <a:r>
              <a:rPr lang="en-US" sz="3200" dirty="0"/>
              <a:t>P</a:t>
            </a:r>
            <a:r>
              <a:rPr lang="en-US" sz="3200" dirty="0" smtClean="0"/>
              <a:t>arton “Luminosities”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827889" y="5940778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0112" y="5940778"/>
            <a:ext cx="5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0.77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622778" y="6310110"/>
            <a:ext cx="708377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52223" y="5947066"/>
            <a:ext cx="94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0.00077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491111" y="6477000"/>
            <a:ext cx="77611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67776" y="625122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23112" y="59548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" name="Picture 2" descr="gg-lumi13-nnlo-MX10-FINER-extend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26" y="682390"/>
            <a:ext cx="7644474" cy="53430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367" y="6477000"/>
            <a:ext cx="904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ABM and HERA do not use LHC jets – is that relevant?.   </a:t>
            </a:r>
            <a:r>
              <a:rPr lang="en-US" dirty="0" err="1" smtClean="0"/>
              <a:t>qq</a:t>
            </a:r>
            <a:r>
              <a:rPr lang="en-US" dirty="0" smtClean="0"/>
              <a:t> luminosity isn’t solved either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7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891"/>
            <a:ext cx="7772400" cy="86677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Gluon Distribution at High x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 descr="all1.4lin-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86" y="1112364"/>
            <a:ext cx="3729122" cy="4454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67" y="1604163"/>
            <a:ext cx="4265660" cy="3742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592" y="5523660"/>
            <a:ext cx="795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HERA and ABM gluons are much steeper at large x than those of MMHT,CT,NNPDF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ym typeface="Wingdings"/>
              </a:rPr>
              <a:t>Can we trust </a:t>
            </a:r>
            <a:r>
              <a:rPr lang="en-US" sz="1600" dirty="0" err="1" smtClean="0">
                <a:sym typeface="Wingdings"/>
              </a:rPr>
              <a:t>factorisation</a:t>
            </a:r>
            <a:r>
              <a:rPr lang="en-US" sz="1600" dirty="0" smtClean="0">
                <a:sym typeface="Wingdings"/>
              </a:rPr>
              <a:t>, how do we test it. Jets </a:t>
            </a:r>
            <a:r>
              <a:rPr lang="en-US" sz="1600" dirty="0" err="1" smtClean="0">
                <a:sym typeface="Wingdings"/>
              </a:rPr>
              <a:t>vs</a:t>
            </a:r>
            <a:r>
              <a:rPr lang="en-US" sz="1600" dirty="0" smtClean="0">
                <a:sym typeface="Wingdings"/>
              </a:rPr>
              <a:t> inclusive DIS </a:t>
            </a:r>
          </a:p>
          <a:p>
            <a:r>
              <a:rPr lang="en-US" sz="1600" dirty="0" smtClean="0">
                <a:sym typeface="Wingdings"/>
              </a:rPr>
              <a:t>Gluon at large x becomes very small and is hugely uncertain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while M</a:t>
            </a:r>
            <a:r>
              <a:rPr lang="en-US" sz="1600" baseline="-25000" dirty="0" smtClean="0">
                <a:sym typeface="Wingdings"/>
              </a:rPr>
              <a:t>X</a:t>
            </a:r>
            <a:r>
              <a:rPr lang="en-US" sz="1600" baseline="30000" dirty="0" smtClean="0">
                <a:sym typeface="Wingdings"/>
              </a:rPr>
              <a:t>2</a:t>
            </a:r>
            <a:r>
              <a:rPr lang="en-US" sz="1600" dirty="0" smtClean="0">
                <a:sym typeface="Wingdings"/>
              </a:rPr>
              <a:t>=sx</a:t>
            </a:r>
            <a:r>
              <a:rPr lang="en-US" sz="1600" baseline="-25000" dirty="0" smtClean="0">
                <a:sym typeface="Wingdings"/>
              </a:rPr>
              <a:t>1</a:t>
            </a:r>
            <a:r>
              <a:rPr lang="en-US" sz="1600" dirty="0" smtClean="0">
                <a:sym typeface="Wingdings"/>
              </a:rPr>
              <a:t>x</a:t>
            </a:r>
            <a:r>
              <a:rPr lang="en-US" sz="1600" baseline="-25000" dirty="0" smtClean="0">
                <a:sym typeface="Wingdings"/>
              </a:rPr>
              <a:t>2</a:t>
            </a:r>
            <a:r>
              <a:rPr lang="en-US" sz="1600" dirty="0" smtClean="0">
                <a:sym typeface="Wingdings"/>
              </a:rPr>
              <a:t> ..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The determination of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xg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at large x is a </a:t>
            </a:r>
            <a:r>
              <a:rPr lang="en-US" b="1" smtClean="0">
                <a:solidFill>
                  <a:srgbClr val="000090"/>
                </a:solidFill>
                <a:sym typeface="Wingdings"/>
              </a:rPr>
              <a:t>severe challenge + not 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just for one channel 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</a:t>
            </a:r>
            <a:endParaRPr lang="en-US" b="1" dirty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154" y="4905405"/>
            <a:ext cx="835028" cy="585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93" y="114049"/>
            <a:ext cx="8229600" cy="72316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000090"/>
                </a:solidFill>
              </a:rPr>
              <a:t>  PV Structure Function F</a:t>
            </a:r>
            <a:r>
              <a:rPr lang="en-US" sz="3200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baseline="30000" dirty="0" smtClean="0">
                <a:solidFill>
                  <a:srgbClr val="000090"/>
                </a:solidFill>
              </a:rPr>
              <a:t>γZ</a:t>
            </a:r>
            <a:endParaRPr lang="en-US" sz="3200" baseline="300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3987"/>
            <a:ext cx="8282701" cy="236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83" y="968604"/>
            <a:ext cx="7260822" cy="886203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22" y="1972092"/>
            <a:ext cx="2743617" cy="659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742" y="2748149"/>
            <a:ext cx="4554665" cy="835315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770" y="2116684"/>
            <a:ext cx="3889443" cy="354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63388" y="2920803"/>
            <a:ext cx="122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 smtClean="0"/>
              <a:t>     e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     2ev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u  4/9    2/9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d  1/9    2/9</a:t>
            </a:r>
            <a:endParaRPr lang="en-US" sz="16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757171" y="3052194"/>
            <a:ext cx="2" cy="656015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44623" y="3219193"/>
            <a:ext cx="1142177" cy="0"/>
          </a:xfrm>
          <a:prstGeom prst="line">
            <a:avLst/>
          </a:prstGeom>
          <a:ln w="12700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28376" y="3972227"/>
            <a:ext cx="3352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EIC 10fb</a:t>
            </a:r>
            <a:r>
              <a:rPr lang="en-US" sz="1600" baseline="30000" dirty="0" smtClean="0">
                <a:solidFill>
                  <a:srgbClr val="000090"/>
                </a:solidFill>
              </a:rPr>
              <a:t>-1 </a:t>
            </a:r>
            <a:r>
              <a:rPr lang="en-US" sz="1600" dirty="0" smtClean="0">
                <a:solidFill>
                  <a:srgbClr val="000090"/>
                </a:solidFill>
              </a:rPr>
              <a:t>P=+- 0.8 </a:t>
            </a:r>
            <a:r>
              <a:rPr lang="en-US" sz="1600" dirty="0" err="1" smtClean="0">
                <a:solidFill>
                  <a:srgbClr val="00009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000090"/>
                </a:solidFill>
              </a:rPr>
              <a:t>e</a:t>
            </a:r>
            <a:r>
              <a:rPr lang="en-US" sz="1600" dirty="0" smtClean="0">
                <a:solidFill>
                  <a:srgbClr val="000090"/>
                </a:solidFill>
              </a:rPr>
              <a:t>=9.4, </a:t>
            </a:r>
            <a:r>
              <a:rPr lang="en-US" sz="1600" dirty="0" err="1" smtClean="0">
                <a:solidFill>
                  <a:srgbClr val="000090"/>
                </a:solidFill>
              </a:rPr>
              <a:t>E</a:t>
            </a:r>
            <a:r>
              <a:rPr lang="en-US" sz="1600" baseline="-25000" dirty="0" err="1" smtClean="0">
                <a:solidFill>
                  <a:srgbClr val="000090"/>
                </a:solidFill>
              </a:rPr>
              <a:t>p</a:t>
            </a:r>
            <a:r>
              <a:rPr lang="en-US" sz="1600" dirty="0" smtClean="0">
                <a:solidFill>
                  <a:srgbClr val="000090"/>
                </a:solidFill>
              </a:rPr>
              <a:t>=250 </a:t>
            </a:r>
            <a:r>
              <a:rPr lang="en-US" sz="1600" dirty="0" err="1" smtClean="0">
                <a:solidFill>
                  <a:srgbClr val="000090"/>
                </a:solidFill>
              </a:rPr>
              <a:t>GeV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44623" y="2920803"/>
            <a:ext cx="1135070" cy="830996"/>
          </a:xfrm>
          <a:prstGeom prst="rect">
            <a:avLst/>
          </a:prstGeom>
          <a:solidFill>
            <a:srgbClr val="000090">
              <a:alpha val="1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05795" y="6446521"/>
            <a:ext cx="846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Z exchange may be seen at large x at  the EIC to measure PV effects with </a:t>
            </a:r>
            <a:r>
              <a:rPr lang="en-US" dirty="0" err="1" smtClean="0">
                <a:solidFill>
                  <a:srgbClr val="000090"/>
                </a:solidFill>
              </a:rPr>
              <a:t>polarisation</a:t>
            </a:r>
            <a:r>
              <a:rPr lang="en-US" dirty="0" smtClean="0">
                <a:solidFill>
                  <a:srgbClr val="000090"/>
                </a:solidFill>
              </a:rPr>
              <a:t> flip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74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1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9" y="172445"/>
            <a:ext cx="7415327" cy="62426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405" y="6273224"/>
            <a:ext cx="7476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    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LHeC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10fb</a:t>
            </a:r>
            <a:r>
              <a:rPr lang="en-US" sz="1600" baseline="30000" dirty="0">
                <a:solidFill>
                  <a:srgbClr val="0000FF"/>
                </a:solidFill>
              </a:rPr>
              <a:t>-1 </a:t>
            </a:r>
            <a:r>
              <a:rPr lang="en-US" sz="1600" dirty="0">
                <a:solidFill>
                  <a:srgbClr val="0000FF"/>
                </a:solidFill>
              </a:rPr>
              <a:t>P=+- 0.8 </a:t>
            </a:r>
            <a:r>
              <a:rPr lang="en-US" sz="1600" dirty="0" err="1">
                <a:solidFill>
                  <a:srgbClr val="0000FF"/>
                </a:solidFill>
              </a:rPr>
              <a:t>E</a:t>
            </a:r>
            <a:r>
              <a:rPr lang="en-US" sz="1600" baseline="-25000" dirty="0" err="1">
                <a:solidFill>
                  <a:srgbClr val="0000FF"/>
                </a:solidFill>
              </a:rPr>
              <a:t>e</a:t>
            </a:r>
            <a:r>
              <a:rPr lang="en-US" sz="1600" dirty="0" smtClean="0">
                <a:solidFill>
                  <a:srgbClr val="0000FF"/>
                </a:solidFill>
              </a:rPr>
              <a:t>=60, </a:t>
            </a:r>
            <a:r>
              <a:rPr lang="en-US" sz="1600" dirty="0" err="1">
                <a:solidFill>
                  <a:srgbClr val="0000FF"/>
                </a:solidFill>
              </a:rPr>
              <a:t>E</a:t>
            </a:r>
            <a:r>
              <a:rPr lang="en-US" sz="1600" baseline="-25000" dirty="0" err="1">
                <a:solidFill>
                  <a:srgbClr val="0000FF"/>
                </a:solidFill>
              </a:rPr>
              <a:t>p</a:t>
            </a:r>
            <a:r>
              <a:rPr lang="en-US" sz="1600" dirty="0" smtClean="0">
                <a:solidFill>
                  <a:srgbClr val="0000FF"/>
                </a:solidFill>
              </a:rPr>
              <a:t>=7000 </a:t>
            </a:r>
            <a:r>
              <a:rPr lang="en-US" sz="1600" dirty="0" err="1" smtClean="0">
                <a:solidFill>
                  <a:srgbClr val="0000FF"/>
                </a:solidFill>
              </a:rPr>
              <a:t>GeV</a:t>
            </a:r>
            <a:r>
              <a:rPr lang="en-US" sz="1600" dirty="0" smtClean="0">
                <a:solidFill>
                  <a:srgbClr val="0000FF"/>
                </a:solidFill>
              </a:rPr>
              <a:t>         </a:t>
            </a:r>
            <a:r>
              <a:rPr lang="en-US" sz="2000" dirty="0" smtClean="0">
                <a:solidFill>
                  <a:srgbClr val="0000FF"/>
                </a:solidFill>
              </a:rPr>
              <a:t>o</a:t>
            </a:r>
            <a:r>
              <a:rPr lang="en-US" sz="1600" dirty="0" smtClean="0">
                <a:solidFill>
                  <a:srgbClr val="0000FF"/>
                </a:solidFill>
              </a:rPr>
              <a:t> EIC </a:t>
            </a:r>
            <a:r>
              <a:rPr lang="en-US" sz="1600" dirty="0">
                <a:solidFill>
                  <a:srgbClr val="0000FF"/>
                </a:solidFill>
              </a:rPr>
              <a:t>10fb</a:t>
            </a:r>
            <a:r>
              <a:rPr lang="en-US" sz="1600" baseline="30000" dirty="0">
                <a:solidFill>
                  <a:srgbClr val="0000FF"/>
                </a:solidFill>
              </a:rPr>
              <a:t>-1 </a:t>
            </a:r>
            <a:r>
              <a:rPr lang="en-US" sz="1600" dirty="0">
                <a:solidFill>
                  <a:srgbClr val="0000FF"/>
                </a:solidFill>
              </a:rPr>
              <a:t>P=+- 0.8 </a:t>
            </a:r>
            <a:r>
              <a:rPr lang="en-US" sz="1600" dirty="0" err="1">
                <a:solidFill>
                  <a:srgbClr val="0000FF"/>
                </a:solidFill>
              </a:rPr>
              <a:t>E</a:t>
            </a:r>
            <a:r>
              <a:rPr lang="en-US" sz="1600" baseline="-25000" dirty="0" err="1">
                <a:solidFill>
                  <a:srgbClr val="0000FF"/>
                </a:solidFill>
              </a:rPr>
              <a:t>e</a:t>
            </a:r>
            <a:r>
              <a:rPr lang="en-US" sz="1600" dirty="0">
                <a:solidFill>
                  <a:srgbClr val="0000FF"/>
                </a:solidFill>
              </a:rPr>
              <a:t>=9.4, </a:t>
            </a:r>
            <a:r>
              <a:rPr lang="en-US" sz="1600" dirty="0" err="1">
                <a:solidFill>
                  <a:srgbClr val="0000FF"/>
                </a:solidFill>
              </a:rPr>
              <a:t>E</a:t>
            </a:r>
            <a:r>
              <a:rPr lang="en-US" sz="1600" baseline="-25000" dirty="0" err="1">
                <a:solidFill>
                  <a:srgbClr val="0000FF"/>
                </a:solidFill>
              </a:rPr>
              <a:t>p</a:t>
            </a:r>
            <a:r>
              <a:rPr lang="en-US" sz="1600" dirty="0">
                <a:solidFill>
                  <a:srgbClr val="0000FF"/>
                </a:solidFill>
              </a:rPr>
              <a:t>=250 </a:t>
            </a:r>
            <a:r>
              <a:rPr lang="en-US" sz="1600" dirty="0" err="1">
                <a:solidFill>
                  <a:srgbClr val="0000FF"/>
                </a:solidFill>
              </a:rPr>
              <a:t>GeV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982728" y="6464216"/>
            <a:ext cx="122400" cy="122400"/>
          </a:xfrm>
          <a:prstGeom prst="ellipse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17562" y="388105"/>
            <a:ext cx="697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F</a:t>
            </a:r>
            <a:r>
              <a:rPr lang="en-US" sz="2800" baseline="-25000" dirty="0" smtClean="0">
                <a:solidFill>
                  <a:srgbClr val="000090"/>
                </a:solidFill>
              </a:rPr>
              <a:t>2</a:t>
            </a:r>
            <a:r>
              <a:rPr lang="en-US" sz="2800" baseline="30000" dirty="0" smtClean="0">
                <a:solidFill>
                  <a:srgbClr val="000090"/>
                </a:solidFill>
              </a:rPr>
              <a:t>γZ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8783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26" y="1943100"/>
            <a:ext cx="3722874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6700" y="787400"/>
            <a:ext cx="2775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“Critical gravitational collapse”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1943100"/>
            <a:ext cx="3670299" cy="3706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3600" y="787400"/>
            <a:ext cx="3588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Baskerville"/>
                <a:cs typeface="Baskerville"/>
              </a:rPr>
              <a:t>“BFKL evolution and Saturation in DIS”</a:t>
            </a:r>
            <a:endParaRPr lang="en-US" sz="1600" dirty="0">
              <a:latin typeface="Baskerville"/>
              <a:cs typeface="Baskervill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991" y="6049336"/>
            <a:ext cx="1181415" cy="728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93421" y="6077466"/>
            <a:ext cx="3594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askerville"/>
                <a:cs typeface="Baskerville"/>
              </a:rPr>
              <a:t>5d tiny black holes and </a:t>
            </a:r>
            <a:r>
              <a:rPr lang="en-US" sz="1400" dirty="0" err="1" smtClean="0">
                <a:latin typeface="Baskerville"/>
                <a:cs typeface="Baskerville"/>
              </a:rPr>
              <a:t>perturbative</a:t>
            </a:r>
            <a:r>
              <a:rPr lang="en-US" sz="1400" dirty="0" smtClean="0">
                <a:latin typeface="Baskerville"/>
                <a:cs typeface="Baskerville"/>
              </a:rPr>
              <a:t> saturation</a:t>
            </a:r>
          </a:p>
          <a:p>
            <a:r>
              <a:rPr lang="en-US" sz="1400" dirty="0" smtClean="0">
                <a:latin typeface="Baskerville"/>
                <a:cs typeface="Baskerville"/>
              </a:rPr>
              <a:t>Talk by </a:t>
            </a:r>
            <a:r>
              <a:rPr lang="en-US" sz="1400" dirty="0" err="1" smtClean="0">
                <a:latin typeface="Baskerville"/>
                <a:cs typeface="Baskerville"/>
              </a:rPr>
              <a:t>A.S.Vera</a:t>
            </a:r>
            <a:r>
              <a:rPr lang="en-US" sz="1400" dirty="0" smtClean="0">
                <a:latin typeface="Baskerville"/>
                <a:cs typeface="Baskerville"/>
              </a:rPr>
              <a:t> at </a:t>
            </a:r>
            <a:r>
              <a:rPr lang="en-US" sz="1400" dirty="0" err="1" smtClean="0">
                <a:latin typeface="Baskerville"/>
                <a:cs typeface="Baskerville"/>
              </a:rPr>
              <a:t>LHeC</a:t>
            </a:r>
            <a:r>
              <a:rPr lang="en-US" sz="1400" dirty="0" smtClean="0">
                <a:latin typeface="Baskerville"/>
                <a:cs typeface="Baskerville"/>
              </a:rPr>
              <a:t> Workshop 2008</a:t>
            </a:r>
            <a:endParaRPr lang="en-US" sz="1400" dirty="0">
              <a:latin typeface="Baskerville"/>
              <a:cs typeface="Baskervill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700" y="60892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Baskerville"/>
                <a:cs typeface="Baskerville"/>
              </a:rPr>
              <a:t>Circles in a circle</a:t>
            </a:r>
          </a:p>
          <a:p>
            <a:r>
              <a:rPr lang="en-US" sz="1200" dirty="0">
                <a:latin typeface="Baskerville"/>
                <a:cs typeface="Baskerville"/>
              </a:rPr>
              <a:t>V. Kandinsky, 1923</a:t>
            </a:r>
          </a:p>
          <a:p>
            <a:r>
              <a:rPr lang="en-US" sz="1200" dirty="0">
                <a:latin typeface="Baskerville"/>
                <a:cs typeface="Baskerville"/>
              </a:rPr>
              <a:t>Philadelphia Museum of Art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2294" y="162452"/>
            <a:ext cx="3032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Remarks on Saturation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559943" y="436112"/>
            <a:ext cx="22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talk by Anna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Stasto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24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1760"/>
            <a:ext cx="7772400" cy="88370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titel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33" y="256870"/>
            <a:ext cx="8708340" cy="626562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159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262"/>
            <a:ext cx="8229600" cy="850925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eA</a:t>
            </a:r>
            <a:r>
              <a:rPr lang="en-US" sz="3200" dirty="0" smtClean="0"/>
              <a:t> Kinematics and </a:t>
            </a:r>
            <a:r>
              <a:rPr lang="en-US" sz="3200" dirty="0" err="1" smtClean="0"/>
              <a:t>xg</a:t>
            </a:r>
            <a:r>
              <a:rPr lang="en-US" sz="3200" dirty="0" smtClean="0"/>
              <a:t> near the Saturation Line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44" y="1163307"/>
            <a:ext cx="4473842" cy="4248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325" y="1333961"/>
            <a:ext cx="4058614" cy="4035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12" y="1798311"/>
            <a:ext cx="2090113" cy="618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203" y="5487346"/>
            <a:ext cx="7884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see saturation you need </a:t>
            </a:r>
            <a:r>
              <a:rPr lang="en-US" dirty="0" err="1" smtClean="0"/>
              <a:t>xg</a:t>
            </a:r>
            <a:r>
              <a:rPr lang="en-US" dirty="0" smtClean="0"/>
              <a:t> to be large, the strong coupling small, </a:t>
            </a:r>
            <a:r>
              <a:rPr lang="en-US" dirty="0" err="1" smtClean="0"/>
              <a:t>ep</a:t>
            </a:r>
            <a:r>
              <a:rPr lang="en-US" dirty="0" smtClean="0"/>
              <a:t> and </a:t>
            </a:r>
            <a:r>
              <a:rPr lang="en-US" dirty="0" err="1" smtClean="0"/>
              <a:t>eA.</a:t>
            </a:r>
            <a:endParaRPr lang="en-US" dirty="0" smtClean="0"/>
          </a:p>
          <a:p>
            <a:r>
              <a:rPr lang="en-US" dirty="0" smtClean="0"/>
              <a:t>To discover subtleties such as log(1/x) terms one needs high precision data of  </a:t>
            </a:r>
          </a:p>
          <a:p>
            <a:r>
              <a:rPr lang="en-US" dirty="0" smtClean="0"/>
              <a:t>δF</a:t>
            </a:r>
            <a:r>
              <a:rPr lang="en-US" baseline="-25000" dirty="0" smtClean="0"/>
              <a:t>2</a:t>
            </a:r>
            <a:r>
              <a:rPr lang="en-US" dirty="0" smtClean="0"/>
              <a:t>/δlnQ</a:t>
            </a:r>
            <a:r>
              <a:rPr lang="en-US" baseline="30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which requires to include data to Q</a:t>
            </a:r>
            <a:r>
              <a:rPr lang="en-US" baseline="30000" dirty="0" smtClean="0"/>
              <a:t>2</a:t>
            </a:r>
            <a:r>
              <a:rPr lang="en-US" dirty="0" smtClean="0"/>
              <a:t> ~ 10 GeV</a:t>
            </a:r>
            <a:r>
              <a:rPr lang="en-US" baseline="30000" dirty="0" smtClean="0"/>
              <a:t>2</a:t>
            </a:r>
            <a:r>
              <a:rPr lang="en-US" dirty="0" smtClean="0"/>
              <a:t> [</a:t>
            </a:r>
            <a:r>
              <a:rPr lang="en-US" dirty="0" err="1" smtClean="0"/>
              <a:t>x</a:t>
            </a:r>
            <a:r>
              <a:rPr lang="en-US" baseline="-25000" dirty="0" err="1" smtClean="0"/>
              <a:t>min</a:t>
            </a:r>
            <a:r>
              <a:rPr lang="en-US" dirty="0" smtClean="0"/>
              <a:t>=10/s] and of F</a:t>
            </a:r>
            <a:r>
              <a:rPr lang="en-US" baseline="-25000" dirty="0" smtClean="0"/>
              <a:t>L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This has been demonstrated for the </a:t>
            </a:r>
            <a:r>
              <a:rPr lang="en-US" dirty="0" err="1" smtClean="0"/>
              <a:t>LHeC</a:t>
            </a:r>
            <a:r>
              <a:rPr lang="en-US" dirty="0" smtClean="0"/>
              <a:t> kinematic range in the CDR </a:t>
            </a:r>
            <a:r>
              <a:rPr lang="en-US" sz="1400" dirty="0" smtClean="0"/>
              <a:t>(</a:t>
            </a:r>
            <a:r>
              <a:rPr lang="en-US" sz="1400" dirty="0" err="1" smtClean="0"/>
              <a:t>cf</a:t>
            </a:r>
            <a:r>
              <a:rPr lang="en-US" sz="1400" dirty="0" smtClean="0"/>
              <a:t> MCS talk)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0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79" y="162476"/>
            <a:ext cx="6098809" cy="99067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HERA - Lessons on  F</a:t>
            </a:r>
            <a:r>
              <a:rPr lang="en-US" sz="3200" baseline="-25000" dirty="0" smtClean="0"/>
              <a:t>L</a:t>
            </a:r>
            <a:endParaRPr lang="en-US" sz="3200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44" y="955459"/>
            <a:ext cx="5303472" cy="3524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273" y="440268"/>
            <a:ext cx="3426593" cy="4320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018" y="1059830"/>
            <a:ext cx="1267182" cy="768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345" y="4480377"/>
            <a:ext cx="86485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backgrounds at high y=1-E’/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endParaRPr lang="en-US" baseline="-25000" dirty="0" smtClean="0"/>
          </a:p>
          <a:p>
            <a:r>
              <a:rPr lang="en-US" dirty="0" smtClean="0"/>
              <a:t>Subtraction with opposite beam charge data, corrected for background charge asymmetry</a:t>
            </a:r>
          </a:p>
          <a:p>
            <a:endParaRPr lang="en-US" dirty="0" smtClean="0"/>
          </a:p>
          <a:p>
            <a:r>
              <a:rPr lang="en-US" dirty="0" smtClean="0">
                <a:sym typeface="Wingdings"/>
              </a:rPr>
              <a:t> Need very high luminosity at minimal three energy settings</a:t>
            </a:r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Need some e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data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/>
              <a:t>Need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E’ as large as possible (y=0.9 is E’=1 </a:t>
            </a:r>
            <a:r>
              <a:rPr lang="en-US" dirty="0" err="1" smtClean="0"/>
              <a:t>GeV</a:t>
            </a:r>
            <a:r>
              <a:rPr lang="en-US" dirty="0" smtClean="0"/>
              <a:t> for 10 </a:t>
            </a:r>
            <a:r>
              <a:rPr lang="en-US" dirty="0" err="1" smtClean="0"/>
              <a:t>GeV</a:t>
            </a:r>
            <a:r>
              <a:rPr lang="en-US" dirty="0" smtClean="0"/>
              <a:t> electron beam energy)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/>
              <a:t>Need tracker in front of backward calorimeter, charge measurement [H1 BST..]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/>
              <a:t>Need efficient </a:t>
            </a:r>
            <a:r>
              <a:rPr lang="en-US" dirty="0" err="1" smtClean="0"/>
              <a:t>photoproduction</a:t>
            </a:r>
            <a:r>
              <a:rPr lang="en-US" dirty="0" smtClean="0"/>
              <a:t> tagger</a:t>
            </a:r>
          </a:p>
        </p:txBody>
      </p:sp>
    </p:spTree>
    <p:extLst>
      <p:ext uri="{BB962C8B-B14F-4D97-AF65-F5344CB8AC3E}">
        <p14:creationId xmlns:p14="http://schemas.microsoft.com/office/powerpoint/2010/main" val="380117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21760"/>
            <a:ext cx="7772400" cy="88370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titel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19" y="241300"/>
            <a:ext cx="8913099" cy="63574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555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886"/>
            <a:ext cx="7772400" cy="99067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46" y="263886"/>
            <a:ext cx="6820642" cy="5716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7093" y="504457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LHeC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H1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4408" y="5915170"/>
            <a:ext cx="455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/L[fb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]     60/1      30/0.3    20/0.1    10/0.05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647" y="6391378"/>
            <a:ext cx="852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increased range and precision </a:t>
            </a:r>
            <a:r>
              <a:rPr lang="en-US" dirty="0" err="1" smtClean="0"/>
              <a:t>vs</a:t>
            </a:r>
            <a:r>
              <a:rPr lang="en-US" dirty="0" smtClean="0"/>
              <a:t> H1. Luminosities chosen for 10</a:t>
            </a:r>
            <a:r>
              <a:rPr lang="en-US" baseline="30000" dirty="0" smtClean="0"/>
              <a:t>33</a:t>
            </a:r>
            <a:r>
              <a:rPr lang="en-US" dirty="0" smtClean="0"/>
              <a:t> design. Lower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7828277" y="4843982"/>
            <a:ext cx="1033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Stat+syst</a:t>
            </a:r>
            <a:endParaRPr lang="en-US" dirty="0" smtClean="0"/>
          </a:p>
          <a:p>
            <a:r>
              <a:rPr lang="en-US" dirty="0" smtClean="0"/>
              <a:t>Errors.</a:t>
            </a:r>
          </a:p>
          <a:p>
            <a:endParaRPr lang="en-US" dirty="0"/>
          </a:p>
          <a:p>
            <a:r>
              <a:rPr lang="en-US" dirty="0" smtClean="0"/>
              <a:t>See </a:t>
            </a:r>
            <a:r>
              <a:rPr lang="en-US" dirty="0"/>
              <a:t>C</a:t>
            </a:r>
            <a:r>
              <a:rPr lang="en-US" dirty="0" smtClean="0"/>
              <a:t>DR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02188" y="447721"/>
            <a:ext cx="118989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F</a:t>
            </a:r>
            <a:r>
              <a:rPr lang="en-US" sz="2400" baseline="-25000" dirty="0" smtClean="0">
                <a:solidFill>
                  <a:srgbClr val="FF000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err="1" smtClean="0">
                <a:solidFill>
                  <a:srgbClr val="FF0000"/>
                </a:solidFill>
              </a:rPr>
              <a:t>LHeC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sz="2000" dirty="0" smtClean="0">
                <a:solidFill>
                  <a:srgbClr val="0000FF"/>
                </a:solidFill>
              </a:rPr>
              <a:t>+ H1 data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</a:t>
            </a:r>
            <a:r>
              <a:rPr lang="en-US" sz="3200" baseline="-25000" dirty="0" smtClean="0"/>
              <a:t>L</a:t>
            </a:r>
            <a:r>
              <a:rPr lang="en-US" sz="3200" dirty="0" smtClean="0"/>
              <a:t> at the EIC in </a:t>
            </a:r>
            <a:r>
              <a:rPr lang="en-US" sz="3200" dirty="0" err="1" smtClean="0"/>
              <a:t>ep</a:t>
            </a:r>
            <a:endParaRPr lang="en-US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1742417" y="1276422"/>
            <a:ext cx="5360149" cy="4693122"/>
            <a:chOff x="260117" y="1123333"/>
            <a:chExt cx="3563007" cy="36999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0" t="7576" r="8539" b="4101"/>
            <a:stretch/>
          </p:blipFill>
          <p:spPr>
            <a:xfrm>
              <a:off x="260117" y="1123333"/>
              <a:ext cx="3563007" cy="36999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78772" y="1242266"/>
              <a:ext cx="723128" cy="4419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Times"/>
                  <a:cs typeface="Times"/>
                </a:rPr>
                <a:t>e+p</a:t>
              </a:r>
              <a:endParaRPr lang="en-US" dirty="0">
                <a:latin typeface="Times"/>
                <a:cs typeface="Time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343728" y="6143587"/>
            <a:ext cx="702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Complementary F</a:t>
            </a:r>
            <a:r>
              <a:rPr lang="en-US" baseline="-25000" dirty="0" smtClean="0"/>
              <a:t>L</a:t>
            </a:r>
            <a:r>
              <a:rPr lang="en-US" dirty="0" smtClean="0"/>
              <a:t> measurements of EIC and </a:t>
            </a:r>
            <a:r>
              <a:rPr lang="en-US" dirty="0" err="1" smtClean="0"/>
              <a:t>LHeC</a:t>
            </a:r>
            <a:r>
              <a:rPr lang="en-US" dirty="0" smtClean="0"/>
              <a:t> - will be “side by side”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05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634" y="39674"/>
            <a:ext cx="7772400" cy="89458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Future </a:t>
            </a:r>
            <a:r>
              <a:rPr lang="en-US" sz="3200" dirty="0"/>
              <a:t> </a:t>
            </a:r>
            <a:r>
              <a:rPr lang="en-US" sz="3200" dirty="0" smtClean="0"/>
              <a:t>Nuclear PDFs with </a:t>
            </a:r>
            <a:r>
              <a:rPr lang="en-US" sz="3200" dirty="0" err="1" smtClean="0"/>
              <a:t>LHeC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33169" y="1127562"/>
            <a:ext cx="78140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an </a:t>
            </a:r>
            <a:r>
              <a:rPr lang="en-US" dirty="0" err="1" smtClean="0"/>
              <a:t>eA</a:t>
            </a:r>
            <a:r>
              <a:rPr lang="en-US" dirty="0" smtClean="0"/>
              <a:t> collider one can determine nuclear PDFs in a novel, the classic way.</a:t>
            </a:r>
          </a:p>
          <a:p>
            <a:r>
              <a:rPr lang="en-US" dirty="0" smtClean="0"/>
              <a:t>Currently: use some proton PDF base and fit a </a:t>
            </a:r>
            <a:r>
              <a:rPr lang="en-US" dirty="0" err="1" smtClean="0"/>
              <a:t>parameterised</a:t>
            </a:r>
            <a:r>
              <a:rPr lang="en-US" dirty="0" smtClean="0"/>
              <a:t> shadowing term R.</a:t>
            </a:r>
          </a:p>
          <a:p>
            <a:r>
              <a:rPr lang="en-US" dirty="0" smtClean="0"/>
              <a:t>Then: use the NC and CC </a:t>
            </a:r>
            <a:r>
              <a:rPr lang="en-US" dirty="0" err="1" smtClean="0"/>
              <a:t>eA</a:t>
            </a:r>
            <a:r>
              <a:rPr lang="en-US" dirty="0" smtClean="0"/>
              <a:t> cross sections directly and get R(x,Q</a:t>
            </a:r>
            <a:r>
              <a:rPr lang="en-US" baseline="30000" dirty="0" smtClean="0"/>
              <a:t>2</a:t>
            </a:r>
            <a:r>
              <a:rPr lang="en-US" dirty="0" smtClean="0"/>
              <a:t>;p) as </a:t>
            </a:r>
            <a:r>
              <a:rPr lang="en-US" dirty="0" err="1" smtClean="0"/>
              <a:t>p/N</a:t>
            </a:r>
            <a:r>
              <a:rPr lang="en-US" dirty="0" smtClean="0"/>
              <a:t> PDFs.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34" y="2712156"/>
            <a:ext cx="3658718" cy="3553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7222" y="6265334"/>
            <a:ext cx="354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1fb</a:t>
            </a:r>
            <a:r>
              <a:rPr lang="en-US" baseline="30000" dirty="0" smtClean="0"/>
              <a:t>-1 </a:t>
            </a:r>
            <a:r>
              <a:rPr lang="en-US" dirty="0" smtClean="0"/>
              <a:t>of sole 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 err="1" smtClean="0"/>
              <a:t>isoscalar</a:t>
            </a:r>
            <a:r>
              <a:rPr lang="en-US" dirty="0" smtClean="0"/>
              <a:t> data fitted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9498" y="2300111"/>
            <a:ext cx="3140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Gluon density uncertainty in </a:t>
            </a:r>
            <a:r>
              <a:rPr lang="en-US" dirty="0" err="1" smtClean="0">
                <a:solidFill>
                  <a:srgbClr val="FF0000"/>
                </a:solidFill>
              </a:rPr>
              <a:t>eA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67" y="3303333"/>
            <a:ext cx="1022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preliminary</a:t>
            </a:r>
            <a:endParaRPr lang="en-US" sz="1400" dirty="0"/>
          </a:p>
        </p:txBody>
      </p:sp>
      <p:pic>
        <p:nvPicPr>
          <p:cNvPr id="9" name="Picture 8" descr="f2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05202" y="1792861"/>
            <a:ext cx="4009567" cy="56740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0442" y="2300111"/>
            <a:ext cx="23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Charm density in nuclei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69556" y="6491111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Impact parameter measurement in </a:t>
            </a:r>
            <a:r>
              <a:rPr lang="en-US" sz="1600" dirty="0" err="1" smtClean="0">
                <a:solidFill>
                  <a:srgbClr val="0000FF"/>
                </a:solidFill>
              </a:rPr>
              <a:t>eA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857" y="772826"/>
            <a:ext cx="420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talk by Nestor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Armesto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at this workshop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0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819" y="263886"/>
            <a:ext cx="7895381" cy="99067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sz="3200" baseline="-25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3200" baseline="30000" dirty="0" smtClean="0">
                <a:solidFill>
                  <a:schemeClr val="accent1">
                    <a:lumMod val="75000"/>
                  </a:schemeClr>
                </a:solidFill>
              </a:rPr>
              <a:t>c,Au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(x,Q</a:t>
            </a:r>
            <a:r>
              <a:rPr lang="en-US" sz="2400" baseline="30000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with the EIC</a:t>
            </a:r>
            <a:endParaRPr lang="en-US" sz="28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41" y="1254559"/>
            <a:ext cx="5461711" cy="5246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5024" y="5620725"/>
            <a:ext cx="11278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eRHIC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Design </a:t>
            </a:r>
            <a:r>
              <a:rPr lang="en-US" sz="1400" dirty="0"/>
              <a:t>S</a:t>
            </a:r>
            <a:r>
              <a:rPr lang="en-US" sz="1400" dirty="0" smtClean="0"/>
              <a:t>tudy</a:t>
            </a:r>
          </a:p>
          <a:p>
            <a:r>
              <a:rPr lang="en-US" sz="1400" dirty="0" smtClean="0"/>
              <a:t>1409.1633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964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6760" y="112707"/>
            <a:ext cx="7772400" cy="688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Charm Structure Function in Nuclei</a:t>
            </a:r>
            <a:endParaRPr lang="en-US" sz="2800" dirty="0"/>
          </a:p>
        </p:txBody>
      </p:sp>
      <p:pic>
        <p:nvPicPr>
          <p:cNvPr id="3" name="Picture 2" descr="f2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61735" y="-510967"/>
            <a:ext cx="5994363" cy="8482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4063" y="1209458"/>
            <a:ext cx="847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0.0000085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403263" y="1437448"/>
            <a:ext cx="691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0.00002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842943" y="1620084"/>
            <a:ext cx="691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0.00005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796703" y="2105080"/>
            <a:ext cx="61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0.0002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312863" y="1832956"/>
            <a:ext cx="769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0.000085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175903" y="2408660"/>
            <a:ext cx="61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0.0005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600463" y="2712240"/>
            <a:ext cx="691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0.00085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25023" y="3030938"/>
            <a:ext cx="53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3983" y="3349636"/>
            <a:ext cx="53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0.005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601983" y="3743924"/>
            <a:ext cx="61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0.0085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889263" y="4106756"/>
            <a:ext cx="457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0.02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117263" y="4531280"/>
            <a:ext cx="414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smtClean="0"/>
              <a:t>.05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088223" y="4895332"/>
            <a:ext cx="49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smtClean="0"/>
              <a:t>.085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118463" y="543958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200" dirty="0" smtClean="0"/>
              <a:t>0.2</a:t>
            </a:r>
            <a:endParaRPr lang="en-US" sz="1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220623" y="5822405"/>
            <a:ext cx="2432694" cy="0"/>
          </a:xfrm>
          <a:prstGeom prst="line">
            <a:avLst/>
          </a:prstGeom>
          <a:ln>
            <a:solidFill>
              <a:srgbClr val="008000">
                <a:alpha val="6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94895" y="4412771"/>
            <a:ext cx="1358422" cy="1026809"/>
          </a:xfrm>
          <a:prstGeom prst="line">
            <a:avLst/>
          </a:prstGeom>
          <a:ln>
            <a:solidFill>
              <a:srgbClr val="008000">
                <a:alpha val="6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31103" y="3456162"/>
            <a:ext cx="1163792" cy="956609"/>
          </a:xfrm>
          <a:prstGeom prst="line">
            <a:avLst/>
          </a:prstGeom>
          <a:ln>
            <a:solidFill>
              <a:srgbClr val="008000">
                <a:alpha val="6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89007" y="3038768"/>
            <a:ext cx="742096" cy="417394"/>
          </a:xfrm>
          <a:prstGeom prst="line">
            <a:avLst/>
          </a:prstGeom>
          <a:ln>
            <a:solidFill>
              <a:srgbClr val="008000">
                <a:alpha val="6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73887" y="3041723"/>
            <a:ext cx="0" cy="1751438"/>
          </a:xfrm>
          <a:prstGeom prst="line">
            <a:avLst/>
          </a:prstGeom>
          <a:ln>
            <a:solidFill>
              <a:srgbClr val="008000">
                <a:alpha val="6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555330" y="4895332"/>
            <a:ext cx="1539423" cy="8212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388978" y="4794381"/>
            <a:ext cx="831616" cy="1014126"/>
          </a:xfrm>
          <a:prstGeom prst="line">
            <a:avLst/>
          </a:prstGeom>
          <a:ln>
            <a:solidFill>
              <a:srgbClr val="008000">
                <a:alpha val="6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53317" y="5412319"/>
            <a:ext cx="0" cy="394968"/>
          </a:xfrm>
          <a:prstGeom prst="line">
            <a:avLst/>
          </a:prstGeom>
          <a:ln>
            <a:solidFill>
              <a:srgbClr val="008000">
                <a:alpha val="66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874934" y="6304961"/>
            <a:ext cx="4691346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EIC</a:t>
            </a:r>
            <a:r>
              <a:rPr lang="en-US" dirty="0" smtClean="0">
                <a:solidFill>
                  <a:srgbClr val="008000"/>
                </a:solidFill>
              </a:rPr>
              <a:t> 10fb</a:t>
            </a:r>
            <a:r>
              <a:rPr lang="en-US" baseline="30000" dirty="0" smtClean="0">
                <a:solidFill>
                  <a:srgbClr val="008000"/>
                </a:solidFill>
              </a:rPr>
              <a:t>-1  </a:t>
            </a:r>
            <a:r>
              <a:rPr lang="en-US" dirty="0" err="1" smtClean="0">
                <a:solidFill>
                  <a:srgbClr val="008000"/>
                </a:solidFill>
              </a:rPr>
              <a:t>eAu</a:t>
            </a:r>
            <a:r>
              <a:rPr lang="en-US" dirty="0" smtClean="0">
                <a:solidFill>
                  <a:srgbClr val="008000"/>
                </a:solidFill>
              </a:rPr>
              <a:t>: 5..20 x 100 GeV</a:t>
            </a:r>
            <a:r>
              <a:rPr lang="en-US" baseline="30000" dirty="0" smtClean="0">
                <a:solidFill>
                  <a:srgbClr val="008000"/>
                </a:solidFill>
              </a:rPr>
              <a:t>2 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√s</a:t>
            </a:r>
            <a:r>
              <a:rPr lang="en-US" dirty="0" smtClean="0">
                <a:solidFill>
                  <a:srgbClr val="008000"/>
                </a:solidFill>
              </a:rPr>
              <a:t>=89 </a:t>
            </a:r>
            <a:r>
              <a:rPr lang="en-US" dirty="0" err="1" smtClean="0">
                <a:solidFill>
                  <a:srgbClr val="008000"/>
                </a:solidFill>
              </a:rPr>
              <a:t>GeV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721654" y="5172331"/>
            <a:ext cx="498969" cy="1132630"/>
          </a:xfrm>
          <a:prstGeom prst="straightConnector1">
            <a:avLst/>
          </a:prstGeom>
          <a:ln>
            <a:solidFill>
              <a:srgbClr val="008000">
                <a:alpha val="39000"/>
              </a:srgb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828367" y="1296918"/>
            <a:ext cx="1642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3366FF"/>
                </a:solidFill>
              </a:rPr>
              <a:t>LHeC</a:t>
            </a:r>
            <a:endParaRPr lang="en-US" sz="2400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1fb</a:t>
            </a:r>
            <a:r>
              <a:rPr lang="en-US" baseline="30000" dirty="0" smtClean="0">
                <a:solidFill>
                  <a:srgbClr val="3366FF"/>
                </a:solidFill>
              </a:rPr>
              <a:t>-1</a:t>
            </a:r>
          </a:p>
          <a:p>
            <a:r>
              <a:rPr lang="en-US" dirty="0" err="1" smtClean="0">
                <a:solidFill>
                  <a:srgbClr val="3366FF"/>
                </a:solidFill>
              </a:rPr>
              <a:t>ePb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60x2750 GeV</a:t>
            </a:r>
            <a:r>
              <a:rPr lang="en-US" baseline="30000" dirty="0" smtClean="0">
                <a:solidFill>
                  <a:srgbClr val="3366FF"/>
                </a:solidFill>
              </a:rPr>
              <a:t>2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 √s=0.8TeV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935398" y="816387"/>
            <a:ext cx="5598563" cy="3023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580515" y="5412319"/>
            <a:ext cx="148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Also </a:t>
            </a:r>
            <a:r>
              <a:rPr lang="en-US" dirty="0" err="1" smtClean="0">
                <a:solidFill>
                  <a:srgbClr val="FF0000"/>
                </a:solidFill>
              </a:rPr>
              <a:t>F</a:t>
            </a:r>
            <a:r>
              <a:rPr lang="en-US" baseline="-25000" dirty="0" err="1" smtClean="0">
                <a:solidFill>
                  <a:srgbClr val="FF0000"/>
                </a:solidFill>
              </a:rPr>
              <a:t>L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 and 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64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30"/>
            <a:ext cx="8229600" cy="72316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Nuclear and Non-Linear Effects in F</a:t>
            </a:r>
            <a:r>
              <a:rPr lang="en-US" sz="3200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baseline="30000" dirty="0" smtClean="0">
                <a:solidFill>
                  <a:srgbClr val="000090"/>
                </a:solidFill>
              </a:rPr>
              <a:t>c,A</a:t>
            </a:r>
            <a:endParaRPr lang="en-US" sz="3200" baseline="300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682" y="1058275"/>
            <a:ext cx="4498478" cy="44749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6564" y="1239693"/>
            <a:ext cx="4838495" cy="3824909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91678" y="4740625"/>
            <a:ext cx="541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                              |                              |                               |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932558" y="1058275"/>
            <a:ext cx="0" cy="4217982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44689" y="1345523"/>
            <a:ext cx="258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Range </a:t>
            </a:r>
            <a:r>
              <a:rPr lang="en-US" sz="1400" dirty="0" smtClean="0">
                <a:solidFill>
                  <a:srgbClr val="000090"/>
                </a:solidFill>
              </a:rPr>
              <a:t>(Q</a:t>
            </a:r>
            <a:r>
              <a:rPr lang="en-US" sz="1400" baseline="30000" dirty="0" smtClean="0">
                <a:solidFill>
                  <a:srgbClr val="000090"/>
                </a:solidFill>
              </a:rPr>
              <a:t>2</a:t>
            </a:r>
            <a:r>
              <a:rPr lang="en-US" sz="1400" dirty="0" smtClean="0">
                <a:solidFill>
                  <a:srgbClr val="000090"/>
                </a:solidFill>
              </a:rPr>
              <a:t> &gt; 2 GeV</a:t>
            </a:r>
            <a:r>
              <a:rPr lang="en-US" sz="1400" baseline="30000" dirty="0" smtClean="0">
                <a:solidFill>
                  <a:srgbClr val="000090"/>
                </a:solidFill>
              </a:rPr>
              <a:t>2</a:t>
            </a:r>
            <a:r>
              <a:rPr lang="en-US" sz="1400" dirty="0" smtClean="0">
                <a:solidFill>
                  <a:srgbClr val="000090"/>
                </a:solidFill>
              </a:rPr>
              <a:t>) </a:t>
            </a:r>
            <a:endParaRPr lang="en-US" sz="1400" dirty="0">
              <a:solidFill>
                <a:srgbClr val="00009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932558" y="2343323"/>
            <a:ext cx="3102501" cy="15118"/>
          </a:xfrm>
          <a:prstGeom prst="line">
            <a:avLst/>
          </a:prstGeom>
          <a:ln w="15875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32557" y="2101432"/>
            <a:ext cx="6498971" cy="514019"/>
          </a:xfrm>
          <a:prstGeom prst="rect">
            <a:avLst/>
          </a:prstGeom>
          <a:solidFill>
            <a:schemeClr val="accent1">
              <a:lumMod val="40000"/>
              <a:lumOff val="60000"/>
              <a:alpha val="3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918217" y="3613253"/>
            <a:ext cx="660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??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46064" y="5620725"/>
            <a:ext cx="13675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Fig2.21 in </a:t>
            </a:r>
            <a:r>
              <a:rPr lang="en-US" sz="1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eRHIC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Design 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</a:t>
            </a:r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tudy</a:t>
            </a:r>
          </a:p>
          <a:p>
            <a:r>
              <a:rPr lang="en-US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1409.1633</a:t>
            </a:r>
            <a:endParaRPr lang="en-US" sz="1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6561" y="5639098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The interesting quantity may be F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baseline="30000" dirty="0" smtClean="0">
                <a:solidFill>
                  <a:srgbClr val="000090"/>
                </a:solidFill>
              </a:rPr>
              <a:t>cA</a:t>
            </a:r>
            <a:r>
              <a:rPr lang="en-US" dirty="0" smtClean="0">
                <a:solidFill>
                  <a:srgbClr val="000090"/>
                </a:solidFill>
              </a:rPr>
              <a:t>/F</a:t>
            </a:r>
            <a:r>
              <a:rPr lang="en-US" baseline="-25000" dirty="0" smtClean="0">
                <a:solidFill>
                  <a:srgbClr val="000090"/>
                </a:solidFill>
              </a:rPr>
              <a:t>2</a:t>
            </a:r>
            <a:r>
              <a:rPr lang="en-US" baseline="30000" dirty="0" smtClean="0">
                <a:solidFill>
                  <a:srgbClr val="000090"/>
                </a:solidFill>
              </a:rPr>
              <a:t>cp</a:t>
            </a:r>
            <a:r>
              <a:rPr lang="en-US" dirty="0" smtClean="0">
                <a:solidFill>
                  <a:srgbClr val="000090"/>
                </a:solidFill>
              </a:rPr>
              <a:t> which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should be measurable at both  EIC  and 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5127" y="5140199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r>
              <a:rPr lang="en-US" sz="1600" baseline="30000" dirty="0" smtClean="0"/>
              <a:t>-4</a:t>
            </a:r>
            <a:endParaRPr lang="en-US" sz="1600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2722887" y="5111183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r>
              <a:rPr lang="en-US" sz="1600" baseline="30000" dirty="0" smtClean="0"/>
              <a:t>-5</a:t>
            </a:r>
            <a:endParaRPr lang="en-US" sz="1600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1070721" y="5119123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</a:t>
            </a:r>
            <a:r>
              <a:rPr lang="en-US" sz="1600" baseline="30000" dirty="0" smtClean="0"/>
              <a:t>-6</a:t>
            </a:r>
            <a:endParaRPr lang="en-US" sz="16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2449489" y="2040958"/>
            <a:ext cx="1367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Error on </a:t>
            </a:r>
            <a:r>
              <a:rPr lang="en-US" sz="1200" dirty="0" err="1" smtClean="0"/>
              <a:t>LHeC</a:t>
            </a:r>
            <a:r>
              <a:rPr lang="en-US" sz="1200" dirty="0" smtClean="0"/>
              <a:t> data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201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06760" y="54987"/>
            <a:ext cx="7772400" cy="507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Remarks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083" y="555960"/>
            <a:ext cx="8452141" cy="590931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Electron-hadron colliders, following HERA, are essential for the future of PP and NP.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 err="1" smtClean="0"/>
              <a:t>LHeC</a:t>
            </a:r>
            <a:r>
              <a:rPr lang="en-US" dirty="0" smtClean="0"/>
              <a:t> goes beyond HERA in the energy, luminosity and with </a:t>
            </a:r>
            <a:r>
              <a:rPr lang="en-US" dirty="0" err="1" smtClean="0"/>
              <a:t>eA.</a:t>
            </a:r>
            <a:r>
              <a:rPr lang="en-US" dirty="0" smtClean="0"/>
              <a:t> It accesses scales</a:t>
            </a:r>
          </a:p>
          <a:p>
            <a:r>
              <a:rPr lang="en-US" dirty="0"/>
              <a:t>s</a:t>
            </a:r>
            <a:r>
              <a:rPr lang="en-US" dirty="0" smtClean="0"/>
              <a:t>ensitive to new and Higgs physics. Its QCD program has an unrivalled scope and range.</a:t>
            </a:r>
          </a:p>
          <a:p>
            <a:endParaRPr lang="en-US" dirty="0"/>
          </a:p>
          <a:p>
            <a:r>
              <a:rPr lang="en-US" dirty="0" smtClean="0"/>
              <a:t>The EIC goes beyond HERA in the energy for spin physics, luminosity and with </a:t>
            </a:r>
            <a:r>
              <a:rPr lang="en-US" dirty="0" err="1" smtClean="0"/>
              <a:t>eA.</a:t>
            </a:r>
            <a:endParaRPr lang="en-US" dirty="0" smtClean="0"/>
          </a:p>
          <a:p>
            <a:r>
              <a:rPr lang="en-US" dirty="0" smtClean="0"/>
              <a:t>It chooses a kinematic coverage which is ideal for spin and interesting for QCD.</a:t>
            </a:r>
          </a:p>
          <a:p>
            <a:endParaRPr lang="en-US" dirty="0"/>
          </a:p>
          <a:p>
            <a:r>
              <a:rPr lang="en-US" dirty="0" smtClean="0"/>
              <a:t>The EIC’s shall not be judged upon by ‘just’ their PDF abilities, because of BSM + the </a:t>
            </a:r>
          </a:p>
          <a:p>
            <a:r>
              <a:rPr lang="en-US" dirty="0"/>
              <a:t>u</a:t>
            </a:r>
            <a:r>
              <a:rPr lang="en-US" dirty="0" smtClean="0"/>
              <a:t>nexplored richness of QCD, nucleon structure and dynamics. The US EIC yet needed a</a:t>
            </a:r>
          </a:p>
          <a:p>
            <a:r>
              <a:rPr lang="en-US" dirty="0" smtClean="0"/>
              <a:t>4π detector for </a:t>
            </a:r>
            <a:r>
              <a:rPr lang="en-US" dirty="0"/>
              <a:t>N</a:t>
            </a:r>
            <a:r>
              <a:rPr lang="en-US" dirty="0" smtClean="0"/>
              <a:t>C and CC and desirably </a:t>
            </a:r>
            <a:r>
              <a:rPr lang="en-US" sz="1400" dirty="0" smtClean="0"/>
              <a:t>~</a:t>
            </a:r>
            <a:r>
              <a:rPr lang="en-US" dirty="0" smtClean="0"/>
              <a:t>100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cms</a:t>
            </a:r>
            <a:r>
              <a:rPr lang="en-US" dirty="0" smtClean="0"/>
              <a:t> energy to be of major PDF use. </a:t>
            </a:r>
          </a:p>
          <a:p>
            <a:endParaRPr lang="en-US" dirty="0"/>
          </a:p>
          <a:p>
            <a:r>
              <a:rPr lang="en-US" dirty="0" smtClean="0"/>
              <a:t>Particle and nuclear physics in former times had accelerators with even exactly </a:t>
            </a:r>
          </a:p>
          <a:p>
            <a:r>
              <a:rPr lang="en-US" dirty="0" smtClean="0"/>
              <a:t>the same energy, with SLC and LEP or PETRA,PEP (and TRISTAN) as prominent examples.</a:t>
            </a:r>
          </a:p>
          <a:p>
            <a:r>
              <a:rPr lang="en-US" dirty="0" smtClean="0"/>
              <a:t>In this context, the complementarity of the </a:t>
            </a:r>
            <a:r>
              <a:rPr lang="en-US" dirty="0" err="1" smtClean="0"/>
              <a:t>LHeC</a:t>
            </a:r>
            <a:r>
              <a:rPr lang="en-US" dirty="0" smtClean="0"/>
              <a:t> and an EIC is striking and we should</a:t>
            </a:r>
          </a:p>
          <a:p>
            <a:r>
              <a:rPr lang="en-US" dirty="0"/>
              <a:t>w</a:t>
            </a:r>
            <a:r>
              <a:rPr lang="en-US" dirty="0" smtClean="0"/>
              <a:t>ish us mutually good luck.  Future high precision PDFs may not fit to </a:t>
            </a:r>
            <a:r>
              <a:rPr lang="en-US" dirty="0" err="1" smtClean="0"/>
              <a:t>pp</a:t>
            </a:r>
            <a:r>
              <a:rPr lang="en-US" dirty="0" smtClean="0"/>
              <a:t>, </a:t>
            </a:r>
            <a:r>
              <a:rPr lang="en-US" i="1" dirty="0" smtClean="0"/>
              <a:t>was </a:t>
            </a:r>
            <a:r>
              <a:rPr lang="en-US" i="1" dirty="0" err="1" smtClean="0"/>
              <a:t>dann</a:t>
            </a:r>
            <a:r>
              <a:rPr lang="en-US" dirty="0" smtClean="0"/>
              <a:t>? </a:t>
            </a:r>
          </a:p>
          <a:p>
            <a:endParaRPr lang="en-US" dirty="0"/>
          </a:p>
          <a:p>
            <a:r>
              <a:rPr lang="en-US" dirty="0" smtClean="0"/>
              <a:t>EIC in the NSAC context and </a:t>
            </a:r>
            <a:r>
              <a:rPr lang="en-US" dirty="0" err="1" smtClean="0"/>
              <a:t>LHeC</a:t>
            </a:r>
            <a:r>
              <a:rPr lang="en-US" dirty="0" smtClean="0"/>
              <a:t> in the LHC context are most impressive options for</a:t>
            </a:r>
          </a:p>
          <a:p>
            <a:r>
              <a:rPr lang="en-US" dirty="0"/>
              <a:t>f</a:t>
            </a:r>
            <a:r>
              <a:rPr lang="en-US" dirty="0" smtClean="0"/>
              <a:t>uture nuclear and particle physics. Both communities ought to be strong enough to </a:t>
            </a:r>
          </a:p>
          <a:p>
            <a:r>
              <a:rPr lang="en-US" dirty="0" smtClean="0"/>
              <a:t>realize both. In this country the new president elect has a unique chance to build a</a:t>
            </a:r>
          </a:p>
          <a:p>
            <a:r>
              <a:rPr lang="en-US" dirty="0"/>
              <a:t>u</a:t>
            </a:r>
            <a:r>
              <a:rPr lang="en-US" dirty="0" smtClean="0"/>
              <a:t>niversally acceptable, long term legacy which unites people..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2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006" y="4578518"/>
            <a:ext cx="2371394" cy="586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88657" y="1058792"/>
            <a:ext cx="117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1409.1633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512" y="1806219"/>
            <a:ext cx="4497901" cy="1788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617" y="4008469"/>
            <a:ext cx="85346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D4672C"/>
                </a:solidFill>
              </a:rPr>
              <a:t>How are the sea quarks and gluons and their spins distributed in space and momentum</a:t>
            </a:r>
          </a:p>
          <a:p>
            <a:r>
              <a:rPr lang="en-US" b="1" dirty="0">
                <a:solidFill>
                  <a:srgbClr val="D4672C"/>
                </a:solidFill>
              </a:rPr>
              <a:t>i</a:t>
            </a:r>
            <a:r>
              <a:rPr lang="en-US" b="1" dirty="0" smtClean="0">
                <a:solidFill>
                  <a:srgbClr val="D4672C"/>
                </a:solidFill>
              </a:rPr>
              <a:t>nside the nucleon?</a:t>
            </a:r>
          </a:p>
          <a:p>
            <a:endParaRPr lang="en-US" b="1" dirty="0">
              <a:solidFill>
                <a:srgbClr val="D4672C"/>
              </a:solidFill>
            </a:endParaRPr>
          </a:p>
          <a:p>
            <a:r>
              <a:rPr lang="en-US" b="1" dirty="0" smtClean="0">
                <a:solidFill>
                  <a:srgbClr val="D4672C"/>
                </a:solidFill>
              </a:rPr>
              <a:t>Where does the saturation of gluons set in?</a:t>
            </a:r>
          </a:p>
          <a:p>
            <a:endParaRPr lang="en-US" b="1" dirty="0">
              <a:solidFill>
                <a:srgbClr val="D4672C"/>
              </a:solidFill>
            </a:endParaRPr>
          </a:p>
          <a:p>
            <a:r>
              <a:rPr lang="en-US" b="1" dirty="0" smtClean="0">
                <a:solidFill>
                  <a:srgbClr val="D4672C"/>
                </a:solidFill>
              </a:rPr>
              <a:t>How does the nuclear environment affect the distribution of quarks and gluons and</a:t>
            </a:r>
          </a:p>
          <a:p>
            <a:r>
              <a:rPr lang="en-US" b="1" dirty="0">
                <a:solidFill>
                  <a:srgbClr val="D4672C"/>
                </a:solidFill>
              </a:rPr>
              <a:t>t</a:t>
            </a:r>
            <a:r>
              <a:rPr lang="en-US" b="1" dirty="0" smtClean="0">
                <a:solidFill>
                  <a:srgbClr val="D4672C"/>
                </a:solidFill>
              </a:rPr>
              <a:t>heir interaction in nuclei?</a:t>
            </a:r>
            <a:endParaRPr lang="en-US" b="1" dirty="0">
              <a:solidFill>
                <a:srgbClr val="D4672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59" y="1806219"/>
            <a:ext cx="1868543" cy="1894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052" y="1664872"/>
            <a:ext cx="2031304" cy="20359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686" y="6262749"/>
            <a:ext cx="881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talks of Berndt Mueller, </a:t>
            </a:r>
            <a:r>
              <a:rPr lang="en-US" dirty="0" err="1" smtClean="0"/>
              <a:t>Rik</a:t>
            </a:r>
            <a:r>
              <a:rPr lang="en-US" dirty="0" smtClean="0"/>
              <a:t> Yoshida, </a:t>
            </a:r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Aschenauer</a:t>
            </a:r>
            <a:r>
              <a:rPr lang="en-US" dirty="0" smtClean="0"/>
              <a:t> and many others at this workshop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39675" y="286427"/>
            <a:ext cx="58558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Physics </a:t>
            </a:r>
            <a:r>
              <a:rPr lang="en-US" sz="3200" dirty="0" err="1" smtClean="0"/>
              <a:t>Programme</a:t>
            </a:r>
            <a:r>
              <a:rPr lang="en-US" sz="3200" dirty="0" smtClean="0"/>
              <a:t> of the EIC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455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8213"/>
            <a:ext cx="7772400" cy="64709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The Proton Spin - A Unique Focus of the EIC </a:t>
            </a:r>
            <a:r>
              <a:rPr lang="en-US" sz="2000" dirty="0" err="1" smtClean="0"/>
              <a:t>wrt</a:t>
            </a:r>
            <a:r>
              <a:rPr lang="en-US" sz="2000" dirty="0" smtClean="0"/>
              <a:t>  </a:t>
            </a:r>
            <a:r>
              <a:rPr lang="en-US" sz="2000" dirty="0" err="1" smtClean="0"/>
              <a:t>LHeC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78427"/>
            <a:ext cx="7758660" cy="5054213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941430" y="4392657"/>
            <a:ext cx="1355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White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aper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hy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Δg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=0?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369" y="6251247"/>
            <a:ext cx="7989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Simulations of g</a:t>
            </a:r>
            <a:r>
              <a:rPr lang="en-US" baseline="-25000" dirty="0" smtClean="0"/>
              <a:t>1</a:t>
            </a:r>
            <a:r>
              <a:rPr lang="en-US" dirty="0" smtClean="0"/>
              <a:t> based on 10fb</a:t>
            </a:r>
            <a:r>
              <a:rPr lang="en-US" baseline="30000" dirty="0" smtClean="0"/>
              <a:t>-1 </a:t>
            </a:r>
            <a:r>
              <a:rPr lang="en-US" dirty="0" smtClean="0"/>
              <a:t>at different energies, in </a:t>
            </a:r>
            <a:r>
              <a:rPr lang="en-US" dirty="0" err="1" smtClean="0"/>
              <a:t>polarised-polarised</a:t>
            </a:r>
            <a:r>
              <a:rPr lang="en-US" dirty="0" smtClean="0"/>
              <a:t> 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1999" y="381537"/>
            <a:ext cx="61845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Physics </a:t>
            </a:r>
            <a:r>
              <a:rPr lang="en-US" sz="3200" dirty="0" err="1" smtClean="0"/>
              <a:t>Programme</a:t>
            </a:r>
            <a:r>
              <a:rPr lang="en-US" sz="3200" dirty="0" smtClean="0"/>
              <a:t> of the </a:t>
            </a:r>
            <a:r>
              <a:rPr lang="en-US" sz="3200" dirty="0" err="1" smtClean="0"/>
              <a:t>LHeC</a:t>
            </a:r>
            <a:endParaRPr lang="en-US" sz="32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28" y="1778833"/>
            <a:ext cx="8380014" cy="38489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279" y="1139708"/>
            <a:ext cx="3356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arXiv:1206.2913 (CDR) 1211.4831 and 5102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15535" y="6118449"/>
            <a:ext cx="790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introductory talk on Tuesday 15.11. and special presentations at this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96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92333" y="3810000"/>
            <a:ext cx="45719" cy="183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8625" y="53913"/>
            <a:ext cx="8716474" cy="647094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Precision Higgs – A Unique Focus of the </a:t>
            </a:r>
            <a:r>
              <a:rPr lang="en-US" sz="3200" dirty="0" err="1" smtClean="0"/>
              <a:t>LHeC</a:t>
            </a:r>
            <a:r>
              <a:rPr lang="en-US" sz="3200" dirty="0" smtClean="0"/>
              <a:t> </a:t>
            </a:r>
            <a:r>
              <a:rPr lang="en-US" sz="2000" dirty="0" err="1" smtClean="0"/>
              <a:t>wrt</a:t>
            </a:r>
            <a:r>
              <a:rPr lang="en-US" sz="2000" dirty="0" smtClean="0"/>
              <a:t>  EIC + LHC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42" y="701007"/>
            <a:ext cx="7028020" cy="5408155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6591" y="6435916"/>
            <a:ext cx="907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cross section is largest in e</a:t>
            </a:r>
            <a:r>
              <a:rPr lang="en-US" baseline="30000" dirty="0" smtClean="0"/>
              <a:t>-</a:t>
            </a:r>
            <a:r>
              <a:rPr lang="en-US" dirty="0" smtClean="0"/>
              <a:t>p, P=-0.8 </a:t>
            </a:r>
            <a:r>
              <a:rPr lang="en-US" dirty="0" smtClean="0">
                <a:sym typeface="Wingdings"/>
              </a:rPr>
              <a:t> predominantly operate in this configuration, O(1)ab</a:t>
            </a:r>
            <a:r>
              <a:rPr lang="en-US" baseline="30000" dirty="0" smtClean="0">
                <a:sym typeface="Wingdings"/>
              </a:rPr>
              <a:t>-1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1022" y="6104014"/>
            <a:ext cx="436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BSM Higgs physics, C Zhang at this workshop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85917" y="5728828"/>
            <a:ext cx="2060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Stefano Forte ECFA 11/15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66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035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LHeC</a:t>
            </a:r>
            <a:r>
              <a:rPr lang="en-US" sz="3200" dirty="0" smtClean="0">
                <a:solidFill>
                  <a:srgbClr val="000090"/>
                </a:solidFill>
              </a:rPr>
              <a:t> Detector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80" y="884673"/>
            <a:ext cx="8686800" cy="52275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=13x9m</a:t>
            </a:r>
            <a:r>
              <a:rPr lang="en-US" sz="1400" b="1" baseline="29000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[CMS 21 x 15m</a:t>
            </a:r>
            <a:r>
              <a:rPr lang="en-US" sz="1400" b="1" baseline="29000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, ATLAS 45 x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Taggers at -62m (e), 100m (γ,LR), -22.4m (γ,RR), +100m (n), +420m (p)</a:t>
            </a:r>
            <a:endParaRPr lang="en-US" sz="1400" b="1" dirty="0">
              <a:solidFill>
                <a:srgbClr val="000000"/>
              </a:solidFill>
              <a:latin typeface="+mj-lt"/>
              <a:ea typeface="Arial" charset="0"/>
              <a:cs typeface="Baskerville"/>
              <a:sym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8356" y="5707569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PK: Status 11/16</a:t>
            </a:r>
            <a:endParaRPr lang="en-US" sz="1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4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2974</Words>
  <Application>Microsoft Macintosh PowerPoint</Application>
  <PresentationFormat>On-screen Show (4:3)</PresentationFormat>
  <Paragraphs>444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EIC and LHeC side by side in the CTEQ context of unpolarised parton distribution functions PDFs</vt:lpstr>
      <vt:lpstr>Side by Side</vt:lpstr>
      <vt:lpstr>Gluons and Quarks 1989  2015</vt:lpstr>
      <vt:lpstr>titel</vt:lpstr>
      <vt:lpstr>PowerPoint Presentation</vt:lpstr>
      <vt:lpstr>The Proton Spin - A Unique Focus of the EIC wrt  LHeC</vt:lpstr>
      <vt:lpstr>PowerPoint Presentation</vt:lpstr>
      <vt:lpstr>Precision Higgs – A Unique Focus of the LHeC wrt  EIC + LHC</vt:lpstr>
      <vt:lpstr>LHeC Detector</vt:lpstr>
      <vt:lpstr>titel</vt:lpstr>
      <vt:lpstr>Physics Program of the </vt:lpstr>
      <vt:lpstr>The importance of hadron calorimetry for DIS</vt:lpstr>
      <vt:lpstr>Luminosity (e-p) and Energy (√s=2√EeEp)</vt:lpstr>
      <vt:lpstr>title</vt:lpstr>
      <vt:lpstr>Kinematics of JEIC</vt:lpstr>
      <vt:lpstr>titel</vt:lpstr>
      <vt:lpstr>titel</vt:lpstr>
      <vt:lpstr>titel</vt:lpstr>
      <vt:lpstr>PowerPoint Presentation</vt:lpstr>
      <vt:lpstr>The LHeC PDF Programme</vt:lpstr>
      <vt:lpstr> Strong Coupling Constant</vt:lpstr>
      <vt:lpstr>PowerPoint Presentation</vt:lpstr>
      <vt:lpstr>The EIC PDF Programme</vt:lpstr>
      <vt:lpstr>PowerPoint Presentation</vt:lpstr>
      <vt:lpstr>NC Cross Section Correlated Uncertainties (Q2=2 GeV2)</vt:lpstr>
      <vt:lpstr>NC Cross Section Correlated Uncertainties (Q2=20000 GeV2)</vt:lpstr>
      <vt:lpstr>Valence Quarks</vt:lpstr>
      <vt:lpstr>Valence quarks</vt:lpstr>
      <vt:lpstr>Light Quarks at Large x</vt:lpstr>
      <vt:lpstr>Light Sea at small x</vt:lpstr>
      <vt:lpstr>Gluon distribution</vt:lpstr>
      <vt:lpstr>Parton-Parton “Luminosities”</vt:lpstr>
      <vt:lpstr>Gluon Distribution at High x</vt:lpstr>
      <vt:lpstr>   PV Structure Function F2γZ</vt:lpstr>
      <vt:lpstr>title</vt:lpstr>
      <vt:lpstr>PowerPoint Presentation</vt:lpstr>
      <vt:lpstr>titel</vt:lpstr>
      <vt:lpstr>eA Kinematics and xg near the Saturation Line</vt:lpstr>
      <vt:lpstr>HERA - Lessons on  FL</vt:lpstr>
      <vt:lpstr>title</vt:lpstr>
      <vt:lpstr>FL at the EIC in ep</vt:lpstr>
      <vt:lpstr>Future  Nuclear PDFs with LHeC</vt:lpstr>
      <vt:lpstr>F2c,Au(x,Q2) with the EIC</vt:lpstr>
      <vt:lpstr>Charm Structure Function in Nuclei</vt:lpstr>
      <vt:lpstr>Nuclear and Non-Linear Effects in F2c,A</vt:lpstr>
      <vt:lpstr>PowerPoint Presentation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max klein</dc:creator>
  <cp:lastModifiedBy>max klein</cp:lastModifiedBy>
  <cp:revision>66</cp:revision>
  <dcterms:created xsi:type="dcterms:W3CDTF">2016-11-17T09:20:05Z</dcterms:created>
  <dcterms:modified xsi:type="dcterms:W3CDTF">2016-11-21T14:40:01Z</dcterms:modified>
</cp:coreProperties>
</file>