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78" r:id="rId4"/>
    <p:sldId id="265" r:id="rId5"/>
    <p:sldId id="258" r:id="rId6"/>
    <p:sldId id="260" r:id="rId7"/>
    <p:sldId id="286" r:id="rId8"/>
    <p:sldId id="263" r:id="rId9"/>
    <p:sldId id="266" r:id="rId10"/>
    <p:sldId id="267" r:id="rId11"/>
    <p:sldId id="268" r:id="rId12"/>
    <p:sldId id="262" r:id="rId13"/>
    <p:sldId id="273" r:id="rId14"/>
    <p:sldId id="271" r:id="rId15"/>
    <p:sldId id="274" r:id="rId16"/>
    <p:sldId id="275" r:id="rId17"/>
    <p:sldId id="269" r:id="rId18"/>
    <p:sldId id="279" r:id="rId19"/>
    <p:sldId id="280" r:id="rId20"/>
    <p:sldId id="281" r:id="rId21"/>
    <p:sldId id="283" r:id="rId22"/>
    <p:sldId id="282" r:id="rId23"/>
    <p:sldId id="270" r:id="rId24"/>
    <p:sldId id="276" r:id="rId25"/>
    <p:sldId id="277" r:id="rId26"/>
    <p:sldId id="272" r:id="rId27"/>
    <p:sldId id="261" r:id="rId28"/>
    <p:sldId id="284" r:id="rId29"/>
    <p:sldId id="285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5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3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57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4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1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2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0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8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3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45AB2-C345-5446-BBD6-D9FCF8F8C588}" type="datetimeFigureOut">
              <a:rPr lang="en-US" smtClean="0"/>
              <a:t>31.05.17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4771-6C13-5848-8DFC-FEB716F78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1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044" y="1087606"/>
            <a:ext cx="3974266" cy="519889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97461" y="2699676"/>
            <a:ext cx="339796" cy="33718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920" y="238643"/>
            <a:ext cx="8113920" cy="6278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E46C0A"/>
                </a:solidFill>
              </a:rPr>
              <a:t>   Towards a novel ERL Facility - PERLE at </a:t>
            </a:r>
            <a:r>
              <a:rPr lang="en-US" sz="3200" dirty="0" err="1" smtClean="0">
                <a:solidFill>
                  <a:srgbClr val="E46C0A"/>
                </a:solidFill>
              </a:rPr>
              <a:t>Orsay</a:t>
            </a:r>
            <a:endParaRPr lang="en-US" sz="3200" dirty="0" smtClean="0">
              <a:solidFill>
                <a:srgbClr val="E46C0A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Max Klein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        </a:t>
            </a:r>
            <a:r>
              <a:rPr lang="en-US" dirty="0">
                <a:solidFill>
                  <a:srgbClr val="000090"/>
                </a:solidFill>
              </a:rPr>
              <a:t>f</a:t>
            </a:r>
            <a:r>
              <a:rPr lang="en-US" dirty="0" smtClean="0">
                <a:solidFill>
                  <a:srgbClr val="000090"/>
                </a:solidFill>
              </a:rPr>
              <a:t>or the PERLE Collaboration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Achille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Stocchi</a:t>
            </a:r>
            <a:r>
              <a:rPr lang="en-US" dirty="0" smtClean="0">
                <a:solidFill>
                  <a:srgbClr val="000090"/>
                </a:solidFill>
              </a:rPr>
              <a:t> and </a:t>
            </a:r>
            <a:r>
              <a:rPr lang="en-US" dirty="0" err="1" smtClean="0">
                <a:solidFill>
                  <a:srgbClr val="000090"/>
                </a:solidFill>
              </a:rPr>
              <a:t>Walid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Kaabi</a:t>
            </a:r>
            <a:r>
              <a:rPr lang="en-US" dirty="0" smtClean="0">
                <a:solidFill>
                  <a:srgbClr val="000090"/>
                </a:solidFill>
              </a:rPr>
              <a:t> (</a:t>
            </a:r>
            <a:r>
              <a:rPr lang="en-US" dirty="0" err="1" smtClean="0">
                <a:solidFill>
                  <a:srgbClr val="000090"/>
                </a:solidFill>
              </a:rPr>
              <a:t>Orsay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</a:p>
          <a:p>
            <a:endParaRPr lang="en-US" dirty="0" smtClean="0"/>
          </a:p>
          <a:p>
            <a:r>
              <a:rPr lang="en-US" dirty="0" smtClean="0"/>
              <a:t>  </a:t>
            </a:r>
          </a:p>
          <a:p>
            <a:r>
              <a:rPr lang="en-US" sz="1600" dirty="0" smtClean="0"/>
              <a:t>based on the CDR  [</a:t>
            </a:r>
            <a:r>
              <a:rPr lang="en-US" sz="1600" dirty="0" smtClean="0">
                <a:sym typeface="Wingdings"/>
              </a:rPr>
              <a:t>] </a:t>
            </a:r>
            <a:r>
              <a:rPr lang="en-US" sz="1600" dirty="0" smtClean="0"/>
              <a:t>and the TDR kickoff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meeting held in February 2017 at </a:t>
            </a:r>
            <a:r>
              <a:rPr lang="en-US" sz="1600" dirty="0" err="1" smtClean="0"/>
              <a:t>Orsay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</a:p>
          <a:p>
            <a:endParaRPr lang="en-US" dirty="0" smtClean="0"/>
          </a:p>
          <a:p>
            <a:r>
              <a:rPr lang="en-US" dirty="0" smtClean="0"/>
              <a:t>           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FCC Week Berlin 1.6.2017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321" y="4600838"/>
            <a:ext cx="3549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/>
              <a:t>https:/</a:t>
            </a:r>
            <a:r>
              <a:rPr lang="en-US" sz="1600" dirty="0" smtClean="0"/>
              <a:t>/indico.lal.in2p3</a:t>
            </a:r>
            <a:r>
              <a:rPr lang="en-US" sz="1600" dirty="0"/>
              <a:t>.fr/event/3428/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78" y="5490801"/>
            <a:ext cx="1041428" cy="435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97" y="5445446"/>
            <a:ext cx="851054" cy="52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0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94221" y="116777"/>
            <a:ext cx="7772400" cy="59573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Further </a:t>
            </a:r>
            <a:r>
              <a:rPr lang="en-US" sz="3200" dirty="0" err="1" smtClean="0">
                <a:solidFill>
                  <a:srgbClr val="000090"/>
                </a:solidFill>
              </a:rPr>
              <a:t>ep</a:t>
            </a:r>
            <a:r>
              <a:rPr lang="en-US" sz="3200" dirty="0" smtClean="0">
                <a:solidFill>
                  <a:srgbClr val="000090"/>
                </a:solidFill>
              </a:rPr>
              <a:t> Physics with PERLE 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8181" y="2180892"/>
            <a:ext cx="2436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Confinement scale QCD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239" y="2753736"/>
            <a:ext cx="7199604" cy="1196100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22239" y="4088996"/>
            <a:ext cx="148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Dark photons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33" y="4611491"/>
            <a:ext cx="25019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33" y="4941691"/>
            <a:ext cx="4953000" cy="31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4557" y="5297423"/>
            <a:ext cx="381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Higher luminosity than </a:t>
            </a:r>
            <a:r>
              <a:rPr lang="en-US" dirty="0" err="1" smtClean="0"/>
              <a:t>DarkLight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22239" y="4611491"/>
            <a:ext cx="5653288" cy="1166113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22239" y="1339419"/>
            <a:ext cx="6616527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of electroweak asymmetries (charge and </a:t>
            </a:r>
            <a:r>
              <a:rPr lang="en-US" dirty="0" err="1" smtClean="0"/>
              <a:t>polarisation</a:t>
            </a:r>
            <a:r>
              <a:rPr lang="en-US" dirty="0" smtClean="0"/>
              <a:t>) </a:t>
            </a:r>
          </a:p>
          <a:p>
            <a:r>
              <a:rPr lang="en-US" dirty="0" smtClean="0"/>
              <a:t>Weak neutral current quark couplings  </a:t>
            </a:r>
            <a:r>
              <a:rPr lang="en-US" sz="1400" dirty="0" smtClean="0"/>
              <a:t>[</a:t>
            </a:r>
            <a:r>
              <a:rPr lang="en-US" sz="1400" dirty="0" err="1" smtClean="0"/>
              <a:t>cf</a:t>
            </a:r>
            <a:r>
              <a:rPr lang="en-US" sz="1400" dirty="0" smtClean="0"/>
              <a:t> MK, T Riemann PL85B(79)385]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968181" y="782094"/>
            <a:ext cx="89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sin</a:t>
            </a:r>
            <a:r>
              <a:rPr lang="en-US" b="1" baseline="30000" dirty="0" smtClean="0"/>
              <a:t>2</a:t>
            </a:r>
            <a:r>
              <a:rPr lang="en-US" b="1" dirty="0" smtClean="0"/>
              <a:t>Θ</a:t>
            </a:r>
            <a:r>
              <a:rPr lang="en-US" b="1" baseline="-25000" dirty="0" smtClean="0"/>
              <a:t>W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1064" y="5966503"/>
            <a:ext cx="78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Electron-proton physics: high current, </a:t>
            </a:r>
            <a:r>
              <a:rPr lang="en-US" b="1" dirty="0" err="1" smtClean="0">
                <a:solidFill>
                  <a:srgbClr val="000090"/>
                </a:solidFill>
              </a:rPr>
              <a:t>polarisation</a:t>
            </a:r>
            <a:r>
              <a:rPr lang="en-US" b="1" dirty="0" smtClean="0">
                <a:solidFill>
                  <a:srgbClr val="000090"/>
                </a:solidFill>
              </a:rPr>
              <a:t>, positrons, energy &gt; 300 MeV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21624" y="511275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</a:t>
            </a:r>
            <a:r>
              <a:rPr lang="en-US" dirty="0" err="1" smtClean="0"/>
              <a:t>f</a:t>
            </a:r>
            <a:r>
              <a:rPr lang="en-US" dirty="0" smtClean="0"/>
              <a:t> CDR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9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511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PERLE Photon Physics </a:t>
            </a:r>
            <a:r>
              <a:rPr lang="en-US" sz="2000" dirty="0" smtClean="0"/>
              <a:t>(Compton Backscattering)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12" y="1586668"/>
            <a:ext cx="7193329" cy="516568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3926" y="649204"/>
            <a:ext cx="8379668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CDR: Photonuclear reactions, Nuclear Structure, Neutrino Physics, Nuclear Astrophysics</a:t>
            </a:r>
          </a:p>
          <a:p>
            <a:r>
              <a:rPr lang="en-US" dirty="0" smtClean="0">
                <a:sym typeface="Wingdings"/>
              </a:rPr>
              <a:t> High energy, high intensity (100-1000 x ELI)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next generation photon physics facility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17272" y="1217336"/>
            <a:ext cx="2107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</a:t>
            </a:r>
            <a:r>
              <a:rPr lang="en-US" sz="1400" dirty="0" err="1" smtClean="0"/>
              <a:t>Pietralla</a:t>
            </a:r>
            <a:r>
              <a:rPr lang="en-US" sz="1400" dirty="0" smtClean="0"/>
              <a:t> (TU Darmstadt)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219757" y="1654440"/>
            <a:ext cx="1241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 </a:t>
            </a:r>
            <a:r>
              <a:rPr lang="en-US" sz="1400" dirty="0" err="1" smtClean="0"/>
              <a:t>Dupraz</a:t>
            </a:r>
            <a:r>
              <a:rPr lang="en-US" sz="1400" dirty="0" smtClean="0"/>
              <a:t> (LAL)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988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35" y="125673"/>
            <a:ext cx="8592602" cy="6393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651" y="6469358"/>
            <a:ext cx="733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in progress as electron energy will be 400 MeV and parameters evolve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3" y="322615"/>
            <a:ext cx="8918820" cy="61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0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71" y="286760"/>
            <a:ext cx="8893365" cy="626393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249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 descr="IMG_29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 descr="IMG_29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3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15" y="358284"/>
            <a:ext cx="8807086" cy="61257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796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359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Study of First Stage </a:t>
            </a:r>
            <a:r>
              <a:rPr lang="en-US" sz="2000" dirty="0" smtClean="0"/>
              <a:t>(single pass)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88" y="5093541"/>
            <a:ext cx="3017065" cy="1140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375" y="922833"/>
            <a:ext cx="6671067" cy="3925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2979" y="4929894"/>
            <a:ext cx="4013013" cy="138499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Independent design study: 6.2 x 20.9 m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Matched optics, momentum compaction</a:t>
            </a:r>
          </a:p>
          <a:p>
            <a:endParaRPr lang="en-US" dirty="0"/>
          </a:p>
          <a:p>
            <a:r>
              <a:rPr lang="en-US" dirty="0" smtClean="0"/>
              <a:t>46 dipoles and </a:t>
            </a:r>
            <a:r>
              <a:rPr lang="en-US" dirty="0" err="1" smtClean="0"/>
              <a:t>quadrupoles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8233" y="6448585"/>
            <a:ext cx="7916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Linear Optics Study of PERLE, Ben </a:t>
            </a:r>
            <a:r>
              <a:rPr lang="en-US" sz="1600" dirty="0" err="1" smtClean="0"/>
              <a:t>Hounsell</a:t>
            </a:r>
            <a:r>
              <a:rPr lang="en-US" sz="1600" dirty="0" smtClean="0"/>
              <a:t> (Master Thesis 5/17) U Liverpool (MK and AB/AV)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592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935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PERLE 3 turn optics (80 MeV Arc)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0" y="937808"/>
            <a:ext cx="8571297" cy="494465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7979" y="5581656"/>
            <a:ext cx="1533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 </a:t>
            </a:r>
            <a:r>
              <a:rPr lang="en-US" sz="1400" dirty="0" err="1" smtClean="0"/>
              <a:t>Bogacz</a:t>
            </a:r>
            <a:r>
              <a:rPr lang="en-US" sz="1400" dirty="0" smtClean="0"/>
              <a:t> (24.5.17)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787863" y="6233406"/>
            <a:ext cx="545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70 Dipoles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114 </a:t>
            </a:r>
            <a:r>
              <a:rPr lang="en-US" b="1" dirty="0" err="1" smtClean="0">
                <a:solidFill>
                  <a:srgbClr val="FF0000"/>
                </a:solidFill>
              </a:rPr>
              <a:t>Quadrupoles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  footprint 22 x 5.5 m2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3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PERLE Intention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0" y="1183723"/>
            <a:ext cx="8809820" cy="2698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307" y="4328289"/>
            <a:ext cx="8137564" cy="175432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CDR is an expression of interest in: ERL, low energy electron and photon physics,</a:t>
            </a:r>
          </a:p>
          <a:p>
            <a:r>
              <a:rPr lang="en-US" dirty="0"/>
              <a:t>t</a:t>
            </a:r>
            <a:r>
              <a:rPr lang="en-US" dirty="0" smtClean="0"/>
              <a:t>echnology development (high quality SCRF), development of the </a:t>
            </a:r>
            <a:r>
              <a:rPr lang="en-US" dirty="0" err="1" smtClean="0"/>
              <a:t>LHeC</a:t>
            </a:r>
            <a:r>
              <a:rPr lang="en-US" dirty="0" smtClean="0"/>
              <a:t>/FCC-eh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It is considered to be a technical facility first but has the potential to become a major</a:t>
            </a:r>
          </a:p>
          <a:p>
            <a:r>
              <a:rPr lang="en-US" dirty="0"/>
              <a:t>u</a:t>
            </a:r>
            <a:r>
              <a:rPr lang="en-US" dirty="0" smtClean="0"/>
              <a:t>ser physics and technology development facility then with unique parameters, such </a:t>
            </a:r>
          </a:p>
          <a:p>
            <a:r>
              <a:rPr lang="en-US" dirty="0" smtClean="0"/>
              <a:t>as the orders of magnitude increased photon beam intensity </a:t>
            </a:r>
            <a:r>
              <a:rPr lang="en-US" dirty="0" err="1" smtClean="0"/>
              <a:t>wrt</a:t>
            </a:r>
            <a:r>
              <a:rPr lang="en-US" dirty="0" smtClean="0"/>
              <a:t> ELI now.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8266" y="3547261"/>
            <a:ext cx="3704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Authors of the CDR, but many further </a:t>
            </a:r>
          </a:p>
          <a:p>
            <a:r>
              <a:rPr lang="en-US" dirty="0"/>
              <a:t>c</a:t>
            </a:r>
            <a:r>
              <a:rPr lang="en-US" dirty="0" smtClean="0"/>
              <a:t>olleagues attended the TDR kickoff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0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071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Footprint of </a:t>
            </a:r>
            <a:r>
              <a:rPr lang="en-US" sz="3200" dirty="0" err="1" smtClean="0"/>
              <a:t>PERLE@Orsay</a:t>
            </a:r>
            <a:r>
              <a:rPr lang="en-US" sz="32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(tentative)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100"/>
            <a:ext cx="9144000" cy="4981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889" y="6117261"/>
            <a:ext cx="863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x 2 cavities: 16.5 MeV/cavity (17.5/m)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165 MeV per pass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 395 + 5 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E</a:t>
            </a:r>
            <a:r>
              <a:rPr lang="en-US" b="1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=400 MeV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5378" y="4294867"/>
            <a:ext cx="1579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A.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Bogacz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(24.5.17)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7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Vertical Switchyards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98" y="1142269"/>
            <a:ext cx="8308550" cy="2498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16" y="3925032"/>
            <a:ext cx="8275132" cy="2476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016" y="6484078"/>
            <a:ext cx="1533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 </a:t>
            </a:r>
            <a:r>
              <a:rPr lang="en-US" sz="1400" dirty="0" err="1" smtClean="0"/>
              <a:t>Bogacz</a:t>
            </a:r>
            <a:r>
              <a:rPr lang="en-US" sz="1400" dirty="0" smtClean="0"/>
              <a:t> (24.5.17)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94987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864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PERLE Magnets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917" y="1338177"/>
            <a:ext cx="2496951" cy="224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2" y="3491633"/>
            <a:ext cx="4053580" cy="3009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778" y="967566"/>
            <a:ext cx="38175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70 dipoles  0.45-1.29 T</a:t>
            </a:r>
          </a:p>
          <a:p>
            <a:endParaRPr lang="en-US" dirty="0"/>
          </a:p>
          <a:p>
            <a:r>
              <a:rPr lang="en-US" dirty="0" smtClean="0"/>
              <a:t>+- 20 mm aperture, l=200,300,400 mm</a:t>
            </a:r>
          </a:p>
          <a:p>
            <a:endParaRPr lang="en-US" dirty="0"/>
          </a:p>
          <a:p>
            <a:r>
              <a:rPr lang="en-US" dirty="0" smtClean="0"/>
              <a:t>May be identical for </a:t>
            </a:r>
            <a:r>
              <a:rPr lang="en-US" dirty="0" err="1" smtClean="0"/>
              <a:t>hor+vert</a:t>
            </a:r>
            <a:r>
              <a:rPr lang="en-US" dirty="0" smtClean="0"/>
              <a:t> bend</a:t>
            </a:r>
          </a:p>
          <a:p>
            <a:endParaRPr lang="en-US" dirty="0"/>
          </a:p>
          <a:p>
            <a:r>
              <a:rPr lang="en-US" dirty="0" smtClean="0"/>
              <a:t>7A/mm2  (in grey area) water cooled</a:t>
            </a:r>
          </a:p>
          <a:p>
            <a:endParaRPr lang="en-US" dirty="0"/>
          </a:p>
          <a:p>
            <a:r>
              <a:rPr lang="en-US" dirty="0" smtClean="0"/>
              <a:t>DC operated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29917" y="4077617"/>
            <a:ext cx="35189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114 </a:t>
            </a:r>
            <a:r>
              <a:rPr lang="en-US" b="1" dirty="0" err="1" smtClean="0">
                <a:solidFill>
                  <a:srgbClr val="000090"/>
                </a:solidFill>
              </a:rPr>
              <a:t>quadrupoles</a:t>
            </a:r>
            <a:r>
              <a:rPr lang="en-US" b="1" dirty="0" smtClean="0">
                <a:solidFill>
                  <a:srgbClr val="000090"/>
                </a:solidFill>
              </a:rPr>
              <a:t>   max 28T/m</a:t>
            </a:r>
          </a:p>
          <a:p>
            <a:endParaRPr lang="en-US" dirty="0"/>
          </a:p>
          <a:p>
            <a:r>
              <a:rPr lang="en-US" dirty="0" smtClean="0"/>
              <a:t>Common aperture of 40mm all arcs</a:t>
            </a:r>
          </a:p>
          <a:p>
            <a:endParaRPr lang="en-US" dirty="0"/>
          </a:p>
          <a:p>
            <a:r>
              <a:rPr lang="en-US" dirty="0" smtClean="0"/>
              <a:t>Two lengths: 100 and 150mm</a:t>
            </a:r>
          </a:p>
          <a:p>
            <a:endParaRPr lang="en-US" dirty="0"/>
          </a:p>
          <a:p>
            <a:r>
              <a:rPr lang="en-US" dirty="0" smtClean="0"/>
              <a:t>DC operated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583" y="3391361"/>
            <a:ext cx="95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380 mm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7522496" y="1872606"/>
            <a:ext cx="100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 220 mm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6816" y="4280372"/>
            <a:ext cx="100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 250 mm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5715" y="6483250"/>
            <a:ext cx="4855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 </a:t>
            </a:r>
            <a:r>
              <a:rPr lang="en-US" sz="1400" dirty="0" err="1" smtClean="0"/>
              <a:t>Thonet</a:t>
            </a:r>
            <a:r>
              <a:rPr lang="en-US" sz="1400" dirty="0" smtClean="0"/>
              <a:t>, A Milanese (CERN), C </a:t>
            </a:r>
            <a:r>
              <a:rPr lang="en-US" sz="1400" dirty="0" err="1" smtClean="0"/>
              <a:t>Vallerand</a:t>
            </a:r>
            <a:r>
              <a:rPr lang="en-US" sz="1400" dirty="0" smtClean="0"/>
              <a:t> (LAL), Y </a:t>
            </a:r>
            <a:r>
              <a:rPr lang="en-US" sz="1400" dirty="0" err="1" smtClean="0"/>
              <a:t>Pupkov</a:t>
            </a:r>
            <a:r>
              <a:rPr lang="en-US" sz="1400" dirty="0" smtClean="0"/>
              <a:t> (BINP)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185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0" y="179820"/>
            <a:ext cx="8742984" cy="651303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96453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47" y="255767"/>
            <a:ext cx="8407324" cy="6367452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31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223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Expertise on </a:t>
            </a:r>
            <a:r>
              <a:rPr lang="en-US" sz="3200" dirty="0" err="1" smtClean="0">
                <a:solidFill>
                  <a:srgbClr val="0000FF"/>
                </a:solidFill>
              </a:rPr>
              <a:t>Cryomodules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097"/>
            <a:ext cx="9144000" cy="1148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1864"/>
            <a:ext cx="9144000" cy="2629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128" y="5074171"/>
            <a:ext cx="5935872" cy="1742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14" y="6009300"/>
            <a:ext cx="2632504" cy="708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852" y="5564944"/>
            <a:ext cx="260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SNS 805 MHz </a:t>
            </a:r>
            <a:r>
              <a:rPr lang="en-US" dirty="0" err="1" smtClean="0"/>
              <a:t>cryomodule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6584" y="5295883"/>
            <a:ext cx="55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Jlab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36" y="4907051"/>
            <a:ext cx="870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 for production of PERLE </a:t>
            </a:r>
            <a:r>
              <a:rPr lang="en-US" dirty="0" err="1" smtClean="0"/>
              <a:t>cryomodules</a:t>
            </a:r>
            <a:r>
              <a:rPr lang="en-US" dirty="0" smtClean="0"/>
              <a:t> (2) by IPN </a:t>
            </a:r>
            <a:r>
              <a:rPr lang="en-US" dirty="0" err="1" smtClean="0"/>
              <a:t>Orsay</a:t>
            </a:r>
            <a:r>
              <a:rPr lang="en-US" dirty="0" smtClean="0"/>
              <a:t> in collaboration with </a:t>
            </a:r>
            <a:r>
              <a:rPr lang="en-US" dirty="0" err="1" smtClean="0"/>
              <a:t>Jlab+CERN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524" y="2458379"/>
            <a:ext cx="743707" cy="46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9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935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HOM Assessment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29" y="783735"/>
            <a:ext cx="7606771" cy="5258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434" y="6183267"/>
            <a:ext cx="7976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Impedance of cavities + oscillating modes (F </a:t>
            </a:r>
            <a:r>
              <a:rPr lang="en-US" sz="1400" dirty="0" err="1" smtClean="0">
                <a:solidFill>
                  <a:srgbClr val="FF0000"/>
                </a:solidFill>
              </a:rPr>
              <a:t>Marhauser</a:t>
            </a:r>
            <a:r>
              <a:rPr lang="en-US" sz="1400" dirty="0" smtClean="0">
                <a:solidFill>
                  <a:srgbClr val="FF0000"/>
                </a:solidFill>
              </a:rPr>
              <a:t>)   </a:t>
            </a:r>
            <a:r>
              <a:rPr lang="en-US" sz="2400" dirty="0" smtClean="0"/>
              <a:t>≠</a:t>
            </a:r>
            <a:r>
              <a:rPr lang="en-US" sz="1400" dirty="0" smtClean="0">
                <a:solidFill>
                  <a:srgbClr val="FF0000"/>
                </a:solidFill>
              </a:rPr>
              <a:t>  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Spectral content of PERLE beam (D </a:t>
            </a:r>
            <a:r>
              <a:rPr lang="en-US" sz="1400" dirty="0" err="1" smtClean="0">
                <a:solidFill>
                  <a:schemeClr val="accent3">
                    <a:lumMod val="50000"/>
                  </a:schemeClr>
                </a:solidFill>
              </a:rPr>
              <a:t>Pellegrini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0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450" y="1"/>
            <a:ext cx="7305279" cy="61832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Source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04" y="735308"/>
            <a:ext cx="7549935" cy="2839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50" y="3827512"/>
            <a:ext cx="3488137" cy="2620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964" y="5620452"/>
            <a:ext cx="3508855" cy="827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8964" y="4809067"/>
            <a:ext cx="1968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ym typeface="Wingdings"/>
              </a:rPr>
              <a:t> </a:t>
            </a:r>
            <a:r>
              <a:rPr lang="en-US" sz="1400" smtClean="0"/>
              <a:t>Boris </a:t>
            </a:r>
            <a:r>
              <a:rPr lang="en-US" sz="1400" dirty="0" err="1" smtClean="0"/>
              <a:t>Militsyn’s</a:t>
            </a:r>
            <a:r>
              <a:rPr lang="en-US" sz="1400" dirty="0" smtClean="0"/>
              <a:t> home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72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Source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79" y="255767"/>
            <a:ext cx="8291841" cy="6124771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60677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11666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Summary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76" y="3363522"/>
            <a:ext cx="8345628" cy="1399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67" y="2681695"/>
            <a:ext cx="8283340" cy="727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664" y="5045108"/>
            <a:ext cx="8776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PERLE is a novel project and still to be established. It calls for and is open for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a wide collaboration to make it a success for accelerator, particle and nuclear physics.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For the FCC developments at large it has a strong value as a test bed for SCRF development.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367" y="2540155"/>
            <a:ext cx="8362337" cy="2222634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4296" y="6250118"/>
            <a:ext cx="83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Special thanks to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Erk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Jensen,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Achille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Stocchi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and many more people than I can list here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16510" y="2005385"/>
            <a:ext cx="143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 of PERLE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2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Other Facilities</a:t>
            </a:r>
            <a:endParaRPr lang="en-US" sz="3200" dirty="0"/>
          </a:p>
        </p:txBody>
      </p:sp>
      <p:grpSp>
        <p:nvGrpSpPr>
          <p:cNvPr id="3" name="Group 10"/>
          <p:cNvGrpSpPr/>
          <p:nvPr/>
        </p:nvGrpSpPr>
        <p:grpSpPr>
          <a:xfrm>
            <a:off x="334911" y="1150343"/>
            <a:ext cx="4159809" cy="2033127"/>
            <a:chOff x="0" y="3930650"/>
            <a:chExt cx="4572000" cy="204255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33888"/>
              <a:ext cx="4572000" cy="1169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601663" y="3930650"/>
              <a:ext cx="3009900" cy="55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defTabSz="914400">
                <a:lnSpc>
                  <a:spcPct val="123000"/>
                </a:lnSpc>
              </a:pPr>
              <a:r>
                <a:rPr lang="en-US" sz="1300" dirty="0" smtClean="0">
                  <a:latin typeface="Gill Sans MT"/>
                </a:rPr>
                <a:t>Normal </a:t>
              </a:r>
              <a:r>
                <a:rPr lang="en-US" sz="1300" dirty="0">
                  <a:latin typeface="Gill Sans MT"/>
                </a:rPr>
                <a:t>Conducting 180 MHz + DC Gun</a:t>
              </a:r>
            </a:p>
            <a:p>
              <a:pPr algn="ctr" defTabSz="914400">
                <a:lnSpc>
                  <a:spcPct val="123000"/>
                </a:lnSpc>
              </a:pPr>
              <a:r>
                <a:rPr lang="en-US" sz="1200" dirty="0" smtClean="0">
                  <a:latin typeface="Gill Sans MT"/>
                </a:rPr>
                <a:t>30 mA</a:t>
              </a:r>
              <a:r>
                <a:rPr lang="en-US" sz="1200" dirty="0">
                  <a:latin typeface="Gill Sans MT"/>
                </a:rPr>
                <a:t>, </a:t>
              </a:r>
              <a:r>
                <a:rPr lang="en-US" sz="1200" dirty="0" smtClean="0">
                  <a:latin typeface="Gill Sans MT"/>
                </a:rPr>
                <a:t>11 MeV</a:t>
              </a:r>
              <a:r>
                <a:rPr lang="en-US" sz="1200" dirty="0">
                  <a:latin typeface="Gill Sans MT"/>
                </a:rPr>
                <a:t>, </a:t>
              </a:r>
              <a:r>
                <a:rPr lang="en-US" sz="1200" dirty="0" smtClean="0">
                  <a:latin typeface="Gill Sans MT"/>
                </a:rPr>
                <a:t>70-100 ps</a:t>
              </a:r>
              <a:endParaRPr lang="en-US" sz="1200" dirty="0">
                <a:latin typeface="Gill Sans M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7664" y="5603875"/>
              <a:ext cx="1913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dirty="0" smtClean="0">
                  <a:solidFill>
                    <a:prstClr val="black"/>
                  </a:solidFill>
                </a:rPr>
                <a:t>BINP,  Novosibirsk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6" descr="Screen Shot 2016-05-03 at 12.51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" y="3488854"/>
            <a:ext cx="4254500" cy="2354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720" y="3652844"/>
            <a:ext cx="4367715" cy="1988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019" y="1177008"/>
            <a:ext cx="3840617" cy="1718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6509" y="5945042"/>
            <a:ext cx="830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Also: </a:t>
            </a:r>
            <a:r>
              <a:rPr lang="en-US" b="1" dirty="0" smtClean="0"/>
              <a:t>CEBAF</a:t>
            </a:r>
            <a:r>
              <a:rPr lang="en-US" dirty="0" smtClean="0"/>
              <a:t> (single pass, 5 </a:t>
            </a:r>
            <a:r>
              <a:rPr lang="en-US" dirty="0" err="1" smtClean="0"/>
              <a:t>GeV</a:t>
            </a:r>
            <a:r>
              <a:rPr lang="en-US" dirty="0" smtClean="0"/>
              <a:t>, ..                        </a:t>
            </a: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 CBETA </a:t>
            </a:r>
            <a:r>
              <a:rPr lang="en-US" dirty="0" smtClean="0"/>
              <a:t>(50mA, 3 pass, FFAG, 1.3GHz)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7140" y="6382106"/>
            <a:ext cx="853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possibilities for collaboration (ERL workshop 19-23.6.2017 at CERN, E Jensen et al)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98493" y="2980274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+D: MESA at Mainz and S-</a:t>
            </a:r>
            <a:r>
              <a:rPr lang="en-US" dirty="0" err="1" smtClean="0"/>
              <a:t>Dalinac</a:t>
            </a:r>
            <a:r>
              <a:rPr lang="en-US" dirty="0" smtClean="0"/>
              <a:t> Darmstadt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5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No backup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58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208"/>
            <a:ext cx="9144000" cy="6199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173" y="302657"/>
            <a:ext cx="7772400" cy="8900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94934" y="665929"/>
            <a:ext cx="83920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PERLE at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Orsay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LAL/INP)  Collaboration: BINP, CERN,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Daresbury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/Liverpool,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Jlab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Orsay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3 turns, 2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Linacs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400 MeV, 15mA, 802 MHz, Energy Recovery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Linac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facility</a:t>
            </a:r>
          </a:p>
          <a:p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-Demonstrator of ERL for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ep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at LHC/FCC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-SCRF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Beam based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evelopment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acility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-Low E electron and photon beam physics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-High intensity: O(100) x ELI 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5791" y="5453402"/>
            <a:ext cx="462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See also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https:/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/indico.lal.in2p3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.fr/event/3428/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627" y="24541"/>
            <a:ext cx="8148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owerful </a:t>
            </a:r>
            <a:r>
              <a:rPr lang="en-US" sz="2800" b="1" dirty="0" smtClean="0">
                <a:solidFill>
                  <a:srgbClr val="254061"/>
                </a:solidFill>
              </a:rPr>
              <a:t>ERL</a:t>
            </a:r>
            <a:r>
              <a:rPr lang="en-US" sz="2800" b="1" dirty="0" smtClean="0">
                <a:solidFill>
                  <a:srgbClr val="FF0000"/>
                </a:solidFill>
              </a:rPr>
              <a:t> for </a:t>
            </a:r>
            <a:r>
              <a:rPr lang="en-US" sz="2800" b="1" dirty="0" smtClean="0">
                <a:solidFill>
                  <a:srgbClr val="254061"/>
                </a:solidFill>
              </a:rPr>
              <a:t>E</a:t>
            </a:r>
            <a:r>
              <a:rPr lang="en-US" sz="2800" b="1" dirty="0" smtClean="0">
                <a:solidFill>
                  <a:srgbClr val="FF0000"/>
                </a:solidFill>
              </a:rPr>
              <a:t>xperiments (</a:t>
            </a:r>
            <a:r>
              <a:rPr lang="en-US" sz="2800" b="1" dirty="0" err="1" smtClean="0">
                <a:solidFill>
                  <a:srgbClr val="FF0000"/>
                </a:solidFill>
              </a:rPr>
              <a:t>ep,γp</a:t>
            </a:r>
            <a:r>
              <a:rPr lang="en-US" sz="2800" b="1" dirty="0" smtClean="0">
                <a:solidFill>
                  <a:srgbClr val="FF0000"/>
                </a:solidFill>
              </a:rPr>
              <a:t>): </a:t>
            </a:r>
            <a:r>
              <a:rPr lang="en-US" sz="2800" b="1" dirty="0" smtClean="0">
                <a:solidFill>
                  <a:srgbClr val="254061"/>
                </a:solidFill>
              </a:rPr>
              <a:t>PERLE</a:t>
            </a:r>
            <a:r>
              <a:rPr lang="en-US" sz="2800" b="1" dirty="0" smtClean="0">
                <a:solidFill>
                  <a:srgbClr val="FF0000"/>
                </a:solidFill>
              </a:rPr>
              <a:t> at </a:t>
            </a:r>
            <a:r>
              <a:rPr lang="en-US" sz="2800" b="1" dirty="0" err="1" smtClean="0">
                <a:solidFill>
                  <a:srgbClr val="FF0000"/>
                </a:solidFill>
              </a:rPr>
              <a:t>Orsay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5791" y="4807071"/>
            <a:ext cx="446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CDR to appear in J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Phys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G [arXiv:1705. 08783] 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121482"/>
            <a:ext cx="9144000" cy="736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573" y="5787452"/>
            <a:ext cx="749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DDD9C3"/>
                </a:solidFill>
              </a:rPr>
              <a:t>A.Bogacz</a:t>
            </a:r>
            <a:endParaRPr lang="en-US" sz="1200" dirty="0">
              <a:solidFill>
                <a:srgbClr val="DDD9C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1196" y="3197412"/>
            <a:ext cx="121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5.5 x 24m</a:t>
            </a:r>
            <a:r>
              <a:rPr lang="en-US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baseline="30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8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Energy Recovery </a:t>
            </a:r>
            <a:r>
              <a:rPr lang="mr-IN" sz="3200" dirty="0" smtClean="0"/>
              <a:t>–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Green </a:t>
            </a:r>
            <a:r>
              <a:rPr lang="en-US" sz="3200" dirty="0" smtClean="0">
                <a:solidFill>
                  <a:srgbClr val="000090"/>
                </a:solidFill>
              </a:rPr>
              <a:t>Accelerators</a:t>
            </a:r>
            <a:br>
              <a:rPr lang="en-US" sz="32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M </a:t>
            </a:r>
            <a:r>
              <a:rPr lang="en-US" sz="2000" dirty="0" err="1" smtClean="0">
                <a:solidFill>
                  <a:srgbClr val="000000"/>
                </a:solidFill>
              </a:rPr>
              <a:t>Tigner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Nuovo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Cimento</a:t>
            </a:r>
            <a:r>
              <a:rPr lang="en-US" sz="2000" dirty="0" smtClean="0">
                <a:solidFill>
                  <a:srgbClr val="000000"/>
                </a:solidFill>
              </a:rPr>
              <a:t> 1.6.1965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74800"/>
            <a:ext cx="1714500" cy="861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2819400"/>
            <a:ext cx="1920876" cy="7757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7937" y="3769483"/>
            <a:ext cx="2728556" cy="2585323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High luminosity needs</a:t>
            </a:r>
          </a:p>
          <a:p>
            <a:r>
              <a:rPr lang="en-US" dirty="0"/>
              <a:t>n</a:t>
            </a:r>
            <a:r>
              <a:rPr lang="en-US" dirty="0" smtClean="0"/>
              <a:t>early GW of power P,</a:t>
            </a:r>
          </a:p>
          <a:p>
            <a:r>
              <a:rPr lang="en-US" dirty="0"/>
              <a:t>f</a:t>
            </a:r>
            <a:r>
              <a:rPr lang="en-US" dirty="0" smtClean="0"/>
              <a:t>or 60 </a:t>
            </a:r>
            <a:r>
              <a:rPr lang="en-US" dirty="0" err="1" smtClean="0"/>
              <a:t>GeV</a:t>
            </a:r>
            <a:r>
              <a:rPr lang="en-US" dirty="0" smtClean="0"/>
              <a:t> energy E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This can only be achieved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with efficient energy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recovery technique</a:t>
            </a:r>
          </a:p>
          <a:p>
            <a:endParaRPr lang="en-US" dirty="0"/>
          </a:p>
          <a:p>
            <a:r>
              <a:rPr lang="en-US" dirty="0" smtClean="0"/>
              <a:t>P = P</a:t>
            </a:r>
            <a:r>
              <a:rPr lang="en-US" baseline="-25000" dirty="0" smtClean="0"/>
              <a:t>0</a:t>
            </a:r>
            <a:r>
              <a:rPr lang="en-US" dirty="0" smtClean="0"/>
              <a:t> /(1-ε)   ERL efficiency</a:t>
            </a:r>
            <a:endParaRPr lang="en-US" dirty="0"/>
          </a:p>
        </p:txBody>
      </p:sp>
      <p:pic>
        <p:nvPicPr>
          <p:cNvPr id="8" name="Picture 7" descr="ler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67" y="1383241"/>
            <a:ext cx="4741853" cy="4568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28940" y="6065506"/>
            <a:ext cx="468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 of </a:t>
            </a:r>
            <a:r>
              <a:rPr lang="en-US" dirty="0" err="1" smtClean="0"/>
              <a:t>LHeC</a:t>
            </a:r>
            <a:r>
              <a:rPr lang="en-US" dirty="0" smtClean="0"/>
              <a:t>: Goal now is 10</a:t>
            </a:r>
            <a:r>
              <a:rPr lang="en-US" baseline="30000" dirty="0" smtClean="0"/>
              <a:t>34</a:t>
            </a:r>
            <a:r>
              <a:rPr lang="en-US" dirty="0" smtClean="0"/>
              <a:t> could NOT</a:t>
            </a:r>
          </a:p>
          <a:p>
            <a:r>
              <a:rPr lang="en-US" dirty="0"/>
              <a:t>p</a:t>
            </a:r>
            <a:r>
              <a:rPr lang="en-US" dirty="0" smtClean="0"/>
              <a:t>ay for power and not </a:t>
            </a:r>
            <a:r>
              <a:rPr lang="en-US" dirty="0" err="1" smtClean="0"/>
              <a:t>realise</a:t>
            </a:r>
            <a:r>
              <a:rPr lang="en-US" dirty="0" smtClean="0"/>
              <a:t> high </a:t>
            </a:r>
            <a:r>
              <a:rPr lang="en-US" dirty="0" err="1" smtClean="0"/>
              <a:t>lumi</a:t>
            </a:r>
            <a:r>
              <a:rPr lang="en-US" dirty="0" smtClean="0"/>
              <a:t> w/o ERL 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293802" y="4824437"/>
            <a:ext cx="208757" cy="19134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0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Frequency Choice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925" y="1113283"/>
            <a:ext cx="3517900" cy="358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28" y="950171"/>
            <a:ext cx="4566727" cy="3885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444" y="4992382"/>
            <a:ext cx="8465219" cy="1477328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Cost, dynamic heat losses, resistance,  Q</a:t>
            </a:r>
            <a:r>
              <a:rPr lang="en-US" baseline="-25000" dirty="0" smtClean="0"/>
              <a:t>0</a:t>
            </a:r>
            <a:r>
              <a:rPr lang="mr-IN" dirty="0" smtClean="0"/>
              <a:t>…</a:t>
            </a:r>
            <a:r>
              <a:rPr lang="en-GB" dirty="0" smtClean="0"/>
              <a:t> point to f &lt; 1 GHz  (F </a:t>
            </a:r>
            <a:r>
              <a:rPr lang="en-GB" dirty="0" err="1" smtClean="0"/>
              <a:t>Marhauser</a:t>
            </a:r>
            <a:r>
              <a:rPr lang="en-GB" dirty="0" smtClean="0"/>
              <a:t>, </a:t>
            </a:r>
            <a:r>
              <a:rPr lang="en-GB" dirty="0" err="1" smtClean="0"/>
              <a:t>Orsay</a:t>
            </a:r>
            <a:r>
              <a:rPr lang="en-GB" dirty="0" smtClean="0"/>
              <a:t> 2/17)</a:t>
            </a:r>
          </a:p>
          <a:p>
            <a:endParaRPr lang="en-GB" dirty="0"/>
          </a:p>
          <a:p>
            <a:r>
              <a:rPr lang="en-GB" dirty="0" smtClean="0"/>
              <a:t>Beam beam interactions unstable for f &gt; 1 GHz (D </a:t>
            </a:r>
            <a:r>
              <a:rPr lang="en-GB" dirty="0" err="1" smtClean="0"/>
              <a:t>Schule</a:t>
            </a:r>
            <a:r>
              <a:rPr lang="en-GB" dirty="0" smtClean="0"/>
              <a:t>, D </a:t>
            </a:r>
            <a:r>
              <a:rPr lang="en-GB" dirty="0" err="1" smtClean="0"/>
              <a:t>Pellegrini</a:t>
            </a:r>
            <a:r>
              <a:rPr lang="en-GB" dirty="0" smtClean="0"/>
              <a:t> March 2013)</a:t>
            </a:r>
          </a:p>
          <a:p>
            <a:endParaRPr lang="en-GB" dirty="0"/>
          </a:p>
          <a:p>
            <a:r>
              <a:rPr lang="en-GB" dirty="0" smtClean="0"/>
              <a:t>Compatibility with LHC: </a:t>
            </a:r>
            <a:r>
              <a:rPr lang="en-GB" b="1" dirty="0" smtClean="0">
                <a:solidFill>
                  <a:srgbClr val="000090"/>
                </a:solidFill>
              </a:rPr>
              <a:t>Decision for 802 MHz </a:t>
            </a:r>
            <a:r>
              <a:rPr lang="en-GB" dirty="0" smtClean="0"/>
              <a:t>( E Jensen CI Workshop 1/2015, FM input)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3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884" y="2604883"/>
            <a:ext cx="6636918" cy="372001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84" y="255767"/>
            <a:ext cx="6466383" cy="1959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254" y="2242265"/>
            <a:ext cx="902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 Jensen: use flexibility of laser driven photocathode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</a:rPr>
              <a:t>sub-harmonics: test of various cavities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672" y="6391746"/>
            <a:ext cx="87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Many other technical applications: beam tests of quench </a:t>
            </a:r>
            <a:r>
              <a:rPr lang="en-US" dirty="0" err="1" smtClean="0">
                <a:solidFill>
                  <a:srgbClr val="FF0000"/>
                </a:solidFill>
              </a:rPr>
              <a:t>behaviour</a:t>
            </a:r>
            <a:r>
              <a:rPr lang="en-US" dirty="0" smtClean="0">
                <a:solidFill>
                  <a:srgbClr val="FF0000"/>
                </a:solidFill>
              </a:rPr>
              <a:t> (CDR), detector test 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7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6" y="466667"/>
            <a:ext cx="8651992" cy="5444067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0791" y="6265333"/>
            <a:ext cx="872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Bruening</a:t>
            </a:r>
            <a:r>
              <a:rPr lang="en-US" dirty="0" smtClean="0"/>
              <a:t> at PERLE TDR </a:t>
            </a:r>
            <a:r>
              <a:rPr lang="en-US" dirty="0" err="1" smtClean="0"/>
              <a:t>Kickofff</a:t>
            </a:r>
            <a:r>
              <a:rPr lang="en-US" dirty="0" smtClean="0"/>
              <a:t> meeting at </a:t>
            </a:r>
            <a:r>
              <a:rPr lang="en-US" dirty="0" err="1" smtClean="0"/>
              <a:t>Orsay</a:t>
            </a:r>
            <a:r>
              <a:rPr lang="en-US" dirty="0" smtClean="0"/>
              <a:t> 2/17: </a:t>
            </a:r>
            <a:r>
              <a:rPr lang="en-US" b="1" dirty="0" smtClean="0">
                <a:solidFill>
                  <a:srgbClr val="000090"/>
                </a:solidFill>
              </a:rPr>
              <a:t>Much more than a demonstration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4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221" y="116777"/>
            <a:ext cx="7772400" cy="595737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e</a:t>
            </a:r>
            <a:r>
              <a:rPr lang="en-US" sz="3200" dirty="0" err="1" smtClean="0">
                <a:solidFill>
                  <a:srgbClr val="000090"/>
                </a:solidFill>
              </a:rPr>
              <a:t>p</a:t>
            </a:r>
            <a:r>
              <a:rPr lang="en-US" sz="3200" dirty="0" smtClean="0">
                <a:solidFill>
                  <a:srgbClr val="000090"/>
                </a:solidFill>
              </a:rPr>
              <a:t> Physics with PERLE </a:t>
            </a:r>
            <a:r>
              <a:rPr lang="en-US" sz="3200" dirty="0" smtClean="0"/>
              <a:t>– proton radius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85" y="1192696"/>
            <a:ext cx="3834373" cy="609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85" y="1932170"/>
            <a:ext cx="5588000" cy="6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85" y="2875642"/>
            <a:ext cx="37846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019" y="3360026"/>
            <a:ext cx="4138826" cy="3074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826" y="4662375"/>
            <a:ext cx="42420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p</a:t>
            </a:r>
            <a:r>
              <a:rPr lang="en-US" dirty="0" smtClean="0"/>
              <a:t> radius </a:t>
            </a:r>
            <a:r>
              <a:rPr lang="en-US" dirty="0" smtClean="0"/>
              <a:t>from Q</a:t>
            </a:r>
            <a:r>
              <a:rPr lang="en-US" baseline="30000" dirty="0" smtClean="0"/>
              <a:t>2</a:t>
            </a:r>
            <a:r>
              <a:rPr lang="en-US" dirty="0" smtClean="0"/>
              <a:t> dependence of G, Q</a:t>
            </a:r>
            <a:r>
              <a:rPr lang="en-US" baseline="30000" dirty="0" smtClean="0"/>
              <a:t>2</a:t>
            </a:r>
            <a:r>
              <a:rPr lang="en-US" dirty="0" smtClean="0"/>
              <a:t>=0</a:t>
            </a:r>
          </a:p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US" dirty="0" smtClean="0"/>
              <a:t>hin target (gas jet), high current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a</a:t>
            </a:r>
            <a:r>
              <a:rPr lang="en-US" dirty="0" smtClean="0"/>
              <a:t>ngular scan with different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&lt; </a:t>
            </a:r>
            <a:r>
              <a:rPr lang="en-US" dirty="0" smtClean="0"/>
              <a:t>400MeV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/>
              <a:t>e</a:t>
            </a:r>
            <a:r>
              <a:rPr lang="en-US" dirty="0" smtClean="0"/>
              <a:t>lectric and magnetic radius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h</a:t>
            </a:r>
            <a:r>
              <a:rPr lang="en-US" dirty="0" err="1" smtClean="0"/>
              <a:t>.o</a:t>
            </a:r>
            <a:r>
              <a:rPr lang="en-US" dirty="0" smtClean="0"/>
              <a:t>. QED corrections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45801" y="280602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44225" y="6295797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Jan </a:t>
            </a:r>
            <a:r>
              <a:rPr lang="en-US" sz="1200" dirty="0" err="1" smtClean="0"/>
              <a:t>Bernauer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520642" y="1192696"/>
            <a:ext cx="163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lastic </a:t>
            </a:r>
            <a:r>
              <a:rPr lang="en-US" dirty="0" err="1" smtClean="0"/>
              <a:t>ep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7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1060</Words>
  <Application>Microsoft Macintosh PowerPoint</Application>
  <PresentationFormat>On-screen Show (4:3)</PresentationFormat>
  <Paragraphs>159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PERLE Intention</vt:lpstr>
      <vt:lpstr>Other Facilities</vt:lpstr>
      <vt:lpstr>title</vt:lpstr>
      <vt:lpstr>Energy Recovery – Green Accelerators M Tigner Nuovo Cimento 1.6.1965 </vt:lpstr>
      <vt:lpstr>Frequency Choice</vt:lpstr>
      <vt:lpstr>title</vt:lpstr>
      <vt:lpstr>PowerPoint Presentation</vt:lpstr>
      <vt:lpstr>ep Physics with PERLE – proton radius</vt:lpstr>
      <vt:lpstr>Further ep Physics with PERLE </vt:lpstr>
      <vt:lpstr>PERLE Photon Physics (Compton Backscattering)</vt:lpstr>
      <vt:lpstr>title</vt:lpstr>
      <vt:lpstr>title</vt:lpstr>
      <vt:lpstr>title</vt:lpstr>
      <vt:lpstr>title</vt:lpstr>
      <vt:lpstr>title</vt:lpstr>
      <vt:lpstr>title</vt:lpstr>
      <vt:lpstr>Study of First Stage (single pass)</vt:lpstr>
      <vt:lpstr>PERLE 3 turn optics (80 MeV Arc)</vt:lpstr>
      <vt:lpstr>Footprint of PERLE@Orsay (tentative)</vt:lpstr>
      <vt:lpstr>Vertical Switchyards</vt:lpstr>
      <vt:lpstr>PERLE Magnets</vt:lpstr>
      <vt:lpstr>title</vt:lpstr>
      <vt:lpstr>title</vt:lpstr>
      <vt:lpstr>Expertise on Cryomodules</vt:lpstr>
      <vt:lpstr>HOM Assessment</vt:lpstr>
      <vt:lpstr>Source</vt:lpstr>
      <vt:lpstr>Source</vt:lpstr>
      <vt:lpstr>Summary</vt:lpstr>
      <vt:lpstr>No backup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53</cp:revision>
  <dcterms:created xsi:type="dcterms:W3CDTF">2017-05-31T12:56:02Z</dcterms:created>
  <dcterms:modified xsi:type="dcterms:W3CDTF">2017-06-01T10:59:24Z</dcterms:modified>
</cp:coreProperties>
</file>