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61" r:id="rId5"/>
    <p:sldId id="259" r:id="rId6"/>
    <p:sldId id="262" r:id="rId7"/>
    <p:sldId id="263" r:id="rId8"/>
    <p:sldId id="265" r:id="rId9"/>
    <p:sldId id="264" r:id="rId10"/>
    <p:sldId id="267" r:id="rId11"/>
    <p:sldId id="266" r:id="rId12"/>
    <p:sldId id="268" r:id="rId13"/>
    <p:sldId id="269" r:id="rId14"/>
    <p:sldId id="270" r:id="rId15"/>
    <p:sldId id="2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B3CA5-EAA6-2147-B5B3-C4D52AA47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66332A-3C93-A64D-9C59-A492EC1DA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E4254-2E4A-4143-8209-5AC37A826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A9D0-B4EA-684E-A9A1-AA223CF894E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D03E7-EC7D-AC4A-96C0-33A6AE324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1B682-4ECC-0D4D-8EDC-46F410FA6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2507-F182-E74C-B57F-678781E5F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9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672FC-728F-2248-843F-FCE9F53D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42EE1-1930-3846-B160-F9C9B3C4D2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734CB-43BF-D847-AD5B-DEEBF0279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A9D0-B4EA-684E-A9A1-AA223CF894E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F5E8A-D483-AD44-9C0E-C79AEF13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5D359-94EF-5F46-A5BF-E92563C2C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2507-F182-E74C-B57F-678781E5F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3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3B3F6B-4950-054E-AE74-0A934003D4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6C279F-8B08-B74F-9BB0-1E85482D50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86D90-D9FE-0D42-874B-E83BBF3FB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A9D0-B4EA-684E-A9A1-AA223CF894E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5B952-E588-064E-B83D-E2ACE3217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A2025-DE7C-A145-AB9A-7848AD0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2507-F182-E74C-B57F-678781E5F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2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97FE2-1934-1842-9CF8-DE7A9BDA7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D6CF1-5719-A34A-876E-313C715D4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613D8-C378-4643-8414-25EE3D1A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A9D0-B4EA-684E-A9A1-AA223CF894E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03AB5-EDA2-8343-A076-6D03D10E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AD705-EC5F-4D4B-9E41-A2E71BB91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2507-F182-E74C-B57F-678781E5F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92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E283E-1A12-9046-9696-C17027725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B05CAB-1686-4041-B396-4209E3683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8450A-BF1F-8C4C-98AA-21A946656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A9D0-B4EA-684E-A9A1-AA223CF894E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68FED-00A1-D746-BF4F-22B54169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FD0F5-49F3-E84B-AD98-D05A3CBF2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2507-F182-E74C-B57F-678781E5F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72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AB0F7-C4F3-FC48-B697-B5F66F0C1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A85D9-CBF8-874C-97CB-A39101C09D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D056C-1A92-9248-829C-D171CC7BB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2B772-AFDB-DA4F-A98A-E3AE0ADB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A9D0-B4EA-684E-A9A1-AA223CF894E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5E745-EFC4-504E-87D4-93B04D077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9F33D-076C-7040-8323-3452A77A3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2507-F182-E74C-B57F-678781E5F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3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DC9B8-BE01-0849-8EB5-C82DA2E1A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7D075-1853-3A45-BAE6-F15B5F194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6E41CB-F924-5142-BB16-1379079E8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9C794C-07C8-9247-A2A7-62DFEE1D05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FE9125-A3DB-7542-8A0B-5FE9C0BF28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BB5104-F06D-4045-BF88-660F688E1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A9D0-B4EA-684E-A9A1-AA223CF894E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6C6845-D7D7-2B47-9C76-80F1C95E8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BA1CE-5AB7-2B42-893C-31A2FAE3F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2507-F182-E74C-B57F-678781E5F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81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4B2FB-73C1-E640-8EEE-8ED61297D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1C9E12-BCC6-B24A-8206-CBA49D2D3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A9D0-B4EA-684E-A9A1-AA223CF894E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BAFFF5-CD3E-A94C-AC7D-8BE2131AD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1F6A34-CF33-DE49-AFE7-11EFA9F52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2507-F182-E74C-B57F-678781E5F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03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8B687B-0605-D147-820F-2D425A640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A9D0-B4EA-684E-A9A1-AA223CF894E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5EC51-B6EC-9240-AA9D-495C99442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DB72F-B78F-8F4C-BA9B-A0C59EF50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2507-F182-E74C-B57F-678781E5F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1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6AE9F-D534-2D4A-8B98-D58805CAC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81937-4AF8-6744-8166-24C988147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DE355-AE19-F948-A6D7-B1CC3550C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88199-4D9A-AE4A-9D34-E6379D289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A9D0-B4EA-684E-A9A1-AA223CF894E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1E3EE-A4FE-B743-8296-1BBE2F26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83D10-2066-DE43-A5B4-6D7016922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2507-F182-E74C-B57F-678781E5F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6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24EC2-2004-2B46-A1A0-C9EDEE47D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921E0B-88C9-204B-A01E-3D3632016E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9490C9-F45E-3947-9721-D4926E59A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9D6D9A-F185-B046-8996-FBA4B07D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0A9D0-B4EA-684E-A9A1-AA223CF894E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7249E-3B61-0648-9099-ED6A1AC09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767E5-5766-A24E-AC9F-89CA46F1B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02507-F182-E74C-B57F-678781E5F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9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417E80-40F5-9141-BFC5-9F53FF1B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5FCBB-FC3B-C64A-8599-D79F5A83A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8451E-A594-C142-AFC9-B0B646559E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0A9D0-B4EA-684E-A9A1-AA223CF894E8}" type="datetimeFigureOut">
              <a:rPr lang="en-US" smtClean="0"/>
              <a:t>9/16/21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05D4F-572D-3B4B-A8E0-58EB9CD9A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A0B78-614F-444F-A96A-80A62F1FB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02507-F182-E74C-B57F-678781E5F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0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05E56-2AB1-C54D-BD3B-AD6EFD487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55223"/>
            <a:ext cx="9144000" cy="55735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News, Interim and Towards Roadmap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63E8A-32D0-B54F-BD7F-F6E2E7A0805B}"/>
              </a:ext>
            </a:extLst>
          </p:cNvPr>
          <p:cNvSpPr txBox="1"/>
          <p:nvPr/>
        </p:nvSpPr>
        <p:spPr>
          <a:xfrm>
            <a:off x="4442791" y="2604052"/>
            <a:ext cx="301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 Klein and Andrew Hutton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28DEF-EFA6-D546-BA20-A203CE7A5C47}"/>
              </a:ext>
            </a:extLst>
          </p:cNvPr>
          <p:cNvSpPr txBox="1"/>
          <p:nvPr/>
        </p:nvSpPr>
        <p:spPr>
          <a:xfrm>
            <a:off x="4004754" y="5436704"/>
            <a:ext cx="418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Meeting of ERL Panel, September 16, 2021</a:t>
            </a:r>
          </a:p>
        </p:txBody>
      </p:sp>
    </p:spTree>
    <p:extLst>
      <p:ext uri="{BB962C8B-B14F-4D97-AF65-F5344CB8AC3E}">
        <p14:creationId xmlns:p14="http://schemas.microsoft.com/office/powerpoint/2010/main" val="3870166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05E56-2AB1-C54D-BD3B-AD6EFD487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199" y="160148"/>
            <a:ext cx="10437610" cy="5573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Interim Report  </a:t>
            </a:r>
            <a:r>
              <a:rPr lang="en-US" sz="2200" dirty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sz="3600" dirty="0">
                <a:solidFill>
                  <a:srgbClr val="C00000"/>
                </a:solidFill>
                <a:sym typeface="Wingdings" pitchFamily="2" charset="2"/>
              </a:rPr>
              <a:t> Roadmap </a:t>
            </a:r>
            <a:r>
              <a:rPr lang="en-US" sz="3600" dirty="0">
                <a:sym typeface="Wingdings" pitchFamily="2" charset="2"/>
              </a:rPr>
              <a:t>(4. Deliverables)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4A4A29-DF11-6745-BD2C-35AD878D9BA7}"/>
              </a:ext>
            </a:extLst>
          </p:cNvPr>
          <p:cNvSpPr txBox="1"/>
          <p:nvPr/>
        </p:nvSpPr>
        <p:spPr>
          <a:xfrm>
            <a:off x="496957" y="6231835"/>
            <a:ext cx="1129758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Keep, more on High Quality R&amp;D Program (4K, 10</a:t>
            </a:r>
            <a:r>
              <a:rPr lang="en-US" baseline="30000" dirty="0"/>
              <a:t>11</a:t>
            </a:r>
            <a:r>
              <a:rPr lang="en-US" dirty="0"/>
              <a:t>, Nb</a:t>
            </a:r>
            <a:r>
              <a:rPr lang="en-US" baseline="-25000" dirty="0"/>
              <a:t>3</a:t>
            </a:r>
            <a:r>
              <a:rPr lang="en-US" dirty="0"/>
              <a:t>SN, warmer HOM damping, twin cavities – future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collider)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55DC39-ED13-E742-A8EB-2B9D8F94EB4C}"/>
              </a:ext>
            </a:extLst>
          </p:cNvPr>
          <p:cNvSpPr txBox="1"/>
          <p:nvPr/>
        </p:nvSpPr>
        <p:spPr>
          <a:xfrm>
            <a:off x="10639259" y="244385"/>
            <a:ext cx="1131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4+2 pages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49020-0BD3-5044-948C-530EEC82C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35" y="831298"/>
            <a:ext cx="5664200" cy="50165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15165E-258E-7448-BDDB-363D0D94D009}"/>
              </a:ext>
            </a:extLst>
          </p:cNvPr>
          <p:cNvCxnSpPr/>
          <p:nvPr/>
        </p:nvCxnSpPr>
        <p:spPr>
          <a:xfrm flipV="1">
            <a:off x="3160643" y="5847798"/>
            <a:ext cx="0" cy="3840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F64A805-10CA-8B40-9D4D-C9EC06F3D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652" y="641487"/>
            <a:ext cx="4595137" cy="549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94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05E56-2AB1-C54D-BD3B-AD6EFD487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199" y="160148"/>
            <a:ext cx="10437610" cy="5573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Interim Report  </a:t>
            </a:r>
            <a:r>
              <a:rPr lang="en-US" sz="2200" dirty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sz="3600" dirty="0">
                <a:solidFill>
                  <a:srgbClr val="C00000"/>
                </a:solidFill>
                <a:sym typeface="Wingdings" pitchFamily="2" charset="2"/>
              </a:rPr>
              <a:t> Roadmap </a:t>
            </a:r>
            <a:r>
              <a:rPr lang="en-US" sz="3600" dirty="0">
                <a:sym typeface="Wingdings" pitchFamily="2" charset="2"/>
              </a:rPr>
              <a:t>(5. Description of the Roadmap)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4A4A29-DF11-6745-BD2C-35AD878D9BA7}"/>
              </a:ext>
            </a:extLst>
          </p:cNvPr>
          <p:cNvSpPr txBox="1"/>
          <p:nvPr/>
        </p:nvSpPr>
        <p:spPr>
          <a:xfrm>
            <a:off x="705679" y="6251713"/>
            <a:ext cx="5331075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Keep, do not dilute, add the future </a:t>
            </a:r>
            <a:r>
              <a:rPr lang="en-US" dirty="0" err="1"/>
              <a:t>e+e</a:t>
            </a:r>
            <a:r>
              <a:rPr lang="en-US" dirty="0"/>
              <a:t>- considerations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D09E9D-9948-4E44-B46E-05217C7A3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20" y="606287"/>
            <a:ext cx="57531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61652C-7E95-F44E-AD58-A33D757FED5D}"/>
              </a:ext>
            </a:extLst>
          </p:cNvPr>
          <p:cNvSpPr txBox="1"/>
          <p:nvPr/>
        </p:nvSpPr>
        <p:spPr>
          <a:xfrm>
            <a:off x="10813774" y="254157"/>
            <a:ext cx="89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4 pages</a:t>
            </a:r>
          </a:p>
        </p:txBody>
      </p:sp>
    </p:spTree>
    <p:extLst>
      <p:ext uri="{BB962C8B-B14F-4D97-AF65-F5344CB8AC3E}">
        <p14:creationId xmlns:p14="http://schemas.microsoft.com/office/powerpoint/2010/main" val="3812130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05E56-2AB1-C54D-BD3B-AD6EFD487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14" y="160148"/>
            <a:ext cx="10823712" cy="5573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Interim Report  </a:t>
            </a:r>
            <a:r>
              <a:rPr lang="en-US" sz="2200" dirty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sz="3600" dirty="0">
                <a:solidFill>
                  <a:srgbClr val="C00000"/>
                </a:solidFill>
                <a:sym typeface="Wingdings" pitchFamily="2" charset="2"/>
              </a:rPr>
              <a:t> Roadmap </a:t>
            </a:r>
            <a:r>
              <a:rPr lang="en-US" sz="3600" dirty="0">
                <a:sym typeface="Wingdings" pitchFamily="2" charset="2"/>
              </a:rPr>
              <a:t>(6. Demonstrators – Future Facilities)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4A4A29-DF11-6745-BD2C-35AD878D9BA7}"/>
              </a:ext>
            </a:extLst>
          </p:cNvPr>
          <p:cNvSpPr txBox="1"/>
          <p:nvPr/>
        </p:nvSpPr>
        <p:spPr>
          <a:xfrm>
            <a:off x="566531" y="6231835"/>
            <a:ext cx="9063443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Keep US Facilities – no money request, but part of the roadmap as are the operational facilities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61652C-7E95-F44E-AD58-A33D757FED5D}"/>
              </a:ext>
            </a:extLst>
          </p:cNvPr>
          <p:cNvSpPr txBox="1"/>
          <p:nvPr/>
        </p:nvSpPr>
        <p:spPr>
          <a:xfrm>
            <a:off x="10813774" y="254157"/>
            <a:ext cx="108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1-2 pages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C2B50-F94A-3A44-AF53-907DF48B9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78" y="890931"/>
            <a:ext cx="6672688" cy="2239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750E6F-934D-0E44-97C8-4556DFA50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928" y="3016284"/>
            <a:ext cx="6658131" cy="20082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94757C-066B-C745-A8E8-5573E84A9BE3}"/>
              </a:ext>
            </a:extLst>
          </p:cNvPr>
          <p:cNvSpPr txBox="1"/>
          <p:nvPr/>
        </p:nvSpPr>
        <p:spPr>
          <a:xfrm>
            <a:off x="5315204" y="5303859"/>
            <a:ext cx="306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(status of </a:t>
            </a:r>
            <a:r>
              <a:rPr lang="en-US" dirty="0" err="1"/>
              <a:t>Nagaitsev</a:t>
            </a:r>
            <a:r>
              <a:rPr lang="en-US" dirty="0"/>
              <a:t> initiative?)</a:t>
            </a:r>
          </a:p>
        </p:txBody>
      </p:sp>
    </p:spTree>
    <p:extLst>
      <p:ext uri="{BB962C8B-B14F-4D97-AF65-F5344CB8AC3E}">
        <p14:creationId xmlns:p14="http://schemas.microsoft.com/office/powerpoint/2010/main" val="1568859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05E56-2AB1-C54D-BD3B-AD6EFD487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14" y="160148"/>
            <a:ext cx="10823712" cy="5573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Interim Report  </a:t>
            </a:r>
            <a:r>
              <a:rPr lang="en-US" sz="2200" dirty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sz="3600" dirty="0">
                <a:solidFill>
                  <a:srgbClr val="C00000"/>
                </a:solidFill>
                <a:sym typeface="Wingdings" pitchFamily="2" charset="2"/>
              </a:rPr>
              <a:t> Roadmap </a:t>
            </a:r>
            <a:r>
              <a:rPr lang="en-US" sz="3600" dirty="0">
                <a:sym typeface="Wingdings" pitchFamily="2" charset="2"/>
              </a:rPr>
              <a:t>(6. Demonstrators – Future Facilities)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4A4A29-DF11-6745-BD2C-35AD878D9BA7}"/>
              </a:ext>
            </a:extLst>
          </p:cNvPr>
          <p:cNvSpPr txBox="1"/>
          <p:nvPr/>
        </p:nvSpPr>
        <p:spPr>
          <a:xfrm>
            <a:off x="576470" y="6012536"/>
            <a:ext cx="1050108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Europe to 2025+    </a:t>
            </a:r>
            <a:r>
              <a:rPr lang="en-US" dirty="0" err="1"/>
              <a:t>bERLinPRO</a:t>
            </a:r>
            <a:r>
              <a:rPr lang="en-US" dirty="0"/>
              <a:t> (2 pages) and PERLE (3 pages) : derive investment level, show annual milestones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61652C-7E95-F44E-AD58-A33D757FED5D}"/>
              </a:ext>
            </a:extLst>
          </p:cNvPr>
          <p:cNvSpPr txBox="1"/>
          <p:nvPr/>
        </p:nvSpPr>
        <p:spPr>
          <a:xfrm>
            <a:off x="10813774" y="254157"/>
            <a:ext cx="1131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2+5 pages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9E9D3-D710-E947-8F4F-F978DD646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68" y="955812"/>
            <a:ext cx="5422900" cy="236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738520-4CF5-1741-8209-2C62E1C8A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397" y="2471116"/>
            <a:ext cx="5844974" cy="16937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2832B3-EBDB-3148-A892-4C0F37223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531" y="4054613"/>
            <a:ext cx="5780660" cy="131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07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05E56-2AB1-C54D-BD3B-AD6EFD487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558" y="156448"/>
            <a:ext cx="10823712" cy="5573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ym typeface="Wingdings" pitchFamily="2" charset="2"/>
              </a:rPr>
              <a:t>7. Summary: R&amp;D, Milestones and Funding </a:t>
            </a:r>
            <a:r>
              <a:rPr lang="en-US" sz="2200" dirty="0">
                <a:sym typeface="Wingdings" pitchFamily="2" charset="2"/>
              </a:rPr>
              <a:t>– little in the interim report</a:t>
            </a:r>
            <a:endParaRPr lang="en-US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61652C-7E95-F44E-AD58-A33D757FED5D}"/>
              </a:ext>
            </a:extLst>
          </p:cNvPr>
          <p:cNvSpPr txBox="1"/>
          <p:nvPr/>
        </p:nvSpPr>
        <p:spPr>
          <a:xfrm>
            <a:off x="10267121" y="1120676"/>
            <a:ext cx="16022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1-6 amount 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to  33 pages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if this is 3 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we have space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for figures 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and references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33359-C60B-E94C-97F3-ACC4EDAEA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65" y="1492890"/>
            <a:ext cx="7089134" cy="13882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BC5DB4-2F2A-E147-90D5-1820B8645AD3}"/>
              </a:ext>
            </a:extLst>
          </p:cNvPr>
          <p:cNvSpPr txBox="1"/>
          <p:nvPr/>
        </p:nvSpPr>
        <p:spPr>
          <a:xfrm>
            <a:off x="974036" y="1071638"/>
            <a:ext cx="255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LDG (Newbold) Guidance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FB685F-4334-3148-8C90-B9781A981171}"/>
              </a:ext>
            </a:extLst>
          </p:cNvPr>
          <p:cNvSpPr txBox="1"/>
          <p:nvPr/>
        </p:nvSpPr>
        <p:spPr>
          <a:xfrm>
            <a:off x="4027095" y="936010"/>
            <a:ext cx="5595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These should be tables and itemized lists rather than text.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7D375A-B943-484A-B73E-194777B33A5F}"/>
              </a:ext>
            </a:extLst>
          </p:cNvPr>
          <p:cNvSpPr txBox="1"/>
          <p:nvPr/>
        </p:nvSpPr>
        <p:spPr>
          <a:xfrm>
            <a:off x="851450" y="3685687"/>
            <a:ext cx="6740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Base Technology   [essentially ongoing]</a:t>
            </a:r>
          </a:p>
          <a:p>
            <a:r>
              <a:rPr lang="en-US" dirty="0"/>
              <a:t>    cavity (SRF, Q</a:t>
            </a:r>
            <a:r>
              <a:rPr lang="en-US" baseline="-25000" dirty="0"/>
              <a:t>0</a:t>
            </a:r>
            <a:r>
              <a:rPr lang="en-US" dirty="0"/>
              <a:t>), source, and other developments –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time and funding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C12A5A-0FAF-444A-A77C-7C4CC76BB147}"/>
              </a:ext>
            </a:extLst>
          </p:cNvPr>
          <p:cNvSpPr txBox="1"/>
          <p:nvPr/>
        </p:nvSpPr>
        <p:spPr>
          <a:xfrm>
            <a:off x="851450" y="4503756"/>
            <a:ext cx="8302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Facilities in Europe in the Twenties - in Collaboration with CERN [to be supported]</a:t>
            </a:r>
          </a:p>
          <a:p>
            <a:r>
              <a:rPr lang="en-US" dirty="0"/>
              <a:t>     </a:t>
            </a:r>
            <a:r>
              <a:rPr lang="en-US" dirty="0" err="1"/>
              <a:t>bERLinPRO</a:t>
            </a:r>
            <a:r>
              <a:rPr lang="en-US" dirty="0"/>
              <a:t>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mm MCHF for 5 years </a:t>
            </a:r>
            <a:r>
              <a:rPr lang="en-US" dirty="0"/>
              <a:t>  (100 mA gun, cryomodule [1.3 GHz, FRT]) </a:t>
            </a:r>
          </a:p>
          <a:p>
            <a:r>
              <a:rPr lang="en-US" dirty="0"/>
              <a:t>     PERLE          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MCHF   for 5 years 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F6BD9B-C0CE-234D-9EC3-F5EDC4160263}"/>
              </a:ext>
            </a:extLst>
          </p:cNvPr>
          <p:cNvSpPr/>
          <p:nvPr/>
        </p:nvSpPr>
        <p:spPr>
          <a:xfrm>
            <a:off x="851449" y="5598824"/>
            <a:ext cx="9564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High Quality ERL Developments [for the future of the field – use 10</a:t>
            </a:r>
            <a:r>
              <a:rPr lang="en-US" baseline="30000" dirty="0"/>
              <a:t>36</a:t>
            </a:r>
            <a:r>
              <a:rPr lang="en-US" dirty="0"/>
              <a:t> ERLC collider example]</a:t>
            </a:r>
          </a:p>
          <a:p>
            <a:r>
              <a:rPr lang="en-US" dirty="0"/>
              <a:t>      4K, twins, 10</a:t>
            </a:r>
            <a:r>
              <a:rPr lang="en-US" baseline="30000" dirty="0"/>
              <a:t>11</a:t>
            </a:r>
            <a:r>
              <a:rPr lang="en-US" dirty="0"/>
              <a:t> Q</a:t>
            </a:r>
            <a:r>
              <a:rPr lang="en-US" baseline="-25000" dirty="0"/>
              <a:t>0</a:t>
            </a:r>
            <a:r>
              <a:rPr lang="en-US" dirty="0"/>
              <a:t>, Nb</a:t>
            </a:r>
            <a:r>
              <a:rPr lang="en-US" baseline="-25000" dirty="0"/>
              <a:t>3</a:t>
            </a:r>
            <a:r>
              <a:rPr lang="en-US" dirty="0"/>
              <a:t>SN, room T HOM damping  describe where this is happening, contact?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8DA461-C64B-604C-AB36-3E827CF48D78}"/>
              </a:ext>
            </a:extLst>
          </p:cNvPr>
          <p:cNvSpPr txBox="1"/>
          <p:nvPr/>
        </p:nvSpPr>
        <p:spPr>
          <a:xfrm>
            <a:off x="843904" y="3160078"/>
            <a:ext cx="267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Group into three elements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A9317E-CEC1-8E40-91CF-03919DA429C4}"/>
              </a:ext>
            </a:extLst>
          </p:cNvPr>
          <p:cNvSpPr/>
          <p:nvPr/>
        </p:nvSpPr>
        <p:spPr>
          <a:xfrm>
            <a:off x="755374" y="3160078"/>
            <a:ext cx="9312965" cy="3200965"/>
          </a:xfrm>
          <a:prstGeom prst="rect">
            <a:avLst/>
          </a:prstGeom>
          <a:solidFill>
            <a:schemeClr val="accent6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84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05E56-2AB1-C54D-BD3B-AD6EFD487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3391" y="347110"/>
            <a:ext cx="9144000" cy="55735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Remarks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6037FE-D466-8745-BE3E-63E25AAE69DE}"/>
              </a:ext>
            </a:extLst>
          </p:cNvPr>
          <p:cNvSpPr txBox="1"/>
          <p:nvPr/>
        </p:nvSpPr>
        <p:spPr>
          <a:xfrm>
            <a:off x="1198605" y="1853514"/>
            <a:ext cx="989463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have a real, diverse, convincing case and shall do the best possible to enter into the </a:t>
            </a:r>
            <a:r>
              <a:rPr lang="en-US" dirty="0" err="1"/>
              <a:t>gral</a:t>
            </a:r>
            <a:r>
              <a:rPr lang="en-US" dirty="0"/>
              <a:t> of MTP</a:t>
            </a:r>
          </a:p>
          <a:p>
            <a:endParaRPr lang="en-US" dirty="0"/>
          </a:p>
          <a:p>
            <a:r>
              <a:rPr lang="en-US" dirty="0"/>
              <a:t>Using the Interim Report is proposed as the best way to establish a 40 p Roadmap document in 4 weeks</a:t>
            </a:r>
          </a:p>
          <a:p>
            <a:endParaRPr lang="en-US" dirty="0"/>
          </a:p>
          <a:p>
            <a:r>
              <a:rPr lang="en-US" dirty="0"/>
              <a:t>For the milestones and cost we need to meet again next week and have to think.</a:t>
            </a:r>
          </a:p>
          <a:p>
            <a:endParaRPr lang="en-US" dirty="0"/>
          </a:p>
          <a:p>
            <a:r>
              <a:rPr lang="en-US" dirty="0"/>
              <a:t>The roadmap is a base for national Funding Agencies to invest, which requires CERN’s recognition.</a:t>
            </a:r>
          </a:p>
          <a:p>
            <a:endParaRPr lang="en-US" dirty="0"/>
          </a:p>
          <a:p>
            <a:r>
              <a:rPr lang="en-US" dirty="0"/>
              <a:t>Presently it is not known to us, how the implementation is going to be organized.</a:t>
            </a:r>
          </a:p>
          <a:p>
            <a:endParaRPr lang="en-US" dirty="0"/>
          </a:p>
          <a:p>
            <a:r>
              <a:rPr lang="en-US" dirty="0"/>
              <a:t>We need to finish the Long Write Up in the next weeks, for it has to be out when the Roadmap appears.</a:t>
            </a:r>
          </a:p>
          <a:p>
            <a:endParaRPr lang="en-US" dirty="0"/>
          </a:p>
          <a:p>
            <a:r>
              <a:rPr lang="en-US" dirty="0"/>
              <a:t>Once agreed on how we proceed we will call for your input, help and judgement.</a:t>
            </a:r>
          </a:p>
        </p:txBody>
      </p:sp>
    </p:spTree>
    <p:extLst>
      <p:ext uri="{BB962C8B-B14F-4D97-AF65-F5344CB8AC3E}">
        <p14:creationId xmlns:p14="http://schemas.microsoft.com/office/powerpoint/2010/main" val="3567335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05E56-2AB1-C54D-BD3B-AD6EFD487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3391" y="347110"/>
            <a:ext cx="9144000" cy="5573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News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01C3CE-7979-604F-A5AE-781C2C3CC1E4}"/>
              </a:ext>
            </a:extLst>
          </p:cNvPr>
          <p:cNvSpPr txBox="1"/>
          <p:nvPr/>
        </p:nvSpPr>
        <p:spPr>
          <a:xfrm>
            <a:off x="1283000" y="1151621"/>
            <a:ext cx="9484391" cy="123110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Interim Report submitted to LDG in July, unchanged</a:t>
            </a:r>
            <a:r>
              <a:rPr lang="en-US" dirty="0"/>
              <a:t>. </a:t>
            </a:r>
            <a:r>
              <a:rPr lang="en-US" sz="1400" dirty="0"/>
              <a:t>few edits by Max Bruker (thanks!), central:  Nicolas </a:t>
            </a:r>
            <a:r>
              <a:rPr lang="en-US" sz="1400" dirty="0" err="1"/>
              <a:t>Mounet</a:t>
            </a:r>
            <a:r>
              <a:rPr lang="en-US" sz="1400" dirty="0"/>
              <a:t>.</a:t>
            </a:r>
          </a:p>
          <a:p>
            <a:endParaRPr lang="en-US" sz="1400" dirty="0"/>
          </a:p>
          <a:p>
            <a:r>
              <a:rPr lang="en-US" sz="1400" dirty="0"/>
              <a:t> Attached to the indico is the status 6.9. of the 5 interim reports (missing SRF). We have received compliments by the LDG Chair</a:t>
            </a:r>
          </a:p>
          <a:p>
            <a:r>
              <a:rPr lang="en-US" sz="1400" dirty="0"/>
              <a:t> The Interim Report will be sent to Science Policy Committee (SPC), restricted ECFA (</a:t>
            </a:r>
            <a:r>
              <a:rPr lang="en-US" sz="1400" dirty="0" err="1"/>
              <a:t>rECFA</a:t>
            </a:r>
            <a:r>
              <a:rPr lang="en-US" sz="1400" dirty="0"/>
              <a:t>) and Council. </a:t>
            </a:r>
          </a:p>
          <a:p>
            <a:r>
              <a:rPr lang="en-US" sz="1400" dirty="0"/>
              <a:t> This now overlaps in time with the roadmap convergence, the timeline is extremely tight - see below.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C2BAC0-537D-1949-9BCD-65E0C20E2FD8}"/>
              </a:ext>
            </a:extLst>
          </p:cNvPr>
          <p:cNvSpPr txBox="1"/>
          <p:nvPr/>
        </p:nvSpPr>
        <p:spPr>
          <a:xfrm>
            <a:off x="1310313" y="2619949"/>
            <a:ext cx="9350252" cy="5847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Presentation to European Physics Conference (EPS) 30.7</a:t>
            </a:r>
            <a:r>
              <a:rPr lang="en-US" dirty="0"/>
              <a:t>.  </a:t>
            </a:r>
            <a:r>
              <a:rPr lang="en-US" sz="1400" dirty="0"/>
              <a:t>presentation of our findings and activities, attached</a:t>
            </a:r>
          </a:p>
          <a:p>
            <a:r>
              <a:rPr lang="en-US" sz="1400" dirty="0"/>
              <a:t> good coverage by summary reports from Dave Newbold (LDG Chair) and Lenny Rifkin (SPC Chair) at EPS plenary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762BF2-7127-BE43-A9D5-EFCD2E12988A}"/>
              </a:ext>
            </a:extLst>
          </p:cNvPr>
          <p:cNvSpPr txBox="1"/>
          <p:nvPr/>
        </p:nvSpPr>
        <p:spPr>
          <a:xfrm>
            <a:off x="1330191" y="3461824"/>
            <a:ext cx="9350252" cy="123110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Regular Meetings of </a:t>
            </a:r>
            <a:r>
              <a:rPr lang="en-US" dirty="0" err="1">
                <a:solidFill>
                  <a:srgbClr val="C00000"/>
                </a:solidFill>
              </a:rPr>
              <a:t>e</a:t>
            </a:r>
            <a:r>
              <a:rPr lang="en-US" baseline="30000" dirty="0" err="1">
                <a:solidFill>
                  <a:srgbClr val="C00000"/>
                </a:solidFill>
              </a:rPr>
              <a:t>+</a:t>
            </a:r>
            <a:r>
              <a:rPr lang="en-US" dirty="0" err="1">
                <a:solidFill>
                  <a:srgbClr val="C00000"/>
                </a:solidFill>
              </a:rPr>
              <a:t>e</a:t>
            </a:r>
            <a:r>
              <a:rPr lang="en-US" baseline="30000" dirty="0">
                <a:solidFill>
                  <a:srgbClr val="C00000"/>
                </a:solidFill>
              </a:rPr>
              <a:t>-</a:t>
            </a:r>
            <a:r>
              <a:rPr lang="en-US" dirty="0">
                <a:solidFill>
                  <a:srgbClr val="C00000"/>
                </a:solidFill>
              </a:rPr>
              <a:t> Subpanel since June 9</a:t>
            </a:r>
            <a:r>
              <a:rPr lang="en-US" dirty="0"/>
              <a:t>, </a:t>
            </a:r>
            <a:r>
              <a:rPr lang="en-US" sz="1400" dirty="0"/>
              <a:t>last one on Wednesday – report by Andrew</a:t>
            </a:r>
          </a:p>
          <a:p>
            <a:endParaRPr lang="en-US" sz="1400" dirty="0"/>
          </a:p>
          <a:p>
            <a:r>
              <a:rPr lang="en-US" sz="1400" dirty="0"/>
              <a:t>This is about to turn into a High Quality ERL R&amp;D Program, complementing our 5-10 year plans </a:t>
            </a:r>
          </a:p>
          <a:p>
            <a:r>
              <a:rPr lang="en-US" sz="1400" dirty="0"/>
              <a:t>With 4K, higher Q0, warmer HOM damping, twin cavities  there is a potential for an economic ERL linear </a:t>
            </a:r>
            <a:r>
              <a:rPr lang="en-US" sz="1400" dirty="0" err="1"/>
              <a:t>ee</a:t>
            </a:r>
            <a:r>
              <a:rPr lang="en-US" sz="1400" dirty="0"/>
              <a:t> collider</a:t>
            </a:r>
          </a:p>
          <a:p>
            <a:r>
              <a:rPr lang="en-US" sz="1400" dirty="0"/>
              <a:t>Alongside prospects for a muon collider or  plasma design BUT with 10</a:t>
            </a:r>
            <a:r>
              <a:rPr lang="en-US" sz="1400" baseline="30000" dirty="0"/>
              <a:t>36</a:t>
            </a:r>
            <a:r>
              <a:rPr lang="en-US" sz="1400" dirty="0"/>
              <a:t> cm</a:t>
            </a:r>
            <a:r>
              <a:rPr lang="en-US" sz="1400" baseline="30000" dirty="0"/>
              <a:t>-2</a:t>
            </a:r>
            <a:r>
              <a:rPr lang="en-US" sz="1400" dirty="0"/>
              <a:t>s</a:t>
            </a:r>
            <a:r>
              <a:rPr lang="en-US" sz="1400" baseline="30000" dirty="0"/>
              <a:t>-1</a:t>
            </a:r>
            <a:r>
              <a:rPr lang="en-US" sz="1400" dirty="0"/>
              <a:t> luminosity potential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F7F3C7-4B30-9F42-A76B-5B4439B74815}"/>
              </a:ext>
            </a:extLst>
          </p:cNvPr>
          <p:cNvSpPr txBox="1"/>
          <p:nvPr/>
        </p:nvSpPr>
        <p:spPr>
          <a:xfrm>
            <a:off x="1329199" y="5556584"/>
            <a:ext cx="9399624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Monthly reports given to the Lab Directors Group </a:t>
            </a:r>
            <a:r>
              <a:rPr lang="en-US" sz="1400" dirty="0"/>
              <a:t>pushing towards final in December, don’t know yet about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F56DC8-8B85-9049-A904-3D28544EA90F}"/>
              </a:ext>
            </a:extLst>
          </p:cNvPr>
          <p:cNvSpPr txBox="1"/>
          <p:nvPr/>
        </p:nvSpPr>
        <p:spPr>
          <a:xfrm>
            <a:off x="1350069" y="4940091"/>
            <a:ext cx="9318128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 turns with high transfer efficiency in </a:t>
            </a:r>
            <a:r>
              <a:rPr lang="en-US" dirty="0" err="1">
                <a:solidFill>
                  <a:srgbClr val="C00000"/>
                </a:solidFill>
              </a:rPr>
              <a:t>sDALINAC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sz="1400" dirty="0"/>
              <a:t>– Congratulations to Norbert, Michaela and team</a:t>
            </a:r>
          </a:p>
        </p:txBody>
      </p:sp>
    </p:spTree>
    <p:extLst>
      <p:ext uri="{BB962C8B-B14F-4D97-AF65-F5344CB8AC3E}">
        <p14:creationId xmlns:p14="http://schemas.microsoft.com/office/powerpoint/2010/main" val="3396364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05E56-2AB1-C54D-BD3B-AD6EFD487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4730" y="327232"/>
            <a:ext cx="9144000" cy="55735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Status of Long Write-Up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E0E28C-88D1-8C4A-A48F-1E1163ED9777}"/>
              </a:ext>
            </a:extLst>
          </p:cNvPr>
          <p:cNvSpPr txBox="1"/>
          <p:nvPr/>
        </p:nvSpPr>
        <p:spPr>
          <a:xfrm>
            <a:off x="3975652" y="2743200"/>
            <a:ext cx="3326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Will be added tomorrow morning</a:t>
            </a:r>
          </a:p>
        </p:txBody>
      </p:sp>
    </p:spTree>
    <p:extLst>
      <p:ext uri="{BB962C8B-B14F-4D97-AF65-F5344CB8AC3E}">
        <p14:creationId xmlns:p14="http://schemas.microsoft.com/office/powerpoint/2010/main" val="2505028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22A6D-411A-7B42-A928-C07EBDAE0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8083" y="250004"/>
            <a:ext cx="9144000" cy="590823"/>
          </a:xfrm>
        </p:spPr>
        <p:txBody>
          <a:bodyPr>
            <a:normAutofit/>
          </a:bodyPr>
          <a:lstStyle/>
          <a:p>
            <a:r>
              <a:rPr lang="en-US" sz="3600" dirty="0"/>
              <a:t>roadmap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C4E0F-62F7-CB4C-9D9C-B2B6516F0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8" y="250004"/>
            <a:ext cx="8325192" cy="63579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677A9E-5018-E545-A896-A3CFE70DD5C7}"/>
              </a:ext>
            </a:extLst>
          </p:cNvPr>
          <p:cNvSpPr txBox="1"/>
          <p:nvPr/>
        </p:nvSpPr>
        <p:spPr>
          <a:xfrm>
            <a:off x="8337070" y="509479"/>
            <a:ext cx="2239844" cy="64633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Dave Newbold to LDG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September 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48179F-2194-6544-A057-8F0377306A56}"/>
              </a:ext>
            </a:extLst>
          </p:cNvPr>
          <p:cNvSpPr txBox="1"/>
          <p:nvPr/>
        </p:nvSpPr>
        <p:spPr>
          <a:xfrm>
            <a:off x="8416328" y="1529683"/>
            <a:ext cx="3668505" cy="50783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                   </a:t>
            </a:r>
            <a:r>
              <a:rPr lang="en-US" dirty="0">
                <a:solidFill>
                  <a:srgbClr val="C00000"/>
                </a:solidFill>
              </a:rPr>
              <a:t>In brief</a:t>
            </a:r>
          </a:p>
          <a:p>
            <a:endParaRPr lang="en-US" dirty="0"/>
          </a:p>
          <a:p>
            <a:r>
              <a:rPr lang="en-US" dirty="0"/>
              <a:t>The Roadmap report is </a:t>
            </a:r>
            <a:r>
              <a:rPr lang="en-US" sz="1400" dirty="0">
                <a:solidFill>
                  <a:srgbClr val="C00000"/>
                </a:solidFill>
              </a:rPr>
              <a:t>~</a:t>
            </a:r>
            <a:r>
              <a:rPr lang="en-US" dirty="0">
                <a:solidFill>
                  <a:srgbClr val="C00000"/>
                </a:solidFill>
              </a:rPr>
              <a:t>40 pages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We believe we should use the</a:t>
            </a:r>
          </a:p>
          <a:p>
            <a:r>
              <a:rPr lang="en-US" dirty="0">
                <a:solidFill>
                  <a:srgbClr val="C00000"/>
                </a:solidFill>
              </a:rPr>
              <a:t>Interim Report as base</a:t>
            </a:r>
            <a:r>
              <a:rPr lang="en-US" dirty="0"/>
              <a:t>, expand</a:t>
            </a:r>
          </a:p>
          <a:p>
            <a:r>
              <a:rPr lang="en-US" dirty="0"/>
              <a:t>at places and add the genuine</a:t>
            </a:r>
          </a:p>
          <a:p>
            <a:r>
              <a:rPr lang="en-US" dirty="0"/>
              <a:t>Roadmap (elements below).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Timeline:</a:t>
            </a:r>
            <a:r>
              <a:rPr lang="en-US" dirty="0"/>
              <a:t> 30.9. presentation in a</a:t>
            </a:r>
          </a:p>
          <a:p>
            <a:r>
              <a:rPr lang="en-US" dirty="0"/>
              <a:t>zoom “workshop” of panel chairs</a:t>
            </a:r>
          </a:p>
          <a:p>
            <a:r>
              <a:rPr lang="en-US" dirty="0"/>
              <a:t>and deputies with LDG members.</a:t>
            </a:r>
          </a:p>
          <a:p>
            <a:r>
              <a:rPr lang="en-US" dirty="0"/>
              <a:t>Update in an in-person workshop</a:t>
            </a:r>
          </a:p>
          <a:p>
            <a:r>
              <a:rPr lang="en-US" dirty="0"/>
              <a:t>October 12 at CERN        </a:t>
            </a:r>
            <a:r>
              <a:rPr lang="en-US" sz="1400" dirty="0">
                <a:sym typeface="Wingdings" pitchFamily="2" charset="2"/>
              </a:rPr>
              <a:t>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We have 2+2 weeks for the Roadmap</a:t>
            </a:r>
          </a:p>
          <a:p>
            <a:r>
              <a:rPr lang="en-US" dirty="0">
                <a:sym typeface="Wingdings" pitchFamily="2" charset="2"/>
              </a:rPr>
              <a:t>and 4 weeks to </a:t>
            </a:r>
            <a:r>
              <a:rPr lang="en-US" dirty="0" err="1">
                <a:sym typeface="Wingdings" pitchFamily="2" charset="2"/>
              </a:rPr>
              <a:t>finalise</a:t>
            </a:r>
            <a:r>
              <a:rPr lang="en-US" dirty="0">
                <a:sym typeface="Wingdings" pitchFamily="2" charset="2"/>
              </a:rPr>
              <a:t> our other</a:t>
            </a:r>
          </a:p>
          <a:p>
            <a:r>
              <a:rPr lang="en-US" dirty="0">
                <a:sym typeface="Wingdings" pitchFamily="2" charset="2"/>
              </a:rPr>
              <a:t>papers (long write-up and </a:t>
            </a:r>
            <a:r>
              <a:rPr lang="en-US" dirty="0" err="1">
                <a:sym typeface="Wingdings" pitchFamily="2" charset="2"/>
              </a:rPr>
              <a:t>e</a:t>
            </a:r>
            <a:r>
              <a:rPr lang="en-US" baseline="30000" dirty="0" err="1">
                <a:sym typeface="Wingdings" pitchFamily="2" charset="2"/>
              </a:rPr>
              <a:t>+</a:t>
            </a:r>
            <a:r>
              <a:rPr lang="en-US" dirty="0" err="1">
                <a:sym typeface="Wingdings" pitchFamily="2" charset="2"/>
              </a:rPr>
              <a:t>e</a:t>
            </a:r>
            <a:r>
              <a:rPr lang="en-US" baseline="30000" dirty="0">
                <a:sym typeface="Wingdings" pitchFamily="2" charset="2"/>
              </a:rPr>
              <a:t>-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462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05E56-2AB1-C54D-BD3B-AD6EFD487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199" y="160148"/>
            <a:ext cx="10437610" cy="5573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Interim Report  </a:t>
            </a:r>
            <a:r>
              <a:rPr lang="en-US" sz="2200" dirty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sz="3600" dirty="0">
                <a:solidFill>
                  <a:srgbClr val="C00000"/>
                </a:solidFill>
                <a:sym typeface="Wingdings" pitchFamily="2" charset="2"/>
              </a:rPr>
              <a:t> Roadmap </a:t>
            </a:r>
            <a:r>
              <a:rPr lang="en-US" sz="3600" dirty="0">
                <a:sym typeface="Wingdings" pitchFamily="2" charset="2"/>
              </a:rPr>
              <a:t>(1. Motivation or Science Drivers)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956A54-94CC-7C4E-A83E-170EB7F85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912522"/>
            <a:ext cx="5740400" cy="502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B80E74-3BC3-564B-B85D-741A9FA16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0" y="1111302"/>
            <a:ext cx="5613400" cy="1765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B0930E-F2B4-344C-BBFD-4902AD5D6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584" y="2814817"/>
            <a:ext cx="5638800" cy="25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4A4A29-DF11-6745-BD2C-35AD878D9BA7}"/>
              </a:ext>
            </a:extLst>
          </p:cNvPr>
          <p:cNvSpPr txBox="1"/>
          <p:nvPr/>
        </p:nvSpPr>
        <p:spPr>
          <a:xfrm>
            <a:off x="496957" y="6231835"/>
            <a:ext cx="8743163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Keep these sections, add high quality program to 2.2, expand the science from 1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en-US" dirty="0">
                <a:sym typeface="Wingdings" pitchFamily="2" charset="2"/>
              </a:rPr>
              <a:t> 4 pages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A14040-5428-984D-803B-FA39652BBF47}"/>
              </a:ext>
            </a:extLst>
          </p:cNvPr>
          <p:cNvSpPr txBox="1"/>
          <p:nvPr/>
        </p:nvSpPr>
        <p:spPr>
          <a:xfrm>
            <a:off x="10813774" y="254157"/>
            <a:ext cx="89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5 pages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847D2-632C-294D-AE2B-88F7E3AF64CA}"/>
              </a:ext>
            </a:extLst>
          </p:cNvPr>
          <p:cNvSpPr txBox="1"/>
          <p:nvPr/>
        </p:nvSpPr>
        <p:spPr>
          <a:xfrm>
            <a:off x="3052120" y="3119345"/>
            <a:ext cx="2724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Need numbers for power economy</a:t>
            </a:r>
          </a:p>
        </p:txBody>
      </p:sp>
    </p:spTree>
    <p:extLst>
      <p:ext uri="{BB962C8B-B14F-4D97-AF65-F5344CB8AC3E}">
        <p14:creationId xmlns:p14="http://schemas.microsoft.com/office/powerpoint/2010/main" val="4267765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05E56-2AB1-C54D-BD3B-AD6EFD487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199" y="160148"/>
            <a:ext cx="10437610" cy="5573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Interim Report  </a:t>
            </a:r>
            <a:r>
              <a:rPr lang="en-US" sz="2200" dirty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sz="3600" dirty="0">
                <a:solidFill>
                  <a:srgbClr val="C00000"/>
                </a:solidFill>
                <a:sym typeface="Wingdings" pitchFamily="2" charset="2"/>
              </a:rPr>
              <a:t> Roadmap </a:t>
            </a:r>
            <a:r>
              <a:rPr lang="en-US" sz="3600" dirty="0">
                <a:sym typeface="Wingdings" pitchFamily="2" charset="2"/>
              </a:rPr>
              <a:t>(2. Impact)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4A4A29-DF11-6745-BD2C-35AD878D9BA7}"/>
              </a:ext>
            </a:extLst>
          </p:cNvPr>
          <p:cNvSpPr txBox="1"/>
          <p:nvPr/>
        </p:nvSpPr>
        <p:spPr>
          <a:xfrm>
            <a:off x="696843" y="5743714"/>
            <a:ext cx="1080738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Expand  2.4 from 1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en-US" dirty="0">
                <a:sym typeface="Wingdings" pitchFamily="2" charset="2"/>
              </a:rPr>
              <a:t> 2/3 pages (we have 9 pages in the Long Writeup). May move sustainability from 1) to here?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7720E2-A04A-1B42-BC5D-7FDFDC88F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43" y="1114286"/>
            <a:ext cx="6099802" cy="4302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A542DC-874B-1540-98F1-B69295EA5006}"/>
              </a:ext>
            </a:extLst>
          </p:cNvPr>
          <p:cNvSpPr txBox="1"/>
          <p:nvPr/>
        </p:nvSpPr>
        <p:spPr>
          <a:xfrm>
            <a:off x="7023736" y="2616058"/>
            <a:ext cx="4791761" cy="280076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May think about adding here:</a:t>
            </a:r>
          </a:p>
          <a:p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Encourage + Describe stronger collaboration of Labs</a:t>
            </a:r>
          </a:p>
          <a:p>
            <a:r>
              <a:rPr lang="en-US" sz="1600" dirty="0"/>
              <a:t>      (Helmholtz?, PERLE, CERN involvement,</a:t>
            </a:r>
          </a:p>
          <a:p>
            <a:r>
              <a:rPr lang="en-US" sz="1600" dirty="0"/>
              <a:t>       global Collaboration US, Japan; </a:t>
            </a:r>
            <a:r>
              <a:rPr lang="en-US" sz="1600" dirty="0" err="1"/>
              <a:t>Cremlin</a:t>
            </a:r>
            <a:r>
              <a:rPr lang="en-US" sz="1600" dirty="0"/>
              <a:t>+..)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Training of next generation of scientists</a:t>
            </a:r>
          </a:p>
          <a:p>
            <a:r>
              <a:rPr lang="en-US" sz="1600" dirty="0"/>
              <a:t>        (Darmstadt, Marie Curie PERLE as examples)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Outreach (young scientists for ERL)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What else if anything?</a:t>
            </a:r>
          </a:p>
          <a:p>
            <a:endParaRPr lang="en-US" sz="1600" dirty="0"/>
          </a:p>
          <a:p>
            <a:r>
              <a:rPr lang="en-US" sz="1600" dirty="0"/>
              <a:t>Perhaps better moved to Roadmap Part.?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1DA461-0233-2B4B-9D2F-DA8355C20AC1}"/>
              </a:ext>
            </a:extLst>
          </p:cNvPr>
          <p:cNvSpPr txBox="1"/>
          <p:nvPr/>
        </p:nvSpPr>
        <p:spPr>
          <a:xfrm>
            <a:off x="10813774" y="254157"/>
            <a:ext cx="89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3 pages</a:t>
            </a:r>
          </a:p>
        </p:txBody>
      </p:sp>
    </p:spTree>
    <p:extLst>
      <p:ext uri="{BB962C8B-B14F-4D97-AF65-F5344CB8AC3E}">
        <p14:creationId xmlns:p14="http://schemas.microsoft.com/office/powerpoint/2010/main" val="3205795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05E56-2AB1-C54D-BD3B-AD6EFD487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199" y="160148"/>
            <a:ext cx="10437610" cy="5573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Interim Report  </a:t>
            </a:r>
            <a:r>
              <a:rPr lang="en-US" sz="2200" dirty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sz="3600" dirty="0">
                <a:solidFill>
                  <a:srgbClr val="C00000"/>
                </a:solidFill>
                <a:sym typeface="Wingdings" pitchFamily="2" charset="2"/>
              </a:rPr>
              <a:t> Roadmap </a:t>
            </a:r>
            <a:r>
              <a:rPr lang="en-US" sz="3600" dirty="0">
                <a:sym typeface="Wingdings" pitchFamily="2" charset="2"/>
              </a:rPr>
              <a:t>(3. State of the Art)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4A4A29-DF11-6745-BD2C-35AD878D9BA7}"/>
              </a:ext>
            </a:extLst>
          </p:cNvPr>
          <p:cNvSpPr txBox="1"/>
          <p:nvPr/>
        </p:nvSpPr>
        <p:spPr>
          <a:xfrm>
            <a:off x="496957" y="6231835"/>
            <a:ext cx="197175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Basically keep that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2BD2D-A33F-444E-AD11-AD85C55AB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47" y="953051"/>
            <a:ext cx="5664200" cy="467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D88B30-7559-3049-8D9C-9798BFC01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455" y="1264201"/>
            <a:ext cx="5537200" cy="4051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F7D3F6-846D-A044-BD33-F8A3FE822A72}"/>
              </a:ext>
            </a:extLst>
          </p:cNvPr>
          <p:cNvSpPr txBox="1"/>
          <p:nvPr/>
        </p:nvSpPr>
        <p:spPr>
          <a:xfrm>
            <a:off x="10813774" y="254157"/>
            <a:ext cx="89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3 pages</a:t>
            </a:r>
          </a:p>
        </p:txBody>
      </p:sp>
    </p:spTree>
    <p:extLst>
      <p:ext uri="{BB962C8B-B14F-4D97-AF65-F5344CB8AC3E}">
        <p14:creationId xmlns:p14="http://schemas.microsoft.com/office/powerpoint/2010/main" val="2033108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05E56-2AB1-C54D-BD3B-AD6EFD487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199" y="160148"/>
            <a:ext cx="10437610" cy="5573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Interim Report  </a:t>
            </a:r>
            <a:r>
              <a:rPr lang="en-US" sz="2200" dirty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sz="3600" dirty="0">
                <a:solidFill>
                  <a:srgbClr val="C00000"/>
                </a:solidFill>
                <a:sym typeface="Wingdings" pitchFamily="2" charset="2"/>
              </a:rPr>
              <a:t> Roadmap </a:t>
            </a:r>
            <a:r>
              <a:rPr lang="en-US" sz="3600" dirty="0">
                <a:sym typeface="Wingdings" pitchFamily="2" charset="2"/>
              </a:rPr>
              <a:t>(3. State of the Art)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4A4A29-DF11-6745-BD2C-35AD878D9BA7}"/>
              </a:ext>
            </a:extLst>
          </p:cNvPr>
          <p:cNvSpPr txBox="1"/>
          <p:nvPr/>
        </p:nvSpPr>
        <p:spPr>
          <a:xfrm>
            <a:off x="207199" y="5992744"/>
            <a:ext cx="11577400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Basically keep that  (update and expand from 1 page to 3, i.e. each facility has about 10 instead of 4 lines for status and progress by 2026)</a:t>
            </a:r>
          </a:p>
          <a:p>
            <a:r>
              <a:rPr lang="en-US" sz="1600" dirty="0"/>
              <a:t>Note we shall refer to the Long Write-up (here and elsewhere)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15EB8-5157-F442-B914-66E61C7AF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99" y="1177071"/>
            <a:ext cx="5664200" cy="4356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ECF766-874A-114C-9934-FD0254075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465" y="1324829"/>
            <a:ext cx="5664200" cy="3759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776E74-0C44-A64C-A1D5-5743C961C365}"/>
              </a:ext>
            </a:extLst>
          </p:cNvPr>
          <p:cNvSpPr txBox="1"/>
          <p:nvPr/>
        </p:nvSpPr>
        <p:spPr>
          <a:xfrm>
            <a:off x="10813774" y="254157"/>
            <a:ext cx="89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5 pages</a:t>
            </a:r>
          </a:p>
        </p:txBody>
      </p:sp>
    </p:spTree>
    <p:extLst>
      <p:ext uri="{BB962C8B-B14F-4D97-AF65-F5344CB8AC3E}">
        <p14:creationId xmlns:p14="http://schemas.microsoft.com/office/powerpoint/2010/main" val="2198042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05E56-2AB1-C54D-BD3B-AD6EFD487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199" y="160148"/>
            <a:ext cx="10437610" cy="5573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Interim Report  </a:t>
            </a:r>
            <a:r>
              <a:rPr lang="en-US" sz="2200" dirty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sz="3600" dirty="0">
                <a:solidFill>
                  <a:srgbClr val="C00000"/>
                </a:solidFill>
                <a:sym typeface="Wingdings" pitchFamily="2" charset="2"/>
              </a:rPr>
              <a:t> Roadmap </a:t>
            </a:r>
            <a:r>
              <a:rPr lang="en-US" sz="3600" dirty="0">
                <a:sym typeface="Wingdings" pitchFamily="2" charset="2"/>
              </a:rPr>
              <a:t>(4. Deliverables)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4A4A29-DF11-6745-BD2C-35AD878D9BA7}"/>
              </a:ext>
            </a:extLst>
          </p:cNvPr>
          <p:cNvSpPr txBox="1"/>
          <p:nvPr/>
        </p:nvSpPr>
        <p:spPr>
          <a:xfrm>
            <a:off x="496957" y="6231835"/>
            <a:ext cx="1427827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Keep, update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3EF2F-272E-AE4A-AF1B-95BE9EEA1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34" y="942561"/>
            <a:ext cx="5588000" cy="4495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55DC39-ED13-E742-A8EB-2B9D8F94EB4C}"/>
              </a:ext>
            </a:extLst>
          </p:cNvPr>
          <p:cNvSpPr txBox="1"/>
          <p:nvPr/>
        </p:nvSpPr>
        <p:spPr>
          <a:xfrm>
            <a:off x="10813774" y="254157"/>
            <a:ext cx="89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2 pages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D42CB2-8A51-CF41-93E7-A0E45AEA0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16963"/>
            <a:ext cx="57277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93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1038</Words>
  <Application>Microsoft Macintosh PowerPoint</Application>
  <PresentationFormat>Widescreen</PresentationFormat>
  <Paragraphs>115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News, Interim and Towards Roadmap </vt:lpstr>
      <vt:lpstr>News</vt:lpstr>
      <vt:lpstr>Status of Long Write-Up</vt:lpstr>
      <vt:lpstr>roadmap</vt:lpstr>
      <vt:lpstr>Interim Report   Roadmap (1. Motivation or Science Drivers)</vt:lpstr>
      <vt:lpstr>Interim Report   Roadmap (2. Impact)</vt:lpstr>
      <vt:lpstr>Interim Report   Roadmap (3. State of the Art)</vt:lpstr>
      <vt:lpstr>Interim Report   Roadmap (3. State of the Art)</vt:lpstr>
      <vt:lpstr>Interim Report   Roadmap (4. Deliverables)</vt:lpstr>
      <vt:lpstr>Interim Report   Roadmap (4. Deliverables)</vt:lpstr>
      <vt:lpstr>Interim Report   Roadmap (5. Description of the Roadmap)</vt:lpstr>
      <vt:lpstr>Interim Report   Roadmap (6. Demonstrators – Future Facilities)</vt:lpstr>
      <vt:lpstr>Interim Report   Roadmap (6. Demonstrators – Future Facilities)</vt:lpstr>
      <vt:lpstr>7. Summary: R&amp;D, Milestones and Funding – little in the interim report</vt:lpstr>
      <vt:lpstr>Remarks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</dc:title>
  <dc:creator>Klein, Max</dc:creator>
  <cp:lastModifiedBy>Klein, Max</cp:lastModifiedBy>
  <cp:revision>9</cp:revision>
  <dcterms:created xsi:type="dcterms:W3CDTF">2021-09-16T18:29:44Z</dcterms:created>
  <dcterms:modified xsi:type="dcterms:W3CDTF">2021-09-16T20:34:14Z</dcterms:modified>
</cp:coreProperties>
</file>