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4"/>
  </p:notesMasterIdLst>
  <p:sldIdLst>
    <p:sldId id="262" r:id="rId2"/>
    <p:sldId id="368" r:id="rId3"/>
    <p:sldId id="381" r:id="rId4"/>
    <p:sldId id="339" r:id="rId5"/>
    <p:sldId id="303" r:id="rId6"/>
    <p:sldId id="306" r:id="rId7"/>
    <p:sldId id="321" r:id="rId8"/>
    <p:sldId id="305" r:id="rId9"/>
    <p:sldId id="327" r:id="rId10"/>
    <p:sldId id="329" r:id="rId11"/>
    <p:sldId id="374" r:id="rId12"/>
    <p:sldId id="320" r:id="rId13"/>
    <p:sldId id="263" r:id="rId14"/>
    <p:sldId id="308" r:id="rId15"/>
    <p:sldId id="367" r:id="rId16"/>
    <p:sldId id="322" r:id="rId17"/>
    <p:sldId id="363" r:id="rId18"/>
    <p:sldId id="376" r:id="rId19"/>
    <p:sldId id="261" r:id="rId20"/>
    <p:sldId id="278" r:id="rId21"/>
    <p:sldId id="364" r:id="rId22"/>
    <p:sldId id="380" r:id="rId23"/>
    <p:sldId id="365" r:id="rId24"/>
    <p:sldId id="359" r:id="rId25"/>
    <p:sldId id="372" r:id="rId26"/>
    <p:sldId id="349" r:id="rId27"/>
    <p:sldId id="348" r:id="rId28"/>
    <p:sldId id="357" r:id="rId29"/>
    <p:sldId id="377" r:id="rId30"/>
    <p:sldId id="304" r:id="rId31"/>
    <p:sldId id="318" r:id="rId32"/>
    <p:sldId id="342" r:id="rId33"/>
    <p:sldId id="285" r:id="rId34"/>
    <p:sldId id="316" r:id="rId35"/>
    <p:sldId id="271" r:id="rId36"/>
    <p:sldId id="317" r:id="rId37"/>
    <p:sldId id="340" r:id="rId38"/>
    <p:sldId id="346" r:id="rId39"/>
    <p:sldId id="272" r:id="rId40"/>
    <p:sldId id="347" r:id="rId41"/>
    <p:sldId id="378" r:id="rId42"/>
    <p:sldId id="373" r:id="rId43"/>
    <p:sldId id="353" r:id="rId44"/>
    <p:sldId id="351" r:id="rId45"/>
    <p:sldId id="350" r:id="rId46"/>
    <p:sldId id="311" r:id="rId47"/>
    <p:sldId id="354" r:id="rId48"/>
    <p:sldId id="289" r:id="rId49"/>
    <p:sldId id="370" r:id="rId50"/>
    <p:sldId id="375" r:id="rId51"/>
    <p:sldId id="284" r:id="rId52"/>
    <p:sldId id="341" r:id="rId53"/>
    <p:sldId id="358" r:id="rId54"/>
    <p:sldId id="324" r:id="rId55"/>
    <p:sldId id="355" r:id="rId56"/>
    <p:sldId id="382" r:id="rId57"/>
    <p:sldId id="315" r:id="rId58"/>
    <p:sldId id="313" r:id="rId59"/>
    <p:sldId id="336" r:id="rId60"/>
    <p:sldId id="280" r:id="rId61"/>
    <p:sldId id="335" r:id="rId62"/>
    <p:sldId id="352" r:id="rId63"/>
    <p:sldId id="362" r:id="rId64"/>
    <p:sldId id="361" r:id="rId65"/>
    <p:sldId id="337" r:id="rId66"/>
    <p:sldId id="319" r:id="rId67"/>
    <p:sldId id="371" r:id="rId68"/>
    <p:sldId id="325" r:id="rId69"/>
    <p:sldId id="330" r:id="rId70"/>
    <p:sldId id="331" r:id="rId71"/>
    <p:sldId id="338" r:id="rId72"/>
    <p:sldId id="274" r:id="rId73"/>
    <p:sldId id="276" r:id="rId74"/>
    <p:sldId id="295" r:id="rId75"/>
    <p:sldId id="333" r:id="rId76"/>
    <p:sldId id="344" r:id="rId77"/>
    <p:sldId id="345" r:id="rId78"/>
    <p:sldId id="366" r:id="rId79"/>
    <p:sldId id="334" r:id="rId80"/>
    <p:sldId id="343" r:id="rId81"/>
    <p:sldId id="328" r:id="rId82"/>
    <p:sldId id="356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73D5"/>
    <a:srgbClr val="7388D5"/>
    <a:srgbClr val="C79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1" autoAdjust="0"/>
    <p:restoredTop sz="94595" autoAdjust="0"/>
  </p:normalViewPr>
  <p:slideViewPr>
    <p:cSldViewPr snapToGrid="0" snapToObjects="1">
      <p:cViewPr varScale="1">
        <p:scale>
          <a:sx n="81" d="100"/>
          <a:sy n="81" d="100"/>
        </p:scale>
        <p:origin x="-89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7" Type="http://schemas.openxmlformats.org/officeDocument/2006/relationships/image" Target="../media/image58.emf"/><Relationship Id="rId1" Type="http://schemas.openxmlformats.org/officeDocument/2006/relationships/image" Target="../media/image52.emf"/><Relationship Id="rId2" Type="http://schemas.openxmlformats.org/officeDocument/2006/relationships/image" Target="../media/image5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8.emf"/><Relationship Id="rId2" Type="http://schemas.openxmlformats.org/officeDocument/2006/relationships/image" Target="../media/image18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9C648-92BB-E549-954A-9E44672324A6}" type="datetimeFigureOut">
              <a:rPr lang="en-US" smtClean="0"/>
              <a:t>6/13/13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D9460-7F94-AE4A-86FB-3991509B4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2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ACC0D-EBA1-0840-83FA-EB8F068599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10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BD317A-59C5-9F4E-A642-60E4DB711D9D}" type="slidenum">
              <a:rPr lang="en-US"/>
              <a:pPr/>
              <a:t>28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5FC8AC-1F97-C741-ABB4-6E6309EF49B7}" type="slidenum">
              <a:rPr lang="en-US"/>
              <a:pPr/>
              <a:t>34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D7E1E31-D773-A744-B8DD-C042CBAE2D2B}" type="slidenum">
              <a:rPr lang="en-US" sz="1200"/>
              <a:pPr algn="r"/>
              <a:t>40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975AF9-F449-4AD4-A295-D78FBCF3A708}" type="slidenum">
              <a:rPr lang="en-US">
                <a:solidFill>
                  <a:srgbClr val="000000"/>
                </a:solidFill>
              </a:rPr>
              <a:pPr eaLnBrk="1" hangingPunct="1"/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6/13/13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25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6/13/13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8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6/13/13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3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6/13/13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14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6/13/13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0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6/13/13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3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6/13/13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67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6/13/13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65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6/13/13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01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6/13/13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07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6/13/13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06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3FD14-40E6-7046-A1D5-EC2940A60174}" type="datetimeFigureOut">
              <a:rPr lang="en-US" smtClean="0"/>
              <a:t>6/13/13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5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hyperlink" Target="http://arXiv.org/abs/arXiv:1206.2913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20" Type="http://schemas.openxmlformats.org/officeDocument/2006/relationships/image" Target="../media/image57.emf"/><Relationship Id="rId21" Type="http://schemas.openxmlformats.org/officeDocument/2006/relationships/oleObject" Target="../embeddings/oleObject8.bin"/><Relationship Id="rId22" Type="http://schemas.openxmlformats.org/officeDocument/2006/relationships/image" Target="../media/image58.emf"/><Relationship Id="rId10" Type="http://schemas.openxmlformats.org/officeDocument/2006/relationships/image" Target="../media/image62.png"/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54.emf"/><Relationship Id="rId15" Type="http://schemas.openxmlformats.org/officeDocument/2006/relationships/oleObject" Target="../embeddings/oleObject5.bin"/><Relationship Id="rId16" Type="http://schemas.openxmlformats.org/officeDocument/2006/relationships/image" Target="../media/image55.emf"/><Relationship Id="rId17" Type="http://schemas.openxmlformats.org/officeDocument/2006/relationships/oleObject" Target="../embeddings/oleObject6.bin"/><Relationship Id="rId18" Type="http://schemas.openxmlformats.org/officeDocument/2006/relationships/image" Target="../media/image56.emf"/><Relationship Id="rId19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59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52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53.emf"/><Relationship Id="rId8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Relationship Id="rId3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94.png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93.emf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image" Target="../media/image119.png"/><Relationship Id="rId9" Type="http://schemas.openxmlformats.org/officeDocument/2006/relationships/hyperlink" Target="http://dx.doi.org/10.1103/PhysRevLett.109.26180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png"/><Relationship Id="rId3" Type="http://schemas.openxmlformats.org/officeDocument/2006/relationships/image" Target="../media/image12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4.emf"/><Relationship Id="rId3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4" Type="http://schemas.openxmlformats.org/officeDocument/2006/relationships/image" Target="../media/image140.png"/><Relationship Id="rId5" Type="http://schemas.openxmlformats.org/officeDocument/2006/relationships/image" Target="../media/image14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20" Type="http://schemas.openxmlformats.org/officeDocument/2006/relationships/image" Target="../media/image27.png"/><Relationship Id="rId21" Type="http://schemas.openxmlformats.org/officeDocument/2006/relationships/image" Target="../media/image28.png"/><Relationship Id="rId22" Type="http://schemas.openxmlformats.org/officeDocument/2006/relationships/oleObject" Target="???" TargetMode="External"/><Relationship Id="rId23" Type="http://schemas.openxmlformats.org/officeDocument/2006/relationships/image" Target="../media/image8.png"/><Relationship Id="rId24" Type="http://schemas.openxmlformats.org/officeDocument/2006/relationships/image" Target="../media/image9.png"/><Relationship Id="rId25" Type="http://schemas.openxmlformats.org/officeDocument/2006/relationships/image" Target="../media/image2.png"/><Relationship Id="rId26" Type="http://schemas.openxmlformats.org/officeDocument/2006/relationships/image" Target="../media/image29.jpeg"/><Relationship Id="rId10" Type="http://schemas.openxmlformats.org/officeDocument/2006/relationships/image" Target="../media/image17.wmf"/><Relationship Id="rId11" Type="http://schemas.openxmlformats.org/officeDocument/2006/relationships/image" Target="../media/image18.png"/><Relationship Id="rId12" Type="http://schemas.openxmlformats.org/officeDocument/2006/relationships/image" Target="../media/image19.jpeg"/><Relationship Id="rId13" Type="http://schemas.openxmlformats.org/officeDocument/2006/relationships/image" Target="../media/image20.jpeg"/><Relationship Id="rId14" Type="http://schemas.openxmlformats.org/officeDocument/2006/relationships/image" Target="../media/image21.jpe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jpeg"/><Relationship Id="rId18" Type="http://schemas.openxmlformats.org/officeDocument/2006/relationships/image" Target="../media/image25.png"/><Relationship Id="rId19" Type="http://schemas.openxmlformats.org/officeDocument/2006/relationships/image" Target="../media/image26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8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6.png"/><Relationship Id="rId3" Type="http://schemas.openxmlformats.org/officeDocument/2006/relationships/image" Target="../media/image17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7" Type="http://schemas.openxmlformats.org/officeDocument/2006/relationships/image" Target="../media/image18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88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89.emf"/><Relationship Id="rId7" Type="http://schemas.openxmlformats.org/officeDocument/2006/relationships/image" Target="../media/image190.emf"/><Relationship Id="rId8" Type="http://schemas.openxmlformats.org/officeDocument/2006/relationships/image" Target="../media/image19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2.png"/><Relationship Id="rId3" Type="http://schemas.openxmlformats.org/officeDocument/2006/relationships/image" Target="../media/image19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8473"/>
            <a:ext cx="7772400" cy="87560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The Large Hadron Electron Collider Project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5329" y="1127199"/>
            <a:ext cx="4498084" cy="5570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Conceptual Design and Project Status </a:t>
            </a:r>
          </a:p>
          <a:p>
            <a:pPr algn="ctr"/>
            <a:r>
              <a:rPr lang="en-US" sz="2000" dirty="0" smtClean="0"/>
              <a:t>Deep Inelastic Scattering?</a:t>
            </a:r>
          </a:p>
          <a:p>
            <a:pPr algn="ctr"/>
            <a:r>
              <a:rPr lang="en-US" sz="2000" dirty="0" err="1" smtClean="0"/>
              <a:t>Partons</a:t>
            </a:r>
            <a:r>
              <a:rPr lang="en-US" sz="2000" dirty="0" smtClean="0"/>
              <a:t> (</a:t>
            </a:r>
            <a:r>
              <a:rPr lang="en-US" sz="2000" dirty="0" err="1" smtClean="0"/>
              <a:t>ep,en,eA</a:t>
            </a:r>
            <a:r>
              <a:rPr lang="en-US" sz="2000" dirty="0" smtClean="0"/>
              <a:t>) </a:t>
            </a:r>
          </a:p>
          <a:p>
            <a:pPr algn="ctr"/>
            <a:r>
              <a:rPr lang="en-US" sz="2000" dirty="0" smtClean="0"/>
              <a:t> Higgs “Factory”</a:t>
            </a:r>
          </a:p>
          <a:p>
            <a:pPr algn="ctr"/>
            <a:r>
              <a:rPr lang="en-US" sz="2000" dirty="0" smtClean="0"/>
              <a:t>Next Steps</a:t>
            </a:r>
            <a:endParaRPr lang="en-US" sz="2000" dirty="0"/>
          </a:p>
          <a:p>
            <a:pPr algn="ctr"/>
            <a:endParaRPr lang="en-US" sz="2000" dirty="0" smtClean="0"/>
          </a:p>
          <a:p>
            <a:pPr algn="ctr"/>
            <a:endParaRPr lang="en-US" sz="2000" dirty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Max Klein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Seminar at Glasgow, Scotland, June 13</a:t>
            </a:r>
            <a:r>
              <a:rPr lang="en-US" baseline="30000" dirty="0" smtClean="0"/>
              <a:t>th</a:t>
            </a:r>
            <a:r>
              <a:rPr lang="en-US" dirty="0" smtClean="0"/>
              <a:t>, 2013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298" y="5036975"/>
            <a:ext cx="1181415" cy="728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207" y="4827111"/>
            <a:ext cx="693241" cy="1108002"/>
          </a:xfrm>
          <a:prstGeom prst="rect">
            <a:avLst/>
          </a:prstGeom>
        </p:spPr>
      </p:pic>
      <p:pic>
        <p:nvPicPr>
          <p:cNvPr id="7" name="Picture 6" descr="liv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833" y="4214647"/>
            <a:ext cx="1740929" cy="437870"/>
          </a:xfrm>
          <a:prstGeom prst="rect">
            <a:avLst/>
          </a:prstGeom>
        </p:spPr>
      </p:pic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467475"/>
              </p:ext>
            </p:extLst>
          </p:nvPr>
        </p:nvGraphicFramePr>
        <p:xfrm>
          <a:off x="2496577" y="5023186"/>
          <a:ext cx="905609" cy="715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" name="CorelPhotoPaint.Image.10" r:id="rId7" imgW="193319" imgH="140759" progId="CorelPhotoPaint.Image.10">
                  <p:embed/>
                </p:oleObj>
              </mc:Choice>
              <mc:Fallback>
                <p:oleObj name="CorelPhotoPaint.Image.10" r:id="rId7" imgW="193319" imgH="140759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contras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6577" y="5023186"/>
                        <a:ext cx="905609" cy="715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95712" y="5776102"/>
            <a:ext cx="198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373D5"/>
                </a:solidFill>
              </a:rPr>
              <a:t>http://</a:t>
            </a:r>
            <a:r>
              <a:rPr lang="en-US" dirty="0" err="1" smtClean="0">
                <a:solidFill>
                  <a:srgbClr val="4373D5"/>
                </a:solidFill>
              </a:rPr>
              <a:t>cern.ch</a:t>
            </a:r>
            <a:r>
              <a:rPr lang="en-US" dirty="0" smtClean="0">
                <a:solidFill>
                  <a:srgbClr val="4373D5"/>
                </a:solidFill>
              </a:rPr>
              <a:t>/</a:t>
            </a:r>
            <a:r>
              <a:rPr lang="en-US" dirty="0" err="1" smtClean="0">
                <a:solidFill>
                  <a:srgbClr val="4373D5"/>
                </a:solidFill>
              </a:rPr>
              <a:t>lhec</a:t>
            </a:r>
            <a:endParaRPr lang="en-US" dirty="0">
              <a:solidFill>
                <a:srgbClr val="4373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6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56" y="977275"/>
            <a:ext cx="8606811" cy="5526826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"/>
                <a:cs typeface="Baskerville"/>
              </a:rPr>
              <a:t> Silicon Tracker and </a:t>
            </a:r>
            <a:r>
              <a:rPr lang="en-US" sz="3200" dirty="0" smtClean="0">
                <a:solidFill>
                  <a:srgbClr val="008000"/>
                </a:solidFill>
                <a:latin typeface="Baskerville"/>
                <a:cs typeface="Baskerville"/>
              </a:rPr>
              <a:t>EM Calorimeter</a:t>
            </a:r>
            <a:endParaRPr lang="en-US" sz="3200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843" y="810861"/>
            <a:ext cx="1941485" cy="1169551"/>
          </a:xfrm>
          <a:prstGeom prst="rect">
            <a:avLst/>
          </a:prstGeom>
          <a:solidFill>
            <a:schemeClr val="accent3">
              <a:lumMod val="20000"/>
              <a:lumOff val="80000"/>
              <a:alpha val="4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Transverse momentum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Δp</a:t>
            </a:r>
            <a:r>
              <a:rPr lang="en-US" sz="1400" baseline="-25000" dirty="0" smtClean="0">
                <a:solidFill>
                  <a:srgbClr val="000000"/>
                </a:solidFill>
                <a:latin typeface="Baskerville"/>
                <a:cs typeface="Baskerville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/p</a:t>
            </a:r>
            <a:r>
              <a:rPr lang="en-US" sz="1400" baseline="30000" dirty="0" smtClean="0">
                <a:solidFill>
                  <a:srgbClr val="000000"/>
                </a:solidFill>
                <a:latin typeface="Baskerville"/>
                <a:cs typeface="Baskerville"/>
              </a:rPr>
              <a:t>2</a:t>
            </a:r>
            <a:r>
              <a:rPr lang="en-US" sz="1400" baseline="-25000" dirty="0" smtClean="0">
                <a:solidFill>
                  <a:srgbClr val="000000"/>
                </a:solidFill>
                <a:latin typeface="Baskerville"/>
                <a:cs typeface="Baskerville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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 6 10</a:t>
            </a:r>
            <a:r>
              <a:rPr lang="en-US" sz="1400" baseline="300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-4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 GeV</a:t>
            </a:r>
            <a:r>
              <a:rPr lang="en-US" sz="1400" baseline="300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-1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transverse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impact parameter</a:t>
            </a:r>
          </a:p>
          <a:p>
            <a:r>
              <a:rPr lang="en-US" sz="1400" dirty="0" err="1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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 10μm</a:t>
            </a:r>
            <a:endParaRPr lang="en-US" sz="1400" dirty="0" smtClean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  <p:pic>
        <p:nvPicPr>
          <p:cNvPr id="5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8" y="4959555"/>
            <a:ext cx="103584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6118" y="6504101"/>
            <a:ext cx="796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LHeC</a:t>
            </a:r>
            <a:r>
              <a:rPr lang="en-US" b="1" dirty="0" smtClean="0"/>
              <a:t>-LHC: no pile-up, less radiation, smaller momenta apart from forward region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0493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HeC-time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217" y="898463"/>
            <a:ext cx="6042710" cy="3480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1889" y="217955"/>
            <a:ext cx="5274235" cy="680508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Time Schedule</a:t>
            </a:r>
            <a:r>
              <a:rPr lang="en-US" sz="4000" dirty="0" smtClean="0">
                <a:solidFill>
                  <a:srgbClr val="008000"/>
                </a:solidFill>
              </a:rPr>
              <a:t>*</a:t>
            </a:r>
            <a:r>
              <a:rPr lang="en-US" baseline="30000" dirty="0" smtClean="0">
                <a:solidFill>
                  <a:srgbClr val="008000"/>
                </a:solidFill>
              </a:rPr>
              <a:t>)</a:t>
            </a:r>
            <a:endParaRPr lang="en-US" baseline="30000" dirty="0">
              <a:solidFill>
                <a:srgbClr val="008000"/>
              </a:solidFill>
            </a:endParaRPr>
          </a:p>
        </p:txBody>
      </p:sp>
      <p:pic>
        <p:nvPicPr>
          <p:cNvPr id="3" name="Image 0" descr="FigureX-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49412" y="3212353"/>
            <a:ext cx="4198470" cy="318246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12234" y="4917494"/>
            <a:ext cx="43524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r>
              <a:rPr lang="en-US" dirty="0" smtClean="0"/>
              <a:t> is to operate synchronous with HL-LHC</a:t>
            </a:r>
          </a:p>
          <a:p>
            <a:endParaRPr lang="en-US" dirty="0" smtClean="0"/>
          </a:p>
          <a:p>
            <a:r>
              <a:rPr lang="en-US" dirty="0" smtClean="0"/>
              <a:t>LS3 requires 2-3 years for ATLAS+. It is the </a:t>
            </a:r>
          </a:p>
          <a:p>
            <a:r>
              <a:rPr lang="en-US" dirty="0" smtClean="0"/>
              <a:t>one extended time period, which will allow</a:t>
            </a:r>
          </a:p>
          <a:p>
            <a:r>
              <a:rPr lang="en-US" dirty="0"/>
              <a:t>i</a:t>
            </a:r>
            <a:r>
              <a:rPr lang="en-US" dirty="0" smtClean="0"/>
              <a:t>nstallation and connection of </a:t>
            </a:r>
            <a:r>
              <a:rPr lang="en-US" dirty="0" err="1" smtClean="0"/>
              <a:t>LHeC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042" y="1247128"/>
            <a:ext cx="21852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installation</a:t>
            </a:r>
          </a:p>
          <a:p>
            <a:r>
              <a:rPr lang="en-US" dirty="0"/>
              <a:t>s</a:t>
            </a:r>
            <a:r>
              <a:rPr lang="en-US" dirty="0" smtClean="0"/>
              <a:t>tudy for IP2, reuse</a:t>
            </a:r>
          </a:p>
          <a:p>
            <a:r>
              <a:rPr lang="en-US" dirty="0" smtClean="0"/>
              <a:t>of L3 magnet as</a:t>
            </a:r>
          </a:p>
          <a:p>
            <a:r>
              <a:rPr lang="en-US" dirty="0"/>
              <a:t>s</a:t>
            </a:r>
            <a:r>
              <a:rPr lang="en-US" dirty="0" smtClean="0"/>
              <a:t>upport for </a:t>
            </a:r>
            <a:r>
              <a:rPr lang="en-US" dirty="0" err="1" smtClean="0"/>
              <a:t>LHeC</a:t>
            </a:r>
            <a:r>
              <a:rPr lang="en-US" dirty="0" smtClean="0"/>
              <a:t>. </a:t>
            </a:r>
          </a:p>
          <a:p>
            <a:r>
              <a:rPr lang="en-US" dirty="0" smtClean="0"/>
              <a:t>Estimated 30 months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43964" y="6488668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*) LS3 </a:t>
            </a:r>
            <a:r>
              <a:rPr lang="en-US" sz="1400" dirty="0" smtClean="0">
                <a:solidFill>
                  <a:srgbClr val="008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8000"/>
                </a:solidFill>
              </a:rPr>
              <a:t> schedule most likely shifted by +2 years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23648"/>
            <a:ext cx="1181415" cy="72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28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Civil Engineering 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44219" y="2142617"/>
            <a:ext cx="2317181" cy="3046987"/>
          </a:xfrm>
          <a:prstGeom prst="rect">
            <a:avLst/>
          </a:prstGeom>
          <a:solidFill>
            <a:srgbClr val="FFFF00">
              <a:alpha val="13000"/>
            </a:srgbClr>
          </a:solidFill>
        </p:spPr>
        <p:txBody>
          <a:bodyPr wrap="square">
            <a:spAutoFit/>
          </a:bodyPr>
          <a:lstStyle/>
          <a:p>
            <a:r>
              <a:rPr lang="en-US" sz="1200" dirty="0" smtClean="0"/>
              <a:t>CDR: Evaluation of CE, analysis </a:t>
            </a:r>
          </a:p>
          <a:p>
            <a:r>
              <a:rPr lang="en-US" sz="1200" dirty="0" smtClean="0"/>
              <a:t>of ring and </a:t>
            </a:r>
            <a:r>
              <a:rPr lang="en-US" sz="1200" dirty="0" err="1" smtClean="0"/>
              <a:t>linac</a:t>
            </a:r>
            <a:r>
              <a:rPr lang="en-US" sz="1200" dirty="0" smtClean="0"/>
              <a:t> by Amber Zurich</a:t>
            </a:r>
          </a:p>
          <a:p>
            <a:r>
              <a:rPr lang="en-US" sz="1200" dirty="0"/>
              <a:t>w</a:t>
            </a:r>
            <a:r>
              <a:rPr lang="en-US" sz="1200" dirty="0" smtClean="0"/>
              <a:t>ith detailed cost estimate</a:t>
            </a:r>
          </a:p>
          <a:p>
            <a:r>
              <a:rPr lang="en-US" sz="1200" dirty="0" smtClean="0"/>
              <a:t>[</a:t>
            </a:r>
            <a:r>
              <a:rPr lang="en-US" sz="1200" dirty="0" err="1" smtClean="0"/>
              <a:t>linac</a:t>
            </a:r>
            <a:r>
              <a:rPr lang="en-US" sz="1200" dirty="0" smtClean="0"/>
              <a:t> CE: 249,928 </a:t>
            </a:r>
            <a:r>
              <a:rPr lang="en-US" sz="1200" dirty="0" err="1" smtClean="0"/>
              <a:t>kSF</a:t>
            </a:r>
            <a:r>
              <a:rPr lang="en-US" sz="1200" dirty="0" smtClean="0"/>
              <a:t>..] and time:</a:t>
            </a:r>
          </a:p>
          <a:p>
            <a:r>
              <a:rPr lang="en-US" sz="1200" b="1" dirty="0"/>
              <a:t>3.5 years for underground works </a:t>
            </a:r>
            <a:r>
              <a:rPr lang="en-US" sz="1200" dirty="0"/>
              <a:t>using 2 </a:t>
            </a:r>
            <a:r>
              <a:rPr lang="en-US" sz="1200" dirty="0" err="1"/>
              <a:t>roadheaders</a:t>
            </a:r>
            <a:r>
              <a:rPr lang="en-US" sz="1200" dirty="0"/>
              <a:t> and 1 TBM</a:t>
            </a:r>
            <a:endParaRPr lang="en-GB" sz="1200" dirty="0"/>
          </a:p>
          <a:p>
            <a:endParaRPr lang="en-US" sz="1200" dirty="0" smtClean="0"/>
          </a:p>
          <a:p>
            <a:endParaRPr lang="en-US" sz="1200" b="1" dirty="0"/>
          </a:p>
          <a:p>
            <a:r>
              <a:rPr lang="en-US" sz="1200" b="1" dirty="0" smtClean="0"/>
              <a:t>More </a:t>
            </a:r>
            <a:r>
              <a:rPr lang="en-US" sz="1200" b="1" dirty="0"/>
              <a:t>studies needed </a:t>
            </a:r>
            <a:r>
              <a:rPr lang="en-US" sz="1200" dirty="0" smtClean="0"/>
              <a:t>for</a:t>
            </a:r>
          </a:p>
          <a:p>
            <a:r>
              <a:rPr lang="en-US" sz="1200" dirty="0" smtClean="0"/>
              <a:t>Integration </a:t>
            </a:r>
            <a:r>
              <a:rPr lang="en-US" sz="1200" dirty="0"/>
              <a:t>with all services </a:t>
            </a:r>
            <a:endParaRPr lang="en-US" sz="1200" dirty="0" smtClean="0"/>
          </a:p>
          <a:p>
            <a:r>
              <a:rPr lang="en-US" sz="1200" dirty="0" smtClean="0"/>
              <a:t>(</a:t>
            </a:r>
            <a:r>
              <a:rPr lang="en-US" sz="1200" dirty="0"/>
              <a:t>EL,CV, transport, survey </a:t>
            </a:r>
            <a:r>
              <a:rPr lang="en-US" sz="1200" dirty="0" err="1"/>
              <a:t>etc</a:t>
            </a:r>
            <a:r>
              <a:rPr lang="en-US" sz="1200" dirty="0"/>
              <a:t>)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Geology</a:t>
            </a:r>
          </a:p>
          <a:p>
            <a:r>
              <a:rPr lang="en-US" sz="1200" dirty="0" smtClean="0"/>
              <a:t>Understanding </a:t>
            </a:r>
            <a:r>
              <a:rPr lang="en-US" sz="1200" dirty="0"/>
              <a:t>vibration </a:t>
            </a:r>
            <a:r>
              <a:rPr lang="en-US" sz="1200" dirty="0" smtClean="0"/>
              <a:t>risks</a:t>
            </a:r>
          </a:p>
          <a:p>
            <a:r>
              <a:rPr lang="en-US" sz="1200" dirty="0" smtClean="0"/>
              <a:t>Environmental </a:t>
            </a:r>
            <a:r>
              <a:rPr lang="en-US" sz="1200" dirty="0"/>
              <a:t>impact </a:t>
            </a:r>
            <a:r>
              <a:rPr lang="en-US" sz="1200" dirty="0" smtClean="0"/>
              <a:t>assessment</a:t>
            </a:r>
          </a:p>
          <a:p>
            <a:endParaRPr lang="en-US" sz="1200" dirty="0"/>
          </a:p>
          <a:p>
            <a:r>
              <a:rPr lang="en-US" sz="1200" dirty="0" smtClean="0"/>
              <a:t>Tunnel connection in IP2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888792" y="967360"/>
            <a:ext cx="4993658" cy="4812786"/>
            <a:chOff x="1014594" y="750854"/>
            <a:chExt cx="5891032" cy="5617568"/>
          </a:xfrm>
        </p:grpSpPr>
        <p:pic>
          <p:nvPicPr>
            <p:cNvPr id="6" name="Picture 11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" t="18148" r="58403" b="16667"/>
            <a:stretch/>
          </p:blipFill>
          <p:spPr bwMode="auto">
            <a:xfrm>
              <a:off x="1014594" y="750854"/>
              <a:ext cx="5891032" cy="5524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409316" y="1406720"/>
              <a:ext cx="17283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Shaft sinking installation</a:t>
              </a:r>
              <a:endParaRPr lang="en-GB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21608" y="2109689"/>
              <a:ext cx="1037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Roadheader 1</a:t>
              </a:r>
              <a:endParaRPr lang="en-GB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22396" y="2669977"/>
              <a:ext cx="1037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Roadheader 2</a:t>
              </a:r>
              <a:endParaRPr lang="en-GB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390650" y="1435295"/>
              <a:ext cx="0" cy="493312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73" y="5357172"/>
            <a:ext cx="1797569" cy="100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57143" y="5918645"/>
            <a:ext cx="1559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J.Osborne</a:t>
            </a:r>
            <a:r>
              <a:rPr lang="en-US" sz="1200" dirty="0" smtClean="0"/>
              <a:t>, Chavannes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88126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43" y="222648"/>
            <a:ext cx="4633485" cy="5882853"/>
          </a:xfrm>
          <a:prstGeom prst="rect">
            <a:avLst/>
          </a:prstGeom>
        </p:spPr>
      </p:pic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532701" y="193181"/>
            <a:ext cx="3194151" cy="5853983"/>
            <a:chOff x="0" y="15"/>
            <a:chExt cx="2040" cy="4781"/>
          </a:xfrm>
        </p:grpSpPr>
        <p:pic>
          <p:nvPicPr>
            <p:cNvPr id="5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" y="228"/>
              <a:ext cx="1973" cy="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2"/>
            <p:cNvSpPr>
              <a:spLocks/>
            </p:cNvSpPr>
            <p:nvPr/>
          </p:nvSpPr>
          <p:spPr bwMode="auto">
            <a:xfrm>
              <a:off x="40" y="15"/>
              <a:ext cx="1040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400" dirty="0">
                  <a:solidFill>
                    <a:srgbClr val="002D99"/>
                  </a:solidFill>
                  <a:latin typeface="Baskerville"/>
                  <a:ea typeface="ＭＳ Ｐゴシック" charset="0"/>
                  <a:cs typeface="Baskerville"/>
                  <a:sym typeface="Arial Bold" charset="0"/>
                </a:rPr>
                <a:t>CERN Referees</a:t>
              </a:r>
            </a:p>
          </p:txBody>
        </p:sp>
        <p:sp>
          <p:nvSpPr>
            <p:cNvPr id="7" name="AutoShape 13"/>
            <p:cNvSpPr>
              <a:spLocks/>
            </p:cNvSpPr>
            <p:nvPr/>
          </p:nvSpPr>
          <p:spPr bwMode="auto">
            <a:xfrm>
              <a:off x="0" y="236"/>
              <a:ext cx="2040" cy="4560"/>
            </a:xfrm>
            <a:prstGeom prst="roundRect">
              <a:avLst>
                <a:gd name="adj" fmla="val 5880"/>
              </a:avLst>
            </a:prstGeom>
            <a:noFill/>
            <a:ln w="25400">
              <a:solidFill>
                <a:srgbClr val="002D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11972" y="6194778"/>
            <a:ext cx="8071039" cy="584776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Published 600 pages conceptual design report (CDR) written by 150 authors from </a:t>
            </a:r>
            <a:r>
              <a:rPr lang="en-US" sz="1600" dirty="0"/>
              <a:t>6</a:t>
            </a:r>
            <a:r>
              <a:rPr lang="en-US" sz="1600" dirty="0" smtClean="0"/>
              <a:t>0 Institutes.</a:t>
            </a:r>
          </a:p>
          <a:p>
            <a:r>
              <a:rPr lang="en-US" sz="1600" dirty="0" smtClean="0"/>
              <a:t>Reviewed by ECFA, </a:t>
            </a:r>
            <a:r>
              <a:rPr lang="en-US" sz="1600" dirty="0" err="1" smtClean="0"/>
              <a:t>NuPECC</a:t>
            </a:r>
            <a:r>
              <a:rPr lang="en-US" sz="1600" dirty="0" smtClean="0"/>
              <a:t> (long range plan), Referees invited by CERN. Published June 2012.</a:t>
            </a:r>
          </a:p>
        </p:txBody>
      </p:sp>
      <p:sp>
        <p:nvSpPr>
          <p:cNvPr id="2" name="Rectangle 1"/>
          <p:cNvSpPr/>
          <p:nvPr/>
        </p:nvSpPr>
        <p:spPr>
          <a:xfrm>
            <a:off x="437443" y="5129960"/>
            <a:ext cx="13904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u="sng" dirty="0">
                <a:solidFill>
                  <a:schemeClr val="accent2"/>
                </a:solidFill>
                <a:hlinkClick r:id="rId4"/>
              </a:rPr>
              <a:t>arXiv:1206.2913 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1055" y="5808790"/>
            <a:ext cx="2089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arXiv:1211.4831 and 5102</a:t>
            </a:r>
          </a:p>
        </p:txBody>
      </p:sp>
    </p:spTree>
    <p:extLst>
      <p:ext uri="{BB962C8B-B14F-4D97-AF65-F5344CB8AC3E}">
        <p14:creationId xmlns:p14="http://schemas.microsoft.com/office/powerpoint/2010/main" val="374112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526" y="1943100"/>
            <a:ext cx="3722874" cy="3695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6700" y="787400"/>
            <a:ext cx="2775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“Critical gravitational collapse”</a:t>
            </a:r>
            <a:endParaRPr lang="en-US" sz="1600" dirty="0">
              <a:latin typeface="Baskerville"/>
              <a:cs typeface="Baskervil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1943100"/>
            <a:ext cx="3670299" cy="37061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3600" y="787400"/>
            <a:ext cx="3588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“BFKL evolution and Saturation in DIS”</a:t>
            </a:r>
            <a:endParaRPr lang="en-US" sz="1600" dirty="0">
              <a:latin typeface="Baskerville"/>
              <a:cs typeface="Baskervil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991" y="6049336"/>
            <a:ext cx="1181415" cy="7285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93421" y="6077466"/>
            <a:ext cx="3594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5d tiny black holes and </a:t>
            </a:r>
            <a:r>
              <a:rPr lang="en-US" sz="1400" dirty="0" err="1" smtClean="0">
                <a:latin typeface="Baskerville"/>
                <a:cs typeface="Baskerville"/>
              </a:rPr>
              <a:t>perturbative</a:t>
            </a:r>
            <a:r>
              <a:rPr lang="en-US" sz="1400" dirty="0" smtClean="0">
                <a:latin typeface="Baskerville"/>
                <a:cs typeface="Baskerville"/>
              </a:rPr>
              <a:t> saturation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Talk by </a:t>
            </a:r>
            <a:r>
              <a:rPr lang="en-US" sz="1400" dirty="0" err="1" smtClean="0">
                <a:latin typeface="Baskerville"/>
                <a:cs typeface="Baskerville"/>
              </a:rPr>
              <a:t>A.S.Vera</a:t>
            </a:r>
            <a:r>
              <a:rPr lang="en-US" sz="1400" dirty="0" smtClean="0">
                <a:latin typeface="Baskerville"/>
                <a:cs typeface="Baskerville"/>
              </a:rPr>
              <a:t> at </a:t>
            </a:r>
            <a:r>
              <a:rPr lang="en-US" sz="1400" dirty="0" err="1" smtClean="0">
                <a:latin typeface="Baskerville"/>
                <a:cs typeface="Baskerville"/>
              </a:rPr>
              <a:t>LHeC</a:t>
            </a:r>
            <a:r>
              <a:rPr lang="en-US" sz="1400" dirty="0" smtClean="0">
                <a:latin typeface="Baskerville"/>
                <a:cs typeface="Baskerville"/>
              </a:rPr>
              <a:t> Workshop 2008</a:t>
            </a:r>
            <a:endParaRPr lang="en-US" sz="1400" dirty="0">
              <a:latin typeface="Baskerville"/>
              <a:cs typeface="Baskervill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4700" y="608921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Baskerville"/>
                <a:cs typeface="Baskerville"/>
              </a:rPr>
              <a:t>Circles in a circle</a:t>
            </a:r>
          </a:p>
          <a:p>
            <a:r>
              <a:rPr lang="en-US" sz="1200" dirty="0">
                <a:latin typeface="Baskerville"/>
                <a:cs typeface="Baskerville"/>
              </a:rPr>
              <a:t>V. Kandinsky, 1923</a:t>
            </a:r>
          </a:p>
          <a:p>
            <a:r>
              <a:rPr lang="en-US" sz="1200" dirty="0">
                <a:latin typeface="Baskerville"/>
                <a:cs typeface="Baskerville"/>
              </a:rPr>
              <a:t>Philadelphia Museum of Art</a:t>
            </a:r>
          </a:p>
        </p:txBody>
      </p:sp>
    </p:spTree>
    <p:extLst>
      <p:ext uri="{BB962C8B-B14F-4D97-AF65-F5344CB8AC3E}">
        <p14:creationId xmlns:p14="http://schemas.microsoft.com/office/powerpoint/2010/main" val="2718315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1" y="103379"/>
            <a:ext cx="4672373" cy="6636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5758" y="915630"/>
            <a:ext cx="3959700" cy="5078314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Four main results of a sunny workshop:</a:t>
            </a:r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b="1" dirty="0" smtClean="0"/>
              <a:t>Higgs </a:t>
            </a:r>
            <a:r>
              <a:rPr lang="en-US" dirty="0" smtClean="0"/>
              <a:t>close to be discovered</a:t>
            </a:r>
          </a:p>
          <a:p>
            <a:r>
              <a:rPr lang="en-US" dirty="0"/>
              <a:t> </a:t>
            </a:r>
            <a:r>
              <a:rPr lang="en-US" dirty="0" smtClean="0"/>
              <a:t>     [WW</a:t>
            </a:r>
            <a:r>
              <a:rPr lang="en-US" dirty="0" smtClean="0">
                <a:sym typeface="Wingdings"/>
              </a:rPr>
              <a:t> H </a:t>
            </a:r>
            <a:r>
              <a:rPr lang="en-US" dirty="0" err="1" smtClean="0">
                <a:sym typeface="Wingdings"/>
              </a:rPr>
              <a:t>re-emphasised</a:t>
            </a:r>
            <a:endParaRPr lang="en-US" dirty="0" smtClean="0">
              <a:sym typeface="Wingdings"/>
            </a:endParaRP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and </a:t>
            </a:r>
            <a:r>
              <a:rPr lang="en-US" dirty="0" err="1" smtClean="0">
                <a:sym typeface="Wingdings"/>
              </a:rPr>
              <a:t>LHeC</a:t>
            </a:r>
            <a:r>
              <a:rPr lang="en-US" dirty="0" smtClean="0">
                <a:sym typeface="Wingdings"/>
              </a:rPr>
              <a:t> physics reviewed]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Decision for </a:t>
            </a:r>
            <a:r>
              <a:rPr lang="en-US" b="1" dirty="0" err="1" smtClean="0"/>
              <a:t>Linac</a:t>
            </a:r>
            <a:r>
              <a:rPr lang="en-US" b="1" dirty="0" smtClean="0"/>
              <a:t>-Ring</a:t>
            </a:r>
          </a:p>
          <a:p>
            <a:r>
              <a:rPr lang="en-US" dirty="0" smtClean="0"/>
              <a:t>      [Ring-Ring as backup, doable </a:t>
            </a:r>
          </a:p>
          <a:p>
            <a:r>
              <a:rPr lang="en-US" dirty="0" smtClean="0"/>
              <a:t>        but challenging installation]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Confirmation of </a:t>
            </a:r>
            <a:r>
              <a:rPr lang="en-US" b="1" dirty="0" smtClean="0"/>
              <a:t>Detector Concept</a:t>
            </a:r>
          </a:p>
          <a:p>
            <a:r>
              <a:rPr lang="en-US" dirty="0"/>
              <a:t> </a:t>
            </a:r>
            <a:r>
              <a:rPr lang="en-US" dirty="0" smtClean="0"/>
              <a:t>     [detailed reviews of tracking,</a:t>
            </a:r>
          </a:p>
          <a:p>
            <a:r>
              <a:rPr lang="en-US" dirty="0"/>
              <a:t> </a:t>
            </a:r>
            <a:r>
              <a:rPr lang="en-US" dirty="0" smtClean="0"/>
              <a:t>       magnets, IR and </a:t>
            </a:r>
            <a:r>
              <a:rPr lang="en-US" dirty="0" err="1" smtClean="0"/>
              <a:t>calorimetry</a:t>
            </a:r>
            <a:r>
              <a:rPr lang="en-US" dirty="0" smtClean="0"/>
              <a:t>]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b="1" dirty="0" smtClean="0"/>
              <a:t>Mandate of CERN to proceed</a:t>
            </a:r>
          </a:p>
          <a:p>
            <a:r>
              <a:rPr lang="en-US" dirty="0" smtClean="0"/>
              <a:t>      [preparations of key technologies</a:t>
            </a:r>
          </a:p>
          <a:p>
            <a:r>
              <a:rPr lang="en-US" dirty="0" smtClean="0"/>
              <a:t>       for project decision in ~2017]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3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0315" y="2822"/>
            <a:ext cx="7194883" cy="78457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CERN Mandate </a:t>
            </a:r>
            <a:r>
              <a:rPr lang="en-US" sz="2000" dirty="0" smtClean="0">
                <a:latin typeface="Avenir Heavy"/>
                <a:cs typeface="Avenir Heavy"/>
              </a:rPr>
              <a:t>– TDR by ~2015</a:t>
            </a:r>
            <a:endParaRPr lang="en-US" sz="2000" dirty="0">
              <a:latin typeface="Avenir Heavy"/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983" y="994009"/>
            <a:ext cx="4436533" cy="2636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983" y="3554215"/>
            <a:ext cx="4605868" cy="24973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77648" y="809171"/>
            <a:ext cx="5006622" cy="5384800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34602" y="6225100"/>
            <a:ext cx="4243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8000"/>
                </a:solidFill>
              </a:rPr>
              <a:t>S.Bertolucci</a:t>
            </a:r>
            <a:r>
              <a:rPr lang="en-US" sz="1400" dirty="0" smtClean="0">
                <a:solidFill>
                  <a:srgbClr val="008000"/>
                </a:solidFill>
              </a:rPr>
              <a:t> at Chavannes workshop 6/12 based on </a:t>
            </a:r>
          </a:p>
          <a:p>
            <a:r>
              <a:rPr lang="en-US" sz="1400" b="1" dirty="0" smtClean="0">
                <a:solidFill>
                  <a:srgbClr val="008000"/>
                </a:solidFill>
              </a:rPr>
              <a:t>CERN</a:t>
            </a:r>
            <a:r>
              <a:rPr lang="en-US" sz="1400" b="1" dirty="0">
                <a:solidFill>
                  <a:srgbClr val="008000"/>
                </a:solidFill>
              </a:rPr>
              <a:t> </a:t>
            </a:r>
            <a:r>
              <a:rPr lang="en-US" sz="1400" b="1" dirty="0" smtClean="0">
                <a:solidFill>
                  <a:srgbClr val="008000"/>
                </a:solidFill>
              </a:rPr>
              <a:t>directorate’s decision to include </a:t>
            </a:r>
            <a:r>
              <a:rPr lang="en-US" sz="1400" b="1" dirty="0" err="1" smtClean="0">
                <a:solidFill>
                  <a:srgbClr val="008000"/>
                </a:solidFill>
              </a:rPr>
              <a:t>LHeC</a:t>
            </a:r>
            <a:r>
              <a:rPr lang="en-US" sz="1400" b="1" dirty="0" smtClean="0">
                <a:solidFill>
                  <a:srgbClr val="008000"/>
                </a:solidFill>
              </a:rPr>
              <a:t> in the MTP 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88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2121"/>
            <a:ext cx="7772400" cy="87549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ECFA Review </a:t>
            </a:r>
            <a:r>
              <a:rPr lang="en-US" sz="2000" dirty="0" smtClean="0"/>
              <a:t>2007-2012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284664" y="1107618"/>
            <a:ext cx="6347937" cy="92333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CERN SPC, [r]ECFA Mandate given in 2007 to work out the </a:t>
            </a:r>
            <a:r>
              <a:rPr lang="en-US" dirty="0" err="1" smtClean="0"/>
              <a:t>LHeC</a:t>
            </a:r>
            <a:r>
              <a:rPr lang="en-US" dirty="0" smtClean="0"/>
              <a:t> </a:t>
            </a:r>
          </a:p>
          <a:p>
            <a:r>
              <a:rPr lang="en-US" dirty="0"/>
              <a:t>p</a:t>
            </a:r>
            <a:r>
              <a:rPr lang="en-US" dirty="0" smtClean="0"/>
              <a:t>hysics, detector and accelerator design(s) – looking back to 1994</a:t>
            </a:r>
          </a:p>
          <a:p>
            <a:r>
              <a:rPr lang="en-US" dirty="0" smtClean="0"/>
              <a:t>CDR and referee process carefully evaluated by ECFA committee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89" y="3736364"/>
            <a:ext cx="8027266" cy="25479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8951"/>
            <a:ext cx="7923902" cy="11092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9156" y="2244772"/>
            <a:ext cx="5050058" cy="2953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89374" y="6277383"/>
            <a:ext cx="465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ECFA Statement ECFA/12/279  December 2012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" y="2115834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8566" y="3398223"/>
            <a:ext cx="889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Stressed: Link to LHC physics and operation, link to HEP, cost estimates, R&amp;D, DIS community 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4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3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-the value of DIS and the </a:t>
            </a:r>
            <a:r>
              <a:rPr lang="en-US" sz="3200" dirty="0" err="1" smtClean="0"/>
              <a:t>LHeC</a:t>
            </a:r>
            <a:r>
              <a:rPr lang="en-US" sz="3200" dirty="0" smtClean="0"/>
              <a:t>-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068945" y="2209377"/>
            <a:ext cx="2878988" cy="23083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DIS discoveries</a:t>
            </a:r>
          </a:p>
          <a:p>
            <a:r>
              <a:rPr lang="en-US" dirty="0" smtClean="0"/>
              <a:t>HERA</a:t>
            </a:r>
          </a:p>
          <a:p>
            <a:r>
              <a:rPr lang="en-US" dirty="0" smtClean="0"/>
              <a:t>Beyond HERA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 discovery </a:t>
            </a:r>
            <a:r>
              <a:rPr lang="en-US" dirty="0"/>
              <a:t>p</a:t>
            </a:r>
            <a:r>
              <a:rPr lang="en-US" dirty="0" smtClean="0"/>
              <a:t>otential</a:t>
            </a:r>
          </a:p>
          <a:p>
            <a:r>
              <a:rPr lang="en-US" dirty="0" smtClean="0"/>
              <a:t>High Q</a:t>
            </a:r>
            <a:r>
              <a:rPr lang="en-US" baseline="30000" dirty="0" smtClean="0"/>
              <a:t>2 </a:t>
            </a:r>
            <a:r>
              <a:rPr lang="en-US" dirty="0" smtClean="0"/>
              <a:t>and huge </a:t>
            </a:r>
            <a:r>
              <a:rPr lang="en-US" dirty="0"/>
              <a:t>l</a:t>
            </a:r>
            <a:r>
              <a:rPr lang="en-US" dirty="0" smtClean="0"/>
              <a:t>uminosity</a:t>
            </a:r>
          </a:p>
          <a:p>
            <a:r>
              <a:rPr lang="en-US" dirty="0" smtClean="0"/>
              <a:t>Higgs discovered</a:t>
            </a:r>
          </a:p>
          <a:p>
            <a:r>
              <a:rPr lang="en-US" dirty="0" smtClean="0"/>
              <a:t>HL LHC requirements</a:t>
            </a:r>
          </a:p>
          <a:p>
            <a:r>
              <a:rPr lang="en-US" dirty="0" err="1" smtClean="0"/>
              <a:t>ep</a:t>
            </a:r>
            <a:r>
              <a:rPr lang="en-US" dirty="0" smtClean="0"/>
              <a:t> - </a:t>
            </a:r>
            <a:r>
              <a:rPr lang="en-US" dirty="0" err="1" smtClean="0"/>
              <a:t>pp</a:t>
            </a:r>
            <a:r>
              <a:rPr lang="en-US" dirty="0" smtClean="0"/>
              <a:t> - </a:t>
            </a:r>
            <a:r>
              <a:rPr lang="en-US" dirty="0" err="1" smtClean="0"/>
              <a:t>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06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21920" y="3575132"/>
            <a:ext cx="4135120" cy="3222530"/>
            <a:chOff x="2640" y="624"/>
            <a:chExt cx="3120" cy="2161"/>
          </a:xfrm>
        </p:grpSpPr>
        <p:pic>
          <p:nvPicPr>
            <p:cNvPr id="4" name="Picture 3" descr="figfried"/>
            <p:cNvPicPr>
              <a:picLocks noChangeAspect="1" noChangeArrowheads="1"/>
            </p:cNvPicPr>
            <p:nvPr/>
          </p:nvPicPr>
          <p:blipFill>
            <a:blip r:embed="rId3">
              <a:lum bright="-12000" contrast="30000"/>
            </a:blip>
            <a:srcRect/>
            <a:stretch>
              <a:fillRect/>
            </a:stretch>
          </p:blipFill>
          <p:spPr bwMode="auto">
            <a:xfrm>
              <a:off x="2640" y="624"/>
              <a:ext cx="3120" cy="2161"/>
            </a:xfrm>
            <a:prstGeom prst="rect">
              <a:avLst/>
            </a:prstGeom>
            <a:noFill/>
          </p:spPr>
        </p:pic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2793" y="866"/>
            <a:ext cx="160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9" name="Equation" r:id="rId4" imgW="165282" imgH="216016" progId="Equation.3">
                    <p:embed/>
                  </p:oleObj>
                </mc:Choice>
                <mc:Fallback>
                  <p:oleObj name="Equation" r:id="rId4" imgW="165282" imgH="21601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93" y="866"/>
                          <a:ext cx="160" cy="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2742" y="1417"/>
              <a:ext cx="256" cy="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4072" y="2218"/>
              <a:ext cx="512" cy="15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4890" y="2168"/>
            <a:ext cx="614" cy="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10" name="Equation" r:id="rId6" imgW="660797" imgH="228997" progId="Equation.3">
                    <p:embed/>
                  </p:oleObj>
                </mc:Choice>
                <mc:Fallback>
                  <p:oleObj name="Equation" r:id="rId6" imgW="660797" imgH="22899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90" y="2168"/>
                          <a:ext cx="614" cy="2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55" y="335281"/>
            <a:ext cx="2970358" cy="293213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9881" y="852862"/>
            <a:ext cx="2707437" cy="4522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5200" y="5652458"/>
            <a:ext cx="1447800" cy="4917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7500" y="5793691"/>
            <a:ext cx="828040" cy="283767"/>
          </a:xfrm>
          <a:prstGeom prst="rect">
            <a:avLst/>
          </a:prstGeom>
        </p:spPr>
      </p:pic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3917748" y="2529840"/>
            <a:ext cx="1791620" cy="1450065"/>
            <a:chOff x="192" y="672"/>
            <a:chExt cx="1452" cy="978"/>
          </a:xfrm>
        </p:grpSpPr>
        <p:pic>
          <p:nvPicPr>
            <p:cNvPr id="14" name="Picture 1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82" y="837"/>
              <a:ext cx="858" cy="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15" name="Object 13"/>
            <p:cNvGraphicFramePr>
              <a:graphicFrameLocks noChangeAspect="1"/>
            </p:cNvGraphicFramePr>
            <p:nvPr/>
          </p:nvGraphicFramePr>
          <p:xfrm>
            <a:off x="219" y="713"/>
            <a:ext cx="162" cy="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11" name="Equation" r:id="rId13" imgW="114597" imgH="139975" progId="Equation.3">
                    <p:embed/>
                  </p:oleObj>
                </mc:Choice>
                <mc:Fallback>
                  <p:oleObj name="Equation" r:id="rId13" imgW="114597" imgH="13997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" y="713"/>
                          <a:ext cx="162" cy="20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4"/>
            <p:cNvGraphicFramePr>
              <a:graphicFrameLocks noChangeAspect="1"/>
            </p:cNvGraphicFramePr>
            <p:nvPr/>
          </p:nvGraphicFramePr>
          <p:xfrm>
            <a:off x="1240" y="672"/>
            <a:ext cx="216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12" name="Equation" r:id="rId15" imgW="152598" imgH="177965" progId="Equation.3">
                    <p:embed/>
                  </p:oleObj>
                </mc:Choice>
                <mc:Fallback>
                  <p:oleObj name="Equation" r:id="rId15" imgW="152598" imgH="17796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0" y="672"/>
                          <a:ext cx="216" cy="2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9559729"/>
                </p:ext>
              </p:extLst>
            </p:nvPr>
          </p:nvGraphicFramePr>
          <p:xfrm>
            <a:off x="467" y="1066"/>
            <a:ext cx="336" cy="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13" name="Equation" r:id="rId17" imgW="266700" imgH="190500" progId="Equation.3">
                    <p:embed/>
                  </p:oleObj>
                </mc:Choice>
                <mc:Fallback>
                  <p:oleObj name="Equation" r:id="rId17" imgW="266700" imgH="190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" y="1066"/>
                          <a:ext cx="336" cy="2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6"/>
            <p:cNvGraphicFramePr>
              <a:graphicFrameLocks noChangeAspect="1"/>
            </p:cNvGraphicFramePr>
            <p:nvPr/>
          </p:nvGraphicFramePr>
          <p:xfrm>
            <a:off x="192" y="1313"/>
            <a:ext cx="217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14" name="Equation" r:id="rId19" imgW="152664" imgH="165353" progId="Equation.3">
                    <p:embed/>
                  </p:oleObj>
                </mc:Choice>
                <mc:Fallback>
                  <p:oleObj name="Equation" r:id="rId19" imgW="152664" imgH="16535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1313"/>
                          <a:ext cx="217" cy="2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9677919"/>
                </p:ext>
              </p:extLst>
            </p:nvPr>
          </p:nvGraphicFramePr>
          <p:xfrm>
            <a:off x="1212" y="1377"/>
            <a:ext cx="432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15" name="Equation" r:id="rId21" imgW="304800" imgH="190500" progId="Equation.3">
                    <p:embed/>
                  </p:oleObj>
                </mc:Choice>
                <mc:Fallback>
                  <p:oleObj name="Equation" r:id="rId21" imgW="304800" imgH="190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2" y="1377"/>
                          <a:ext cx="432" cy="2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TextBox 19"/>
          <p:cNvSpPr txBox="1"/>
          <p:nvPr/>
        </p:nvSpPr>
        <p:spPr>
          <a:xfrm>
            <a:off x="324700" y="3267417"/>
            <a:ext cx="3487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Hofstadter et al, 1955, </a:t>
            </a:r>
            <a:r>
              <a:rPr lang="en-US" sz="1600" b="1" dirty="0" err="1" smtClean="0"/>
              <a:t>r</a:t>
            </a:r>
            <a:r>
              <a:rPr lang="en-US" sz="1600" b="1" baseline="-25000" dirty="0" err="1" smtClean="0"/>
              <a:t>p</a:t>
            </a:r>
            <a:r>
              <a:rPr lang="en-US" sz="1600" b="1" dirty="0" smtClean="0"/>
              <a:t>=0.74±0.20fm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19693" y="6175822"/>
            <a:ext cx="3311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SLAC-MIT 1968  </a:t>
            </a:r>
            <a:r>
              <a:rPr lang="en-US" sz="1600" b="1" dirty="0" err="1" smtClean="0"/>
              <a:t>Bj</a:t>
            </a:r>
            <a:r>
              <a:rPr lang="en-US" sz="1600" b="1" dirty="0" smtClean="0"/>
              <a:t> Scaling </a:t>
            </a:r>
            <a:r>
              <a:rPr lang="en-US" sz="1600" b="1" dirty="0" smtClean="0">
                <a:sym typeface="Wingdings"/>
              </a:rPr>
              <a:t> </a:t>
            </a:r>
            <a:r>
              <a:rPr lang="en-US" sz="1600" b="1" dirty="0" err="1" smtClean="0"/>
              <a:t>Partons</a:t>
            </a:r>
            <a:endParaRPr 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954683" y="6329710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Prescott et al, 1978, I</a:t>
            </a:r>
            <a:r>
              <a:rPr lang="en-US" b="1" baseline="-25000" dirty="0" smtClean="0"/>
              <a:t>3,R</a:t>
            </a:r>
            <a:r>
              <a:rPr lang="en-US" b="1" baseline="30000" dirty="0" smtClean="0"/>
              <a:t>e</a:t>
            </a:r>
            <a:r>
              <a:rPr lang="en-US" b="1" dirty="0" smtClean="0"/>
              <a:t>=0 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185504" y="4337730"/>
            <a:ext cx="1180018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 DIS the</a:t>
            </a:r>
          </a:p>
          <a:p>
            <a:r>
              <a:rPr lang="en-US" dirty="0"/>
              <a:t>x</a:t>
            </a:r>
            <a:r>
              <a:rPr lang="en-US" dirty="0" smtClean="0"/>
              <a:t> and Q</a:t>
            </a:r>
            <a:r>
              <a:rPr lang="en-US" baseline="30000" dirty="0" smtClean="0"/>
              <a:t>2</a:t>
            </a:r>
          </a:p>
          <a:p>
            <a:r>
              <a:rPr lang="en-US" dirty="0"/>
              <a:t>s</a:t>
            </a:r>
            <a:r>
              <a:rPr lang="en-US" dirty="0" smtClean="0"/>
              <a:t>cales are</a:t>
            </a:r>
          </a:p>
          <a:p>
            <a:r>
              <a:rPr lang="en-US" dirty="0"/>
              <a:t>p</a:t>
            </a:r>
            <a:r>
              <a:rPr lang="en-US" dirty="0" smtClean="0"/>
              <a:t>rescribed</a:t>
            </a:r>
          </a:p>
          <a:p>
            <a:r>
              <a:rPr lang="en-US" dirty="0"/>
              <a:t>b</a:t>
            </a:r>
            <a:r>
              <a:rPr lang="en-US" dirty="0" smtClean="0"/>
              <a:t>y the </a:t>
            </a:r>
          </a:p>
          <a:p>
            <a:r>
              <a:rPr lang="en-US" dirty="0"/>
              <a:t>e</a:t>
            </a:r>
            <a:r>
              <a:rPr lang="en-US" dirty="0" smtClean="0"/>
              <a:t>lectron</a:t>
            </a:r>
          </a:p>
          <a:p>
            <a:r>
              <a:rPr lang="en-US" dirty="0" smtClean="0"/>
              <a:t>kinematics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8480" y="216578"/>
            <a:ext cx="5405120" cy="107696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Early </a:t>
            </a:r>
            <a:r>
              <a:rPr lang="en-US" sz="3200" dirty="0" err="1" smtClean="0"/>
              <a:t>ep</a:t>
            </a:r>
            <a:r>
              <a:rPr lang="en-US" sz="3200" dirty="0" smtClean="0"/>
              <a:t> Scattering 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3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dreieck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89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54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444" y="0"/>
            <a:ext cx="7772400" cy="69573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 from HERA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469" y="695740"/>
            <a:ext cx="4155088" cy="3840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339" y="6411195"/>
            <a:ext cx="7654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M.Klein</a:t>
            </a:r>
            <a:r>
              <a:rPr lang="en-US" sz="1200" dirty="0" smtClean="0"/>
              <a:t>, </a:t>
            </a:r>
            <a:r>
              <a:rPr lang="en-US" sz="1200" dirty="0" err="1" smtClean="0"/>
              <a:t>R.Yoshida</a:t>
            </a:r>
            <a:r>
              <a:rPr lang="en-US" sz="1200" dirty="0" smtClean="0"/>
              <a:t>:  </a:t>
            </a:r>
            <a:r>
              <a:rPr lang="en-US" sz="1200" b="1" dirty="0" smtClean="0"/>
              <a:t>Collider Physics at HERA </a:t>
            </a:r>
            <a:r>
              <a:rPr lang="en-US" sz="1200" dirty="0" err="1" smtClean="0"/>
              <a:t>Prog.Part.Nucl.Phys</a:t>
            </a:r>
            <a:r>
              <a:rPr lang="en-US" sz="1200" dirty="0"/>
              <a:t>. 61 (2008) 343-</a:t>
            </a:r>
            <a:r>
              <a:rPr lang="en-US" sz="1200" dirty="0" smtClean="0"/>
              <a:t>393 and recent H1,ZEUS results</a:t>
            </a:r>
          </a:p>
          <a:p>
            <a:r>
              <a:rPr lang="en-US" sz="1200" dirty="0" smtClean="0"/>
              <a:t>A Recent review of </a:t>
            </a:r>
            <a:r>
              <a:rPr lang="en-US" sz="1200" b="1" dirty="0" smtClean="0"/>
              <a:t>The Theory of Deep Inelastic Scattering</a:t>
            </a:r>
            <a:r>
              <a:rPr lang="en-US" sz="1200" dirty="0" smtClean="0"/>
              <a:t>: </a:t>
            </a:r>
            <a:r>
              <a:rPr lang="en-US" sz="1200" dirty="0" err="1" smtClean="0"/>
              <a:t>J.Bluemlein</a:t>
            </a:r>
            <a:r>
              <a:rPr lang="en-US" sz="1200" dirty="0" smtClean="0"/>
              <a:t> arXiv:1208.6087  </a:t>
            </a:r>
            <a:r>
              <a:rPr lang="en-US" sz="1200" dirty="0" err="1" smtClean="0"/>
              <a:t>ProgPartNuclPhys</a:t>
            </a:r>
            <a:r>
              <a:rPr lang="en-US" sz="1200" dirty="0" smtClean="0"/>
              <a:t> 69(2013)28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154130" y="4536495"/>
            <a:ext cx="2650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rises towards low </a:t>
            </a:r>
            <a:r>
              <a:rPr lang="en-US" sz="1400" dirty="0" err="1" smtClean="0"/>
              <a:t>x</a:t>
            </a:r>
            <a:r>
              <a:rPr lang="en-US" sz="1400" dirty="0" smtClean="0"/>
              <a:t>, and </a:t>
            </a:r>
            <a:r>
              <a:rPr lang="en-US" sz="1400" dirty="0" err="1" smtClean="0"/>
              <a:t>xg</a:t>
            </a:r>
            <a:r>
              <a:rPr lang="en-US" sz="1400" dirty="0" smtClean="0"/>
              <a:t> too. </a:t>
            </a:r>
          </a:p>
          <a:p>
            <a:r>
              <a:rPr lang="en-US" sz="1400" dirty="0" smtClean="0"/>
              <a:t>Parton evolution - QCD to NNLO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36" y="695740"/>
            <a:ext cx="4168888" cy="38407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9187" y="4536495"/>
            <a:ext cx="3601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weak and electromagnetic interactions reach similar strength when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≥ M</a:t>
            </a:r>
            <a:r>
              <a:rPr lang="en-US" sz="1400" baseline="30000" dirty="0" smtClean="0"/>
              <a:t>2</a:t>
            </a:r>
            <a:r>
              <a:rPr lang="en-US" sz="1400" baseline="-25000" dirty="0" smtClean="0"/>
              <a:t>W,Z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72269" y="5205655"/>
            <a:ext cx="7738575" cy="116955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Measurements on </a:t>
            </a:r>
            <a:r>
              <a:rPr lang="en-US" sz="1400" dirty="0" err="1" smtClean="0"/>
              <a:t>α</a:t>
            </a:r>
            <a:r>
              <a:rPr lang="en-US" sz="1400" baseline="-25000" dirty="0" err="1" smtClean="0"/>
              <a:t>s</a:t>
            </a:r>
            <a:r>
              <a:rPr lang="en-US" sz="1400" dirty="0" smtClean="0"/>
              <a:t>, Basic tests of QCD: longitudinal structure function, jet production, </a:t>
            </a:r>
            <a:r>
              <a:rPr lang="en-US" sz="1400" dirty="0" err="1" smtClean="0"/>
              <a:t>γ</a:t>
            </a:r>
            <a:r>
              <a:rPr lang="en-US" sz="1400" dirty="0" smtClean="0"/>
              <a:t> structure </a:t>
            </a:r>
          </a:p>
          <a:p>
            <a:r>
              <a:rPr lang="en-US" sz="1400" dirty="0" smtClean="0"/>
              <a:t>Some 10% of the cross section is diffractive (</a:t>
            </a:r>
            <a:r>
              <a:rPr lang="en-US" sz="1400" dirty="0" err="1" smtClean="0"/>
              <a:t>ep</a:t>
            </a:r>
            <a:r>
              <a:rPr lang="en-US" sz="1400" dirty="0" smtClean="0"/>
              <a:t> </a:t>
            </a:r>
            <a:r>
              <a:rPr lang="en-US" sz="1400" dirty="0" err="1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err="1" smtClean="0">
                <a:sym typeface="Wingdings"/>
              </a:rPr>
              <a:t>eXp</a:t>
            </a:r>
            <a:r>
              <a:rPr lang="en-US" sz="1400" dirty="0" smtClean="0">
                <a:sym typeface="Wingdings"/>
              </a:rPr>
              <a:t>) : </a:t>
            </a:r>
            <a:r>
              <a:rPr lang="en-US" sz="1400" b="1" dirty="0" smtClean="0">
                <a:sym typeface="Wingdings"/>
              </a:rPr>
              <a:t>diffractive </a:t>
            </a:r>
            <a:r>
              <a:rPr lang="en-US" sz="1400" b="1" dirty="0" err="1" smtClean="0">
                <a:sym typeface="Wingdings"/>
              </a:rPr>
              <a:t>partons</a:t>
            </a:r>
            <a:r>
              <a:rPr lang="en-US" sz="1400" b="1" dirty="0" smtClean="0">
                <a:sym typeface="Wingdings"/>
              </a:rPr>
              <a:t>; </a:t>
            </a:r>
            <a:r>
              <a:rPr lang="en-US" sz="1400" b="1" dirty="0" err="1" smtClean="0">
                <a:sym typeface="Wingdings"/>
              </a:rPr>
              <a:t>c,b</a:t>
            </a:r>
            <a:r>
              <a:rPr lang="en-US" sz="1400" b="1" dirty="0" smtClean="0">
                <a:sym typeface="Wingdings"/>
              </a:rPr>
              <a:t> quark distributions</a:t>
            </a:r>
          </a:p>
          <a:p>
            <a:r>
              <a:rPr lang="en-US" sz="1400" b="1" dirty="0" smtClean="0">
                <a:sym typeface="Wingdings"/>
              </a:rPr>
              <a:t>New concepts: </a:t>
            </a:r>
            <a:r>
              <a:rPr lang="en-US" sz="1400" b="1" dirty="0" err="1" smtClean="0">
                <a:sym typeface="Wingdings"/>
              </a:rPr>
              <a:t>unintegrated</a:t>
            </a:r>
            <a:r>
              <a:rPr lang="en-US" sz="1400" b="1" dirty="0" smtClean="0">
                <a:sym typeface="Wingdings"/>
              </a:rPr>
              <a:t> </a:t>
            </a:r>
            <a:r>
              <a:rPr lang="en-US" sz="1400" b="1" dirty="0" err="1" smtClean="0">
                <a:sym typeface="Wingdings"/>
              </a:rPr>
              <a:t>parton</a:t>
            </a:r>
            <a:r>
              <a:rPr lang="en-US" sz="1400" b="1" dirty="0" smtClean="0">
                <a:sym typeface="Wingdings"/>
              </a:rPr>
              <a:t> distributions (</a:t>
            </a:r>
            <a:r>
              <a:rPr lang="en-US" sz="1400" b="1" dirty="0" err="1" smtClean="0">
                <a:sym typeface="Wingdings"/>
              </a:rPr>
              <a:t>k</a:t>
            </a:r>
            <a:r>
              <a:rPr lang="en-US" sz="1400" b="1" baseline="-25000" dirty="0" err="1" smtClean="0">
                <a:sym typeface="Wingdings"/>
              </a:rPr>
              <a:t>T</a:t>
            </a:r>
            <a:r>
              <a:rPr lang="en-US" sz="1400" b="1" dirty="0" smtClean="0">
                <a:sym typeface="Wingdings"/>
              </a:rPr>
              <a:t>) , </a:t>
            </a:r>
            <a:r>
              <a:rPr lang="en-US" sz="1400" b="1" dirty="0" err="1" smtClean="0">
                <a:sym typeface="Wingdings"/>
              </a:rPr>
              <a:t>generalised</a:t>
            </a:r>
            <a:r>
              <a:rPr lang="en-US" sz="1400" b="1" dirty="0" smtClean="0">
                <a:sym typeface="Wingdings"/>
              </a:rPr>
              <a:t> </a:t>
            </a:r>
            <a:r>
              <a:rPr lang="en-US" sz="1400" b="1" dirty="0" err="1" smtClean="0">
                <a:sym typeface="Wingdings"/>
              </a:rPr>
              <a:t>parton</a:t>
            </a:r>
            <a:r>
              <a:rPr lang="en-US" sz="1400" b="1" dirty="0" smtClean="0">
                <a:sym typeface="Wingdings"/>
              </a:rPr>
              <a:t> distributions (DVCS)</a:t>
            </a:r>
          </a:p>
          <a:p>
            <a:r>
              <a:rPr lang="en-US" sz="1400" dirty="0" smtClean="0">
                <a:sym typeface="Wingdings"/>
              </a:rPr>
              <a:t>New limits for </a:t>
            </a:r>
            <a:r>
              <a:rPr lang="en-US" sz="1400" dirty="0" err="1" smtClean="0">
                <a:sym typeface="Wingdings"/>
              </a:rPr>
              <a:t>leptoquarks</a:t>
            </a:r>
            <a:r>
              <a:rPr lang="en-US" sz="1400" dirty="0" smtClean="0">
                <a:sym typeface="Wingdings"/>
              </a:rPr>
              <a:t>, excited electrons and neutrinos, quark substructure, RPV SUSY</a:t>
            </a:r>
          </a:p>
          <a:p>
            <a:r>
              <a:rPr lang="en-US" sz="1400" dirty="0" smtClean="0">
                <a:sym typeface="Wingdings"/>
              </a:rPr>
              <a:t>Interpretation of the </a:t>
            </a:r>
            <a:r>
              <a:rPr lang="en-US" sz="1400" dirty="0" err="1" smtClean="0">
                <a:sym typeface="Wingdings"/>
              </a:rPr>
              <a:t>Tevatron</a:t>
            </a:r>
            <a:r>
              <a:rPr lang="en-US" sz="1400" dirty="0" smtClean="0">
                <a:sym typeface="Wingdings"/>
              </a:rPr>
              <a:t> measurements (high Et jet excess, M</a:t>
            </a:r>
            <a:r>
              <a:rPr lang="en-US" sz="1400" baseline="-25000" dirty="0" smtClean="0">
                <a:sym typeface="Wingdings"/>
              </a:rPr>
              <a:t>W</a:t>
            </a:r>
            <a:r>
              <a:rPr lang="en-US" sz="1400" dirty="0" smtClean="0">
                <a:sym typeface="Wingdings"/>
              </a:rPr>
              <a:t>, searches..), + </a:t>
            </a:r>
            <a:r>
              <a:rPr lang="en-US" sz="1400" b="1" dirty="0" smtClean="0">
                <a:sym typeface="Wingdings"/>
              </a:rPr>
              <a:t>base for PDF fits</a:t>
            </a:r>
            <a:r>
              <a:rPr lang="en-US" sz="1400" dirty="0" smtClean="0">
                <a:sym typeface="Wingdings"/>
              </a:rPr>
              <a:t>..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870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0800"/>
            <a:ext cx="7772400" cy="67489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HERA could not do or has not done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352964" y="1899032"/>
            <a:ext cx="6295639" cy="3693319"/>
          </a:xfrm>
          <a:prstGeom prst="rect">
            <a:avLst/>
          </a:prstGeom>
          <a:solidFill>
            <a:srgbClr val="008000">
              <a:alpha val="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Test of the </a:t>
            </a:r>
            <a:r>
              <a:rPr lang="en-US" dirty="0" err="1" smtClean="0"/>
              <a:t>isospin</a:t>
            </a:r>
            <a:r>
              <a:rPr lang="en-US" dirty="0" smtClean="0"/>
              <a:t> symmetry (u-d) with </a:t>
            </a:r>
            <a:r>
              <a:rPr lang="en-US" dirty="0" err="1" smtClean="0"/>
              <a:t>eD</a:t>
            </a:r>
            <a:r>
              <a:rPr lang="en-US" dirty="0" smtClean="0"/>
              <a:t>        - no deuterons</a:t>
            </a:r>
          </a:p>
          <a:p>
            <a:r>
              <a:rPr lang="en-US" dirty="0" smtClean="0"/>
              <a:t>Investigation of the q-g dynamics in nuclei          - no time for </a:t>
            </a:r>
            <a:r>
              <a:rPr lang="en-US" dirty="0" err="1" smtClean="0"/>
              <a:t>eA</a:t>
            </a:r>
            <a:endParaRPr lang="en-US" dirty="0" smtClean="0"/>
          </a:p>
          <a:p>
            <a:r>
              <a:rPr lang="en-US" dirty="0" smtClean="0"/>
              <a:t>Verification of saturation prediction at low x       – too low s</a:t>
            </a:r>
          </a:p>
          <a:p>
            <a:r>
              <a:rPr lang="en-US" dirty="0" smtClean="0"/>
              <a:t>Measurement of the strange quark distribution  – too low L</a:t>
            </a:r>
          </a:p>
          <a:p>
            <a:r>
              <a:rPr lang="en-US" dirty="0" smtClean="0"/>
              <a:t>Discovery of Higgs in WW fusion in CC – too low cross section</a:t>
            </a:r>
          </a:p>
          <a:p>
            <a:r>
              <a:rPr lang="en-US" dirty="0" smtClean="0"/>
              <a:t>Study of top quark distribution in the proton       – too low s</a:t>
            </a:r>
          </a:p>
          <a:p>
            <a:r>
              <a:rPr lang="en-US" dirty="0" smtClean="0"/>
              <a:t>Precise measurement of F</a:t>
            </a:r>
            <a:r>
              <a:rPr lang="en-US" baseline="-25000" dirty="0" smtClean="0"/>
              <a:t>L               </a:t>
            </a:r>
            <a:r>
              <a:rPr lang="en-US" dirty="0" smtClean="0"/>
              <a:t>– too short running time left</a:t>
            </a:r>
          </a:p>
          <a:p>
            <a:r>
              <a:rPr lang="en-US" dirty="0" smtClean="0"/>
              <a:t>Resolving d/u question at large </a:t>
            </a:r>
            <a:r>
              <a:rPr lang="en-US" dirty="0" err="1" smtClean="0"/>
              <a:t>Bjorken</a:t>
            </a:r>
            <a:r>
              <a:rPr lang="en-US" dirty="0" smtClean="0"/>
              <a:t> x               – too low L</a:t>
            </a:r>
          </a:p>
          <a:p>
            <a:r>
              <a:rPr lang="en-US" dirty="0" smtClean="0"/>
              <a:t>Determination of gluon distribution at hi/lo x    – too small range</a:t>
            </a:r>
          </a:p>
          <a:p>
            <a:r>
              <a:rPr lang="en-US" dirty="0" smtClean="0"/>
              <a:t>High precision measurement of α</a:t>
            </a:r>
            <a:r>
              <a:rPr lang="en-US" baseline="-25000" dirty="0" smtClean="0"/>
              <a:t>s</a:t>
            </a:r>
            <a:r>
              <a:rPr lang="en-US" dirty="0" smtClean="0"/>
              <a:t>     – overall not precise enough</a:t>
            </a:r>
          </a:p>
          <a:p>
            <a:r>
              <a:rPr lang="en-US" dirty="0" smtClean="0"/>
              <a:t>Discovering </a:t>
            </a:r>
            <a:r>
              <a:rPr lang="en-US" dirty="0" err="1" smtClean="0"/>
              <a:t>instantons</a:t>
            </a:r>
            <a:r>
              <a:rPr lang="en-US" dirty="0" smtClean="0"/>
              <a:t>, </a:t>
            </a:r>
            <a:r>
              <a:rPr lang="en-US" dirty="0" err="1" smtClean="0"/>
              <a:t>odderons</a:t>
            </a:r>
            <a:r>
              <a:rPr lang="en-US" dirty="0" smtClean="0"/>
              <a:t>               – don’t know why not</a:t>
            </a:r>
          </a:p>
          <a:p>
            <a:r>
              <a:rPr lang="en-US" dirty="0" smtClean="0"/>
              <a:t>Finding RPV SUSY and/or  </a:t>
            </a:r>
            <a:r>
              <a:rPr lang="en-US" dirty="0" err="1" smtClean="0"/>
              <a:t>leptoquarks</a:t>
            </a:r>
            <a:r>
              <a:rPr lang="en-US" dirty="0" smtClean="0"/>
              <a:t>      – may reside higher up</a:t>
            </a:r>
          </a:p>
          <a:p>
            <a:r>
              <a:rPr lang="en-US" dirty="0" smtClean="0"/>
              <a:t>…</a:t>
            </a:r>
            <a:endParaRPr lang="en-US" b="1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38214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6" y="1813782"/>
            <a:ext cx="8643941" cy="3284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976" y="5088553"/>
            <a:ext cx="1932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Lev </a:t>
            </a:r>
            <a:r>
              <a:rPr lang="en-US" sz="1400" dirty="0" err="1" smtClean="0">
                <a:solidFill>
                  <a:srgbClr val="FF0000"/>
                </a:solidFill>
              </a:rPr>
              <a:t>Lipatov</a:t>
            </a:r>
            <a:r>
              <a:rPr lang="en-US" sz="1400" dirty="0" smtClean="0">
                <a:solidFill>
                  <a:srgbClr val="FF0000"/>
                </a:solidFill>
              </a:rPr>
              <a:t> in the CDR…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0976" y="4796914"/>
            <a:ext cx="8791356" cy="22681"/>
          </a:xfrm>
          <a:prstGeom prst="line">
            <a:avLst/>
          </a:prstGeom>
          <a:ln w="31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417517" y="244887"/>
            <a:ext cx="2230824" cy="646330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PDFs (t, s, q-q, </a:t>
            </a:r>
            <a:r>
              <a:rPr lang="en-US" dirty="0" err="1" smtClean="0"/>
              <a:t>val</a:t>
            </a:r>
            <a:r>
              <a:rPr lang="en-US" dirty="0" smtClean="0"/>
              <a:t>, </a:t>
            </a:r>
            <a:r>
              <a:rPr lang="en-US" dirty="0" err="1" smtClean="0"/>
              <a:t>xg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Odderon</a:t>
            </a:r>
            <a:endParaRPr lang="en-US" dirty="0" smtClean="0"/>
          </a:p>
          <a:p>
            <a:r>
              <a:rPr lang="en-US" dirty="0" err="1" smtClean="0"/>
              <a:t>Instanton</a:t>
            </a:r>
            <a:endParaRPr lang="en-US" dirty="0" smtClean="0"/>
          </a:p>
          <a:p>
            <a:r>
              <a:rPr lang="en-US" dirty="0"/>
              <a:t>(</a:t>
            </a:r>
            <a:r>
              <a:rPr lang="en-US" dirty="0" smtClean="0"/>
              <a:t>no) saturation, QCD</a:t>
            </a:r>
            <a:endParaRPr lang="en-US" dirty="0"/>
          </a:p>
          <a:p>
            <a:r>
              <a:rPr lang="en-US" dirty="0" smtClean="0"/>
              <a:t>QGP initial state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Neutron structure </a:t>
            </a:r>
          </a:p>
          <a:p>
            <a:r>
              <a:rPr lang="en-US" dirty="0" smtClean="0"/>
              <a:t>Factorization </a:t>
            </a:r>
            <a:r>
              <a:rPr lang="en-US" dirty="0" err="1" smtClean="0"/>
              <a:t>pp-ep</a:t>
            </a:r>
            <a:endParaRPr lang="en-US" dirty="0"/>
          </a:p>
          <a:p>
            <a:r>
              <a:rPr lang="en-US" dirty="0" smtClean="0"/>
              <a:t>LQs, RPV SUSY</a:t>
            </a:r>
            <a:endParaRPr lang="en-US" dirty="0"/>
          </a:p>
          <a:p>
            <a:r>
              <a:rPr lang="en-US" dirty="0" smtClean="0"/>
              <a:t>e</a:t>
            </a:r>
            <a:r>
              <a:rPr lang="en-US" baseline="30000" dirty="0" smtClean="0"/>
              <a:t>*</a:t>
            </a:r>
          </a:p>
          <a:p>
            <a:r>
              <a:rPr lang="en-US" dirty="0" smtClean="0"/>
              <a:t>Higgs CP</a:t>
            </a:r>
          </a:p>
          <a:p>
            <a:r>
              <a:rPr lang="en-US" dirty="0" smtClean="0"/>
              <a:t>α</a:t>
            </a:r>
            <a:r>
              <a:rPr lang="en-US" baseline="-25000" dirty="0" smtClean="0"/>
              <a:t>s</a:t>
            </a:r>
            <a:r>
              <a:rPr lang="en-US" dirty="0" smtClean="0"/>
              <a:t> indeed small (GUT)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0976" y="288749"/>
            <a:ext cx="6093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Candidates for Surprises and Discoveries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327" y="5630978"/>
            <a:ext cx="5283258" cy="984885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Ultra high precision (detector, e-h redundancy)    -  new insight</a:t>
            </a:r>
          </a:p>
          <a:p>
            <a:r>
              <a:rPr lang="en-US" sz="1400" dirty="0" smtClean="0"/>
              <a:t>  Maximum luminosity and much extended range  -  rare, new effects</a:t>
            </a:r>
          </a:p>
          <a:p>
            <a:r>
              <a:rPr lang="en-US" sz="1400" dirty="0" smtClean="0"/>
              <a:t>  Deep relation to (HL-) LHC (</a:t>
            </a:r>
            <a:r>
              <a:rPr lang="en-US" sz="1400" dirty="0" err="1" smtClean="0"/>
              <a:t>precision+range</a:t>
            </a:r>
            <a:r>
              <a:rPr lang="en-US" sz="1400" dirty="0" smtClean="0"/>
              <a:t>)         -  complementarity</a:t>
            </a:r>
          </a:p>
          <a:p>
            <a:r>
              <a:rPr lang="en-US" sz="1200" dirty="0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b="1" dirty="0" err="1" smtClean="0">
                <a:sym typeface="Wingdings"/>
              </a:rPr>
              <a:t>LHeC</a:t>
            </a:r>
            <a:r>
              <a:rPr lang="en-US" sz="1600" b="1" dirty="0" smtClean="0">
                <a:sym typeface="Wingdings"/>
              </a:rPr>
              <a:t> brings a substantial enrichment of LHC physics</a:t>
            </a:r>
            <a:endParaRPr lang="en-US" sz="1600" b="1" dirty="0" smtClean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632700" y="288749"/>
            <a:ext cx="2032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0976" y="5088553"/>
            <a:ext cx="6450184" cy="0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588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026" y="23318"/>
            <a:ext cx="7772400" cy="747001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Primary measurements – </a:t>
            </a:r>
            <a:r>
              <a:rPr lang="en-US" sz="2000" dirty="0" smtClean="0">
                <a:solidFill>
                  <a:srgbClr val="0000FF"/>
                </a:solidFill>
              </a:rPr>
              <a:t>simulated</a:t>
            </a:r>
            <a:r>
              <a:rPr lang="en-US" sz="3200" dirty="0" smtClean="0">
                <a:solidFill>
                  <a:srgbClr val="0000FF"/>
                </a:solidFill>
              </a:rPr>
              <a:t> – high Q</a:t>
            </a:r>
            <a:r>
              <a:rPr lang="en-US" sz="3200" baseline="30000" dirty="0" smtClean="0">
                <a:solidFill>
                  <a:srgbClr val="0000FF"/>
                </a:solidFill>
              </a:rPr>
              <a:t>2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60" y="944649"/>
            <a:ext cx="3266341" cy="5154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013" y="1703951"/>
            <a:ext cx="3054413" cy="5154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684" y="160967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xF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yZ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8367" y="381918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xF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yZ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026" y="5992599"/>
            <a:ext cx="3992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Precision electroweak measurements</a:t>
            </a:r>
          </a:p>
          <a:p>
            <a:r>
              <a:rPr lang="en-US" dirty="0" smtClean="0"/>
              <a:t>PV with </a:t>
            </a:r>
            <a:r>
              <a:rPr lang="en-US" dirty="0" err="1" smtClean="0"/>
              <a:t>polarisation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b,Z</a:t>
            </a:r>
            <a:r>
              <a:rPr lang="en-US" dirty="0" smtClean="0"/>
              <a:t>, NC couplings..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89063" y="944649"/>
            <a:ext cx="3896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Precision CC measurements: top [10pb]</a:t>
            </a:r>
          </a:p>
          <a:p>
            <a:r>
              <a:rPr lang="en-US" dirty="0"/>
              <a:t>v</a:t>
            </a:r>
            <a:r>
              <a:rPr lang="en-US" dirty="0" smtClean="0"/>
              <a:t>alence quarks, high x,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tb</a:t>
            </a:r>
            <a:r>
              <a:rPr lang="en-US" dirty="0" smtClean="0"/>
              <a:t>, strange, 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197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569"/>
            <a:ext cx="8229600" cy="502602"/>
          </a:xfrm>
        </p:spPr>
        <p:txBody>
          <a:bodyPr>
            <a:noAutofit/>
          </a:bodyPr>
          <a:lstStyle/>
          <a:p>
            <a:r>
              <a:rPr lang="it-IT" sz="3200" dirty="0" err="1" smtClean="0"/>
              <a:t>Contact</a:t>
            </a:r>
            <a:r>
              <a:rPr lang="it-IT" sz="3200" dirty="0" smtClean="0"/>
              <a:t> </a:t>
            </a:r>
            <a:r>
              <a:rPr lang="it-IT" sz="3200" dirty="0" err="1" smtClean="0"/>
              <a:t>interactions</a:t>
            </a:r>
            <a:r>
              <a:rPr lang="it-IT" sz="3200" dirty="0" smtClean="0"/>
              <a:t> (</a:t>
            </a:r>
            <a:r>
              <a:rPr lang="it-IT" sz="3200" dirty="0" err="1" smtClean="0"/>
              <a:t>eeqq</a:t>
            </a:r>
            <a:r>
              <a:rPr lang="it-IT" sz="3200" dirty="0" smtClean="0"/>
              <a:t>)</a:t>
            </a:r>
            <a:endParaRPr lang="en-US" sz="3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4/18/2013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LHeC MiniWorkshop 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304800" y="777240"/>
            <a:ext cx="8686800" cy="5318760"/>
          </a:xfrm>
        </p:spPr>
        <p:txBody>
          <a:bodyPr>
            <a:normAutofit/>
          </a:bodyPr>
          <a:lstStyle/>
          <a:p>
            <a:r>
              <a:rPr lang="it-IT" sz="1800" dirty="0" smtClean="0"/>
              <a:t>New </a:t>
            </a:r>
            <a:r>
              <a:rPr lang="it-IT" sz="1800" dirty="0" err="1" smtClean="0"/>
              <a:t>currents</a:t>
            </a:r>
            <a:r>
              <a:rPr lang="it-IT" sz="1800" dirty="0" smtClean="0"/>
              <a:t> or </a:t>
            </a:r>
            <a:r>
              <a:rPr lang="it-IT" sz="1800" dirty="0" err="1" smtClean="0"/>
              <a:t>heavy</a:t>
            </a:r>
            <a:r>
              <a:rPr lang="it-IT" sz="1800" dirty="0" smtClean="0"/>
              <a:t> </a:t>
            </a:r>
            <a:r>
              <a:rPr lang="it-IT" sz="1800" dirty="0" err="1" smtClean="0"/>
              <a:t>bosons</a:t>
            </a:r>
            <a:r>
              <a:rPr lang="it-IT" sz="1800" dirty="0" smtClean="0"/>
              <a:t> </a:t>
            </a:r>
            <a:r>
              <a:rPr lang="it-IT" sz="1800" dirty="0" err="1" smtClean="0"/>
              <a:t>may</a:t>
            </a:r>
            <a:r>
              <a:rPr lang="it-IT" sz="1800" dirty="0" smtClean="0"/>
              <a:t> produce </a:t>
            </a:r>
            <a:r>
              <a:rPr lang="it-IT" sz="1800" dirty="0" err="1" smtClean="0"/>
              <a:t>indirect</a:t>
            </a:r>
            <a:r>
              <a:rPr lang="it-IT" sz="1800" dirty="0" smtClean="0"/>
              <a:t> </a:t>
            </a:r>
            <a:r>
              <a:rPr lang="it-IT" sz="1800" dirty="0" err="1" smtClean="0"/>
              <a:t>effect</a:t>
            </a:r>
            <a:r>
              <a:rPr lang="it-IT" sz="1800" dirty="0" smtClean="0"/>
              <a:t> via new </a:t>
            </a:r>
            <a:r>
              <a:rPr lang="it-IT" sz="1800" dirty="0" err="1" smtClean="0"/>
              <a:t>particle</a:t>
            </a:r>
            <a:r>
              <a:rPr lang="it-IT" sz="1800" dirty="0" smtClean="0"/>
              <a:t> </a:t>
            </a:r>
            <a:r>
              <a:rPr lang="it-IT" sz="1800" dirty="0" err="1" smtClean="0"/>
              <a:t>exchange</a:t>
            </a:r>
            <a:r>
              <a:rPr lang="it-IT" sz="1800" dirty="0" smtClean="0"/>
              <a:t> </a:t>
            </a:r>
            <a:r>
              <a:rPr lang="it-IT" sz="1800" dirty="0" err="1" smtClean="0"/>
              <a:t>interfering</a:t>
            </a:r>
            <a:r>
              <a:rPr lang="it-IT" sz="1800" dirty="0" smtClean="0"/>
              <a:t> with </a:t>
            </a:r>
            <a:r>
              <a:rPr lang="it-IT" sz="1800" dirty="0" smtClean="0">
                <a:latin typeface="Symbol" pitchFamily="18" charset="2"/>
              </a:rPr>
              <a:t>g</a:t>
            </a:r>
            <a:r>
              <a:rPr lang="it-IT" sz="1800" dirty="0" smtClean="0"/>
              <a:t>/Z </a:t>
            </a:r>
            <a:r>
              <a:rPr lang="it-IT" sz="1800" dirty="0" err="1" smtClean="0"/>
              <a:t>fields</a:t>
            </a:r>
            <a:r>
              <a:rPr lang="it-IT" sz="1800" dirty="0" smtClean="0"/>
              <a:t>. </a:t>
            </a:r>
          </a:p>
          <a:p>
            <a:r>
              <a:rPr lang="it-IT" sz="1800" dirty="0" smtClean="0"/>
              <a:t>Reach for </a:t>
            </a:r>
            <a:r>
              <a:rPr lang="it-IT" sz="1800" dirty="0" smtClean="0">
                <a:latin typeface="Symbol" pitchFamily="18" charset="2"/>
              </a:rPr>
              <a:t>L</a:t>
            </a:r>
            <a:r>
              <a:rPr lang="it-IT" sz="1800" dirty="0" smtClean="0"/>
              <a:t> (CI </a:t>
            </a:r>
            <a:r>
              <a:rPr lang="it-IT" sz="1800" dirty="0" err="1" smtClean="0"/>
              <a:t>eeqq</a:t>
            </a:r>
            <a:r>
              <a:rPr lang="it-IT" sz="1800" dirty="0" smtClean="0"/>
              <a:t>): 25-45 </a:t>
            </a:r>
            <a:r>
              <a:rPr lang="it-IT" sz="1800" dirty="0" err="1" smtClean="0"/>
              <a:t>TeV</a:t>
            </a:r>
            <a:r>
              <a:rPr lang="it-IT" sz="1800" dirty="0" smtClean="0"/>
              <a:t> with 10 fb</a:t>
            </a:r>
            <a:r>
              <a:rPr lang="it-IT" sz="1800" baseline="30000" dirty="0" smtClean="0"/>
              <a:t>-1 </a:t>
            </a:r>
            <a:r>
              <a:rPr lang="it-IT" sz="1800" dirty="0" smtClean="0"/>
              <a:t>of data </a:t>
            </a:r>
            <a:r>
              <a:rPr lang="it-IT" sz="1800" dirty="0" err="1" smtClean="0"/>
              <a:t>depending</a:t>
            </a:r>
            <a:r>
              <a:rPr lang="it-IT" sz="1800" dirty="0" smtClean="0"/>
              <a:t> on the model</a:t>
            </a:r>
            <a:endParaRPr lang="en-US" sz="180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749024"/>
            <a:ext cx="7128837" cy="285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4743450"/>
            <a:ext cx="78295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57800"/>
            <a:ext cx="3537137" cy="11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914400" y="5410200"/>
            <a:ext cx="339387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ATLAS and CMS </a:t>
            </a:r>
            <a:r>
              <a:rPr lang="it-IT" dirty="0" err="1" smtClean="0"/>
              <a:t>constraints</a:t>
            </a:r>
            <a:r>
              <a:rPr lang="it-IT" dirty="0" smtClean="0"/>
              <a:t> on </a:t>
            </a:r>
          </a:p>
          <a:p>
            <a:r>
              <a:rPr lang="it-IT" dirty="0" err="1" smtClean="0"/>
              <a:t>eeqq</a:t>
            </a:r>
            <a:r>
              <a:rPr lang="it-IT" dirty="0" smtClean="0"/>
              <a:t> CI (</a:t>
            </a:r>
            <a:r>
              <a:rPr lang="it-IT" dirty="0" err="1" smtClean="0"/>
              <a:t>expected</a:t>
            </a:r>
            <a:r>
              <a:rPr lang="it-IT" dirty="0" smtClean="0"/>
              <a:t> up to 30-40 </a:t>
            </a:r>
          </a:p>
          <a:p>
            <a:r>
              <a:rPr lang="it-IT" dirty="0" err="1" smtClean="0"/>
              <a:t>TeV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c.o.m</a:t>
            </a:r>
            <a:r>
              <a:rPr lang="it-IT" dirty="0" smtClean="0"/>
              <a:t>. 14 </a:t>
            </a:r>
            <a:r>
              <a:rPr lang="it-IT" dirty="0" err="1" smtClean="0"/>
              <a:t>TeV</a:t>
            </a:r>
            <a:r>
              <a:rPr lang="it-IT" dirty="0" smtClean="0"/>
              <a:t> LHC)</a:t>
            </a:r>
            <a:endParaRPr lang="en-US" dirty="0"/>
          </a:p>
        </p:txBody>
      </p:sp>
      <p:sp>
        <p:nvSpPr>
          <p:cNvPr id="10" name="Ovale 9"/>
          <p:cNvSpPr/>
          <p:nvPr/>
        </p:nvSpPr>
        <p:spPr>
          <a:xfrm>
            <a:off x="1343025" y="4714875"/>
            <a:ext cx="1704975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e 11"/>
          <p:cNvSpPr/>
          <p:nvPr/>
        </p:nvSpPr>
        <p:spPr>
          <a:xfrm>
            <a:off x="6143625" y="5410201"/>
            <a:ext cx="1704975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ttore 2 12"/>
          <p:cNvCxnSpPr>
            <a:endCxn id="12" idx="2"/>
          </p:cNvCxnSpPr>
          <p:nvPr/>
        </p:nvCxnSpPr>
        <p:spPr>
          <a:xfrm flipV="1">
            <a:off x="4231334" y="5638801"/>
            <a:ext cx="1912291" cy="1964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1662112" y="5105400"/>
            <a:ext cx="242888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e 22"/>
          <p:cNvSpPr/>
          <p:nvPr/>
        </p:nvSpPr>
        <p:spPr>
          <a:xfrm>
            <a:off x="6096000" y="5867400"/>
            <a:ext cx="2124075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3610839" y="4238510"/>
            <a:ext cx="1752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 smtClean="0"/>
              <a:t>Similar</a:t>
            </a:r>
            <a:r>
              <a:rPr lang="it-IT" i="1" dirty="0" smtClean="0"/>
              <a:t> </a:t>
            </a:r>
            <a:r>
              <a:rPr lang="it-IT" i="1" dirty="0"/>
              <a:t>to </a:t>
            </a:r>
            <a:r>
              <a:rPr lang="it-IT" i="1" dirty="0" smtClean="0"/>
              <a:t>LHC </a:t>
            </a:r>
            <a:endParaRPr lang="en-US" i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49" y="1833562"/>
            <a:ext cx="857251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23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4720" y="140525"/>
            <a:ext cx="7776427" cy="448183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H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γγ</a:t>
            </a:r>
            <a:r>
              <a:rPr lang="en-US" sz="3200" dirty="0" smtClean="0">
                <a:sym typeface="Wingdings"/>
              </a:rPr>
              <a:t>                                   H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3200" dirty="0" smtClean="0">
                <a:sym typeface="Wingdings"/>
              </a:rPr>
              <a:t> ZZ*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3200" dirty="0" smtClean="0">
                <a:sym typeface="Wingdings"/>
              </a:rPr>
              <a:t>4l</a:t>
            </a:r>
            <a:endParaRPr lang="en-US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Image 2" descr="fig_00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093" y="3626004"/>
            <a:ext cx="3498166" cy="3231996"/>
          </a:xfrm>
          <a:prstGeom prst="rect">
            <a:avLst/>
          </a:prstGeom>
        </p:spPr>
      </p:pic>
      <p:pic>
        <p:nvPicPr>
          <p:cNvPr id="4" name="Image 8" descr="All_CP0_Added_Preliminary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8" y="3626004"/>
            <a:ext cx="4332908" cy="3110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" y="588708"/>
            <a:ext cx="4043680" cy="2813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093" y="588708"/>
            <a:ext cx="3498166" cy="312439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62560" y="3626004"/>
            <a:ext cx="8768080" cy="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40005" dist="19939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960904" y="1788160"/>
            <a:ext cx="2731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4.7.2012 ICHEP Melbourne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866679" y="4978401"/>
            <a:ext cx="254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13.12.2012 CERN Council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077325" y="1995424"/>
            <a:ext cx="1370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arXiv:1207.7214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011923" y="5007890"/>
            <a:ext cx="1589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ATLAS CONF 2012-168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7814054" y="4921841"/>
            <a:ext cx="1589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ATLAS CONF 2012-169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7872228" y="1995423"/>
            <a:ext cx="1370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arXiv:1207.7214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667760" y="109974"/>
            <a:ext cx="1716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Discovery of H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1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1697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Impact on </a:t>
            </a:r>
            <a:r>
              <a:rPr lang="it-IT" dirty="0" err="1" smtClean="0"/>
              <a:t>discovery</a:t>
            </a:r>
            <a:r>
              <a:rPr lang="it-IT" dirty="0" smtClean="0"/>
              <a:t>/</a:t>
            </a:r>
            <a:r>
              <a:rPr lang="it-IT" dirty="0" err="1" smtClean="0"/>
              <a:t>exclusion</a:t>
            </a:r>
            <a:r>
              <a:rPr lang="it-IT" dirty="0" smtClean="0"/>
              <a:t> </a:t>
            </a:r>
            <a:r>
              <a:rPr lang="it-IT" dirty="0" err="1" smtClean="0"/>
              <a:t>reach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4/18/2013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Monica D'Onofrio, LHeC MiniWorkshop 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304800" y="777240"/>
            <a:ext cx="8382000" cy="531876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PDF </a:t>
            </a:r>
            <a:r>
              <a:rPr lang="it-IT" sz="2400" dirty="0" err="1" smtClean="0"/>
              <a:t>uncertainties</a:t>
            </a:r>
            <a:r>
              <a:rPr lang="it-IT" sz="2400" dirty="0" smtClean="0"/>
              <a:t> impact </a:t>
            </a:r>
            <a:r>
              <a:rPr lang="it-IT" sz="2400" dirty="0" err="1" smtClean="0"/>
              <a:t>discovery</a:t>
            </a:r>
            <a:r>
              <a:rPr lang="it-IT" sz="2400" dirty="0" smtClean="0"/>
              <a:t> / </a:t>
            </a:r>
            <a:r>
              <a:rPr lang="it-IT" sz="2400" dirty="0" err="1" smtClean="0"/>
              <a:t>exclusion</a:t>
            </a:r>
            <a:r>
              <a:rPr lang="it-IT" sz="2400" dirty="0" smtClean="0"/>
              <a:t> </a:t>
            </a:r>
            <a:r>
              <a:rPr lang="it-IT" sz="2400" dirty="0" err="1" smtClean="0"/>
              <a:t>reach</a:t>
            </a:r>
            <a:r>
              <a:rPr lang="it-IT" sz="2400" dirty="0" smtClean="0"/>
              <a:t>:</a:t>
            </a:r>
          </a:p>
          <a:p>
            <a:pPr lvl="1"/>
            <a:r>
              <a:rPr lang="it-IT" sz="2100" dirty="0" smtClean="0"/>
              <a:t>Total </a:t>
            </a:r>
            <a:r>
              <a:rPr lang="it-IT" sz="2100" dirty="0" err="1" smtClean="0"/>
              <a:t>yields</a:t>
            </a:r>
            <a:r>
              <a:rPr lang="it-IT" sz="2100" dirty="0" smtClean="0"/>
              <a:t> </a:t>
            </a:r>
          </a:p>
          <a:p>
            <a:pPr lvl="1"/>
            <a:r>
              <a:rPr lang="it-IT" sz="2100" dirty="0" err="1" smtClean="0"/>
              <a:t>Shape</a:t>
            </a:r>
            <a:r>
              <a:rPr lang="it-IT" sz="2100" dirty="0" smtClean="0"/>
              <a:t> </a:t>
            </a:r>
            <a:r>
              <a:rPr lang="it-IT" sz="2100" dirty="0" err="1" smtClean="0"/>
              <a:t>variations</a:t>
            </a:r>
            <a:r>
              <a:rPr lang="it-IT" sz="2100" dirty="0" smtClean="0"/>
              <a:t> on </a:t>
            </a:r>
            <a:r>
              <a:rPr lang="it-IT" sz="2100" dirty="0" err="1" smtClean="0"/>
              <a:t>discriminating</a:t>
            </a:r>
            <a:r>
              <a:rPr lang="it-IT" sz="2100" dirty="0" smtClean="0"/>
              <a:t> </a:t>
            </a:r>
            <a:r>
              <a:rPr lang="it-IT" sz="2100" dirty="0" err="1" smtClean="0"/>
              <a:t>quantities</a:t>
            </a:r>
            <a:r>
              <a:rPr lang="it-IT" sz="2100" dirty="0" smtClean="0"/>
              <a:t> (in progress)</a:t>
            </a:r>
          </a:p>
          <a:p>
            <a:endParaRPr lang="en-US" sz="240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64" y="3056930"/>
            <a:ext cx="4396936" cy="259419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49313"/>
            <a:ext cx="3644356" cy="258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eccia circolare in su 6"/>
          <p:cNvSpPr/>
          <p:nvPr/>
        </p:nvSpPr>
        <p:spPr>
          <a:xfrm rot="2486774">
            <a:off x="2679047" y="3972698"/>
            <a:ext cx="1216152" cy="49650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800600" y="267593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LHC @ 14 </a:t>
            </a:r>
            <a:r>
              <a:rPr lang="it-IT" i="1" dirty="0" err="1" smtClean="0"/>
              <a:t>TeV</a:t>
            </a:r>
            <a:r>
              <a:rPr lang="it-IT" i="1" dirty="0" smtClean="0"/>
              <a:t> 3 ab-1, M(</a:t>
            </a:r>
            <a:r>
              <a:rPr lang="it-IT" i="1" dirty="0" err="1" smtClean="0"/>
              <a:t>squark</a:t>
            </a:r>
            <a:r>
              <a:rPr lang="it-IT" i="1" dirty="0" smtClean="0"/>
              <a:t>) &gt; 4 </a:t>
            </a:r>
            <a:r>
              <a:rPr lang="it-IT" i="1" dirty="0" err="1" smtClean="0"/>
              <a:t>TeV</a:t>
            </a:r>
            <a:r>
              <a:rPr lang="it-IT" i="1" dirty="0" smtClean="0"/>
              <a:t> </a:t>
            </a:r>
            <a:endParaRPr lang="en-US" i="1" dirty="0"/>
          </a:p>
        </p:txBody>
      </p:sp>
      <p:cxnSp>
        <p:nvCxnSpPr>
          <p:cNvPr id="12" name="Connettore 2 11"/>
          <p:cNvCxnSpPr/>
          <p:nvPr/>
        </p:nvCxnSpPr>
        <p:spPr>
          <a:xfrm>
            <a:off x="6248400" y="5038130"/>
            <a:ext cx="1066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380999" y="4602778"/>
            <a:ext cx="36681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B050"/>
                </a:solidFill>
              </a:rPr>
              <a:t>Caution</a:t>
            </a:r>
            <a:r>
              <a:rPr lang="it-IT" dirty="0" smtClean="0">
                <a:solidFill>
                  <a:srgbClr val="00B050"/>
                </a:solidFill>
              </a:rPr>
              <a:t>:</a:t>
            </a:r>
            <a:r>
              <a:rPr lang="it-IT" dirty="0" smtClean="0"/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very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very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/>
              <a:t>preliminary</a:t>
            </a:r>
            <a:r>
              <a:rPr lang="it-IT" dirty="0" smtClean="0"/>
              <a:t>, </a:t>
            </a:r>
            <a:r>
              <a:rPr lang="it-IT" dirty="0" err="1" smtClean="0"/>
              <a:t>mostly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illustration</a:t>
            </a:r>
            <a:r>
              <a:rPr lang="it-IT" dirty="0" smtClean="0"/>
              <a:t> </a:t>
            </a:r>
          </a:p>
          <a:p>
            <a:r>
              <a:rPr lang="it-IT" sz="1600" i="1" dirty="0" smtClean="0"/>
              <a:t>(UL for </a:t>
            </a:r>
            <a:r>
              <a:rPr lang="it-IT" sz="1600" i="1" dirty="0" err="1" smtClean="0"/>
              <a:t>gl-gl</a:t>
            </a:r>
            <a:r>
              <a:rPr lang="it-IT" sz="1600" i="1" dirty="0" smtClean="0"/>
              <a:t> </a:t>
            </a:r>
            <a:r>
              <a:rPr lang="it-IT" sz="1600" i="1" dirty="0" err="1" smtClean="0"/>
              <a:t>courtesy</a:t>
            </a:r>
            <a:r>
              <a:rPr lang="it-IT" sz="1600" i="1" dirty="0" smtClean="0"/>
              <a:t> of </a:t>
            </a:r>
            <a:r>
              <a:rPr lang="it-IT" sz="1600" i="1" dirty="0" err="1" smtClean="0"/>
              <a:t>G.Redlinger</a:t>
            </a:r>
            <a:r>
              <a:rPr lang="it-IT" sz="1600" i="1" dirty="0"/>
              <a:t>)</a:t>
            </a:r>
            <a:endParaRPr lang="it-IT" sz="1600" i="1" dirty="0" smtClean="0"/>
          </a:p>
        </p:txBody>
      </p:sp>
      <p:sp>
        <p:nvSpPr>
          <p:cNvPr id="14" name="CasellaDiTesto 13"/>
          <p:cNvSpPr txBox="1"/>
          <p:nvPr/>
        </p:nvSpPr>
        <p:spPr>
          <a:xfrm>
            <a:off x="4191000" y="20574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Impact on </a:t>
            </a:r>
            <a:r>
              <a:rPr lang="it-IT" dirty="0" err="1" smtClean="0"/>
              <a:t>discovery</a:t>
            </a:r>
            <a:r>
              <a:rPr lang="it-IT" dirty="0" smtClean="0"/>
              <a:t>/</a:t>
            </a:r>
            <a:r>
              <a:rPr lang="it-IT" dirty="0" err="1" smtClean="0"/>
              <a:t>exclusion</a:t>
            </a:r>
            <a:r>
              <a:rPr lang="it-IT" dirty="0" smtClean="0"/>
              <a:t> </a:t>
            </a:r>
            <a:r>
              <a:rPr lang="it-IT" dirty="0" err="1" smtClean="0"/>
              <a:t>contours</a:t>
            </a:r>
            <a:r>
              <a:rPr lang="it-IT" dirty="0" smtClean="0"/>
              <a:t> under </a:t>
            </a:r>
            <a:r>
              <a:rPr lang="it-IT" dirty="0" err="1" smtClean="0"/>
              <a:t>various</a:t>
            </a:r>
            <a:r>
              <a:rPr lang="it-IT" dirty="0" smtClean="0"/>
              <a:t> PDF </a:t>
            </a:r>
            <a:r>
              <a:rPr lang="it-IT" dirty="0" err="1" smtClean="0"/>
              <a:t>hypothesis</a:t>
            </a:r>
            <a:r>
              <a:rPr lang="it-IT" dirty="0" smtClean="0"/>
              <a:t> in progress</a:t>
            </a:r>
            <a:endParaRPr lang="en-US" dirty="0" smtClean="0"/>
          </a:p>
          <a:p>
            <a:endParaRPr lang="it-IT" dirty="0" smtClean="0"/>
          </a:p>
        </p:txBody>
      </p:sp>
      <p:sp>
        <p:nvSpPr>
          <p:cNvPr id="15" name="CasellaDiTesto 14"/>
          <p:cNvSpPr txBox="1"/>
          <p:nvPr/>
        </p:nvSpPr>
        <p:spPr>
          <a:xfrm>
            <a:off x="7467600" y="3590330"/>
            <a:ext cx="1752600" cy="14157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CT10 up</a:t>
            </a:r>
          </a:p>
          <a:p>
            <a:r>
              <a:rPr lang="it-IT" dirty="0" smtClean="0">
                <a:solidFill>
                  <a:srgbClr val="FF33CC"/>
                </a:solidFill>
              </a:rPr>
              <a:t>ABKM09 down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MSTW08 </a:t>
            </a:r>
            <a:r>
              <a:rPr lang="it-IT" sz="1600" i="1" dirty="0" err="1" smtClean="0"/>
              <a:t>equivalent</a:t>
            </a:r>
            <a:r>
              <a:rPr lang="it-IT" sz="1600" i="1" dirty="0" smtClean="0"/>
              <a:t> to </a:t>
            </a:r>
            <a:r>
              <a:rPr lang="it-IT" sz="1600" i="1" dirty="0" err="1" smtClean="0"/>
              <a:t>LHeC</a:t>
            </a:r>
            <a:r>
              <a:rPr lang="it-IT" sz="1600" i="1" dirty="0" smtClean="0"/>
              <a:t> PDF  </a:t>
            </a:r>
            <a:endParaRPr lang="en-US" i="1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968513" y="5342930"/>
            <a:ext cx="66088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dirty="0" smtClean="0"/>
              <a:t>(</a:t>
            </a:r>
            <a:r>
              <a:rPr lang="it-IT" sz="1600" dirty="0" err="1" smtClean="0"/>
              <a:t>TeV</a:t>
            </a:r>
            <a:r>
              <a:rPr lang="it-IT" sz="1600" dirty="0" smtClean="0"/>
              <a:t>)</a:t>
            </a:r>
            <a:endParaRPr lang="en-US" sz="16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81000" y="5715000"/>
            <a:ext cx="8602291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Note: impact of PDF </a:t>
            </a:r>
            <a:r>
              <a:rPr lang="it-IT" dirty="0" err="1" smtClean="0"/>
              <a:t>uncertainties</a:t>
            </a:r>
            <a:r>
              <a:rPr lang="it-IT" dirty="0" smtClean="0"/>
              <a:t> on SM background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negligible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However</a:t>
            </a:r>
            <a:r>
              <a:rPr lang="it-IT" dirty="0" smtClean="0"/>
              <a:t> </a:t>
            </a:r>
            <a:r>
              <a:rPr lang="it-IT" dirty="0" smtClean="0">
                <a:sym typeface="Wingdings" pitchFamily="2" charset="2"/>
              </a:rPr>
              <a:t> </a:t>
            </a:r>
            <a:r>
              <a:rPr lang="it-IT" dirty="0" err="1" smtClean="0">
                <a:sym typeface="Wingdings" pitchFamily="2" charset="2"/>
              </a:rPr>
              <a:t>mitigated</a:t>
            </a:r>
            <a:r>
              <a:rPr lang="it-IT" dirty="0" smtClean="0">
                <a:sym typeface="Wingdings" pitchFamily="2" charset="2"/>
              </a:rPr>
              <a:t> by </a:t>
            </a:r>
            <a:r>
              <a:rPr lang="it-IT" dirty="0" err="1" smtClean="0">
                <a:sym typeface="Wingdings" pitchFamily="2" charset="2"/>
              </a:rPr>
              <a:t>usage</a:t>
            </a:r>
            <a:r>
              <a:rPr lang="it-IT" dirty="0" smtClean="0">
                <a:sym typeface="Wingdings" pitchFamily="2" charset="2"/>
              </a:rPr>
              <a:t> of Control </a:t>
            </a:r>
            <a:r>
              <a:rPr lang="it-IT" dirty="0" err="1" smtClean="0">
                <a:sym typeface="Wingdings" pitchFamily="2" charset="2"/>
              </a:rPr>
              <a:t>Regions</a:t>
            </a:r>
            <a:r>
              <a:rPr lang="it-IT" dirty="0" smtClean="0">
                <a:sym typeface="Wingdings" pitchFamily="2" charset="2"/>
              </a:rPr>
              <a:t> and semi data-</a:t>
            </a:r>
            <a:r>
              <a:rPr lang="it-IT" dirty="0" err="1" smtClean="0">
                <a:sym typeface="Wingdings" pitchFamily="2" charset="2"/>
              </a:rPr>
              <a:t>driven</a:t>
            </a:r>
            <a:r>
              <a:rPr lang="it-IT" dirty="0" smtClean="0">
                <a:sym typeface="Wingdings" pitchFamily="2" charset="2"/>
              </a:rPr>
              <a:t> 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511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157" y="477263"/>
            <a:ext cx="7029954" cy="78850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+mn-lt"/>
                <a:cs typeface="Avenir Heavy"/>
              </a:rPr>
              <a:t>Link to HL LHC, e.g. High Mass SUSY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994" y="5979892"/>
            <a:ext cx="8426894" cy="64633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With high energy and luminosity, the LHC search range will be extended to high masses,</a:t>
            </a:r>
          </a:p>
          <a:p>
            <a:r>
              <a:rPr lang="en-US" dirty="0"/>
              <a:t>u</a:t>
            </a:r>
            <a:r>
              <a:rPr lang="en-US" dirty="0" smtClean="0"/>
              <a:t>p to 4-5 </a:t>
            </a:r>
            <a:r>
              <a:rPr lang="en-US" dirty="0" err="1" smtClean="0"/>
              <a:t>TeV</a:t>
            </a:r>
            <a:r>
              <a:rPr lang="en-US" dirty="0" smtClean="0"/>
              <a:t> in pair production, and PDF uncertainties come in ~ 1/(1-x), CI effects?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27" y="262467"/>
            <a:ext cx="1327116" cy="1003300"/>
          </a:xfrm>
          <a:prstGeom prst="rect">
            <a:avLst/>
          </a:prstGeom>
        </p:spPr>
      </p:pic>
      <p:pic>
        <p:nvPicPr>
          <p:cNvPr id="5" name="Picture 4" descr="kle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19" y="2073962"/>
            <a:ext cx="4585881" cy="3598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9900"/>
            <a:ext cx="4650874" cy="33502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23605" y="1654313"/>
            <a:ext cx="18310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venir Heavy"/>
              </a:rPr>
              <a:t>LHeC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venir Heavy"/>
              </a:rPr>
              <a:t>: arXiv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venir Heavy"/>
              </a:rPr>
              <a:t>: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venir Heavy"/>
              </a:rPr>
              <a:t>1211.5102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48994" y="4957475"/>
            <a:ext cx="3788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 October 2012 “Physics at High Luminosity”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56293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The </a:t>
            </a:r>
            <a:r>
              <a:rPr lang="en-US" sz="3200" dirty="0" err="1"/>
              <a:t>TeV</a:t>
            </a:r>
            <a:r>
              <a:rPr lang="en-US" sz="3200" dirty="0"/>
              <a:t> Scale [</a:t>
            </a:r>
            <a:r>
              <a:rPr lang="en-US" sz="3200" dirty="0" smtClean="0"/>
              <a:t>2012-</a:t>
            </a:r>
            <a:r>
              <a:rPr lang="en-US" sz="3200" dirty="0"/>
              <a:t>2035..]</a:t>
            </a:r>
          </a:p>
        </p:txBody>
      </p:sp>
      <p:sp>
        <p:nvSpPr>
          <p:cNvPr id="24579" name="Oval 3"/>
          <p:cNvSpPr>
            <a:spLocks noChangeArrowheads="1"/>
          </p:cNvSpPr>
          <p:nvPr/>
        </p:nvSpPr>
        <p:spPr bwMode="auto">
          <a:xfrm>
            <a:off x="3200400" y="12192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609600" y="37338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1" name="Oval 5"/>
          <p:cNvSpPr>
            <a:spLocks noChangeArrowheads="1"/>
          </p:cNvSpPr>
          <p:nvPr/>
        </p:nvSpPr>
        <p:spPr bwMode="auto">
          <a:xfrm>
            <a:off x="5867400" y="36576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581400" y="1905000"/>
            <a:ext cx="20383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/>
              <a:t>W,Z,top</a:t>
            </a:r>
            <a:endParaRPr lang="en-US" sz="1800" dirty="0"/>
          </a:p>
          <a:p>
            <a:pPr algn="ctr"/>
            <a:r>
              <a:rPr lang="en-US" sz="1800" dirty="0" smtClean="0"/>
              <a:t>Higgs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?</a:t>
            </a: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800" dirty="0"/>
              <a:t>New Particles??</a:t>
            </a:r>
          </a:p>
          <a:p>
            <a:pPr algn="ctr"/>
            <a:r>
              <a:rPr lang="en-US" sz="1800" dirty="0"/>
              <a:t>New Symmetries?</a:t>
            </a:r>
          </a:p>
          <a:p>
            <a:pPr algn="ctr"/>
            <a:endParaRPr lang="en-US" dirty="0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995514" y="4495800"/>
            <a:ext cx="206979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High Precision QCD</a:t>
            </a:r>
          </a:p>
          <a:p>
            <a:pPr algn="ctr"/>
            <a:r>
              <a:rPr lang="en-US" sz="1800" dirty="0"/>
              <a:t>High Density </a:t>
            </a:r>
            <a:r>
              <a:rPr lang="en-US" sz="1800" dirty="0" smtClean="0"/>
              <a:t>Matter</a:t>
            </a:r>
          </a:p>
          <a:p>
            <a:pPr algn="ctr"/>
            <a:r>
              <a:rPr lang="en-US" dirty="0" smtClean="0"/>
              <a:t>Higgs</a:t>
            </a:r>
            <a:r>
              <a:rPr lang="en-US" dirty="0" smtClean="0">
                <a:solidFill>
                  <a:srgbClr val="D9D9D9"/>
                </a:solidFill>
              </a:rPr>
              <a:t>?</a:t>
            </a:r>
            <a:endParaRPr lang="en-US" sz="1800" dirty="0">
              <a:solidFill>
                <a:srgbClr val="D9D9D9"/>
              </a:solidFill>
            </a:endParaRPr>
          </a:p>
          <a:p>
            <a:pPr algn="ctr"/>
            <a:r>
              <a:rPr lang="en-US" sz="1800" dirty="0"/>
              <a:t>Substructure??</a:t>
            </a:r>
          </a:p>
          <a:p>
            <a:pPr algn="ctr"/>
            <a:r>
              <a:rPr lang="en-US" sz="1800" dirty="0" err="1"/>
              <a:t>eq</a:t>
            </a:r>
            <a:r>
              <a:rPr lang="en-US" sz="1800" dirty="0"/>
              <a:t>-Spectroscopy??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6430610" y="4413250"/>
            <a:ext cx="16532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/>
              <a:t>ttbar</a:t>
            </a:r>
            <a:endParaRPr lang="en-US" sz="1800" dirty="0"/>
          </a:p>
          <a:p>
            <a:pPr algn="ctr"/>
            <a:r>
              <a:rPr lang="en-US" sz="1800" dirty="0"/>
              <a:t>Higgs</a:t>
            </a:r>
            <a:r>
              <a:rPr lang="en-US" sz="1800" dirty="0" smtClean="0">
                <a:solidFill>
                  <a:srgbClr val="D9D9D9"/>
                </a:solidFill>
              </a:rPr>
              <a:t>?</a:t>
            </a:r>
            <a:endParaRPr lang="en-US" sz="1800" dirty="0">
              <a:solidFill>
                <a:srgbClr val="D9D9D9"/>
              </a:solidFill>
            </a:endParaRPr>
          </a:p>
          <a:p>
            <a:pPr algn="ctr"/>
            <a:r>
              <a:rPr lang="en-US" sz="1800" dirty="0"/>
              <a:t>Spectroscopy??</a:t>
            </a:r>
            <a:endParaRPr lang="en-US" dirty="0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736725" y="3851275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6934200" y="395605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+</a:t>
            </a:r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-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267200" y="1365250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pp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3886200" y="4343400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New Physics</a:t>
            </a:r>
            <a:endParaRPr lang="en-US" sz="1800"/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4191000" y="31242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LHC</a:t>
            </a:r>
            <a:endParaRPr lang="en-US"/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6731000" y="5562600"/>
            <a:ext cx="1450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ILC/</a:t>
            </a:r>
            <a:r>
              <a:rPr lang="en-US" dirty="0" smtClean="0">
                <a:solidFill>
                  <a:srgbClr val="0000FF"/>
                </a:solidFill>
              </a:rPr>
              <a:t>CLIC/Ring</a:t>
            </a:r>
            <a:endParaRPr lang="en-US" dirty="0"/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1632136" y="5943600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LHeC</a:t>
            </a:r>
            <a:endParaRPr lang="en-US" dirty="0"/>
          </a:p>
        </p:txBody>
      </p:sp>
      <p:sp>
        <p:nvSpPr>
          <p:cNvPr id="24592" name="Line 17"/>
          <p:cNvSpPr>
            <a:spLocks noChangeShapeType="1"/>
          </p:cNvSpPr>
          <p:nvPr/>
        </p:nvSpPr>
        <p:spPr bwMode="auto">
          <a:xfrm>
            <a:off x="5638800" y="35052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3" name="Line 18"/>
          <p:cNvSpPr>
            <a:spLocks noChangeShapeType="1"/>
          </p:cNvSpPr>
          <p:nvPr/>
        </p:nvSpPr>
        <p:spPr bwMode="auto">
          <a:xfrm flipV="1">
            <a:off x="2971800" y="3581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4" name="Line 19"/>
          <p:cNvSpPr>
            <a:spLocks noChangeShapeType="1"/>
          </p:cNvSpPr>
          <p:nvPr/>
        </p:nvSpPr>
        <p:spPr bwMode="auto">
          <a:xfrm>
            <a:off x="3429000" y="5105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0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3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-some simulated results-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672098" y="2288756"/>
            <a:ext cx="4067339" cy="20313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Weak and strong couplings [GUT]</a:t>
            </a:r>
          </a:p>
          <a:p>
            <a:r>
              <a:rPr lang="en-US" dirty="0" smtClean="0"/>
              <a:t>Gluon at low and high x</a:t>
            </a:r>
          </a:p>
          <a:p>
            <a:r>
              <a:rPr lang="en-US" dirty="0" smtClean="0"/>
              <a:t>Unfolding </a:t>
            </a:r>
            <a:r>
              <a:rPr lang="en-US" dirty="0" err="1" smtClean="0"/>
              <a:t>partons</a:t>
            </a:r>
            <a:r>
              <a:rPr lang="en-US" dirty="0" smtClean="0"/>
              <a:t> (NC,CC and deuterons)</a:t>
            </a:r>
          </a:p>
          <a:p>
            <a:r>
              <a:rPr lang="en-US" dirty="0" smtClean="0"/>
              <a:t>Strange, Charm and Beauty </a:t>
            </a:r>
          </a:p>
          <a:p>
            <a:r>
              <a:rPr lang="en-US" dirty="0" smtClean="0"/>
              <a:t>Gluon Saturation?</a:t>
            </a:r>
          </a:p>
          <a:p>
            <a:r>
              <a:rPr lang="en-US" dirty="0" smtClean="0"/>
              <a:t>Nuclear PDFs</a:t>
            </a:r>
          </a:p>
          <a:p>
            <a:r>
              <a:rPr lang="en-US" dirty="0" err="1" smtClean="0"/>
              <a:t>Hadronisation</a:t>
            </a:r>
            <a:r>
              <a:rPr lang="en-US" dirty="0" smtClean="0"/>
              <a:t>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41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-Conceptual Design Report-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452563" y="2394595"/>
            <a:ext cx="2566929" cy="23083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r>
              <a:rPr lang="en-US" dirty="0" smtClean="0"/>
              <a:t> Collaboration</a:t>
            </a:r>
          </a:p>
          <a:p>
            <a:r>
              <a:rPr lang="en-US" dirty="0" smtClean="0"/>
              <a:t>Default </a:t>
            </a:r>
            <a:r>
              <a:rPr lang="en-US" dirty="0" err="1" smtClean="0"/>
              <a:t>Linac</a:t>
            </a:r>
            <a:r>
              <a:rPr lang="en-US" dirty="0" smtClean="0"/>
              <a:t>-Ring Design</a:t>
            </a:r>
          </a:p>
          <a:p>
            <a:r>
              <a:rPr lang="en-US" dirty="0" smtClean="0"/>
              <a:t>Physics</a:t>
            </a:r>
          </a:p>
          <a:p>
            <a:r>
              <a:rPr lang="en-US" dirty="0" smtClean="0"/>
              <a:t>Detector</a:t>
            </a:r>
          </a:p>
          <a:p>
            <a:r>
              <a:rPr lang="en-US" dirty="0" smtClean="0"/>
              <a:t>Time Schedule</a:t>
            </a:r>
          </a:p>
          <a:p>
            <a:r>
              <a:rPr lang="en-US" dirty="0" smtClean="0"/>
              <a:t>CDR</a:t>
            </a:r>
          </a:p>
          <a:p>
            <a:r>
              <a:rPr lang="en-US" dirty="0" smtClean="0"/>
              <a:t>CERN Mandate</a:t>
            </a:r>
          </a:p>
          <a:p>
            <a:r>
              <a:rPr lang="en-US" dirty="0" smtClean="0"/>
              <a:t>ECFA Statement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18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24089" y="-2074333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High Precision DIS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2911" y="282222"/>
            <a:ext cx="77724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cs typeface="Avenir Heavy"/>
              </a:rPr>
              <a:t>High Precision DIS 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63" y="1048456"/>
            <a:ext cx="8467726" cy="4059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3778" y="5108223"/>
            <a:ext cx="42114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&gt;&gt; M</a:t>
            </a:r>
            <a:r>
              <a:rPr lang="en-US" sz="1600" baseline="-25000" dirty="0" smtClean="0"/>
              <a:t>Z,W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high luminosity, large acceptance</a:t>
            </a:r>
          </a:p>
          <a:p>
            <a:r>
              <a:rPr lang="en-US" sz="1600" dirty="0" smtClean="0"/>
              <a:t>Unprecedented precision in NC and CC</a:t>
            </a:r>
          </a:p>
          <a:p>
            <a:r>
              <a:rPr lang="en-US" sz="1600" dirty="0" smtClean="0"/>
              <a:t>Contact interactions probed to 50 </a:t>
            </a:r>
            <a:r>
              <a:rPr lang="en-US" sz="1600" dirty="0" err="1" smtClean="0"/>
              <a:t>TeV</a:t>
            </a:r>
            <a:endParaRPr lang="en-US" sz="1600" dirty="0" smtClean="0"/>
          </a:p>
          <a:p>
            <a:r>
              <a:rPr lang="en-US" sz="1600" dirty="0" smtClean="0"/>
              <a:t>Scale dependence of sin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θ left and right to LEP</a:t>
            </a:r>
          </a:p>
          <a:p>
            <a:endParaRPr lang="en-US" sz="1600" dirty="0"/>
          </a:p>
          <a:p>
            <a:r>
              <a:rPr lang="en-US" sz="1600" b="1" dirty="0" smtClean="0">
                <a:sym typeface="Wingdings"/>
              </a:rPr>
              <a:t> A renaissance of deep inelastic scattering </a:t>
            </a:r>
            <a:endParaRPr lang="en-US" sz="16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224158" y="5148541"/>
            <a:ext cx="29082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Solving a 30 year old puzzle: </a:t>
            </a:r>
          </a:p>
          <a:p>
            <a:r>
              <a:rPr lang="en-US" sz="1600" dirty="0" smtClean="0"/>
              <a:t>α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 small in DIS or high with jets?</a:t>
            </a:r>
          </a:p>
          <a:p>
            <a:r>
              <a:rPr lang="en-US" sz="1600" dirty="0" smtClean="0"/>
              <a:t>Per mille measurement accuracy</a:t>
            </a:r>
          </a:p>
          <a:p>
            <a:r>
              <a:rPr lang="en-US" sz="1600" dirty="0" smtClean="0"/>
              <a:t>Testing QCD lattice calculations </a:t>
            </a:r>
          </a:p>
          <a:p>
            <a:r>
              <a:rPr lang="en-US" sz="1600" dirty="0" smtClean="0"/>
              <a:t>Constraining GUT </a:t>
            </a:r>
            <a:r>
              <a:rPr lang="en-US" sz="1200" dirty="0" smtClean="0"/>
              <a:t>(CMSSM40.2.5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Charm mass to 3MeV, N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LO</a:t>
            </a:r>
          </a:p>
        </p:txBody>
      </p:sp>
    </p:spTree>
    <p:extLst>
      <p:ext uri="{BB962C8B-B14F-4D97-AF65-F5344CB8AC3E}">
        <p14:creationId xmlns:p14="http://schemas.microsoft.com/office/powerpoint/2010/main" val="1020468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937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strong coupling constant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4013"/>
            <a:ext cx="5051549" cy="5293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425856"/>
            <a:ext cx="2954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J.Bluemlein</a:t>
            </a:r>
            <a:r>
              <a:rPr lang="en-US" sz="1200" dirty="0" smtClean="0"/>
              <a:t>, Why Precision, arXiv:1205.4991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683931" y="1182102"/>
            <a:ext cx="3034738" cy="501675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l-GR" sz="1600" dirty="0" smtClean="0"/>
              <a:t>α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 is the worst measured </a:t>
            </a:r>
          </a:p>
          <a:p>
            <a:r>
              <a:rPr lang="en-US" sz="1600" dirty="0" smtClean="0"/>
              <a:t>fundamental coupling constant.</a:t>
            </a:r>
          </a:p>
          <a:p>
            <a:r>
              <a:rPr lang="en-US" sz="1600" dirty="0" smtClean="0"/>
              <a:t>Is there grand unification?</a:t>
            </a:r>
          </a:p>
          <a:p>
            <a:endParaRPr lang="en-US" sz="1600" dirty="0"/>
          </a:p>
          <a:p>
            <a:r>
              <a:rPr lang="en-US" sz="1600" dirty="0" smtClean="0"/>
              <a:t>In DIS, values (NNLO) range from</a:t>
            </a:r>
          </a:p>
          <a:p>
            <a:r>
              <a:rPr lang="en-US" sz="1600" dirty="0" smtClean="0"/>
              <a:t>0.113   to 0.118.</a:t>
            </a:r>
          </a:p>
          <a:p>
            <a:endParaRPr lang="en-US" sz="1600" dirty="0"/>
          </a:p>
          <a:p>
            <a:r>
              <a:rPr lang="en-US" sz="1600" dirty="0" err="1" smtClean="0"/>
              <a:t>τ</a:t>
            </a:r>
            <a:r>
              <a:rPr lang="en-US" sz="1600" dirty="0" smtClean="0"/>
              <a:t> leads to about 0.120</a:t>
            </a:r>
          </a:p>
          <a:p>
            <a:endParaRPr lang="en-US" sz="1600" dirty="0"/>
          </a:p>
          <a:p>
            <a:r>
              <a:rPr lang="en-US" sz="1600" dirty="0" smtClean="0"/>
              <a:t>Lattice predictions seem to 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etermine the world average.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The </a:t>
            </a:r>
            <a:r>
              <a:rPr lang="en-US" sz="1600" dirty="0" err="1" smtClean="0"/>
              <a:t>LHeC</a:t>
            </a:r>
            <a:r>
              <a:rPr lang="en-US" sz="1600" dirty="0" smtClean="0"/>
              <a:t> has the potential to</a:t>
            </a:r>
          </a:p>
          <a:p>
            <a:r>
              <a:rPr lang="en-US" sz="1600" dirty="0"/>
              <a:t>m</a:t>
            </a:r>
            <a:r>
              <a:rPr lang="en-US" sz="1600" dirty="0" smtClean="0"/>
              <a:t>easure αs to </a:t>
            </a:r>
            <a:r>
              <a:rPr lang="en-US" sz="1600" dirty="0" err="1" smtClean="0"/>
              <a:t>permille</a:t>
            </a:r>
            <a:r>
              <a:rPr lang="en-US" sz="1600" dirty="0" smtClean="0"/>
              <a:t> accuracy</a:t>
            </a:r>
          </a:p>
          <a:p>
            <a:r>
              <a:rPr lang="en-US" sz="1600" dirty="0" smtClean="0"/>
              <a:t>(0.0002) from a consistent 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ata set. This leads to high</a:t>
            </a:r>
          </a:p>
          <a:p>
            <a:r>
              <a:rPr lang="en-US" sz="1600" dirty="0"/>
              <a:t>p</a:t>
            </a:r>
            <a:r>
              <a:rPr lang="en-US" sz="1600" dirty="0" smtClean="0"/>
              <a:t>recision  understanding of all</a:t>
            </a:r>
          </a:p>
          <a:p>
            <a:r>
              <a:rPr lang="en-US" sz="1600" dirty="0"/>
              <a:t>r</a:t>
            </a:r>
            <a:r>
              <a:rPr lang="en-US" sz="1600" dirty="0" smtClean="0"/>
              <a:t>elated effects (low x, </a:t>
            </a:r>
            <a:r>
              <a:rPr lang="en-US" sz="1600" dirty="0" err="1" smtClean="0"/>
              <a:t>δM</a:t>
            </a:r>
            <a:r>
              <a:rPr lang="en-US" sz="1600" baseline="-25000" dirty="0" err="1" smtClean="0"/>
              <a:t>c</a:t>
            </a:r>
            <a:r>
              <a:rPr lang="en-US" sz="1600" dirty="0" smtClean="0"/>
              <a:t>=3MeV)</a:t>
            </a:r>
          </a:p>
          <a:p>
            <a:r>
              <a:rPr lang="en-US" sz="1600" dirty="0" smtClean="0"/>
              <a:t>and </a:t>
            </a:r>
            <a:r>
              <a:rPr lang="en-US" sz="1600" dirty="0" err="1" smtClean="0"/>
              <a:t>pQCD</a:t>
            </a:r>
            <a:r>
              <a:rPr lang="en-US" sz="1600" dirty="0" smtClean="0"/>
              <a:t> at N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LO  </a:t>
            </a:r>
          </a:p>
        </p:txBody>
      </p:sp>
    </p:spTree>
    <p:extLst>
      <p:ext uri="{BB962C8B-B14F-4D97-AF65-F5344CB8AC3E}">
        <p14:creationId xmlns:p14="http://schemas.microsoft.com/office/powerpoint/2010/main" val="2923741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72" y="67659"/>
            <a:ext cx="2500638" cy="2075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72" y="2142969"/>
            <a:ext cx="2769568" cy="4569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086" y="220870"/>
            <a:ext cx="5754812" cy="2164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086" y="2385133"/>
            <a:ext cx="5661922" cy="26656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24945" y="5235429"/>
            <a:ext cx="5361063" cy="1323439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Precision measurement of gluon density to extreme </a:t>
            </a:r>
            <a:r>
              <a:rPr lang="en-US" sz="1600" dirty="0" err="1" smtClean="0"/>
              <a:t>x</a:t>
            </a:r>
            <a:r>
              <a:rPr lang="en-US" sz="1600" dirty="0" smtClean="0"/>
              <a:t>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/>
              <a:t> </a:t>
            </a:r>
            <a:r>
              <a:rPr lang="en-US" sz="1600" dirty="0" err="1" smtClean="0"/>
              <a:t>α</a:t>
            </a:r>
            <a:r>
              <a:rPr lang="en-US" sz="1600" baseline="-25000" dirty="0" err="1" smtClean="0"/>
              <a:t>s</a:t>
            </a:r>
            <a:endParaRPr lang="en-US" sz="1600" dirty="0" smtClean="0"/>
          </a:p>
          <a:p>
            <a:r>
              <a:rPr lang="en-US" sz="1600" dirty="0" smtClean="0"/>
              <a:t>Low </a:t>
            </a:r>
            <a:r>
              <a:rPr lang="en-US" sz="1600" dirty="0" err="1" smtClean="0"/>
              <a:t>x</a:t>
            </a:r>
            <a:r>
              <a:rPr lang="en-US" sz="1600" dirty="0" smtClean="0"/>
              <a:t>: saturation in </a:t>
            </a:r>
            <a:r>
              <a:rPr lang="en-US" sz="1600" dirty="0" err="1" smtClean="0"/>
              <a:t>ep</a:t>
            </a:r>
            <a:r>
              <a:rPr lang="en-US" sz="1600" dirty="0" smtClean="0"/>
              <a:t>? Crucial for QCD, LHC, UHE neutrinos!</a:t>
            </a:r>
          </a:p>
          <a:p>
            <a:r>
              <a:rPr lang="en-US" sz="1600" dirty="0" smtClean="0"/>
              <a:t>High </a:t>
            </a:r>
            <a:r>
              <a:rPr lang="en-US" sz="1600" dirty="0" err="1" smtClean="0"/>
              <a:t>x</a:t>
            </a:r>
            <a:r>
              <a:rPr lang="en-US" sz="1600" dirty="0" smtClean="0"/>
              <a:t>: </a:t>
            </a:r>
            <a:r>
              <a:rPr lang="en-US" sz="1600" dirty="0" err="1" smtClean="0"/>
              <a:t>xg</a:t>
            </a:r>
            <a:r>
              <a:rPr lang="en-US" sz="1600" dirty="0" smtClean="0"/>
              <a:t> and valence quarks: resolving new high mass states!</a:t>
            </a:r>
          </a:p>
          <a:p>
            <a:r>
              <a:rPr lang="en-US" sz="1600" dirty="0" smtClean="0"/>
              <a:t>Gluon in </a:t>
            </a:r>
            <a:r>
              <a:rPr lang="en-US" sz="1600" dirty="0" err="1" smtClean="0"/>
              <a:t>Pomeron</a:t>
            </a:r>
            <a:r>
              <a:rPr lang="en-US" sz="1600" dirty="0" smtClean="0"/>
              <a:t>, </a:t>
            </a:r>
            <a:r>
              <a:rPr lang="en-US" sz="1600" dirty="0" err="1" smtClean="0"/>
              <a:t>odderon</a:t>
            </a:r>
            <a:r>
              <a:rPr lang="en-US" sz="1600" dirty="0" smtClean="0"/>
              <a:t>, photon, nuclei.. Local spots in </a:t>
            </a:r>
            <a:r>
              <a:rPr lang="en-US" sz="1600" dirty="0" err="1" smtClean="0"/>
              <a:t>p</a:t>
            </a:r>
            <a:r>
              <a:rPr lang="en-US" sz="1600" dirty="0" smtClean="0"/>
              <a:t>?</a:t>
            </a:r>
          </a:p>
          <a:p>
            <a:r>
              <a:rPr lang="en-US" sz="1600" dirty="0" smtClean="0"/>
              <a:t>Heavy quarks intrinsic or only </a:t>
            </a:r>
            <a:r>
              <a:rPr lang="en-US" sz="1600" dirty="0" err="1" smtClean="0"/>
              <a:t>gluonic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834910" y="1192696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now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871194" y="2683565"/>
            <a:ext cx="57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then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5220" y="3620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CDR</a:t>
            </a:r>
            <a:endParaRPr lang="en-US" dirty="0"/>
          </a:p>
        </p:txBody>
      </p:sp>
      <p:cxnSp>
        <p:nvCxnSpPr>
          <p:cNvPr id="16" name="Straight Arrow Connector 15"/>
          <p:cNvCxnSpPr>
            <a:endCxn id="10" idx="1"/>
          </p:cNvCxnSpPr>
          <p:nvPr/>
        </p:nvCxnSpPr>
        <p:spPr>
          <a:xfrm>
            <a:off x="334272" y="1355726"/>
            <a:ext cx="2500638" cy="6247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09043" y="436991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153 pages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6522" y="67659"/>
            <a:ext cx="190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Gluon Distribution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9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389"/>
            <a:ext cx="8229600" cy="741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PDFs at Large x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64352"/>
            <a:ext cx="4107320" cy="2893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169" y="965200"/>
            <a:ext cx="3901502" cy="2809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969" y="3978886"/>
            <a:ext cx="4038702" cy="2758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772250"/>
            <a:ext cx="4107321" cy="3104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410" y="3569506"/>
            <a:ext cx="881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higher twist corrections, free of nuclear uncertainties, high precision test of </a:t>
            </a:r>
            <a:r>
              <a:rPr lang="en-US" dirty="0" err="1" smtClean="0"/>
              <a:t>factorisation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11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Deuterons and Light </a:t>
            </a:r>
            <a:r>
              <a:rPr lang="en-US" sz="3200" dirty="0">
                <a:solidFill>
                  <a:srgbClr val="008000"/>
                </a:solidFill>
              </a:rPr>
              <a:t>S</a:t>
            </a:r>
            <a:r>
              <a:rPr lang="en-US" sz="3200" dirty="0" smtClean="0">
                <a:solidFill>
                  <a:srgbClr val="008000"/>
                </a:solidFill>
              </a:rPr>
              <a:t>ea Quark Asymmetry</a:t>
            </a:r>
            <a:endParaRPr lang="en-US" sz="3200" dirty="0">
              <a:solidFill>
                <a:srgbClr val="008000"/>
              </a:solidFill>
            </a:endParaRP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387" y="970349"/>
            <a:ext cx="4435825" cy="39646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032830"/>
              </p:ext>
            </p:extLst>
          </p:nvPr>
        </p:nvGraphicFramePr>
        <p:xfrm>
          <a:off x="1143000" y="4133850"/>
          <a:ext cx="6858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7" name="Document" r:id="rId5" imgW="6858000" imgH="304800" progId="Word.Document.12">
                  <p:embed/>
                </p:oleObj>
              </mc:Choice>
              <mc:Fallback>
                <p:oleObj name="Document" r:id="rId5" imgW="6858000" imgH="304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4133850"/>
                        <a:ext cx="6858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212" y="2478124"/>
            <a:ext cx="4187024" cy="33114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7514" y="1322661"/>
            <a:ext cx="3440778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D=“total down” from </a:t>
            </a:r>
            <a:r>
              <a:rPr lang="en-US" dirty="0" err="1" smtClean="0"/>
              <a:t>LHeC</a:t>
            </a:r>
            <a:r>
              <a:rPr lang="en-US" dirty="0" smtClean="0"/>
              <a:t> (</a:t>
            </a:r>
            <a:r>
              <a:rPr lang="en-US" dirty="0" err="1" smtClean="0"/>
              <a:t>ep</a:t>
            </a:r>
            <a:r>
              <a:rPr lang="en-US" dirty="0" smtClean="0"/>
              <a:t>) fit</a:t>
            </a:r>
          </a:p>
          <a:p>
            <a:r>
              <a:rPr lang="en-US" dirty="0" smtClean="0"/>
              <a:t>with FREE d-u difference, including</a:t>
            </a:r>
          </a:p>
          <a:p>
            <a:r>
              <a:rPr lang="en-US" dirty="0"/>
              <a:t>s</a:t>
            </a:r>
            <a:r>
              <a:rPr lang="en-US" dirty="0" smtClean="0"/>
              <a:t>imulated high precision LHC W,Z </a:t>
            </a:r>
          </a:p>
          <a:p>
            <a:endParaRPr lang="en-US" dirty="0"/>
          </a:p>
          <a:p>
            <a:r>
              <a:rPr lang="en-US" sz="1400" dirty="0" smtClean="0"/>
              <a:t>CDR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78785" y="5144002"/>
            <a:ext cx="84249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Deuterons: Crucial </a:t>
            </a:r>
            <a:r>
              <a:rPr lang="en-US" dirty="0" smtClean="0"/>
              <a:t>for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NS-S decomposition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Neutron structure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Flavour</a:t>
            </a:r>
            <a:r>
              <a:rPr lang="en-US" dirty="0" smtClean="0"/>
              <a:t> separation</a:t>
            </a:r>
          </a:p>
          <a:p>
            <a:r>
              <a:rPr lang="en-US" b="1" dirty="0" smtClean="0"/>
              <a:t>Nice:  </a:t>
            </a:r>
            <a:r>
              <a:rPr lang="en-US" dirty="0" err="1" smtClean="0"/>
              <a:t>Gribov</a:t>
            </a:r>
            <a:r>
              <a:rPr lang="en-US" dirty="0" smtClean="0"/>
              <a:t> relation and spectator tagging to get rid off shadowing and Fermi motion!!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6029" y="5541770"/>
            <a:ext cx="2004032" cy="72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5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973"/>
            <a:ext cx="6715429" cy="747001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 Strange Quark Distribution 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46" y="799973"/>
            <a:ext cx="5656117" cy="5019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633" y="1803788"/>
            <a:ext cx="941385" cy="580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1198" y="951327"/>
            <a:ext cx="2151588" cy="526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luminosity</a:t>
            </a:r>
          </a:p>
          <a:p>
            <a:endParaRPr lang="en-US" dirty="0"/>
          </a:p>
          <a:p>
            <a:r>
              <a:rPr lang="en-US" dirty="0" smtClean="0"/>
              <a:t>High Q</a:t>
            </a:r>
            <a:r>
              <a:rPr lang="en-US" baseline="30000" dirty="0" smtClean="0"/>
              <a:t>2</a:t>
            </a:r>
          </a:p>
          <a:p>
            <a:endParaRPr lang="en-US" baseline="30000" dirty="0"/>
          </a:p>
          <a:p>
            <a:r>
              <a:rPr lang="en-US" dirty="0" smtClean="0"/>
              <a:t>Small beam spot</a:t>
            </a:r>
          </a:p>
          <a:p>
            <a:endParaRPr lang="en-US" dirty="0"/>
          </a:p>
          <a:p>
            <a:r>
              <a:rPr lang="en-US" dirty="0" smtClean="0"/>
              <a:t>Modern Silicon</a:t>
            </a:r>
          </a:p>
          <a:p>
            <a:endParaRPr lang="en-US" dirty="0"/>
          </a:p>
          <a:p>
            <a:r>
              <a:rPr lang="en-US" dirty="0" smtClean="0"/>
              <a:t>NO pile-up..</a:t>
            </a:r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First (x,Q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)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m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easurement of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t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he (anti-)strange 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d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ensity, HQ valence?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x </a:t>
            </a:r>
            <a:r>
              <a:rPr lang="en-US" dirty="0" smtClean="0">
                <a:latin typeface="Century Gothic"/>
                <a:cs typeface="Century Gothic"/>
                <a:sym typeface="Wingdings"/>
              </a:rPr>
              <a:t> = </a:t>
            </a:r>
            <a:r>
              <a:rPr lang="en-US" dirty="0" smtClean="0">
                <a:sym typeface="Wingdings"/>
              </a:rPr>
              <a:t>10</a:t>
            </a:r>
            <a:r>
              <a:rPr lang="en-US" baseline="30000" dirty="0" smtClean="0">
                <a:sym typeface="Wingdings"/>
              </a:rPr>
              <a:t>-4</a:t>
            </a:r>
            <a:r>
              <a:rPr lang="en-US" dirty="0" smtClean="0">
                <a:sym typeface="Wingdings"/>
              </a:rPr>
              <a:t> .. 0.05</a:t>
            </a:r>
          </a:p>
          <a:p>
            <a:r>
              <a:rPr lang="en-US" dirty="0" smtClean="0">
                <a:sym typeface="Wingdings"/>
              </a:rPr>
              <a:t>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= 100 – 10</a:t>
            </a:r>
            <a:r>
              <a:rPr lang="en-US" baseline="30000" dirty="0" smtClean="0">
                <a:sym typeface="Wingdings"/>
              </a:rPr>
              <a:t>5 </a:t>
            </a:r>
            <a:r>
              <a:rPr lang="en-US" dirty="0" smtClean="0">
                <a:sym typeface="Wingdings"/>
              </a:rPr>
              <a:t>GeV</a:t>
            </a:r>
            <a:r>
              <a:rPr lang="en-US" baseline="30000" dirty="0" smtClean="0">
                <a:sym typeface="Wingdings"/>
              </a:rPr>
              <a:t>2</a:t>
            </a:r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011" y="6283047"/>
            <a:ext cx="8763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Initial study (CDR): Charm tagging efficiency of 10% and 1% light quark background in impact parameter 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19" y="3154202"/>
            <a:ext cx="2266487" cy="179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9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8137" y="355600"/>
            <a:ext cx="49761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+mj-lt"/>
                <a:cs typeface="Baskerville"/>
              </a:rPr>
              <a:t>F</a:t>
            </a:r>
            <a:r>
              <a:rPr lang="en-US" sz="3200" baseline="-25000" dirty="0" smtClean="0">
                <a:solidFill>
                  <a:srgbClr val="0000FF"/>
                </a:solidFill>
                <a:latin typeface="+mj-lt"/>
                <a:cs typeface="Baskerville"/>
              </a:rPr>
              <a:t>2</a:t>
            </a:r>
            <a:r>
              <a:rPr lang="en-US" sz="3200" baseline="30000" dirty="0" smtClean="0">
                <a:solidFill>
                  <a:srgbClr val="0000FF"/>
                </a:solidFill>
                <a:latin typeface="+mj-lt"/>
                <a:cs typeface="Baskerville"/>
              </a:rPr>
              <a:t>charm</a:t>
            </a:r>
            <a:r>
              <a:rPr lang="en-US" sz="3200" dirty="0" smtClean="0">
                <a:solidFill>
                  <a:srgbClr val="0000FF"/>
                </a:solidFill>
                <a:latin typeface="+mj-lt"/>
                <a:cs typeface="Baskerville"/>
              </a:rPr>
              <a:t> and F</a:t>
            </a:r>
            <a:r>
              <a:rPr lang="en-US" sz="3200" baseline="-25000" dirty="0" smtClean="0">
                <a:solidFill>
                  <a:srgbClr val="0000FF"/>
                </a:solidFill>
                <a:latin typeface="+mj-lt"/>
                <a:cs typeface="Baskerville"/>
              </a:rPr>
              <a:t>2</a:t>
            </a:r>
            <a:r>
              <a:rPr lang="en-US" sz="3200" baseline="30000" dirty="0" smtClean="0">
                <a:solidFill>
                  <a:srgbClr val="0000FF"/>
                </a:solidFill>
                <a:latin typeface="+mj-lt"/>
                <a:cs typeface="Baskerville"/>
              </a:rPr>
              <a:t>beauty</a:t>
            </a:r>
            <a:r>
              <a:rPr lang="en-US" sz="3200" dirty="0" smtClean="0">
                <a:solidFill>
                  <a:srgbClr val="0000FF"/>
                </a:solidFill>
                <a:latin typeface="+mj-lt"/>
                <a:cs typeface="Baskerville"/>
              </a:rPr>
              <a:t> from </a:t>
            </a:r>
            <a:r>
              <a:rPr lang="en-US" sz="3200" dirty="0" err="1" smtClean="0">
                <a:solidFill>
                  <a:srgbClr val="0000FF"/>
                </a:solidFill>
                <a:latin typeface="+mj-lt"/>
                <a:cs typeface="Baskerville"/>
              </a:rPr>
              <a:t>LHeC</a:t>
            </a:r>
            <a:endParaRPr lang="en-US" sz="3200" dirty="0">
              <a:solidFill>
                <a:srgbClr val="0000FF"/>
              </a:solidFill>
              <a:latin typeface="+mj-lt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92" y="1257300"/>
            <a:ext cx="4042872" cy="472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738" y="1254162"/>
            <a:ext cx="4229948" cy="46299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760" y="5884076"/>
            <a:ext cx="838392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cs typeface="Baskerville"/>
              </a:rPr>
              <a:t>                 Hugely extended range and much improved precision 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</a:rPr>
              <a:t>(</a:t>
            </a:r>
            <a:r>
              <a:rPr lang="en-US" sz="1600" b="1" dirty="0" err="1" smtClean="0">
                <a:solidFill>
                  <a:srgbClr val="0000FF"/>
                </a:solidFill>
                <a:cs typeface="Baskerville"/>
              </a:rPr>
              <a:t>δM</a:t>
            </a:r>
            <a:r>
              <a:rPr lang="en-US" sz="1600" b="1" baseline="-25000" dirty="0" err="1" smtClean="0">
                <a:solidFill>
                  <a:srgbClr val="0000FF"/>
                </a:solidFill>
                <a:cs typeface="Baskerville"/>
              </a:rPr>
              <a:t>c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</a:rPr>
              <a:t>=60 HERA </a:t>
            </a:r>
            <a:r>
              <a:rPr lang="en-US" sz="1200" b="1" dirty="0" smtClean="0">
                <a:solidFill>
                  <a:srgbClr val="0000FF"/>
                </a:solidFill>
                <a:cs typeface="Baskerville"/>
                <a:sym typeface="Wingdings"/>
              </a:rPr>
              <a:t>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  <a:sym typeface="Wingdings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</a:rPr>
              <a:t>3 MeV) </a:t>
            </a:r>
          </a:p>
          <a:p>
            <a:pPr algn="ctr"/>
            <a:r>
              <a:rPr lang="en-US" sz="1600" dirty="0" smtClean="0">
                <a:cs typeface="Baskerville"/>
              </a:rPr>
              <a:t>  will pin down heavy quark </a:t>
            </a:r>
            <a:r>
              <a:rPr lang="en-US" sz="1600" dirty="0" err="1" smtClean="0">
                <a:cs typeface="Baskerville"/>
              </a:rPr>
              <a:t>behaviour</a:t>
            </a:r>
            <a:r>
              <a:rPr lang="en-US" sz="1600" dirty="0" smtClean="0">
                <a:cs typeface="Baskerville"/>
              </a:rPr>
              <a:t> at and far away from thresholds, crucial for precision </a:t>
            </a:r>
            <a:r>
              <a:rPr lang="en-US" sz="1600" dirty="0" err="1" smtClean="0">
                <a:cs typeface="Baskerville"/>
              </a:rPr>
              <a:t>t,H</a:t>
            </a:r>
            <a:r>
              <a:rPr lang="en-US" sz="1600" dirty="0" smtClean="0">
                <a:cs typeface="Baskerville"/>
              </a:rPr>
              <a:t>..</a:t>
            </a:r>
          </a:p>
          <a:p>
            <a:pPr algn="ctr"/>
            <a:r>
              <a:rPr lang="en-US" sz="1600" dirty="0" smtClean="0">
                <a:cs typeface="Baskerville"/>
              </a:rPr>
              <a:t>          In MSSM, Higgs is produced dominantly via bb </a:t>
            </a:r>
            <a:r>
              <a:rPr lang="en-US" sz="1600" dirty="0" smtClean="0">
                <a:cs typeface="Baskerville"/>
                <a:sym typeface="Wingdings"/>
              </a:rPr>
              <a:t> H (</a:t>
            </a:r>
            <a:r>
              <a:rPr lang="en-US" sz="1600" dirty="0" err="1" smtClean="0">
                <a:cs typeface="Baskerville"/>
                <a:sym typeface="Wingdings"/>
              </a:rPr>
              <a:t>Pumplin</a:t>
            </a:r>
            <a:r>
              <a:rPr lang="en-US" sz="1600" dirty="0" smtClean="0">
                <a:cs typeface="Baskerville"/>
                <a:sym typeface="Wingdings"/>
              </a:rPr>
              <a:t> et al) , but where is the MSSM..</a:t>
            </a:r>
            <a:endParaRPr lang="en-US" sz="1600" dirty="0"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51780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+mn-lt"/>
                <a:cs typeface="Avenir Heavy"/>
              </a:rPr>
              <a:t>Low x Physics – Gluon Saturation?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40" y="2360130"/>
            <a:ext cx="3989721" cy="3316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8675" y="845897"/>
            <a:ext cx="4057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Precision Measurements of various</a:t>
            </a:r>
          </a:p>
          <a:p>
            <a:r>
              <a:rPr lang="en-US" dirty="0"/>
              <a:t>c</a:t>
            </a:r>
            <a:r>
              <a:rPr lang="en-US" dirty="0" smtClean="0"/>
              <a:t>rucial observables (F</a:t>
            </a:r>
            <a:r>
              <a:rPr lang="en-US" baseline="-25000" dirty="0" smtClean="0"/>
              <a:t>2</a:t>
            </a:r>
            <a:r>
              <a:rPr lang="en-US" dirty="0" smtClean="0"/>
              <a:t>, F</a:t>
            </a:r>
            <a:r>
              <a:rPr lang="en-US" baseline="-25000" dirty="0" smtClean="0"/>
              <a:t>L</a:t>
            </a:r>
            <a:r>
              <a:rPr lang="en-US" dirty="0" smtClean="0"/>
              <a:t>,</a:t>
            </a:r>
            <a:r>
              <a:rPr lang="en-US" baseline="-25000" dirty="0" smtClean="0"/>
              <a:t> </a:t>
            </a:r>
            <a:r>
              <a:rPr lang="en-US" dirty="0" smtClean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, diffraction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263" y="2527950"/>
            <a:ext cx="4446810" cy="31489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05861" y="6163344"/>
            <a:ext cx="4882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lso GPDs with </a:t>
            </a:r>
            <a:r>
              <a:rPr lang="en-US" dirty="0" err="1" smtClean="0"/>
              <a:t>polarisation</a:t>
            </a:r>
            <a:r>
              <a:rPr lang="en-US" dirty="0" smtClean="0"/>
              <a:t>, charge asymmetries..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59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897"/>
            <a:ext cx="8229600" cy="741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Gluon at Low x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32" y="807260"/>
            <a:ext cx="3486128" cy="2643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00" y="3450964"/>
            <a:ext cx="3495360" cy="2428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614" y="863056"/>
            <a:ext cx="3266298" cy="5189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10881" y="1374209"/>
            <a:ext cx="557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LHeC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4373D5"/>
                </a:solidFill>
              </a:rPr>
              <a:t>H1</a:t>
            </a:r>
            <a:endParaRPr lang="en-US" sz="1400" dirty="0">
              <a:solidFill>
                <a:srgbClr val="4373D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066" y="5910039"/>
            <a:ext cx="7100622" cy="584776"/>
          </a:xfrm>
          <a:prstGeom prst="rect">
            <a:avLst/>
          </a:prstGeom>
          <a:noFill/>
          <a:ln>
            <a:solidFill>
              <a:srgbClr val="C79348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Gluon measurement down to x=10</a:t>
            </a:r>
            <a:r>
              <a:rPr lang="en-US" sz="1600" baseline="30000" dirty="0" smtClean="0"/>
              <a:t>-5</a:t>
            </a:r>
            <a:r>
              <a:rPr lang="en-US" sz="1600" dirty="0" smtClean="0"/>
              <a:t>, </a:t>
            </a:r>
            <a:r>
              <a:rPr lang="en-US" sz="1600" b="1" dirty="0" smtClean="0"/>
              <a:t>Saturation or no saturation </a:t>
            </a:r>
            <a:r>
              <a:rPr lang="en-US" sz="1600" dirty="0" smtClean="0"/>
              <a:t>(F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and precise F</a:t>
            </a:r>
            <a:r>
              <a:rPr lang="en-US" sz="1600" baseline="-25000" dirty="0" smtClean="0"/>
              <a:t>L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Non-linear evolution equations?  Relations to string theory, and </a:t>
            </a:r>
            <a:r>
              <a:rPr lang="en-US" sz="1600" b="1" dirty="0" smtClean="0"/>
              <a:t>SUSY at ~10 </a:t>
            </a:r>
            <a:r>
              <a:rPr lang="en-US" sz="1600" b="1" dirty="0" err="1" smtClean="0"/>
              <a:t>TeV</a:t>
            </a:r>
            <a:r>
              <a:rPr lang="en-US" sz="1600" dirty="0" smtClean="0"/>
              <a:t>?   </a:t>
            </a:r>
            <a:endParaRPr lang="en-US" sz="160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4700647" y="6474246"/>
            <a:ext cx="3753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</a:t>
            </a:r>
            <a:r>
              <a:rPr lang="en-US" sz="1400" dirty="0" err="1" smtClean="0"/>
              <a:t>f</a:t>
            </a:r>
            <a:r>
              <a:rPr lang="en-US" sz="1400" dirty="0" smtClean="0"/>
              <a:t> </a:t>
            </a:r>
            <a:r>
              <a:rPr lang="en-US" sz="1400" dirty="0" err="1" smtClean="0"/>
              <a:t>H.Kowalski</a:t>
            </a:r>
            <a:r>
              <a:rPr lang="en-US" sz="1400" dirty="0" smtClean="0"/>
              <a:t>, </a:t>
            </a:r>
            <a:r>
              <a:rPr lang="en-US" sz="1400" dirty="0" err="1" smtClean="0"/>
              <a:t>L.Lipatov</a:t>
            </a:r>
            <a:r>
              <a:rPr lang="en-US" sz="1400" dirty="0" smtClean="0"/>
              <a:t>, </a:t>
            </a:r>
            <a:r>
              <a:rPr lang="en-US" sz="1400" dirty="0" err="1" smtClean="0"/>
              <a:t>D.Ross</a:t>
            </a:r>
            <a:r>
              <a:rPr lang="en-US" sz="1400" dirty="0" smtClean="0"/>
              <a:t>, arXiv:1205.6713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57189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122" y="3601357"/>
            <a:ext cx="2528706" cy="2567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122" y="1070429"/>
            <a:ext cx="2528706" cy="25545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7756071" y="653143"/>
            <a:ext cx="18143" cy="5515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80698" y="6195785"/>
            <a:ext cx="212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u</a:t>
            </a:r>
            <a:r>
              <a:rPr lang="en-US" sz="1600" dirty="0" smtClean="0">
                <a:solidFill>
                  <a:srgbClr val="FF0000"/>
                </a:solidFill>
              </a:rPr>
              <a:t>nmeasured </a:t>
            </a:r>
            <a:r>
              <a:rPr lang="en-US" sz="1600" dirty="0" smtClean="0"/>
              <a:t> | </a:t>
            </a:r>
            <a:r>
              <a:rPr lang="en-US" sz="1600" dirty="0" smtClean="0">
                <a:solidFill>
                  <a:srgbClr val="008000"/>
                </a:solidFill>
              </a:rPr>
              <a:t>known?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0698" y="907143"/>
            <a:ext cx="971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</a:t>
            </a:r>
            <a:r>
              <a:rPr lang="en-US" sz="1400" dirty="0" smtClean="0"/>
              <a:t>p valence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634913" y="3471115"/>
            <a:ext cx="593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gluon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2911" y="5214840"/>
            <a:ext cx="50522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3-4 orders of magnitude extension of </a:t>
            </a:r>
            <a:r>
              <a:rPr lang="en-US" sz="1600" b="1" dirty="0" err="1" smtClean="0"/>
              <a:t>lA</a:t>
            </a:r>
            <a:r>
              <a:rPr lang="en-US" sz="1600" b="1" dirty="0" smtClean="0"/>
              <a:t> kinematic range</a:t>
            </a:r>
          </a:p>
          <a:p>
            <a:endParaRPr lang="en-US" sz="1600" b="1" dirty="0" smtClean="0"/>
          </a:p>
          <a:p>
            <a:r>
              <a:rPr lang="en-US" sz="1600" b="1" dirty="0" smtClean="0">
                <a:sym typeface="Wingdings"/>
              </a:rPr>
              <a:t> </a:t>
            </a:r>
            <a:r>
              <a:rPr lang="en-US" sz="1600" b="1" dirty="0" err="1" smtClean="0"/>
              <a:t>LHeC</a:t>
            </a:r>
            <a:r>
              <a:rPr lang="en-US" sz="1600" b="1" dirty="0" smtClean="0"/>
              <a:t> has huge discovery potential for new HI physics</a:t>
            </a:r>
            <a:endParaRPr lang="en-US" sz="1600" dirty="0" smtClean="0"/>
          </a:p>
          <a:p>
            <a:r>
              <a:rPr lang="en-US" sz="1600" dirty="0" smtClean="0"/>
              <a:t>(bb limit, saturation, </a:t>
            </a:r>
            <a:r>
              <a:rPr lang="en-US" sz="1600" dirty="0" err="1" smtClean="0"/>
              <a:t>deconfinement</a:t>
            </a:r>
            <a:r>
              <a:rPr lang="en-US" sz="1600" dirty="0" smtClean="0"/>
              <a:t>, </a:t>
            </a:r>
            <a:r>
              <a:rPr lang="en-US" sz="1600" dirty="0" err="1" smtClean="0"/>
              <a:t>hadronisation,QGP</a:t>
            </a:r>
            <a:r>
              <a:rPr lang="en-US" sz="1600" dirty="0" smtClean="0"/>
              <a:t>..)</a:t>
            </a:r>
          </a:p>
          <a:p>
            <a:r>
              <a:rPr lang="en-US" sz="1600" dirty="0" smtClean="0"/>
              <a:t> will put </a:t>
            </a:r>
            <a:r>
              <a:rPr lang="en-US" sz="1600" dirty="0" err="1" smtClean="0"/>
              <a:t>nPDFs</a:t>
            </a:r>
            <a:r>
              <a:rPr lang="en-US" sz="1600" dirty="0" smtClean="0"/>
              <a:t> on completely new ground  </a:t>
            </a:r>
            <a:endParaRPr lang="en-US" sz="16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11" y="872695"/>
            <a:ext cx="4828175" cy="42875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03652"/>
            <a:ext cx="7772400" cy="653181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LHeC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as an electron-ion collider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8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791" y="376718"/>
            <a:ext cx="1181415" cy="7285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3826" y="6316149"/>
            <a:ext cx="4834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Baskerville"/>
                <a:cs typeface="Baskerville"/>
              </a:rPr>
              <a:t>About 200 Experimentalists and Theorists from 76 (+3) Institutes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182" y="356464"/>
            <a:ext cx="226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F497D"/>
                </a:solidFill>
                <a:latin typeface="Baskerville"/>
                <a:cs typeface="Baskerville"/>
              </a:rPr>
              <a:t>http://</a:t>
            </a:r>
            <a:r>
              <a:rPr lang="en-US" sz="2000" dirty="0" err="1" smtClean="0">
                <a:solidFill>
                  <a:srgbClr val="1F497D"/>
                </a:solidFill>
                <a:latin typeface="Baskerville"/>
                <a:cs typeface="Baskerville"/>
              </a:rPr>
              <a:t>cern.ch/lhec</a:t>
            </a:r>
            <a:endParaRPr lang="en-US" sz="2000" dirty="0">
              <a:solidFill>
                <a:srgbClr val="1F497D"/>
              </a:solidFill>
              <a:latin typeface="Baskerville"/>
              <a:cs typeface="Baskervil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0" y="1609181"/>
            <a:ext cx="8916940" cy="39071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714" y="5792930"/>
            <a:ext cx="4109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LHeC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Study group and CDR authors (Dec.2012)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9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06028" cy="6858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In-medium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Hadronisation</a:t>
            </a:r>
            <a:endParaRPr lang="en-US" sz="32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5621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4148" y="3580719"/>
            <a:ext cx="5791880" cy="136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22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4148" y="1695277"/>
            <a:ext cx="5791880" cy="147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912191" y="839304"/>
            <a:ext cx="73483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_tradnl" sz="1600" dirty="0" err="1" smtClean="0"/>
              <a:t>The</a:t>
            </a:r>
            <a:r>
              <a:rPr lang="es-ES_tradnl" sz="1600" dirty="0" smtClean="0"/>
              <a:t> </a:t>
            </a:r>
            <a:r>
              <a:rPr lang="es-ES_tradnl" sz="1600" dirty="0" err="1"/>
              <a:t>study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particle</a:t>
            </a:r>
            <a:r>
              <a:rPr lang="es-ES_tradnl" sz="1600" dirty="0"/>
              <a:t> </a:t>
            </a:r>
            <a:r>
              <a:rPr lang="es-ES_tradnl" sz="1600" dirty="0" err="1"/>
              <a:t>production</a:t>
            </a:r>
            <a:r>
              <a:rPr lang="es-ES_tradnl" sz="1600" dirty="0"/>
              <a:t> in </a:t>
            </a:r>
            <a:r>
              <a:rPr lang="es-ES_tradnl" sz="1600" dirty="0" err="1"/>
              <a:t>eA</a:t>
            </a:r>
            <a:r>
              <a:rPr lang="es-ES_tradnl" sz="1600" dirty="0"/>
              <a:t> (</a:t>
            </a:r>
            <a:r>
              <a:rPr lang="es-ES_tradnl" sz="1600" dirty="0" err="1"/>
              <a:t>fragmentation</a:t>
            </a:r>
            <a:r>
              <a:rPr lang="es-ES_tradnl" sz="1600" dirty="0"/>
              <a:t> </a:t>
            </a:r>
            <a:r>
              <a:rPr lang="es-ES_tradnl" sz="1600" dirty="0" err="1"/>
              <a:t>functions</a:t>
            </a:r>
            <a:r>
              <a:rPr lang="es-ES_tradnl" sz="1600" dirty="0"/>
              <a:t> </a:t>
            </a:r>
            <a:r>
              <a:rPr lang="es-ES_tradnl" sz="1600" dirty="0" err="1"/>
              <a:t>and</a:t>
            </a:r>
            <a:r>
              <a:rPr lang="es-ES_tradnl" sz="1600" dirty="0"/>
              <a:t> </a:t>
            </a:r>
            <a:r>
              <a:rPr lang="es-ES_tradnl" sz="1600" dirty="0" err="1"/>
              <a:t>hadrochemistry</a:t>
            </a:r>
            <a:r>
              <a:rPr lang="es-ES_tradnl" sz="1600" dirty="0"/>
              <a:t>)</a:t>
            </a:r>
            <a:r>
              <a:rPr lang="es-ES_tradnl" sz="1600" dirty="0" smtClean="0"/>
              <a:t> </a:t>
            </a:r>
          </a:p>
          <a:p>
            <a:r>
              <a:rPr lang="es-ES_tradnl" sz="1600" dirty="0" err="1" smtClean="0"/>
              <a:t>allows</a:t>
            </a:r>
            <a:r>
              <a:rPr lang="es-ES_tradnl" sz="1600" dirty="0" smtClean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study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space</a:t>
            </a:r>
            <a:r>
              <a:rPr lang="es-ES_tradnl" sz="1600" dirty="0"/>
              <a:t>-time </a:t>
            </a:r>
            <a:r>
              <a:rPr lang="es-ES_tradnl" sz="1600" dirty="0" err="1"/>
              <a:t>picture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 smtClean="0"/>
              <a:t>hadronisation</a:t>
            </a:r>
            <a:r>
              <a:rPr lang="es-ES_tradnl" sz="1600" dirty="0" smtClean="0"/>
              <a:t> (</a:t>
            </a:r>
            <a:r>
              <a:rPr lang="es-ES_tradnl" sz="1600" dirty="0" err="1" smtClean="0"/>
              <a:t>the</a:t>
            </a:r>
            <a:r>
              <a:rPr lang="es-ES_tradnl" sz="1600" dirty="0" smtClean="0"/>
              <a:t> final </a:t>
            </a:r>
            <a:r>
              <a:rPr lang="es-ES_tradnl" sz="1600" dirty="0" err="1" smtClean="0"/>
              <a:t>phase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of</a:t>
            </a:r>
            <a:r>
              <a:rPr lang="es-ES_tradnl" sz="1600" dirty="0" smtClean="0"/>
              <a:t> QGP).  </a:t>
            </a:r>
            <a:endParaRPr lang="es-ES_tradnl" sz="1600" dirty="0"/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19043" y="1976783"/>
            <a:ext cx="235007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Low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energy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  <a:latin typeface="Symbol" pitchFamily="-111" charset="2"/>
                <a:sym typeface="Symbol" pitchFamily="-111" charset="2"/>
              </a:rPr>
              <a:t>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):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need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of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hadronization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inside</a:t>
            </a:r>
            <a:r>
              <a:rPr lang="es-ES_tradnl" sz="16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Parton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propagation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: pt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broadening</a:t>
            </a:r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Hadron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formation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attenuation</a:t>
            </a:r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 smtClean="0">
                <a:solidFill>
                  <a:schemeClr val="accent2">
                    <a:lumMod val="50000"/>
                  </a:schemeClr>
                </a:solidFill>
              </a:rPr>
              <a:t>High</a:t>
            </a:r>
            <a:r>
              <a:rPr lang="es-ES_tradnl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energy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  <a:latin typeface="Symbol" pitchFamily="-111" charset="2"/>
                <a:sym typeface="Symbol" pitchFamily="-111" charset="2"/>
              </a:rPr>
              <a:t>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):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partonic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evolution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altered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in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the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nuclear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medium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304800" y="5459104"/>
            <a:ext cx="861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600" b="1" dirty="0" smtClean="0"/>
              <a:t> </a:t>
            </a:r>
            <a:r>
              <a:rPr lang="es-ES_tradnl" sz="1600" b="1" dirty="0" err="1" smtClean="0"/>
              <a:t>LHeC</a:t>
            </a:r>
            <a:r>
              <a:rPr lang="es-ES_tradnl" sz="1600" b="1" dirty="0" smtClean="0"/>
              <a:t> : 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study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transition</a:t>
            </a:r>
            <a:r>
              <a:rPr lang="es-ES_tradnl" sz="1600" b="1" dirty="0"/>
              <a:t> </a:t>
            </a:r>
            <a:r>
              <a:rPr lang="es-ES_tradnl" sz="1600" b="1" dirty="0" err="1"/>
              <a:t>from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small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to</a:t>
            </a:r>
            <a:r>
              <a:rPr lang="es-ES_tradnl" sz="1600" b="1" dirty="0"/>
              <a:t> </a:t>
            </a:r>
            <a:r>
              <a:rPr lang="es-ES_tradnl" sz="1600" b="1" dirty="0" err="1"/>
              <a:t>high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energies</a:t>
            </a:r>
            <a:r>
              <a:rPr lang="es-ES_tradnl" sz="1600" b="1" dirty="0" smtClean="0"/>
              <a:t> in </a:t>
            </a:r>
            <a:r>
              <a:rPr lang="es-ES_tradnl" sz="1600" b="1" dirty="0" err="1" smtClean="0"/>
              <a:t>much</a:t>
            </a:r>
            <a:r>
              <a:rPr lang="es-ES_tradnl" sz="1600" b="1" dirty="0" smtClean="0"/>
              <a:t> extended </a:t>
            </a:r>
            <a:r>
              <a:rPr lang="es-ES_tradnl" sz="1600" b="1" dirty="0" err="1" smtClean="0"/>
              <a:t>range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wrt</a:t>
            </a:r>
            <a:r>
              <a:rPr lang="es-ES_tradnl" sz="1600" b="1" dirty="0" smtClean="0"/>
              <a:t>. </a:t>
            </a:r>
            <a:r>
              <a:rPr lang="es-ES_tradnl" sz="1600" b="1" dirty="0" err="1" smtClean="0"/>
              <a:t>fixed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target</a:t>
            </a:r>
            <a:r>
              <a:rPr lang="es-ES_tradnl" sz="1600" b="1" dirty="0" smtClean="0"/>
              <a:t> data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testing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energy</a:t>
            </a:r>
            <a:r>
              <a:rPr lang="es-ES_tradnl" sz="1600" b="1" dirty="0"/>
              <a:t> </a:t>
            </a:r>
            <a:r>
              <a:rPr lang="es-ES_tradnl" sz="1600" b="1" dirty="0" err="1"/>
              <a:t>loss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mechanism</a:t>
            </a:r>
            <a:r>
              <a:rPr lang="es-ES_tradnl" sz="1600" b="1" dirty="0" smtClean="0"/>
              <a:t> crucial </a:t>
            </a:r>
            <a:r>
              <a:rPr lang="es-ES_tradnl" sz="1600" b="1" dirty="0" err="1" smtClean="0"/>
              <a:t>for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understanding</a:t>
            </a:r>
            <a:r>
              <a:rPr lang="es-ES_tradnl" sz="1600" b="1" dirty="0"/>
              <a:t> </a:t>
            </a:r>
            <a:r>
              <a:rPr lang="es-ES_tradnl" sz="1600" b="1" dirty="0" err="1"/>
              <a:t>of</a:t>
            </a:r>
            <a:r>
              <a:rPr lang="es-ES_tradnl" sz="1600" b="1" dirty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medium</a:t>
            </a:r>
            <a:r>
              <a:rPr lang="es-ES_tradnl" sz="1600" b="1" dirty="0"/>
              <a:t> </a:t>
            </a:r>
            <a:r>
              <a:rPr lang="es-ES_tradnl" sz="1600" b="1" dirty="0" err="1"/>
              <a:t>produced</a:t>
            </a:r>
            <a:r>
              <a:rPr lang="es-ES_tradnl" sz="1600" b="1" dirty="0"/>
              <a:t> in </a:t>
            </a:r>
            <a:r>
              <a:rPr lang="es-ES_tradnl" sz="1600" b="1" dirty="0" smtClean="0"/>
              <a:t>HIC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detailed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study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of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heavy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quark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hadronisation</a:t>
            </a:r>
            <a:r>
              <a:rPr lang="es-ES_tradnl" sz="1600" b="1" dirty="0" smtClean="0"/>
              <a:t>  …</a:t>
            </a:r>
            <a:endParaRPr lang="es-ES_tradnl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28" y="5023150"/>
            <a:ext cx="1295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W.Brooks</a:t>
            </a:r>
            <a:r>
              <a:rPr lang="en-US" sz="1000" dirty="0" smtClean="0"/>
              <a:t>, Divonne09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1795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3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-Higgs and </a:t>
            </a:r>
            <a:r>
              <a:rPr lang="en-US" sz="3200" dirty="0" err="1" smtClean="0"/>
              <a:t>ep</a:t>
            </a:r>
            <a:r>
              <a:rPr lang="en-US" sz="3200" dirty="0" smtClean="0"/>
              <a:t>-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135086" y="2288756"/>
            <a:ext cx="3416320" cy="20313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Higgs production</a:t>
            </a:r>
          </a:p>
          <a:p>
            <a:r>
              <a:rPr lang="en-US" dirty="0" smtClean="0"/>
              <a:t>Higgs to </a:t>
            </a:r>
            <a:r>
              <a:rPr lang="en-US" dirty="0" err="1" smtClean="0"/>
              <a:t>bbar</a:t>
            </a:r>
            <a:r>
              <a:rPr lang="en-US" dirty="0" smtClean="0"/>
              <a:t> with S/B=1</a:t>
            </a:r>
          </a:p>
          <a:p>
            <a:r>
              <a:rPr lang="en-US" dirty="0" smtClean="0"/>
              <a:t>CP 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 as Higgs “Factory”</a:t>
            </a:r>
          </a:p>
          <a:p>
            <a:r>
              <a:rPr lang="en-US" dirty="0" smtClean="0"/>
              <a:t>Rates [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more work ..]</a:t>
            </a:r>
          </a:p>
          <a:p>
            <a:r>
              <a:rPr lang="en-US" dirty="0" smtClean="0"/>
              <a:t>H in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</a:p>
          <a:p>
            <a:r>
              <a:rPr lang="en-US" dirty="0" smtClean="0"/>
              <a:t>Precision </a:t>
            </a:r>
            <a:r>
              <a:rPr lang="en-US" dirty="0" err="1" smtClean="0"/>
              <a:t>xg</a:t>
            </a:r>
            <a:r>
              <a:rPr lang="en-US" dirty="0" smtClean="0"/>
              <a:t> and </a:t>
            </a:r>
            <a:r>
              <a:rPr lang="en-US" dirty="0" err="1" smtClean="0"/>
              <a:t>gg</a:t>
            </a:r>
            <a:r>
              <a:rPr lang="en-US" dirty="0" smtClean="0">
                <a:sym typeface="Wingdings"/>
              </a:rPr>
              <a:t> H at the 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41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9803"/>
            <a:ext cx="7772400" cy="87549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Higgs at the </a:t>
            </a:r>
            <a:r>
              <a:rPr lang="en-US" sz="3200" dirty="0" err="1" smtClean="0"/>
              <a:t>LHeC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88" y="2449814"/>
            <a:ext cx="3367749" cy="263051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48288" y="1322265"/>
            <a:ext cx="818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Clean final state, no pile-up, low QCD </a:t>
            </a:r>
            <a:r>
              <a:rPr lang="en-US" dirty="0" err="1" smtClean="0"/>
              <a:t>bgd</a:t>
            </a:r>
            <a:r>
              <a:rPr lang="en-US" dirty="0" smtClean="0"/>
              <a:t>, uniquely WW and ZZ, small theory </a:t>
            </a:r>
            <a:r>
              <a:rPr lang="en-US" dirty="0" err="1" smtClean="0"/>
              <a:t>unc.ties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842" y="2307615"/>
            <a:ext cx="4533478" cy="27530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800" y="5515982"/>
            <a:ext cx="7717189" cy="92333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Full simulation of </a:t>
            </a:r>
            <a:r>
              <a:rPr lang="en-US" dirty="0" err="1" smtClean="0"/>
              <a:t>ep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nu H X  nu </a:t>
            </a:r>
            <a:r>
              <a:rPr lang="en-US" dirty="0" err="1" smtClean="0">
                <a:sym typeface="Wingdings"/>
              </a:rPr>
              <a:t>bbar</a:t>
            </a:r>
            <a:r>
              <a:rPr lang="en-US" dirty="0" smtClean="0">
                <a:sym typeface="Wingdings"/>
              </a:rPr>
              <a:t> X: reconstruction efficiency of 2.5%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With </a:t>
            </a:r>
            <a:r>
              <a:rPr lang="en-US" b="1" dirty="0" err="1" smtClean="0">
                <a:sym typeface="Wingdings"/>
              </a:rPr>
              <a:t>polarised</a:t>
            </a:r>
            <a:r>
              <a:rPr lang="en-US" dirty="0" smtClean="0">
                <a:sym typeface="Wingdings"/>
              </a:rPr>
              <a:t> electrons, 100fb</a:t>
            </a:r>
            <a:r>
              <a:rPr lang="en-US" baseline="30000" dirty="0" smtClean="0">
                <a:sym typeface="Wingdings"/>
              </a:rPr>
              <a:t>-1  </a:t>
            </a:r>
            <a:r>
              <a:rPr lang="en-US" dirty="0" smtClean="0">
                <a:sym typeface="Wingdings"/>
              </a:rPr>
              <a:t> - bb coupling measurement precision of 2-3%.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61543" y="186040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Default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31568" y="5080331"/>
            <a:ext cx="418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U. Klein, ICHEP12, Melbourne for the </a:t>
            </a:r>
            <a:r>
              <a:rPr lang="en-US" dirty="0" err="1" smtClean="0"/>
              <a:t>LHeC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136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189" y="95667"/>
            <a:ext cx="4452136" cy="7573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CP Higgs at the </a:t>
            </a:r>
            <a:r>
              <a:rPr lang="en-US" sz="3200" dirty="0" err="1" smtClean="0"/>
              <a:t>LHeC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523822" y="989066"/>
            <a:ext cx="33187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the SM the Higgs is a J</a:t>
            </a:r>
            <a:r>
              <a:rPr lang="en-US" sz="1600" baseline="30000" dirty="0" smtClean="0"/>
              <a:t>PC</a:t>
            </a:r>
            <a:r>
              <a:rPr lang="en-US" sz="1600" dirty="0" smtClean="0"/>
              <a:t>=0</a:t>
            </a:r>
            <a:r>
              <a:rPr lang="en-US" sz="1600" baseline="30000" dirty="0" smtClean="0"/>
              <a:t>++ </a:t>
            </a:r>
            <a:r>
              <a:rPr lang="en-US" sz="1600" dirty="0" smtClean="0"/>
              <a:t>state.</a:t>
            </a:r>
          </a:p>
          <a:p>
            <a:r>
              <a:rPr lang="en-US" sz="1600" dirty="0" smtClean="0"/>
              <a:t>One needs to measure the EV if CP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s conserved, and the mixture of even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nd odd states if it is not.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38" y="4811286"/>
            <a:ext cx="3529126" cy="491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38" y="5382370"/>
            <a:ext cx="1027951" cy="349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002" y="5474962"/>
            <a:ext cx="872823" cy="256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17" y="5799873"/>
            <a:ext cx="3991814" cy="4242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3238" y="4238409"/>
            <a:ext cx="3793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λ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λ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’) anomalous CP (non) conserving terms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3969" y="2612722"/>
            <a:ext cx="3631310" cy="35917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2825" y="1406188"/>
            <a:ext cx="2489087" cy="24948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831" y="1406189"/>
            <a:ext cx="2329181" cy="23618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51189" y="6395069"/>
            <a:ext cx="23931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>
                <a:hlinkClick r:id="rId9"/>
              </a:rPr>
              <a:t> </a:t>
            </a:r>
            <a:r>
              <a:rPr lang="hu-HU" sz="1200" dirty="0" smtClean="0">
                <a:hlinkClick r:id="rId9"/>
              </a:rPr>
              <a:t>PhysRevLett</a:t>
            </a:r>
            <a:r>
              <a:rPr lang="hu-HU" sz="1200" dirty="0">
                <a:hlinkClick r:id="rId9"/>
              </a:rPr>
              <a:t>.109.261801 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107313" y="6405592"/>
            <a:ext cx="1043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S.Biswal</a:t>
            </a:r>
            <a:r>
              <a:rPr lang="en-US" sz="1200" dirty="0" smtClean="0"/>
              <a:t> et al,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301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1991" y="6454550"/>
            <a:ext cx="6730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LHeC</a:t>
            </a:r>
            <a:r>
              <a:rPr lang="en-US" sz="1400" dirty="0" smtClean="0"/>
              <a:t> Collaboration arXiv:1211:5102, see also </a:t>
            </a:r>
            <a:r>
              <a:rPr lang="en-US" sz="1400" dirty="0" err="1" smtClean="0"/>
              <a:t>O.Bruening</a:t>
            </a:r>
            <a:r>
              <a:rPr lang="en-US" sz="1400" dirty="0" smtClean="0"/>
              <a:t> and </a:t>
            </a:r>
            <a:r>
              <a:rPr lang="en-US" sz="1400" dirty="0" err="1" smtClean="0"/>
              <a:t>M.Klein</a:t>
            </a:r>
            <a:r>
              <a:rPr lang="en-US" sz="1400" dirty="0" smtClean="0"/>
              <a:t> arXiv:1305.2090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04" y="1018907"/>
            <a:ext cx="7760096" cy="5170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2376" y="366818"/>
            <a:ext cx="3263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LHeC</a:t>
            </a:r>
            <a:r>
              <a:rPr lang="en-US" sz="2400" b="1" dirty="0" smtClean="0">
                <a:solidFill>
                  <a:srgbClr val="008000"/>
                </a:solidFill>
              </a:rPr>
              <a:t> at 10</a:t>
            </a:r>
            <a:r>
              <a:rPr lang="en-US" sz="2400" b="1" baseline="30000" dirty="0" smtClean="0">
                <a:solidFill>
                  <a:srgbClr val="008000"/>
                </a:solidFill>
              </a:rPr>
              <a:t>34 </a:t>
            </a:r>
            <a:r>
              <a:rPr lang="en-US" sz="2400" b="1" dirty="0" smtClean="0">
                <a:solidFill>
                  <a:srgbClr val="008000"/>
                </a:solidFill>
              </a:rPr>
              <a:t>Luminosity</a:t>
            </a:r>
            <a:endParaRPr lang="en-US" sz="2400" b="1" baseline="30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5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8786"/>
            <a:ext cx="7772400" cy="100323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LHeC</a:t>
            </a:r>
            <a:r>
              <a:rPr lang="en-US" sz="3200" dirty="0" smtClean="0"/>
              <a:t>  Higgs Rates </a:t>
            </a:r>
            <a:endParaRPr lang="en-US" sz="3200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36796"/>
            <a:ext cx="7422513" cy="537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44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6"/>
            <a:ext cx="8229600" cy="53051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Higgs at the ILC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42" y="226804"/>
            <a:ext cx="8751076" cy="64299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290237" y="6577329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75000"/>
                  </a:schemeClr>
                </a:solidFill>
              </a:rPr>
              <a:t>U.Klein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, before June 12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13120" y="226804"/>
            <a:ext cx="3073680" cy="589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2556" y="195767"/>
            <a:ext cx="5531555" cy="77418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         </a:t>
            </a:r>
            <a:r>
              <a:rPr lang="en-US" sz="2800" dirty="0" smtClean="0"/>
              <a:t>Higgs with the </a:t>
            </a:r>
            <a:r>
              <a:rPr lang="en-US" sz="2800" dirty="0" err="1" smtClean="0"/>
              <a:t>LHeC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22" y="414888"/>
            <a:ext cx="2742369" cy="214203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295" y="969951"/>
            <a:ext cx="3630239" cy="4053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7566" y="5219539"/>
            <a:ext cx="369925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Rates for </a:t>
            </a:r>
            <a:r>
              <a:rPr lang="en-US" sz="1600" dirty="0" err="1" smtClean="0"/>
              <a:t>E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=60 </a:t>
            </a:r>
            <a:r>
              <a:rPr lang="en-US" sz="1600" dirty="0" err="1" smtClean="0"/>
              <a:t>GeV</a:t>
            </a:r>
            <a:r>
              <a:rPr lang="en-US" sz="1600" dirty="0" smtClean="0"/>
              <a:t>, proportional to </a:t>
            </a:r>
            <a:r>
              <a:rPr lang="en-US" sz="1600" dirty="0" err="1" smtClean="0"/>
              <a:t>E</a:t>
            </a:r>
            <a:r>
              <a:rPr lang="en-US" sz="1600" baseline="-25000" dirty="0" err="1" smtClean="0"/>
              <a:t>e</a:t>
            </a:r>
            <a:endParaRPr lang="en-US" sz="1600" baseline="-25000" dirty="0" smtClean="0"/>
          </a:p>
          <a:p>
            <a:r>
              <a:rPr lang="en-US" sz="1600" dirty="0" smtClean="0"/>
              <a:t>Initial study for CDR: </a:t>
            </a:r>
          </a:p>
          <a:p>
            <a:r>
              <a:rPr lang="en-US" sz="1600" dirty="0" smtClean="0"/>
              <a:t>H 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sz="1600" dirty="0" err="1" smtClean="0">
                <a:sym typeface="Wingdings"/>
              </a:rPr>
              <a:t>bbar</a:t>
            </a:r>
            <a:r>
              <a:rPr lang="en-US" sz="1600" dirty="0" smtClean="0">
                <a:sym typeface="Wingdings"/>
              </a:rPr>
              <a:t>: selection efficiency: ~2.5% </a:t>
            </a:r>
          </a:p>
          <a:p>
            <a:r>
              <a:rPr lang="en-US" sz="1600" dirty="0" smtClean="0">
                <a:sym typeface="Wingdings"/>
              </a:rPr>
              <a:t>which gives  5000 events with S/B=1.</a:t>
            </a:r>
          </a:p>
          <a:p>
            <a:r>
              <a:rPr lang="en-US" sz="1600" dirty="0">
                <a:sym typeface="Wingdings"/>
              </a:rPr>
              <a:t>c</a:t>
            </a:r>
            <a:r>
              <a:rPr lang="en-US" sz="1600" dirty="0" smtClean="0">
                <a:sym typeface="Wingdings"/>
              </a:rPr>
              <a:t>orresponding to 0.7% coupling precision.</a:t>
            </a:r>
          </a:p>
          <a:p>
            <a:r>
              <a:rPr lang="en-US" sz="1400" dirty="0" smtClean="0">
                <a:sym typeface="Wingdings"/>
              </a:rPr>
              <a:t>[</a:t>
            </a:r>
            <a:r>
              <a:rPr lang="en-US" sz="1400" dirty="0" err="1" smtClean="0">
                <a:sym typeface="Wingdings"/>
              </a:rPr>
              <a:t>cf</a:t>
            </a:r>
            <a:r>
              <a:rPr lang="en-US" sz="1400" dirty="0" smtClean="0">
                <a:sym typeface="Wingdings"/>
              </a:rPr>
              <a:t>: CDR, </a:t>
            </a:r>
            <a:r>
              <a:rPr lang="en-US" sz="1400" dirty="0" err="1" smtClean="0">
                <a:sym typeface="Wingdings"/>
              </a:rPr>
              <a:t>U.Klein</a:t>
            </a:r>
            <a:r>
              <a:rPr lang="en-US" sz="1400" dirty="0" smtClean="0">
                <a:sym typeface="Wingdings"/>
              </a:rPr>
              <a:t> ICHEP12, </a:t>
            </a:r>
            <a:r>
              <a:rPr lang="en-US" sz="1400" dirty="0" err="1" smtClean="0">
                <a:sym typeface="Wingdings"/>
              </a:rPr>
              <a:t>B.Mellado</a:t>
            </a:r>
            <a:r>
              <a:rPr lang="en-US" sz="1400" dirty="0" smtClean="0">
                <a:sym typeface="Wingdings"/>
              </a:rPr>
              <a:t> LPCC]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48121" y="3160889"/>
            <a:ext cx="3650208" cy="350865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Unique production mechanism (WW,ZZ)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lean experimental conditions:</a:t>
            </a:r>
          </a:p>
          <a:p>
            <a:r>
              <a:rPr lang="en-US" sz="1600" dirty="0" smtClean="0"/>
              <a:t>No pileup, simpler final state …</a:t>
            </a:r>
          </a:p>
          <a:p>
            <a:endParaRPr lang="en-US" sz="1600" dirty="0" smtClean="0"/>
          </a:p>
          <a:p>
            <a:r>
              <a:rPr lang="en-US" sz="1600" b="1" dirty="0" err="1" smtClean="0"/>
              <a:t>LHeC</a:t>
            </a:r>
            <a:r>
              <a:rPr lang="en-US" sz="1600" b="1" dirty="0" smtClean="0"/>
              <a:t> at 10</a:t>
            </a:r>
            <a:r>
              <a:rPr lang="en-US" sz="1600" b="1" baseline="30000" dirty="0" smtClean="0"/>
              <a:t>34</a:t>
            </a:r>
            <a:r>
              <a:rPr lang="en-US" sz="1600" b="1" dirty="0" smtClean="0"/>
              <a:t>cm</a:t>
            </a:r>
            <a:r>
              <a:rPr lang="en-US" sz="1600" b="1" baseline="30000" smtClean="0"/>
              <a:t>-2</a:t>
            </a:r>
            <a:r>
              <a:rPr lang="en-US" sz="1600" b="1" smtClean="0"/>
              <a:t>s</a:t>
            </a:r>
            <a:r>
              <a:rPr lang="en-US" sz="1600" b="1" baseline="30000" dirty="0" smtClean="0"/>
              <a:t>-1 </a:t>
            </a:r>
            <a:r>
              <a:rPr lang="en-US" sz="1600" b="1" dirty="0" smtClean="0"/>
              <a:t>: arXiv:1211:5102</a:t>
            </a:r>
          </a:p>
          <a:p>
            <a:r>
              <a:rPr lang="en-US" sz="1600" dirty="0" err="1" smtClean="0"/>
              <a:t>Nb</a:t>
            </a:r>
            <a:r>
              <a:rPr lang="en-US" sz="1600" dirty="0" smtClean="0"/>
              <a:t>: Cross section and luminosity as large</a:t>
            </a:r>
          </a:p>
          <a:p>
            <a:r>
              <a:rPr lang="en-US" sz="1600" dirty="0" smtClean="0"/>
              <a:t>as are projected for the ILC. Access to</a:t>
            </a:r>
          </a:p>
          <a:p>
            <a:r>
              <a:rPr lang="en-US" sz="1600" dirty="0" smtClean="0"/>
              <a:t>difficult channels (</a:t>
            </a:r>
            <a:r>
              <a:rPr lang="en-US" sz="1600" dirty="0" err="1" smtClean="0"/>
              <a:t>ττ</a:t>
            </a:r>
            <a:r>
              <a:rPr lang="en-US" sz="1600" dirty="0" smtClean="0"/>
              <a:t>, cc – under study)</a:t>
            </a:r>
          </a:p>
          <a:p>
            <a:endParaRPr lang="en-US" sz="1600" dirty="0"/>
          </a:p>
          <a:p>
            <a:r>
              <a:rPr lang="en-US" sz="1600" dirty="0" smtClean="0"/>
              <a:t>With its unique Higgs measurements and </a:t>
            </a:r>
          </a:p>
          <a:p>
            <a:r>
              <a:rPr lang="en-US" sz="1600" dirty="0" smtClean="0"/>
              <a:t>precision N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LO PDFs and </a:t>
            </a:r>
            <a:r>
              <a:rPr lang="en-US" sz="1600" dirty="0" err="1" smtClean="0"/>
              <a:t>δ</a:t>
            </a:r>
            <a:r>
              <a:rPr lang="en-US" sz="1600" dirty="0" smtClean="0"/>
              <a:t>α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 , </a:t>
            </a:r>
          </a:p>
          <a:p>
            <a:r>
              <a:rPr lang="en-US" sz="1600" b="1" dirty="0" err="1">
                <a:solidFill>
                  <a:srgbClr val="0000FF"/>
                </a:solidFill>
              </a:rPr>
              <a:t>e</a:t>
            </a:r>
            <a:r>
              <a:rPr lang="en-US" sz="1600" b="1" dirty="0" err="1" smtClean="0">
                <a:solidFill>
                  <a:srgbClr val="0000FF"/>
                </a:solidFill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</a:rPr>
              <a:t> upgrade transforms the LHC facility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i</a:t>
            </a:r>
            <a:r>
              <a:rPr lang="en-US" sz="1600" b="1" dirty="0" smtClean="0">
                <a:solidFill>
                  <a:srgbClr val="0000FF"/>
                </a:solidFill>
              </a:rPr>
              <a:t>nto a precision Higgs factory.</a:t>
            </a:r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cf</a:t>
            </a:r>
            <a:r>
              <a:rPr lang="en-US" sz="1400" dirty="0" smtClean="0"/>
              <a:t> arXiv:1211:5102 + OB, MK: arXiv:1305:2090]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817554" y="5329335"/>
            <a:ext cx="19879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Max Klein, Les </a:t>
            </a:r>
            <a:r>
              <a:rPr lang="en-US" sz="1100" dirty="0" err="1" smtClean="0"/>
              <a:t>Houches</a:t>
            </a:r>
            <a:r>
              <a:rPr lang="en-US" sz="1100" dirty="0" smtClean="0"/>
              <a:t> 12.6.13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586222" y="2695221"/>
            <a:ext cx="2617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ZZ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 H  ~10 times lower rate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3660760" y="2722266"/>
            <a:ext cx="7635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LPCC  </a:t>
            </a:r>
            <a:r>
              <a:rPr lang="en-US" sz="1400" dirty="0" err="1" smtClean="0"/>
              <a:t>LHeC</a:t>
            </a:r>
            <a:r>
              <a:rPr lang="en-US" sz="1400" dirty="0" smtClean="0"/>
              <a:t> Workshop at CERN– April12+ 13:  </a:t>
            </a:r>
            <a:r>
              <a:rPr lang="en-US" sz="1400" dirty="0" err="1" smtClean="0"/>
              <a:t>indico</a:t>
            </a:r>
            <a:r>
              <a:rPr lang="en-US" sz="1400" dirty="0" smtClean="0"/>
              <a:t>: 244768 and 244990</a:t>
            </a:r>
          </a:p>
        </p:txBody>
      </p:sp>
    </p:spTree>
    <p:extLst>
      <p:ext uri="{BB962C8B-B14F-4D97-AF65-F5344CB8AC3E}">
        <p14:creationId xmlns:p14="http://schemas.microsoft.com/office/powerpoint/2010/main" val="1556417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x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6" y="282015"/>
            <a:ext cx="7050189" cy="63755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0335" y="295388"/>
            <a:ext cx="1721032" cy="590931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Exp</a:t>
            </a:r>
            <a:r>
              <a:rPr lang="en-US" dirty="0" smtClean="0"/>
              <a:t> uncertainty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LHeC</a:t>
            </a:r>
            <a:r>
              <a:rPr lang="en-US" dirty="0" smtClean="0"/>
              <a:t> Higgs</a:t>
            </a:r>
          </a:p>
          <a:p>
            <a:r>
              <a:rPr lang="en-US" dirty="0"/>
              <a:t>c</a:t>
            </a:r>
            <a:r>
              <a:rPr lang="en-US" dirty="0" smtClean="0"/>
              <a:t>ross section is</a:t>
            </a:r>
          </a:p>
          <a:p>
            <a:r>
              <a:rPr lang="en-US" dirty="0" smtClean="0"/>
              <a:t>0.25% (</a:t>
            </a:r>
            <a:r>
              <a:rPr lang="en-US" dirty="0" err="1" smtClean="0"/>
              <a:t>sys+sta</a:t>
            </a:r>
            <a:r>
              <a:rPr lang="en-US" dirty="0" smtClean="0"/>
              <a:t>),</a:t>
            </a:r>
          </a:p>
          <a:p>
            <a:r>
              <a:rPr lang="en-US" dirty="0" smtClean="0"/>
              <a:t>using </a:t>
            </a:r>
            <a:r>
              <a:rPr lang="en-US" dirty="0" err="1" smtClean="0"/>
              <a:t>LHeC</a:t>
            </a:r>
            <a:r>
              <a:rPr lang="en-US" dirty="0" smtClean="0"/>
              <a:t> only.</a:t>
            </a:r>
          </a:p>
          <a:p>
            <a:endParaRPr lang="en-US" dirty="0" smtClean="0"/>
          </a:p>
          <a:p>
            <a:r>
              <a:rPr lang="en-US" dirty="0" smtClean="0"/>
              <a:t>Leads to mass</a:t>
            </a:r>
          </a:p>
          <a:p>
            <a:r>
              <a:rPr lang="en-US" dirty="0" smtClean="0"/>
              <a:t>sensitivity..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Strong coupling</a:t>
            </a:r>
          </a:p>
          <a:p>
            <a:r>
              <a:rPr lang="en-US" dirty="0"/>
              <a:t>u</a:t>
            </a:r>
            <a:r>
              <a:rPr lang="en-US" dirty="0" smtClean="0"/>
              <a:t>nderlying </a:t>
            </a:r>
          </a:p>
          <a:p>
            <a:r>
              <a:rPr lang="en-US" dirty="0"/>
              <a:t>p</a:t>
            </a:r>
            <a:r>
              <a:rPr lang="en-US" dirty="0" smtClean="0"/>
              <a:t>arameter</a:t>
            </a:r>
          </a:p>
          <a:p>
            <a:r>
              <a:rPr lang="en-US" dirty="0" smtClean="0"/>
              <a:t>(0.005 – 10%).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: 0.0002</a:t>
            </a:r>
          </a:p>
          <a:p>
            <a:endParaRPr lang="en-US" dirty="0"/>
          </a:p>
          <a:p>
            <a:r>
              <a:rPr lang="en-US" dirty="0" smtClean="0"/>
              <a:t>Needs N</a:t>
            </a:r>
            <a:r>
              <a:rPr lang="en-US" baseline="30000" dirty="0" smtClean="0"/>
              <a:t>3</a:t>
            </a:r>
            <a:r>
              <a:rPr lang="en-US" dirty="0" smtClean="0"/>
              <a:t>LO</a:t>
            </a:r>
          </a:p>
          <a:p>
            <a:endParaRPr lang="en-US" dirty="0"/>
          </a:p>
          <a:p>
            <a:r>
              <a:rPr lang="en-US" dirty="0" smtClean="0"/>
              <a:t>HQ treatment</a:t>
            </a:r>
          </a:p>
          <a:p>
            <a:r>
              <a:rPr lang="en-US" dirty="0"/>
              <a:t>i</a:t>
            </a:r>
            <a:r>
              <a:rPr lang="en-US" dirty="0" smtClean="0"/>
              <a:t>mportant 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FF"/>
                </a:solidFill>
              </a:rPr>
              <a:t>PRECISION </a:t>
            </a:r>
            <a:r>
              <a:rPr lang="en-US" b="1" dirty="0" err="1" smtClean="0">
                <a:solidFill>
                  <a:srgbClr val="0000FF"/>
                </a:solidFill>
              </a:rPr>
              <a:t>σ</a:t>
            </a:r>
            <a:r>
              <a:rPr lang="en-US" b="1" dirty="0" smtClean="0">
                <a:solidFill>
                  <a:srgbClr val="0000FF"/>
                </a:solidFill>
              </a:rPr>
              <a:t>(H)</a:t>
            </a:r>
          </a:p>
        </p:txBody>
      </p:sp>
      <p:sp>
        <p:nvSpPr>
          <p:cNvPr id="5" name="Rectangle 4"/>
          <p:cNvSpPr/>
          <p:nvPr/>
        </p:nvSpPr>
        <p:spPr>
          <a:xfrm>
            <a:off x="822581" y="6060726"/>
            <a:ext cx="6234300" cy="5968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154" y="6253782"/>
            <a:ext cx="3418181" cy="289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8013" y="6173880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 production (</a:t>
            </a:r>
            <a:r>
              <a:rPr lang="en-US" dirty="0" err="1" smtClean="0"/>
              <a:t>gg</a:t>
            </a:r>
            <a:r>
              <a:rPr lang="en-US" dirty="0" smtClean="0"/>
              <a:t>) at the LHC is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06807" y="522180"/>
            <a:ext cx="222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Calculated for scale of M</a:t>
            </a:r>
            <a:r>
              <a:rPr lang="en-US" sz="1400" baseline="-25000" dirty="0" smtClean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/2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013" y="6488331"/>
            <a:ext cx="6577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Bandurin</a:t>
            </a:r>
            <a:r>
              <a:rPr lang="en-US" sz="1600" dirty="0" smtClean="0"/>
              <a:t> (ICHEP12) Higgs physics at the LHC is limited by the PDF knowledge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1333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56" y="368300"/>
            <a:ext cx="8653052" cy="5791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44328" y="463043"/>
            <a:ext cx="1045080" cy="3572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8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d_sche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5" y="437444"/>
            <a:ext cx="8088032" cy="5178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465" y="5860368"/>
            <a:ext cx="8303838" cy="923330"/>
          </a:xfrm>
          <a:prstGeom prst="rect">
            <a:avLst/>
          </a:prstGeom>
          <a:noFill/>
          <a:ln>
            <a:solidFill>
              <a:srgbClr val="C79348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60 </a:t>
            </a:r>
            <a:r>
              <a:rPr lang="en-US" dirty="0" err="1" smtClean="0"/>
              <a:t>GeV</a:t>
            </a:r>
            <a:r>
              <a:rPr lang="en-US" dirty="0" smtClean="0"/>
              <a:t> electron beam energy, L= 10</a:t>
            </a:r>
            <a:r>
              <a:rPr lang="en-US" baseline="30000" dirty="0" smtClean="0"/>
              <a:t>33 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, √s=1.3 </a:t>
            </a:r>
            <a:r>
              <a:rPr lang="en-US" dirty="0" err="1" smtClean="0"/>
              <a:t>TeV</a:t>
            </a:r>
            <a:r>
              <a:rPr lang="en-US" dirty="0" smtClean="0"/>
              <a:t>: Q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max</a:t>
            </a:r>
            <a:r>
              <a:rPr lang="en-US" dirty="0" smtClean="0"/>
              <a:t>= 10</a:t>
            </a:r>
            <a:r>
              <a:rPr lang="en-US" baseline="30000" dirty="0" smtClean="0"/>
              <a:t>6</a:t>
            </a:r>
            <a:r>
              <a:rPr lang="en-US" dirty="0" smtClean="0"/>
              <a:t> GeV</a:t>
            </a:r>
            <a:r>
              <a:rPr lang="en-US" baseline="30000" dirty="0" smtClean="0"/>
              <a:t>2</a:t>
            </a:r>
            <a:r>
              <a:rPr lang="en-US" dirty="0" smtClean="0"/>
              <a:t>, 10</a:t>
            </a:r>
            <a:r>
              <a:rPr lang="en-US" baseline="30000" dirty="0" smtClean="0"/>
              <a:t>-6</a:t>
            </a:r>
            <a:r>
              <a:rPr lang="en-US" dirty="0" smtClean="0"/>
              <a:t> &lt; x&lt; 1</a:t>
            </a:r>
          </a:p>
          <a:p>
            <a:r>
              <a:rPr lang="en-US" dirty="0" smtClean="0"/>
              <a:t>Recirculating </a:t>
            </a:r>
            <a:r>
              <a:rPr lang="en-US" dirty="0" err="1" smtClean="0"/>
              <a:t>linac</a:t>
            </a:r>
            <a:r>
              <a:rPr lang="en-US" dirty="0" smtClean="0"/>
              <a:t> (2 </a:t>
            </a:r>
            <a:r>
              <a:rPr lang="en-US" sz="1400" dirty="0" smtClean="0"/>
              <a:t>*</a:t>
            </a:r>
            <a:r>
              <a:rPr lang="en-US" dirty="0" smtClean="0"/>
              <a:t> 1km, 2*60 cavity </a:t>
            </a:r>
            <a:r>
              <a:rPr lang="en-US" dirty="0" err="1" smtClean="0"/>
              <a:t>cryo</a:t>
            </a:r>
            <a:r>
              <a:rPr lang="en-US" dirty="0" smtClean="0"/>
              <a:t> modules, 3 passes, energy recovery)</a:t>
            </a:r>
          </a:p>
          <a:p>
            <a:r>
              <a:rPr lang="en-US" dirty="0" smtClean="0"/>
              <a:t>Ring-ring as fall back.  “SAPHIRE” 4 pass 80 </a:t>
            </a:r>
            <a:r>
              <a:rPr lang="en-US" dirty="0" err="1" smtClean="0"/>
              <a:t>GeV</a:t>
            </a:r>
            <a:r>
              <a:rPr lang="en-US" dirty="0" smtClean="0"/>
              <a:t> option to do mainly:  </a:t>
            </a:r>
            <a:r>
              <a:rPr lang="en-US" dirty="0" err="1" smtClean="0"/>
              <a:t>γγ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3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3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-next steps and final remarks-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447219" y="2301986"/>
            <a:ext cx="4214766" cy="25853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Physics studies and further LHC discoveries</a:t>
            </a:r>
          </a:p>
          <a:p>
            <a:r>
              <a:rPr lang="en-US" dirty="0" smtClean="0"/>
              <a:t>Interaction region</a:t>
            </a:r>
          </a:p>
          <a:p>
            <a:r>
              <a:rPr lang="en-US" dirty="0" smtClean="0"/>
              <a:t>Detector simulation (not shown)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 Test Facility</a:t>
            </a:r>
          </a:p>
          <a:p>
            <a:r>
              <a:rPr lang="en-US" dirty="0" smtClean="0"/>
              <a:t>Magnet designs</a:t>
            </a:r>
          </a:p>
          <a:p>
            <a:endParaRPr lang="en-US" dirty="0"/>
          </a:p>
          <a:p>
            <a:r>
              <a:rPr lang="en-US" dirty="0" smtClean="0"/>
              <a:t>Theory and experiment</a:t>
            </a:r>
          </a:p>
          <a:p>
            <a:r>
              <a:rPr lang="en-US" dirty="0" smtClean="0"/>
              <a:t>Future </a:t>
            </a:r>
            <a:r>
              <a:rPr lang="en-US" dirty="0" err="1" smtClean="0"/>
              <a:t>ep</a:t>
            </a:r>
            <a:r>
              <a:rPr lang="en-US" dirty="0" smtClean="0"/>
              <a:t> colliders and the energy frontier</a:t>
            </a:r>
          </a:p>
          <a:p>
            <a:r>
              <a:rPr lang="en-US" dirty="0" smtClean="0"/>
              <a:t>A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17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cs typeface="Avenir Heavy"/>
              </a:rPr>
              <a:t>Top Quark and </a:t>
            </a:r>
            <a:r>
              <a:rPr lang="en-US" sz="3600" dirty="0" err="1" smtClean="0">
                <a:cs typeface="Avenir Heavy"/>
              </a:rPr>
              <a:t>Leptoquarks</a:t>
            </a:r>
            <a:r>
              <a:rPr lang="en-US" dirty="0" smtClean="0">
                <a:cs typeface="Avenir Heavy"/>
              </a:rPr>
              <a:t/>
            </a:r>
            <a:br>
              <a:rPr lang="en-US" dirty="0" smtClean="0">
                <a:cs typeface="Avenir Heavy"/>
              </a:rPr>
            </a:br>
            <a:endParaRPr lang="en-US" dirty="0"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674" y="832927"/>
            <a:ext cx="4546264" cy="42536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8263" y="5086574"/>
            <a:ext cx="4044697" cy="1200328"/>
          </a:xfrm>
          <a:prstGeom prst="rect">
            <a:avLst/>
          </a:prstGeom>
          <a:solidFill>
            <a:srgbClr val="0000FF">
              <a:alpha val="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Leptoquarks</a:t>
            </a:r>
            <a:r>
              <a:rPr lang="en-US" sz="1400" dirty="0" smtClean="0"/>
              <a:t> (-gluons) are predicted in RPV SUSY,</a:t>
            </a:r>
          </a:p>
          <a:p>
            <a:r>
              <a:rPr lang="en-US" sz="1400" dirty="0" smtClean="0"/>
              <a:t>E6, extended </a:t>
            </a:r>
            <a:r>
              <a:rPr lang="en-US" sz="1400" dirty="0" err="1" smtClean="0"/>
              <a:t>technicolour</a:t>
            </a:r>
            <a:r>
              <a:rPr lang="en-US" sz="1400" dirty="0" smtClean="0"/>
              <a:t> theories or </a:t>
            </a:r>
            <a:r>
              <a:rPr lang="en-US" sz="1400" dirty="0" err="1" smtClean="0"/>
              <a:t>Pati</a:t>
            </a:r>
            <a:r>
              <a:rPr lang="en-US" sz="1400" dirty="0" smtClean="0"/>
              <a:t>-Salam.</a:t>
            </a:r>
          </a:p>
          <a:p>
            <a:endParaRPr lang="en-US" sz="1400" dirty="0"/>
          </a:p>
          <a:p>
            <a:r>
              <a:rPr lang="en-US" sz="1400" dirty="0" smtClean="0"/>
              <a:t>The </a:t>
            </a:r>
            <a:r>
              <a:rPr lang="en-US" sz="1400" dirty="0" err="1" smtClean="0"/>
              <a:t>LHeC</a:t>
            </a:r>
            <a:r>
              <a:rPr lang="en-US" sz="1400" dirty="0" smtClean="0"/>
              <a:t> is the appropriate configuration to do their</a:t>
            </a:r>
          </a:p>
          <a:p>
            <a:r>
              <a:rPr lang="en-US" sz="1400" dirty="0" smtClean="0"/>
              <a:t>spectroscopy, should they be discovered at the LHC.</a:t>
            </a:r>
            <a:r>
              <a:rPr lang="en-US" sz="1600" dirty="0" smtClean="0"/>
              <a:t>  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07999" y="1170865"/>
            <a:ext cx="3429144" cy="1169551"/>
          </a:xfrm>
          <a:prstGeom prst="rect">
            <a:avLst/>
          </a:prstGeom>
          <a:solidFill>
            <a:srgbClr val="0000FF">
              <a:alpha val="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</a:t>
            </a:r>
            <a:r>
              <a:rPr lang="en-US" sz="1400" dirty="0" err="1" smtClean="0"/>
              <a:t>LHeC</a:t>
            </a:r>
            <a:r>
              <a:rPr lang="en-US" sz="1400" dirty="0" smtClean="0"/>
              <a:t> is a (single) top quark production</a:t>
            </a:r>
          </a:p>
          <a:p>
            <a:r>
              <a:rPr lang="en-US" sz="1400" dirty="0" smtClean="0"/>
              <a:t>factory, via </a:t>
            </a:r>
            <a:r>
              <a:rPr lang="en-US" sz="1400" dirty="0" err="1" smtClean="0"/>
              <a:t>Wb</a:t>
            </a:r>
            <a:r>
              <a:rPr lang="en-US" sz="1400" dirty="0" smtClean="0"/>
              <a:t> </a:t>
            </a:r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t. Top was never observed</a:t>
            </a:r>
          </a:p>
          <a:p>
            <a:r>
              <a:rPr lang="en-US" sz="1400" dirty="0">
                <a:sym typeface="Wingdings"/>
              </a:rPr>
              <a:t>i</a:t>
            </a:r>
            <a:r>
              <a:rPr lang="en-US" sz="1400" dirty="0" smtClean="0">
                <a:sym typeface="Wingdings"/>
              </a:rPr>
              <a:t>n DIS. With </a:t>
            </a:r>
            <a:r>
              <a:rPr lang="en-US" sz="1400" dirty="0" err="1" smtClean="0">
                <a:sym typeface="Wingdings"/>
              </a:rPr>
              <a:t>ep</a:t>
            </a:r>
            <a:r>
              <a:rPr lang="en-US" sz="1400" dirty="0" smtClean="0">
                <a:sym typeface="Wingdings"/>
              </a:rPr>
              <a:t>:   top-PDF </a:t>
            </a:r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6 </a:t>
            </a:r>
            <a:r>
              <a:rPr lang="en-US" sz="1400" dirty="0" err="1" smtClean="0">
                <a:sym typeface="Wingdings"/>
              </a:rPr>
              <a:t>flavour</a:t>
            </a:r>
            <a:r>
              <a:rPr lang="en-US" sz="1400" dirty="0" smtClean="0">
                <a:sym typeface="Wingdings"/>
              </a:rPr>
              <a:t> VFNS, </a:t>
            </a:r>
          </a:p>
          <a:p>
            <a:r>
              <a:rPr lang="en-US" sz="1400" dirty="0">
                <a:sym typeface="Wingdings"/>
              </a:rPr>
              <a:t>p</a:t>
            </a:r>
            <a:r>
              <a:rPr lang="en-US" sz="1400" dirty="0" smtClean="0">
                <a:sym typeface="Wingdings"/>
              </a:rPr>
              <a:t>recision M</a:t>
            </a:r>
            <a:r>
              <a:rPr lang="en-US" sz="1400" baseline="-25000" dirty="0" smtClean="0">
                <a:sym typeface="Wingdings"/>
              </a:rPr>
              <a:t>t</a:t>
            </a:r>
            <a:r>
              <a:rPr lang="en-US" sz="1400" dirty="0" smtClean="0">
                <a:sym typeface="Wingdings"/>
              </a:rPr>
              <a:t> direct and from cross section,</a:t>
            </a:r>
          </a:p>
          <a:p>
            <a:r>
              <a:rPr lang="en-US" sz="1400" dirty="0">
                <a:sym typeface="Wingdings"/>
              </a:rPr>
              <a:t>a</a:t>
            </a:r>
            <a:r>
              <a:rPr lang="en-US" sz="1400" dirty="0" smtClean="0">
                <a:sym typeface="Wingdings"/>
              </a:rPr>
              <a:t>nomalous couplings</a:t>
            </a:r>
            <a:r>
              <a:rPr lang="en-US" sz="1400" dirty="0" smtClean="0"/>
              <a:t>  [to be studied]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46" y="2763157"/>
            <a:ext cx="3604628" cy="36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11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834306"/>
            <a:ext cx="5486400" cy="3737694"/>
          </a:xfrm>
          <a:prstGeom prst="rect">
            <a:avLst/>
          </a:prstGeom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1627470"/>
            <a:ext cx="2066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Rectangular Callout 19"/>
          <p:cNvSpPr>
            <a:spLocks noChangeArrowheads="1"/>
          </p:cNvSpPr>
          <p:nvPr/>
        </p:nvSpPr>
        <p:spPr bwMode="auto">
          <a:xfrm>
            <a:off x="4648200" y="838200"/>
            <a:ext cx="1676400" cy="685800"/>
          </a:xfrm>
          <a:prstGeom prst="wedgeRectCallout">
            <a:avLst>
              <a:gd name="adj1" fmla="val 60306"/>
              <a:gd name="adj2" fmla="val 190218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318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"/>
                <a:cs typeface="Baskerville"/>
              </a:rPr>
              <a:t>LR </a:t>
            </a:r>
            <a:r>
              <a:rPr lang="en-US" sz="3200" dirty="0" err="1" smtClean="0">
                <a:latin typeface="Baskerville"/>
                <a:cs typeface="Baskerville"/>
              </a:rPr>
              <a:t>LHeC</a:t>
            </a:r>
            <a:r>
              <a:rPr lang="en-US" sz="3200" dirty="0" smtClean="0">
                <a:latin typeface="Baskerville"/>
                <a:cs typeface="Baskerville"/>
              </a:rPr>
              <a:t> IR layout &amp; SC IR </a:t>
            </a:r>
            <a:r>
              <a:rPr lang="en-US" sz="3200" dirty="0" err="1" smtClean="0">
                <a:latin typeface="Baskerville"/>
                <a:cs typeface="Baskerville"/>
              </a:rPr>
              <a:t>quadrupoles</a:t>
            </a:r>
            <a:endParaRPr lang="en-US" sz="3200" dirty="0" smtClean="0">
              <a:latin typeface="Baskerville"/>
              <a:cs typeface="Baskerville"/>
            </a:endParaRPr>
          </a:p>
        </p:txBody>
      </p:sp>
      <p:pic>
        <p:nvPicPr>
          <p:cNvPr id="9319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71625"/>
            <a:ext cx="20097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1" name="Rectangular Callout 8"/>
          <p:cNvSpPr>
            <a:spLocks noChangeArrowheads="1"/>
          </p:cNvSpPr>
          <p:nvPr/>
        </p:nvSpPr>
        <p:spPr bwMode="auto">
          <a:xfrm>
            <a:off x="4343400" y="3886200"/>
            <a:ext cx="914400" cy="914400"/>
          </a:xfrm>
          <a:prstGeom prst="wedgeRectCallout">
            <a:avLst>
              <a:gd name="adj1" fmla="val -26690"/>
              <a:gd name="adj2" fmla="val -118759"/>
            </a:avLst>
          </a:prstGeom>
          <a:solidFill>
            <a:srgbClr val="66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Non-colliding proton beam</a:t>
            </a:r>
          </a:p>
        </p:txBody>
      </p:sp>
      <p:sp>
        <p:nvSpPr>
          <p:cNvPr id="93192" name="Rectangular Callout 9"/>
          <p:cNvSpPr>
            <a:spLocks noChangeArrowheads="1"/>
          </p:cNvSpPr>
          <p:nvPr/>
        </p:nvSpPr>
        <p:spPr bwMode="auto">
          <a:xfrm>
            <a:off x="152400" y="3886200"/>
            <a:ext cx="1295400" cy="533400"/>
          </a:xfrm>
          <a:prstGeom prst="wedgeRectCallout">
            <a:avLst>
              <a:gd name="adj1" fmla="val 23144"/>
              <a:gd name="adj2" fmla="val -141069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colliding proton beam</a:t>
            </a:r>
          </a:p>
        </p:txBody>
      </p:sp>
      <p:sp>
        <p:nvSpPr>
          <p:cNvPr id="93193" name="Rectangular Callout 10"/>
          <p:cNvSpPr>
            <a:spLocks noChangeArrowheads="1"/>
          </p:cNvSpPr>
          <p:nvPr/>
        </p:nvSpPr>
        <p:spPr bwMode="auto">
          <a:xfrm>
            <a:off x="2514600" y="2971800"/>
            <a:ext cx="914400" cy="533400"/>
          </a:xfrm>
          <a:prstGeom prst="wedgeRectCallout">
            <a:avLst>
              <a:gd name="adj1" fmla="val 71130"/>
              <a:gd name="adj2" fmla="val -27806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Electron beam</a:t>
            </a:r>
          </a:p>
        </p:txBody>
      </p:sp>
      <p:sp>
        <p:nvSpPr>
          <p:cNvPr id="93194" name="Rectangular Callout 11"/>
          <p:cNvSpPr>
            <a:spLocks noChangeArrowheads="1"/>
          </p:cNvSpPr>
          <p:nvPr/>
        </p:nvSpPr>
        <p:spPr bwMode="auto">
          <a:xfrm>
            <a:off x="2438400" y="990600"/>
            <a:ext cx="1295400" cy="457200"/>
          </a:xfrm>
          <a:prstGeom prst="wedgeRectCallout">
            <a:avLst>
              <a:gd name="adj1" fmla="val -27556"/>
              <a:gd name="adj2" fmla="val 138009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Synchrotron radiation</a:t>
            </a:r>
          </a:p>
        </p:txBody>
      </p:sp>
      <p:sp>
        <p:nvSpPr>
          <p:cNvPr id="93195" name="Rectangle 5"/>
          <p:cNvSpPr>
            <a:spLocks noChangeArrowheads="1"/>
          </p:cNvSpPr>
          <p:nvPr/>
        </p:nvSpPr>
        <p:spPr bwMode="auto">
          <a:xfrm>
            <a:off x="228600" y="5430728"/>
            <a:ext cx="495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Baskerville"/>
                <a:cs typeface="Baskerville"/>
              </a:rPr>
              <a:t>High-gradient SC IR </a:t>
            </a:r>
            <a:r>
              <a:rPr lang="en-US" dirty="0" err="1">
                <a:solidFill>
                  <a:srgbClr val="000000"/>
                </a:solidFill>
                <a:latin typeface="Baskerville"/>
                <a:cs typeface="Baskerville"/>
              </a:rPr>
              <a:t>quadrupoles</a:t>
            </a:r>
            <a:r>
              <a:rPr lang="en-US" dirty="0">
                <a:solidFill>
                  <a:srgbClr val="000000"/>
                </a:solidFill>
                <a:latin typeface="Baskerville"/>
                <a:cs typeface="Baskerville"/>
              </a:rPr>
              <a:t> based on Nb</a:t>
            </a:r>
            <a:r>
              <a:rPr lang="en-US" baseline="-25000" dirty="0">
                <a:solidFill>
                  <a:srgbClr val="000000"/>
                </a:solidFill>
                <a:latin typeface="Baskerville"/>
                <a:cs typeface="Baskerville"/>
              </a:rPr>
              <a:t>3</a:t>
            </a:r>
            <a:r>
              <a:rPr lang="en-US" dirty="0">
                <a:solidFill>
                  <a:srgbClr val="000000"/>
                </a:solidFill>
                <a:latin typeface="Baskerville"/>
                <a:cs typeface="Baskerville"/>
              </a:rPr>
              <a:t>Sn for colliding proton beam with common low-</a:t>
            </a:r>
            <a:r>
              <a:rPr lang="en-US" dirty="0" smtClean="0">
                <a:solidFill>
                  <a:srgbClr val="000000"/>
                </a:solidFill>
                <a:latin typeface="Baskerville"/>
                <a:cs typeface="Baskerville"/>
              </a:rPr>
              <a:t>field</a:t>
            </a:r>
            <a:endParaRPr lang="en-US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  <p:cxnSp>
        <p:nvCxnSpPr>
          <p:cNvPr id="93197" name="Straight Arrow Connector 15"/>
          <p:cNvCxnSpPr>
            <a:cxnSpLocks noChangeShapeType="1"/>
          </p:cNvCxnSpPr>
          <p:nvPr/>
        </p:nvCxnSpPr>
        <p:spPr bwMode="auto">
          <a:xfrm flipV="1">
            <a:off x="914400" y="3048000"/>
            <a:ext cx="457200" cy="2286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198" name="Straight Arrow Connector 20"/>
          <p:cNvCxnSpPr>
            <a:cxnSpLocks noChangeShapeType="1"/>
          </p:cNvCxnSpPr>
          <p:nvPr/>
        </p:nvCxnSpPr>
        <p:spPr bwMode="auto">
          <a:xfrm rot="16200000" flipV="1">
            <a:off x="3810000" y="3429000"/>
            <a:ext cx="457200" cy="3048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199" name="Rectangular Callout 23"/>
          <p:cNvSpPr>
            <a:spLocks noChangeArrowheads="1"/>
          </p:cNvSpPr>
          <p:nvPr/>
        </p:nvSpPr>
        <p:spPr bwMode="auto">
          <a:xfrm>
            <a:off x="2209800" y="4267200"/>
            <a:ext cx="1295400" cy="304800"/>
          </a:xfrm>
          <a:prstGeom prst="wedgeRectCallout">
            <a:avLst>
              <a:gd name="adj1" fmla="val -41083"/>
              <a:gd name="adj2" fmla="val -182866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Inner triplets</a:t>
            </a:r>
          </a:p>
        </p:txBody>
      </p:sp>
      <p:sp>
        <p:nvSpPr>
          <p:cNvPr id="93200" name="Rectangular Callout 25"/>
          <p:cNvSpPr>
            <a:spLocks noChangeArrowheads="1"/>
          </p:cNvSpPr>
          <p:nvPr/>
        </p:nvSpPr>
        <p:spPr bwMode="auto">
          <a:xfrm>
            <a:off x="4648200" y="838200"/>
            <a:ext cx="1676400" cy="685800"/>
          </a:xfrm>
          <a:prstGeom prst="wedgeRectCallout">
            <a:avLst>
              <a:gd name="adj1" fmla="val -165653"/>
              <a:gd name="adj2" fmla="val 11692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3201" name="Rectangular Callout 27"/>
          <p:cNvSpPr>
            <a:spLocks noChangeArrowheads="1"/>
          </p:cNvSpPr>
          <p:nvPr/>
        </p:nvSpPr>
        <p:spPr bwMode="auto">
          <a:xfrm>
            <a:off x="4648200" y="838200"/>
            <a:ext cx="1676400" cy="685800"/>
          </a:xfrm>
          <a:prstGeom prst="wedgeRectCallout">
            <a:avLst>
              <a:gd name="adj1" fmla="val 173162"/>
              <a:gd name="adj2" fmla="val 193519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Arial" charset="0"/>
              </a:rPr>
              <a:t>Exit hole for electrons &amp; non-colliding protons</a:t>
            </a:r>
          </a:p>
        </p:txBody>
      </p:sp>
      <p:sp>
        <p:nvSpPr>
          <p:cNvPr id="93202" name="Right Brace 18"/>
          <p:cNvSpPr>
            <a:spLocks/>
          </p:cNvSpPr>
          <p:nvPr/>
        </p:nvSpPr>
        <p:spPr bwMode="auto">
          <a:xfrm>
            <a:off x="2438400" y="1524000"/>
            <a:ext cx="304800" cy="914400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3203" name="Rectangular Callout 21"/>
          <p:cNvSpPr>
            <a:spLocks noChangeArrowheads="1"/>
          </p:cNvSpPr>
          <p:nvPr/>
        </p:nvSpPr>
        <p:spPr bwMode="auto">
          <a:xfrm>
            <a:off x="2209800" y="4267200"/>
            <a:ext cx="1295400" cy="304800"/>
          </a:xfrm>
          <a:prstGeom prst="wedgeRectCallout">
            <a:avLst>
              <a:gd name="adj1" fmla="val 55343"/>
              <a:gd name="adj2" fmla="val -196259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Inner triplets</a:t>
            </a:r>
          </a:p>
        </p:txBody>
      </p:sp>
      <p:sp>
        <p:nvSpPr>
          <p:cNvPr id="93204" name="Rectangle 6"/>
          <p:cNvSpPr>
            <a:spLocks noChangeArrowheads="1"/>
          </p:cNvSpPr>
          <p:nvPr/>
        </p:nvSpPr>
        <p:spPr bwMode="auto">
          <a:xfrm>
            <a:off x="8534400" y="31242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Q1</a:t>
            </a:r>
          </a:p>
        </p:txBody>
      </p:sp>
      <p:sp>
        <p:nvSpPr>
          <p:cNvPr id="93205" name="Rectangle 6"/>
          <p:cNvSpPr>
            <a:spLocks noChangeArrowheads="1"/>
          </p:cNvSpPr>
          <p:nvPr/>
        </p:nvSpPr>
        <p:spPr bwMode="auto">
          <a:xfrm>
            <a:off x="6400800" y="31242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Q2</a:t>
            </a:r>
          </a:p>
        </p:txBody>
      </p:sp>
      <p:sp>
        <p:nvSpPr>
          <p:cNvPr id="93206" name="Rectangle 6"/>
          <p:cNvSpPr>
            <a:spLocks noChangeArrowheads="1"/>
          </p:cNvSpPr>
          <p:nvPr/>
        </p:nvSpPr>
        <p:spPr bwMode="auto">
          <a:xfrm>
            <a:off x="1600200" y="22860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Q2</a:t>
            </a:r>
          </a:p>
        </p:txBody>
      </p:sp>
      <p:sp>
        <p:nvSpPr>
          <p:cNvPr id="93207" name="Rectangle 6"/>
          <p:cNvSpPr>
            <a:spLocks noChangeArrowheads="1"/>
          </p:cNvSpPr>
          <p:nvPr/>
        </p:nvSpPr>
        <p:spPr bwMode="auto">
          <a:xfrm>
            <a:off x="2057400" y="32004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Q1</a:t>
            </a:r>
          </a:p>
        </p:txBody>
      </p:sp>
      <p:graphicFrame>
        <p:nvGraphicFramePr>
          <p:cNvPr id="32" name="Group 81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953461191"/>
              </p:ext>
            </p:extLst>
          </p:nvPr>
        </p:nvGraphicFramePr>
        <p:xfrm>
          <a:off x="5334000" y="3733800"/>
          <a:ext cx="3810000" cy="2052639"/>
        </p:xfrm>
        <a:graphic>
          <a:graphicData uri="http://schemas.openxmlformats.org/drawingml/2006/table">
            <a:tbl>
              <a:tblPr/>
              <a:tblGrid>
                <a:gridCol w="1981200"/>
                <a:gridCol w="1828800"/>
              </a:tblGrid>
              <a:tr h="1107612"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Nb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Sn (HFM46): 5700 A, 175 T/m, 4.7 T at 82% on LL (4 layers), 4.2 K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Nb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Sn (HFM46): 8600 A, 311 T/m, at 83% LL, 4.2 K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533"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46 mm (half) ap., 63 mm beam sep.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23 mm ap.. 87 mm beam sep.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494"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0.5 T, 25 T/m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0.09 T, 9 T/m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48300" y="6427688"/>
            <a:ext cx="3484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As shown by F. Zimmermann at Chamonix12</a:t>
            </a:r>
            <a:endParaRPr lang="en-US" sz="14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834269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5452" y="0"/>
            <a:ext cx="7772400" cy="87549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Towards an </a:t>
            </a:r>
            <a:r>
              <a:rPr lang="en-US" sz="3200" dirty="0" err="1" smtClean="0"/>
              <a:t>LHeC</a:t>
            </a:r>
            <a:r>
              <a:rPr lang="en-US" sz="3200" dirty="0" smtClean="0"/>
              <a:t> ERL Test Facility at CERN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47091" y="6525061"/>
            <a:ext cx="3791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22/23.1.2013 </a:t>
            </a:r>
            <a:r>
              <a:rPr lang="en-US" sz="1400" dirty="0" err="1" smtClean="0"/>
              <a:t>Daresbury</a:t>
            </a:r>
            <a:r>
              <a:rPr lang="en-US" sz="1400" dirty="0" smtClean="0"/>
              <a:t> (UK)  http://</a:t>
            </a:r>
            <a:r>
              <a:rPr lang="en-US" sz="1400" dirty="0" err="1" smtClean="0"/>
              <a:t>cern.ch</a:t>
            </a:r>
            <a:r>
              <a:rPr lang="en-US" sz="1400" dirty="0" smtClean="0"/>
              <a:t>/</a:t>
            </a:r>
            <a:r>
              <a:rPr lang="en-US" sz="1400" dirty="0" err="1" smtClean="0"/>
              <a:t>lhec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878" y="1967549"/>
            <a:ext cx="19050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860" y="2577149"/>
            <a:ext cx="3109819" cy="1844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860" y="4656816"/>
            <a:ext cx="3230948" cy="1795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155" y="1092849"/>
            <a:ext cx="4802723" cy="876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030" y="2114341"/>
            <a:ext cx="3420139" cy="28219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9860" y="1263579"/>
            <a:ext cx="3302000" cy="647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60149" y="1092849"/>
            <a:ext cx="3602964" cy="5359756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42323" y="5129166"/>
            <a:ext cx="49717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                                     </a:t>
            </a:r>
            <a:r>
              <a:rPr lang="en-US" sz="1600" dirty="0" err="1"/>
              <a:t>D</a:t>
            </a:r>
            <a:r>
              <a:rPr lang="en-US" sz="1600" dirty="0" err="1" smtClean="0"/>
              <a:t>aresbury</a:t>
            </a:r>
            <a:r>
              <a:rPr lang="en-US" sz="1600" dirty="0" smtClean="0"/>
              <a:t> Workshop: </a:t>
            </a:r>
          </a:p>
          <a:p>
            <a:r>
              <a:rPr lang="en-US" sz="1600" dirty="0" smtClean="0"/>
              <a:t>- Collaboration: CERN, </a:t>
            </a:r>
            <a:r>
              <a:rPr lang="en-US" sz="1600" dirty="0" err="1" smtClean="0"/>
              <a:t>AsTEC</a:t>
            </a:r>
            <a:r>
              <a:rPr lang="en-US" sz="1600" dirty="0" smtClean="0"/>
              <a:t>, CI, </a:t>
            </a:r>
            <a:r>
              <a:rPr lang="en-US" sz="1600" dirty="0" err="1" smtClean="0"/>
              <a:t>JeffersonLab</a:t>
            </a:r>
            <a:r>
              <a:rPr lang="en-US" sz="1600" dirty="0" smtClean="0"/>
              <a:t>, U Mainz, +</a:t>
            </a:r>
          </a:p>
          <a:p>
            <a:r>
              <a:rPr lang="en-US" sz="1600" dirty="0" smtClean="0"/>
              <a:t>- </a:t>
            </a:r>
            <a:r>
              <a:rPr lang="en-US" sz="1600" dirty="0" err="1" smtClean="0"/>
              <a:t>LHeC</a:t>
            </a:r>
            <a:r>
              <a:rPr lang="en-US" sz="1600" dirty="0" smtClean="0"/>
              <a:t> Parameters (</a:t>
            </a:r>
            <a:r>
              <a:rPr lang="en-US" sz="1600" dirty="0" err="1" smtClean="0"/>
              <a:t>C,Q,source,I</a:t>
            </a:r>
            <a:r>
              <a:rPr lang="en-US" sz="1600" dirty="0" smtClean="0"/>
              <a:t>) rather conservative</a:t>
            </a:r>
          </a:p>
          <a:p>
            <a:r>
              <a:rPr lang="en-US" sz="1600" dirty="0" smtClean="0"/>
              <a:t>- Test Facility to develop full technology, key: cavity</a:t>
            </a:r>
          </a:p>
          <a:p>
            <a:r>
              <a:rPr lang="en-US" sz="1600" dirty="0" smtClean="0"/>
              <a:t>- RF frequency chosen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57620" y="3257700"/>
            <a:ext cx="1626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Contribution to IPAC13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741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2999" y="282222"/>
            <a:ext cx="5932311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Magnets Developments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3" name="Picture 1" descr="\\cern.ch\dfs\Workspaces\n\NORMA\USERS\Davide\Projects\LHeC\Review-2011-12-01\Pictures\IMG_1482.jpg"/>
          <p:cNvPicPr>
            <a:picLocks noChangeAspect="1" noChangeArrowheads="1"/>
          </p:cNvPicPr>
          <p:nvPr/>
        </p:nvPicPr>
        <p:blipFill>
          <a:blip r:embed="rId2" cstate="print"/>
          <a:srcRect t="11110" b="8341"/>
          <a:stretch>
            <a:fillRect/>
          </a:stretch>
        </p:blipFill>
        <p:spPr bwMode="auto">
          <a:xfrm>
            <a:off x="573486" y="366890"/>
            <a:ext cx="2237533" cy="1351843"/>
          </a:xfrm>
          <a:prstGeom prst="rect">
            <a:avLst/>
          </a:prstGeom>
          <a:noFill/>
        </p:spPr>
      </p:pic>
      <p:pic>
        <p:nvPicPr>
          <p:cNvPr id="4" name="Picture 5" descr="DSC00136"/>
          <p:cNvPicPr>
            <a:picLocks noChangeAspect="1" noChangeArrowheads="1"/>
          </p:cNvPicPr>
          <p:nvPr/>
        </p:nvPicPr>
        <p:blipFill rotWithShape="1">
          <a:blip r:embed="rId3" cstate="print">
            <a:lum bright="22000" contrast="20000"/>
          </a:blip>
          <a:srcRect l="15677" t="5240" r="8269" b="12824"/>
          <a:stretch/>
        </p:blipFill>
        <p:spPr bwMode="auto">
          <a:xfrm>
            <a:off x="573486" y="2717138"/>
            <a:ext cx="2237533" cy="188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3577490" y="1272823"/>
            <a:ext cx="2382670" cy="3333786"/>
            <a:chOff x="-228600" y="815090"/>
            <a:chExt cx="5770200" cy="5585710"/>
          </a:xfrm>
        </p:grpSpPr>
        <p:grpSp>
          <p:nvGrpSpPr>
            <p:cNvPr id="7" name="Group 6"/>
            <p:cNvGrpSpPr/>
            <p:nvPr/>
          </p:nvGrpSpPr>
          <p:grpSpPr>
            <a:xfrm>
              <a:off x="228600" y="815090"/>
              <a:ext cx="5313000" cy="5509510"/>
              <a:chOff x="228600" y="815090"/>
              <a:chExt cx="5313000" cy="5509510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3" t="3436" r="23233"/>
              <a:stretch/>
            </p:blipFill>
            <p:spPr bwMode="auto">
              <a:xfrm>
                <a:off x="228600" y="815090"/>
                <a:ext cx="5221514" cy="55095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4932000" y="5105400"/>
                <a:ext cx="6096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781" t="88930" r="17789"/>
            <a:stretch/>
          </p:blipFill>
          <p:spPr bwMode="auto">
            <a:xfrm>
              <a:off x="-228600" y="5791200"/>
              <a:ext cx="520509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9" name="Rectangle 8"/>
            <p:cNvSpPr/>
            <p:nvPr/>
          </p:nvSpPr>
          <p:spPr>
            <a:xfrm>
              <a:off x="152400" y="5715000"/>
              <a:ext cx="137160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172811"/>
              </p:ext>
            </p:extLst>
          </p:nvPr>
        </p:nvGraphicFramePr>
        <p:xfrm>
          <a:off x="6477000" y="925895"/>
          <a:ext cx="2455334" cy="45438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28756"/>
                <a:gridCol w="726578"/>
              </a:tblGrid>
              <a:tr h="586988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flux density</a:t>
                      </a:r>
                      <a:r>
                        <a:rPr lang="en-GB" sz="1200" baseline="0" dirty="0" smtClean="0"/>
                        <a:t> in the gaps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0" dirty="0" smtClean="0"/>
                        <a:t>0.264 T</a:t>
                      </a:r>
                    </a:p>
                    <a:p>
                      <a:pPr algn="ctr"/>
                      <a:r>
                        <a:rPr lang="en-GB" sz="1200" baseline="0" dirty="0" smtClean="0"/>
                        <a:t>0.176 T</a:t>
                      </a:r>
                    </a:p>
                    <a:p>
                      <a:pPr algn="ctr"/>
                      <a:r>
                        <a:rPr lang="en-GB" sz="1200" baseline="0" dirty="0" smtClean="0"/>
                        <a:t>0.088 T </a:t>
                      </a:r>
                      <a:endParaRPr lang="en-GB" sz="1200" baseline="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magnetic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4.0 m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vertical aperture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25 mm</a:t>
                      </a:r>
                      <a:endParaRPr lang="en-GB" sz="1200" dirty="0"/>
                    </a:p>
                  </a:txBody>
                  <a:tcPr anchor="ctr"/>
                </a:tc>
              </a:tr>
              <a:tr h="251566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pole width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85 mm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number</a:t>
                      </a:r>
                      <a:r>
                        <a:rPr lang="en-GB" sz="1200" baseline="0" dirty="0" smtClean="0"/>
                        <a:t> of magnets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584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1750 A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number of turns per</a:t>
                      </a:r>
                      <a:r>
                        <a:rPr lang="en-GB" sz="1200" baseline="0" dirty="0" smtClean="0"/>
                        <a:t> aperture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 / 2 / 3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current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0.7 A/mm</a:t>
                      </a:r>
                      <a:r>
                        <a:rPr lang="en-GB" sz="1200" baseline="30000" dirty="0" smtClean="0"/>
                        <a:t>2</a:t>
                      </a:r>
                      <a:endParaRPr lang="en-GB" sz="1200" baseline="300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conductor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copper 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0.36 m</a:t>
                      </a:r>
                      <a:r>
                        <a:rPr lang="en-US" sz="1200" dirty="0" smtClean="0">
                          <a:sym typeface="Symbol"/>
                        </a:rPr>
                        <a:t>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1.1 kW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total power</a:t>
                      </a:r>
                      <a:r>
                        <a:rPr lang="en-GB" sz="1200" baseline="0" dirty="0" smtClean="0"/>
                        <a:t> 20 / 40 / 60 GeV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642 kW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air</a:t>
                      </a:r>
                      <a:endParaRPr lang="en-GB" sz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430072" y="4803470"/>
            <a:ext cx="3197761" cy="1785104"/>
          </a:xfrm>
          <a:prstGeom prst="rect">
            <a:avLst/>
          </a:prstGeom>
          <a:solidFill>
            <a:schemeClr val="bg1">
              <a:lumMod val="85000"/>
              <a:alpha val="41000"/>
            </a:schemeClr>
          </a:solidFill>
        </p:spPr>
        <p:txBody>
          <a:bodyPr wrap="square">
            <a:spAutoFit/>
          </a:bodyPr>
          <a:lstStyle/>
          <a:p>
            <a:pPr defTabSz="118800"/>
            <a:r>
              <a:rPr lang="en-GB" sz="1100" dirty="0">
                <a:solidFill>
                  <a:schemeClr val="accent1"/>
                </a:solidFill>
              </a:rPr>
              <a:t>LR </a:t>
            </a:r>
            <a:r>
              <a:rPr lang="en-GB" sz="1100" dirty="0" err="1">
                <a:solidFill>
                  <a:schemeClr val="accent1"/>
                </a:solidFill>
              </a:rPr>
              <a:t>recirculator</a:t>
            </a:r>
            <a:r>
              <a:rPr lang="en-GB" sz="1100" dirty="0">
                <a:solidFill>
                  <a:schemeClr val="accent1"/>
                </a:solidFill>
              </a:rPr>
              <a:t> dipoles and </a:t>
            </a:r>
            <a:r>
              <a:rPr lang="en-GB" sz="1100" dirty="0" err="1">
                <a:solidFill>
                  <a:schemeClr val="accent1"/>
                </a:solidFill>
              </a:rPr>
              <a:t>quadrupoles</a:t>
            </a:r>
            <a:endParaRPr lang="en-GB" sz="1100" dirty="0">
              <a:solidFill>
                <a:schemeClr val="accent1"/>
              </a:solidFill>
            </a:endParaRPr>
          </a:p>
          <a:p>
            <a:pPr defTabSz="118800"/>
            <a:r>
              <a:rPr lang="en-GB" sz="1100" dirty="0"/>
              <a:t>New requirements (aperture, field)?</a:t>
            </a:r>
          </a:p>
          <a:p>
            <a:pPr defTabSz="118800"/>
            <a:r>
              <a:rPr lang="en-GB" sz="1100" dirty="0" smtClean="0"/>
              <a:t>Combined </a:t>
            </a:r>
            <a:r>
              <a:rPr lang="en-GB" sz="1100" dirty="0"/>
              <a:t>apertures?</a:t>
            </a:r>
          </a:p>
          <a:p>
            <a:pPr defTabSz="118800"/>
            <a:r>
              <a:rPr lang="en-GB" sz="1100" dirty="0"/>
              <a:t>Combined functions (for example, dipole + quad)</a:t>
            </a:r>
            <a:r>
              <a:rPr lang="en-GB" sz="1100" dirty="0" smtClean="0"/>
              <a:t>?</a:t>
            </a:r>
            <a:endParaRPr lang="en-GB" sz="1100" dirty="0">
              <a:solidFill>
                <a:schemeClr val="accent1"/>
              </a:solidFill>
            </a:endParaRPr>
          </a:p>
          <a:p>
            <a:pPr defTabSz="118800"/>
            <a:r>
              <a:rPr lang="en-GB" sz="1100" dirty="0">
                <a:solidFill>
                  <a:schemeClr val="accent1"/>
                </a:solidFill>
              </a:rPr>
              <a:t>LR </a:t>
            </a:r>
            <a:r>
              <a:rPr lang="en-GB" sz="1100" dirty="0" err="1">
                <a:solidFill>
                  <a:schemeClr val="accent1"/>
                </a:solidFill>
              </a:rPr>
              <a:t>linac</a:t>
            </a:r>
            <a:r>
              <a:rPr lang="en-GB" sz="1100" dirty="0">
                <a:solidFill>
                  <a:schemeClr val="accent1"/>
                </a:solidFill>
              </a:rPr>
              <a:t> </a:t>
            </a:r>
            <a:r>
              <a:rPr lang="en-GB" sz="1100" dirty="0" err="1">
                <a:solidFill>
                  <a:schemeClr val="accent1"/>
                </a:solidFill>
              </a:rPr>
              <a:t>quadrupoles</a:t>
            </a:r>
            <a:r>
              <a:rPr lang="en-GB" sz="1100" dirty="0">
                <a:solidFill>
                  <a:schemeClr val="accent1"/>
                </a:solidFill>
              </a:rPr>
              <a:t> and correctors</a:t>
            </a:r>
          </a:p>
          <a:p>
            <a:pPr defTabSz="118800"/>
            <a:r>
              <a:rPr lang="en-GB" sz="1100" dirty="0"/>
              <a:t>New requirements (aperture, field)?</a:t>
            </a:r>
          </a:p>
          <a:p>
            <a:pPr defTabSz="118800"/>
            <a:r>
              <a:rPr lang="en-GB" sz="1100" dirty="0"/>
              <a:t>More compact magnets, maybe with at </a:t>
            </a:r>
            <a:r>
              <a:rPr lang="en-GB" sz="1100" dirty="0" smtClean="0"/>
              <a:t>least </a:t>
            </a:r>
            <a:r>
              <a:rPr lang="en-GB" sz="1100" dirty="0"/>
              <a:t>two  </a:t>
            </a:r>
          </a:p>
          <a:p>
            <a:pPr defTabSz="118800"/>
            <a:r>
              <a:rPr lang="en-GB" sz="1100" dirty="0"/>
              <a:t>   families for </a:t>
            </a:r>
            <a:r>
              <a:rPr lang="en-GB" sz="1100" dirty="0" err="1"/>
              <a:t>quadrupoles</a:t>
            </a:r>
            <a:r>
              <a:rPr lang="en-GB" sz="1100" dirty="0"/>
              <a:t>?</a:t>
            </a:r>
          </a:p>
          <a:p>
            <a:pPr defTabSz="118800"/>
            <a:r>
              <a:rPr lang="en-GB" sz="1100" dirty="0"/>
              <a:t>Permanent magnets / superconducting for quads?	</a:t>
            </a:r>
            <a:endParaRPr lang="en-GB" sz="1100" dirty="0" smtClean="0"/>
          </a:p>
          <a:p>
            <a:pPr defTabSz="118800"/>
            <a:r>
              <a:rPr lang="en-GB" sz="1100" dirty="0" err="1" smtClean="0">
                <a:solidFill>
                  <a:schemeClr val="accent1"/>
                </a:solidFill>
              </a:rPr>
              <a:t>A.Milanese</a:t>
            </a:r>
            <a:r>
              <a:rPr lang="en-GB" sz="1100" dirty="0" smtClean="0">
                <a:solidFill>
                  <a:schemeClr val="accent1"/>
                </a:solidFill>
              </a:rPr>
              <a:t>, Chavannes workshop</a:t>
            </a:r>
            <a:endParaRPr lang="en-GB" sz="1100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3486" y="1837266"/>
            <a:ext cx="21852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Prototypes for Ring dipoles</a:t>
            </a:r>
          </a:p>
          <a:p>
            <a:r>
              <a:rPr lang="en-US" sz="1400" dirty="0" smtClean="0"/>
              <a:t>Fabricated and tested by</a:t>
            </a:r>
          </a:p>
          <a:p>
            <a:r>
              <a:rPr lang="en-US" sz="1400" dirty="0" smtClean="0"/>
              <a:t>CERN (top) and Novosibirsk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930040" y="4803470"/>
            <a:ext cx="477145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1/2m dipole model</a:t>
            </a:r>
          </a:p>
          <a:p>
            <a:r>
              <a:rPr lang="en-US" sz="1600" dirty="0" smtClean="0"/>
              <a:t>Full scale prototype</a:t>
            </a:r>
          </a:p>
          <a:p>
            <a:r>
              <a:rPr lang="en-US" sz="1600" dirty="0" err="1" smtClean="0"/>
              <a:t>Quadrupole</a:t>
            </a:r>
            <a:r>
              <a:rPr lang="en-US" sz="1600" dirty="0" smtClean="0"/>
              <a:t> for </a:t>
            </a:r>
            <a:r>
              <a:rPr lang="en-US" sz="1600" dirty="0" err="1" smtClean="0"/>
              <a:t>Linac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Magnets for ERL test stand</a:t>
            </a:r>
          </a:p>
          <a:p>
            <a:endParaRPr lang="en-US" sz="1600" dirty="0"/>
          </a:p>
          <a:p>
            <a:r>
              <a:rPr lang="en-US" sz="1600" dirty="0" smtClean="0"/>
              <a:t>Collaboration of CERN, Beijing, </a:t>
            </a:r>
            <a:r>
              <a:rPr lang="en-US" sz="1600" dirty="0" err="1" smtClean="0"/>
              <a:t>Daresbury</a:t>
            </a:r>
            <a:r>
              <a:rPr lang="en-US" sz="1600" dirty="0" smtClean="0"/>
              <a:t>, Novosibirsk)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61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522"/>
            <a:ext cx="7772400" cy="818184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THEORY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111" y="950706"/>
            <a:ext cx="3810196" cy="49676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922249" y="419652"/>
            <a:ext cx="1795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H.Murayama</a:t>
            </a:r>
            <a:r>
              <a:rPr lang="en-US" sz="1400" dirty="0" smtClean="0"/>
              <a:t> – ICFA11</a:t>
            </a:r>
            <a:endParaRPr lang="en-US" sz="14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278" y="1894925"/>
            <a:ext cx="4221311" cy="402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278" y="950706"/>
            <a:ext cx="4325730" cy="86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99278" y="950706"/>
            <a:ext cx="4325730" cy="4967633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9278" y="419652"/>
            <a:ext cx="2923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M.Froissart</a:t>
            </a:r>
            <a:r>
              <a:rPr lang="en-US" sz="1400" dirty="0" smtClean="0"/>
              <a:t> ICHEP (“Rochester”) 1966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673878" y="5990991"/>
            <a:ext cx="187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Quarks in 1969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46018" y="5990991"/>
            <a:ext cx="1486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?</a:t>
            </a:r>
            <a:r>
              <a:rPr lang="en-US" dirty="0" smtClean="0"/>
              <a:t>in 2015+?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75041" y="6388120"/>
            <a:ext cx="669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like to see particle physics as driven by experiment … Burt Richter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9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6979" y="5903202"/>
            <a:ext cx="6888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frontier deep inelastic scattering - following HERA with the LHC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: A new laboratory for particle physics, a 5</a:t>
            </a:r>
            <a:r>
              <a:rPr lang="en-US" baseline="30000" dirty="0" smtClean="0"/>
              <a:t>th</a:t>
            </a:r>
            <a:r>
              <a:rPr lang="en-US" dirty="0" smtClean="0"/>
              <a:t> large LHC experiment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979" y="162732"/>
            <a:ext cx="6289148" cy="57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7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32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4373D5"/>
                </a:solidFill>
              </a:rPr>
              <a:t>Summary</a:t>
            </a:r>
            <a:endParaRPr lang="en-US" sz="3200" b="1" dirty="0">
              <a:solidFill>
                <a:srgbClr val="4373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302" y="1031960"/>
            <a:ext cx="8253369" cy="5478422"/>
          </a:xfrm>
          <a:prstGeom prst="rect">
            <a:avLst/>
          </a:prstGeom>
          <a:noFill/>
          <a:ln w="22225">
            <a:solidFill>
              <a:srgbClr val="C79348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 The </a:t>
            </a:r>
            <a:r>
              <a:rPr lang="en-US" sz="1400" dirty="0" err="1" smtClean="0"/>
              <a:t>LHeC</a:t>
            </a:r>
            <a:r>
              <a:rPr lang="en-US" sz="1400" dirty="0" smtClean="0"/>
              <a:t> is the natural (and the only possible) successor of the energy frontier exploration of deep inelastic </a:t>
            </a:r>
          </a:p>
          <a:p>
            <a:r>
              <a:rPr lang="en-US" sz="1400" dirty="0" smtClean="0"/>
              <a:t>     scattering with fixed target experiments and HERA at 10, 100 and then 1000 </a:t>
            </a:r>
            <a:r>
              <a:rPr lang="en-US" sz="1400" dirty="0" err="1" smtClean="0"/>
              <a:t>GeV</a:t>
            </a:r>
            <a:r>
              <a:rPr lang="en-US" sz="1400" dirty="0" smtClean="0"/>
              <a:t> of </a:t>
            </a:r>
            <a:r>
              <a:rPr lang="en-US" sz="1400" dirty="0" err="1" smtClean="0"/>
              <a:t>cms</a:t>
            </a:r>
            <a:r>
              <a:rPr lang="en-US" sz="1400" dirty="0" smtClean="0"/>
              <a:t> energy.</a:t>
            </a:r>
          </a:p>
          <a:p>
            <a:endParaRPr lang="en-US" sz="1400" dirty="0" smtClean="0"/>
          </a:p>
          <a:p>
            <a:r>
              <a:rPr lang="en-US" sz="1400" dirty="0" smtClean="0"/>
              <a:t>2. Its physics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 has key topics (WW</a:t>
            </a:r>
            <a:r>
              <a:rPr lang="en-US" sz="1400" dirty="0" smtClean="0">
                <a:sym typeface="Wingdings"/>
              </a:rPr>
              <a:t> H, RPV SUSY, α</a:t>
            </a:r>
            <a:r>
              <a:rPr lang="en-US" sz="1400" baseline="-25000" dirty="0" smtClean="0">
                <a:sym typeface="Wingdings"/>
              </a:rPr>
              <a:t>s </a:t>
            </a:r>
            <a:r>
              <a:rPr lang="en-US" sz="1400" dirty="0" smtClean="0">
                <a:sym typeface="Wingdings"/>
              </a:rPr>
              <a:t>, gluon mapping, PDFs, saturation, </a:t>
            </a:r>
            <a:r>
              <a:rPr lang="en-US" sz="1400" dirty="0" err="1" smtClean="0">
                <a:sym typeface="Wingdings"/>
              </a:rPr>
              <a:t>eA</a:t>
            </a:r>
            <a:r>
              <a:rPr lang="en-US" sz="1400" dirty="0" smtClean="0">
                <a:sym typeface="Wingdings"/>
              </a:rPr>
              <a:t>…)</a:t>
            </a:r>
          </a:p>
          <a:p>
            <a:r>
              <a:rPr lang="en-US" sz="1400" baseline="-25000" dirty="0">
                <a:sym typeface="Wingdings"/>
              </a:rPr>
              <a:t> </a:t>
            </a:r>
            <a:r>
              <a:rPr lang="en-US" sz="1400" baseline="-25000" dirty="0" smtClean="0">
                <a:sym typeface="Wingdings"/>
              </a:rPr>
              <a:t>      </a:t>
            </a:r>
            <a:r>
              <a:rPr lang="en-US" sz="1400" dirty="0" smtClean="0">
                <a:sym typeface="Wingdings"/>
              </a:rPr>
              <a:t>which ALL are closely linked to the LHC (Higgs, searches for LQ and at high masses, QGP ..). With the</a:t>
            </a:r>
          </a:p>
          <a:p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  upgrade of the LHC by adding an electron beam, the LHC can be transformed to a high precision</a:t>
            </a:r>
          </a:p>
          <a:p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  energy frontier facility, which is crucial for understanding </a:t>
            </a:r>
            <a:r>
              <a:rPr lang="en-US" sz="1400" dirty="0" err="1" smtClean="0">
                <a:sym typeface="Wingdings"/>
              </a:rPr>
              <a:t>new+”old</a:t>
            </a:r>
            <a:r>
              <a:rPr lang="en-US" sz="1400" dirty="0" smtClean="0">
                <a:sym typeface="Wingdings"/>
              </a:rPr>
              <a:t>” physics and its sustainability.</a:t>
            </a:r>
          </a:p>
          <a:p>
            <a:endParaRPr lang="en-US" sz="1400" dirty="0">
              <a:sym typeface="Wingdings"/>
            </a:endParaRPr>
          </a:p>
          <a:p>
            <a:r>
              <a:rPr lang="en-US" sz="1400" dirty="0" smtClean="0">
                <a:sym typeface="Wingdings"/>
              </a:rPr>
              <a:t>3. The </a:t>
            </a:r>
            <a:r>
              <a:rPr lang="en-US" sz="1400" dirty="0" err="1" smtClean="0">
                <a:sym typeface="Wingdings"/>
              </a:rPr>
              <a:t>LHeC</a:t>
            </a:r>
            <a:r>
              <a:rPr lang="en-US" sz="1400" dirty="0" smtClean="0">
                <a:sym typeface="Wingdings"/>
              </a:rPr>
              <a:t> will deliver vital information to future QCD developments (N</a:t>
            </a:r>
            <a:r>
              <a:rPr lang="en-US" sz="1400" baseline="30000" dirty="0" smtClean="0">
                <a:sym typeface="Wingdings"/>
              </a:rPr>
              <a:t>3</a:t>
            </a:r>
            <a:r>
              <a:rPr lang="en-US" sz="1400" dirty="0" smtClean="0">
                <a:sym typeface="Wingdings"/>
              </a:rPr>
              <a:t>LO, </a:t>
            </a:r>
            <a:r>
              <a:rPr lang="en-US" sz="1400" dirty="0" err="1" smtClean="0">
                <a:sym typeface="Wingdings"/>
              </a:rPr>
              <a:t>resummation</a:t>
            </a:r>
            <a:r>
              <a:rPr lang="en-US" sz="1400" dirty="0" smtClean="0">
                <a:sym typeface="Wingdings"/>
              </a:rPr>
              <a:t>, </a:t>
            </a:r>
            <a:r>
              <a:rPr lang="en-US" sz="1400" dirty="0" err="1" smtClean="0">
                <a:sym typeface="Wingdings"/>
              </a:rPr>
              <a:t>factorisation</a:t>
            </a:r>
            <a:r>
              <a:rPr lang="en-US" sz="1400" dirty="0" smtClean="0">
                <a:sym typeface="Wingdings"/>
              </a:rPr>
              <a:t>,</a:t>
            </a:r>
          </a:p>
          <a:p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  non-standard </a:t>
            </a:r>
            <a:r>
              <a:rPr lang="en-US" sz="1400" dirty="0" err="1" smtClean="0">
                <a:sym typeface="Wingdings"/>
              </a:rPr>
              <a:t>partons</a:t>
            </a:r>
            <a:r>
              <a:rPr lang="en-US" sz="1400" dirty="0" smtClean="0">
                <a:sym typeface="Wingdings"/>
              </a:rPr>
              <a:t>, neutron and nuclear structure, </a:t>
            </a:r>
            <a:r>
              <a:rPr lang="en-US" sz="1400" dirty="0" err="1" smtClean="0">
                <a:sym typeface="Wingdings"/>
              </a:rPr>
              <a:t>AdS</a:t>
            </a:r>
            <a:r>
              <a:rPr lang="en-US" sz="1400" dirty="0" smtClean="0">
                <a:sym typeface="Wingdings"/>
              </a:rPr>
              <a:t>/CFT, non-</a:t>
            </a:r>
            <a:r>
              <a:rPr lang="en-US" sz="1400" dirty="0" err="1" smtClean="0">
                <a:sym typeface="Wingdings"/>
              </a:rPr>
              <a:t>pQCD</a:t>
            </a:r>
            <a:r>
              <a:rPr lang="en-US" sz="1400" dirty="0" smtClean="0">
                <a:sym typeface="Wingdings"/>
              </a:rPr>
              <a:t>, SUSY..) and as a gigantic</a:t>
            </a:r>
          </a:p>
          <a:p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  next step into DIS physics it promises to find new phenomena (no saturation, </a:t>
            </a:r>
            <a:r>
              <a:rPr lang="en-US" sz="1400" dirty="0" err="1" smtClean="0">
                <a:sym typeface="Wingdings"/>
              </a:rPr>
              <a:t>instantons</a:t>
            </a:r>
            <a:r>
              <a:rPr lang="en-US" sz="1400" dirty="0" smtClean="0">
                <a:sym typeface="Wingdings"/>
              </a:rPr>
              <a:t>, substructure</a:t>
            </a:r>
          </a:p>
          <a:p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  of heavy elementary particles ??).</a:t>
            </a:r>
          </a:p>
          <a:p>
            <a:endParaRPr lang="en-US" sz="1400" dirty="0">
              <a:sym typeface="Wingdings"/>
            </a:endParaRPr>
          </a:p>
          <a:p>
            <a:r>
              <a:rPr lang="en-US" sz="1400" dirty="0" smtClean="0">
                <a:sym typeface="Wingdings"/>
              </a:rPr>
              <a:t>4. The default  </a:t>
            </a:r>
            <a:r>
              <a:rPr lang="en-US" sz="1400" dirty="0" err="1" smtClean="0">
                <a:sym typeface="Wingdings"/>
              </a:rPr>
              <a:t>LHeC</a:t>
            </a:r>
            <a:r>
              <a:rPr lang="en-US" sz="1400" dirty="0" smtClean="0">
                <a:sym typeface="Wingdings"/>
              </a:rPr>
              <a:t> configuration is a novel ERL (with &lt; 100MW power demand) in racetrack shape which</a:t>
            </a:r>
          </a:p>
          <a:p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  is built inside the LHC ring and tangential to IP2. This delivers multi-100fb</a:t>
            </a:r>
            <a:r>
              <a:rPr lang="en-US" sz="1400" baseline="30000" dirty="0" smtClean="0">
                <a:sym typeface="Wingdings"/>
              </a:rPr>
              <a:t>-1</a:t>
            </a:r>
            <a:r>
              <a:rPr lang="en-US" sz="1400" dirty="0" smtClean="0">
                <a:sym typeface="Wingdings"/>
              </a:rPr>
              <a:t> (&gt; 100 * HERA) and a factor of</a:t>
            </a:r>
          </a:p>
          <a:p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  larger than 10</a:t>
            </a:r>
            <a:r>
              <a:rPr lang="en-US" sz="1400" baseline="30000" dirty="0" smtClean="0">
                <a:sym typeface="Wingdings"/>
              </a:rPr>
              <a:t>3 </a:t>
            </a:r>
            <a:r>
              <a:rPr lang="en-US" sz="1400" dirty="0" smtClean="0">
                <a:sym typeface="Wingdings"/>
              </a:rPr>
              <a:t>increased kinematic range in </a:t>
            </a:r>
            <a:r>
              <a:rPr lang="en-US" sz="1400" dirty="0" err="1" smtClean="0">
                <a:sym typeface="Wingdings"/>
              </a:rPr>
              <a:t>lN</a:t>
            </a:r>
            <a:r>
              <a:rPr lang="en-US" sz="1400" dirty="0" smtClean="0">
                <a:sym typeface="Wingdings"/>
              </a:rPr>
              <a:t> DIS, accessing the range of saturation at small α</a:t>
            </a:r>
            <a:r>
              <a:rPr lang="en-US" sz="1400" baseline="-25000" dirty="0" smtClean="0">
                <a:sym typeface="Wingdings"/>
              </a:rPr>
              <a:t>s </a:t>
            </a:r>
            <a:r>
              <a:rPr lang="en-US" sz="1400" dirty="0" smtClean="0">
                <a:sym typeface="Wingdings"/>
              </a:rPr>
              <a:t>in </a:t>
            </a:r>
            <a:r>
              <a:rPr lang="en-US" sz="1400" dirty="0" err="1" smtClean="0">
                <a:sym typeface="Wingdings"/>
              </a:rPr>
              <a:t>ep+eA</a:t>
            </a:r>
            <a:r>
              <a:rPr lang="en-US" sz="1400" dirty="0" smtClean="0">
                <a:sym typeface="Wingdings"/>
              </a:rPr>
              <a:t>.</a:t>
            </a:r>
          </a:p>
          <a:p>
            <a:endParaRPr lang="en-US" sz="1400" dirty="0">
              <a:sym typeface="Wingdings"/>
            </a:endParaRPr>
          </a:p>
          <a:p>
            <a:r>
              <a:rPr lang="en-US" sz="1400" dirty="0" smtClean="0">
                <a:sym typeface="Wingdings"/>
              </a:rPr>
              <a:t>5. The </a:t>
            </a:r>
            <a:r>
              <a:rPr lang="en-US" sz="1400" dirty="0" err="1" smtClean="0">
                <a:sym typeface="Wingdings"/>
              </a:rPr>
              <a:t>LHeC</a:t>
            </a:r>
            <a:r>
              <a:rPr lang="en-US" sz="1400" dirty="0" smtClean="0">
                <a:sym typeface="Wingdings"/>
              </a:rPr>
              <a:t> is designed for synchronous operation with the LHC (3 beams) and has to be operational for</a:t>
            </a:r>
          </a:p>
          <a:p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  the final decade of its lifetime. This gives 10-12 years for its </a:t>
            </a:r>
            <a:r>
              <a:rPr lang="en-US" sz="1400" dirty="0" err="1" smtClean="0">
                <a:sym typeface="Wingdings"/>
              </a:rPr>
              <a:t>realisation</a:t>
            </a:r>
            <a:r>
              <a:rPr lang="en-US" sz="1400" dirty="0" smtClean="0">
                <a:sym typeface="Wingdings"/>
              </a:rPr>
              <a:t>, as for HERA or CMS.</a:t>
            </a:r>
          </a:p>
          <a:p>
            <a:endParaRPr lang="en-US" sz="1400" dirty="0">
              <a:sym typeface="Wingdings"/>
            </a:endParaRPr>
          </a:p>
          <a:p>
            <a:r>
              <a:rPr lang="en-US" sz="1400" dirty="0" smtClean="0">
                <a:sym typeface="Wingdings"/>
              </a:rPr>
              <a:t>6. A detector concept is described in the CDR suitable for the </a:t>
            </a:r>
            <a:r>
              <a:rPr lang="en-US" sz="1400" dirty="0" err="1" smtClean="0">
                <a:sym typeface="Wingdings"/>
              </a:rPr>
              <a:t>Linac</a:t>
            </a:r>
            <a:r>
              <a:rPr lang="en-US" sz="1400" dirty="0" smtClean="0">
                <a:sym typeface="Wingdings"/>
              </a:rPr>
              <a:t>-Ring IR and to obtain full coverage and</a:t>
            </a:r>
          </a:p>
          <a:p>
            <a:r>
              <a:rPr lang="en-US" sz="1400" dirty="0" smtClean="0">
                <a:sym typeface="Wingdings"/>
              </a:rPr>
              <a:t>    ultimate precision. This can be </a:t>
            </a:r>
            <a:r>
              <a:rPr lang="en-US" sz="1400" dirty="0" err="1" smtClean="0">
                <a:sym typeface="Wingdings"/>
              </a:rPr>
              <a:t>realised</a:t>
            </a:r>
            <a:r>
              <a:rPr lang="en-US" sz="1400" dirty="0" smtClean="0">
                <a:sym typeface="Wingdings"/>
              </a:rPr>
              <a:t> with a collaboration of 500 physicist.</a:t>
            </a:r>
          </a:p>
          <a:p>
            <a:endParaRPr lang="en-US" sz="1400" dirty="0">
              <a:sym typeface="Wingdings"/>
            </a:endParaRPr>
          </a:p>
          <a:p>
            <a:r>
              <a:rPr lang="en-US" sz="1400" dirty="0" smtClean="0">
                <a:sym typeface="Wingdings"/>
              </a:rPr>
              <a:t>7. Half of the </a:t>
            </a:r>
            <a:r>
              <a:rPr lang="en-US" sz="1400" dirty="0" err="1" smtClean="0">
                <a:sym typeface="Wingdings"/>
              </a:rPr>
              <a:t>LHeC</a:t>
            </a:r>
            <a:r>
              <a:rPr lang="en-US" sz="1400" dirty="0" smtClean="0">
                <a:sym typeface="Wingdings"/>
              </a:rPr>
              <a:t> is operational. The other half requires next: an ERL test facility at CERN, IR related proto-</a:t>
            </a:r>
          </a:p>
          <a:p>
            <a:r>
              <a:rPr lang="en-US" sz="1400" dirty="0" smtClean="0">
                <a:sym typeface="Wingdings"/>
              </a:rPr>
              <a:t>    typing (Q1, pipe), to develop the LHC-</a:t>
            </a:r>
            <a:r>
              <a:rPr lang="en-US" sz="1400" dirty="0" err="1" smtClean="0">
                <a:sym typeface="Wingdings"/>
              </a:rPr>
              <a:t>LHeC</a:t>
            </a:r>
            <a:r>
              <a:rPr lang="en-US" sz="1400" dirty="0" smtClean="0">
                <a:sym typeface="Wingdings"/>
              </a:rPr>
              <a:t> physics links, to simulate and preparing for building the detector.  </a:t>
            </a:r>
            <a:endParaRPr lang="en-US" sz="14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286098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3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-backup-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262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3693" y="310629"/>
            <a:ext cx="7772400" cy="74700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Kinematics - </a:t>
            </a:r>
            <a:r>
              <a:rPr lang="en-US" sz="3200" dirty="0" err="1" smtClean="0"/>
              <a:t>LHeC</a:t>
            </a:r>
            <a:r>
              <a:rPr lang="en-US" sz="3200" dirty="0" smtClean="0"/>
              <a:t> and </a:t>
            </a:r>
            <a:r>
              <a:rPr lang="en-US" sz="3200" dirty="0" smtClean="0">
                <a:solidFill>
                  <a:srgbClr val="008000"/>
                </a:solidFill>
              </a:rPr>
              <a:t>HERA</a:t>
            </a:r>
            <a:endParaRPr lang="en-US" sz="3200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893" y="1816474"/>
            <a:ext cx="4417508" cy="3784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14" y="2363023"/>
            <a:ext cx="4174879" cy="3836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0481" y="1493308"/>
            <a:ext cx="3218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 to “saturation” (?) region</a:t>
            </a:r>
          </a:p>
          <a:p>
            <a:r>
              <a:rPr lang="en-US" dirty="0" smtClean="0"/>
              <a:t>in DIS (Q</a:t>
            </a:r>
            <a:r>
              <a:rPr lang="en-US" baseline="30000" dirty="0" smtClean="0"/>
              <a:t>2</a:t>
            </a:r>
            <a:r>
              <a:rPr lang="en-US" dirty="0" smtClean="0"/>
              <a:t> &gt; 1 GeV</a:t>
            </a:r>
            <a:r>
              <a:rPr lang="en-US" baseline="30000" dirty="0" smtClean="0"/>
              <a:t>2</a:t>
            </a:r>
            <a:r>
              <a:rPr lang="en-US" dirty="0" smtClean="0"/>
              <a:t>) and </a:t>
            </a:r>
            <a:r>
              <a:rPr lang="en-US" dirty="0" err="1" smtClean="0"/>
              <a:t>ep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039" y="5600647"/>
            <a:ext cx="38343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Extending beyond  the Fermi scale with</a:t>
            </a:r>
          </a:p>
          <a:p>
            <a:r>
              <a:rPr lang="en-US" dirty="0" smtClean="0"/>
              <a:t>precision Z and W exchange data </a:t>
            </a:r>
            <a:r>
              <a:rPr lang="en-US" dirty="0" smtClean="0">
                <a:sym typeface="Wingdings"/>
              </a:rPr>
              <a:t></a:t>
            </a:r>
            <a:endParaRPr lang="en-US" dirty="0" smtClean="0"/>
          </a:p>
          <a:p>
            <a:r>
              <a:rPr lang="en-US" dirty="0"/>
              <a:t>h</a:t>
            </a:r>
            <a:r>
              <a:rPr lang="en-US" dirty="0" smtClean="0"/>
              <a:t>igh x, top PDF, </a:t>
            </a:r>
            <a:r>
              <a:rPr lang="en-US" dirty="0" err="1" smtClean="0"/>
              <a:t>flavour</a:t>
            </a:r>
            <a:r>
              <a:rPr lang="en-US" dirty="0" smtClean="0"/>
              <a:t> &amp; new physics,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40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logo-example-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14400"/>
            <a:ext cx="31242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9" descr="Logo_Big-BN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5919660"/>
            <a:ext cx="2438400" cy="89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0" descr="Liverpool_UN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8923" y="4953000"/>
            <a:ext cx="1864177" cy="49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1" descr="CI_logo_larg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1676400"/>
            <a:ext cx="19812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2" descr="cernlogo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066800"/>
            <a:ext cx="132601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4" descr="logo-AU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819400"/>
            <a:ext cx="47625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5" descr="uludag_universitesi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800" y="2667000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1200" y="2743200"/>
            <a:ext cx="10287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73" descr="ankara-logo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24400" y="2743200"/>
            <a:ext cx="1028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24" descr="EPFL-logo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953000"/>
            <a:ext cx="1450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28" descr="sera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95600" y="4038600"/>
            <a:ext cx="4183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29" descr="tobbetu-logo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66088" y="2743200"/>
            <a:ext cx="1019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TextBox 30"/>
          <p:cNvSpPr txBox="1">
            <a:spLocks noChangeArrowheads="1"/>
          </p:cNvSpPr>
          <p:nvPr/>
        </p:nvSpPr>
        <p:spPr bwMode="auto">
          <a:xfrm>
            <a:off x="7939088" y="3362325"/>
            <a:ext cx="12049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TOBB ETU</a:t>
            </a:r>
          </a:p>
        </p:txBody>
      </p:sp>
      <p:pic>
        <p:nvPicPr>
          <p:cNvPr id="29711" name="Picture 67" descr="desylogo100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28800" y="3886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3" descr="800px-Ntnu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657600" y="914400"/>
            <a:ext cx="2438400" cy="874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9714" name="Picture 3" descr="clic-logo-myfavorite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162800" y="838200"/>
            <a:ext cx="14620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5" descr="logo-c.gif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28600" y="5374481"/>
            <a:ext cx="1183755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30" descr="JLab_logo_text_white1.jp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521075" y="1752600"/>
            <a:ext cx="37941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31" descr="weblogo5-legnaro.gif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28600" y="4114800"/>
            <a:ext cx="14478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32" descr="logo08-legnaro.g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0" y="5105400"/>
            <a:ext cx="1828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0" name="TextBox 33"/>
          <p:cNvSpPr txBox="1">
            <a:spLocks noChangeArrowheads="1"/>
          </p:cNvSpPr>
          <p:nvPr/>
        </p:nvSpPr>
        <p:spPr bwMode="auto">
          <a:xfrm>
            <a:off x="228600" y="6199850"/>
            <a:ext cx="671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KEK</a:t>
            </a:r>
          </a:p>
        </p:txBody>
      </p:sp>
      <p:sp>
        <p:nvSpPr>
          <p:cNvPr id="29721" name="TextBox 4"/>
          <p:cNvSpPr txBox="1">
            <a:spLocks noChangeArrowheads="1"/>
          </p:cNvSpPr>
          <p:nvPr/>
        </p:nvSpPr>
        <p:spPr bwMode="auto">
          <a:xfrm flipH="1"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ea typeface="Arial" charset="0"/>
                <a:cs typeface="Arial" charset="0"/>
              </a:rPr>
              <a:t> </a:t>
            </a:r>
            <a:r>
              <a:rPr lang="en-US" sz="3200" dirty="0" smtClean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Accelerator Design: Participating </a:t>
            </a:r>
            <a:r>
              <a:rPr lang="en-US" sz="3200" dirty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I</a:t>
            </a:r>
            <a:r>
              <a:rPr lang="en-US" sz="3200" dirty="0" smtClean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nstitutes</a:t>
            </a:r>
            <a:endParaRPr lang="en-US" sz="3200" dirty="0">
              <a:solidFill>
                <a:srgbClr val="1F497D"/>
              </a:solidFill>
              <a:latin typeface="+mj-lt"/>
              <a:ea typeface="Arial" charset="0"/>
              <a:cs typeface="Arial" charset="0"/>
            </a:endParaRPr>
          </a:p>
        </p:txBody>
      </p:sp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3888923" y="6000750"/>
          <a:ext cx="3045277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9" name="Document" r:id="rId22" imgW="5486400" imgH="812800" progId="Word.Document.12">
                  <p:link updateAutomatic="1"/>
                </p:oleObj>
              </mc:Choice>
              <mc:Fallback>
                <p:oleObj name="Document" r:id="rId22" imgW="5486400" imgH="8128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8923" y="6000750"/>
                        <a:ext cx="3045277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3956750" y="5849938"/>
          <a:ext cx="620899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0" name="Document" r:id="rId22" imgW="774700" imgH="863600" progId="Word.Document.12">
                  <p:link updateAutomatic="1"/>
                </p:oleObj>
              </mc:Choice>
              <mc:Fallback>
                <p:oleObj name="Document" r:id="rId22" imgW="774700" imgH="8636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6750" y="5849938"/>
                        <a:ext cx="620899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060" y="142324"/>
            <a:ext cx="925904" cy="571018"/>
          </a:xfrm>
          <a:prstGeom prst="rect">
            <a:avLst/>
          </a:prstGeom>
        </p:spPr>
      </p:pic>
      <p:pic>
        <p:nvPicPr>
          <p:cNvPr id="29712" name="Picture 69" descr="ecfasmall.jpg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6096000" y="1411288"/>
            <a:ext cx="11430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981289"/>
              </p:ext>
            </p:extLst>
          </p:nvPr>
        </p:nvGraphicFramePr>
        <p:xfrm>
          <a:off x="6224812" y="4408338"/>
          <a:ext cx="2919188" cy="238579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459594"/>
                <a:gridCol w="1459594"/>
              </a:tblGrid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Source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Power [MW]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Cryogenics</a:t>
                      </a:r>
                      <a:r>
                        <a:rPr lang="en-US" sz="1200" baseline="0" dirty="0" smtClean="0"/>
                        <a:t> (</a:t>
                      </a:r>
                      <a:r>
                        <a:rPr lang="en-US" sz="1200" baseline="0" dirty="0" err="1" smtClean="0"/>
                        <a:t>linac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21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Linac</a:t>
                      </a:r>
                      <a:r>
                        <a:rPr lang="en-US" sz="1200" baseline="0" dirty="0" smtClean="0"/>
                        <a:t> grid power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</a:t>
                      </a:r>
                      <a:r>
                        <a:rPr lang="en-US" sz="1200" baseline="0" dirty="0" smtClean="0"/>
                        <a:t>            </a:t>
                      </a:r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SR compensation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23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Extra RF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cryopower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  2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Injector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  6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Arc magnets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  3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Total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             78</a:t>
                      </a:r>
                      <a:endParaRPr lang="en-US" sz="1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494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ghtse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33" y="1037346"/>
            <a:ext cx="4216400" cy="5456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534" y="23940"/>
            <a:ext cx="7346250" cy="658032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  <a:cs typeface="Baskerville"/>
              </a:rPr>
              <a:t>PDF constraints from LHC - Di-Lepton Production </a:t>
            </a:r>
            <a:endParaRPr lang="en-US" sz="2800" dirty="0">
              <a:latin typeface="+mn-lt"/>
              <a:cs typeface="Baskerville"/>
            </a:endParaRPr>
          </a:p>
        </p:txBody>
      </p:sp>
      <p:pic>
        <p:nvPicPr>
          <p:cNvPr id="6" name="Picture 5" descr="r_s_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2214" y="39919"/>
            <a:ext cx="2196956" cy="34810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50890" y="6392895"/>
            <a:ext cx="3329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Baskerville"/>
              </a:rPr>
              <a:t>Change of strange affects sea - UHE </a:t>
            </a:r>
            <a:r>
              <a:rPr lang="en-US" sz="1600" dirty="0" err="1" smtClean="0">
                <a:cs typeface="Baskerville"/>
              </a:rPr>
              <a:t>ν</a:t>
            </a:r>
            <a:endParaRPr lang="en-US" sz="1600" dirty="0">
              <a:cs typeface="Baskervil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672100"/>
            <a:ext cx="3086267" cy="2853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" y="3653072"/>
            <a:ext cx="3659557" cy="30783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46211" y="1371761"/>
            <a:ext cx="11676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Precision</a:t>
            </a:r>
          </a:p>
          <a:p>
            <a:r>
              <a:rPr lang="en-US" dirty="0" err="1" smtClean="0"/>
              <a:t>Drell</a:t>
            </a:r>
            <a:r>
              <a:rPr lang="en-US" dirty="0" smtClean="0"/>
              <a:t>-Yan</a:t>
            </a:r>
          </a:p>
          <a:p>
            <a:r>
              <a:rPr lang="en-US" dirty="0" smtClean="0"/>
              <a:t>(W,Z) data</a:t>
            </a:r>
          </a:p>
          <a:p>
            <a:r>
              <a:rPr lang="en-US" dirty="0"/>
              <a:t>c</a:t>
            </a:r>
            <a:r>
              <a:rPr lang="en-US" dirty="0" smtClean="0"/>
              <a:t>onstrain</a:t>
            </a:r>
          </a:p>
          <a:p>
            <a:r>
              <a:rPr lang="en-US" dirty="0" smtClean="0"/>
              <a:t>PDFs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51967" y="2798128"/>
            <a:ext cx="3328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ccording to the ATLAS data and</a:t>
            </a:r>
          </a:p>
          <a:p>
            <a:r>
              <a:rPr lang="en-US" dirty="0" smtClean="0"/>
              <a:t>HERA+ATLAS QCD analysis: s = d 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7760052" y="4630161"/>
            <a:ext cx="178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PRL 109(2012)012001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2615333" y="1739672"/>
            <a:ext cx="1918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PRD D85 (2012) 072004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290029" y="4781347"/>
            <a:ext cx="1852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ATLAS-CONF-2012-159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3502" y="6232253"/>
            <a:ext cx="2293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Very high precision required</a:t>
            </a:r>
          </a:p>
          <a:p>
            <a:r>
              <a:rPr lang="en-US" sz="1400" b="1" dirty="0"/>
              <a:t>f</a:t>
            </a:r>
            <a:r>
              <a:rPr lang="en-US" sz="1400" b="1" dirty="0" smtClean="0"/>
              <a:t>or any constraint on PDFs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575187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75134"/>
            <a:ext cx="8229600" cy="741362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  <a:cs typeface="Baskerville"/>
              </a:rPr>
              <a:t>PDF constraints from LHC – Jets </a:t>
            </a:r>
            <a:endParaRPr lang="en-US" sz="2800" dirty="0">
              <a:latin typeface="+mn-lt"/>
              <a:cs typeface="Baskervil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592" y="4045315"/>
            <a:ext cx="3266478" cy="2812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" y="671567"/>
            <a:ext cx="4432121" cy="4495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916" y="1016001"/>
            <a:ext cx="3280056" cy="286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5549" y="4939942"/>
            <a:ext cx="3878987" cy="18158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First constraints on gluon distribution from</a:t>
            </a:r>
          </a:p>
          <a:p>
            <a:r>
              <a:rPr lang="en-US" sz="1600" dirty="0"/>
              <a:t>j</a:t>
            </a:r>
            <a:r>
              <a:rPr lang="en-US" sz="1600" dirty="0" smtClean="0"/>
              <a:t>ets: cross sections and  ratios 2.7/7 </a:t>
            </a:r>
            <a:r>
              <a:rPr lang="en-US" sz="1600" dirty="0" err="1" smtClean="0"/>
              <a:t>TeV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Will improve, but depends on energy scales,</a:t>
            </a:r>
          </a:p>
          <a:p>
            <a:r>
              <a:rPr lang="en-US" sz="1600" dirty="0"/>
              <a:t>j</a:t>
            </a:r>
            <a:r>
              <a:rPr lang="en-US" sz="1600" dirty="0" smtClean="0"/>
              <a:t>et definition, non-</a:t>
            </a:r>
            <a:r>
              <a:rPr lang="en-US" sz="1600" dirty="0" err="1" smtClean="0"/>
              <a:t>perturbative</a:t>
            </a:r>
            <a:r>
              <a:rPr lang="en-US" sz="1600" dirty="0" smtClean="0"/>
              <a:t> effects ..</a:t>
            </a:r>
          </a:p>
          <a:p>
            <a:endParaRPr lang="en-US" sz="1600" dirty="0"/>
          </a:p>
          <a:p>
            <a:r>
              <a:rPr lang="en-US" sz="1600" dirty="0" smtClean="0"/>
              <a:t>Similar results from CMS (W</a:t>
            </a:r>
            <a:r>
              <a:rPr lang="en-US" sz="1600" baseline="30000" dirty="0" smtClean="0"/>
              <a:t>±</a:t>
            </a:r>
            <a:r>
              <a:rPr lang="en-US" sz="1600" dirty="0" smtClean="0"/>
              <a:t>, DY, top..)</a:t>
            </a:r>
            <a:endParaRPr lang="en-US" sz="1600" baseline="30000" dirty="0" smtClean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724535" y="2180667"/>
            <a:ext cx="232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ATLAS-CONF-2012-128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6237817" y="3499389"/>
            <a:ext cx="5018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S.Moch</a:t>
            </a:r>
            <a:r>
              <a:rPr lang="en-US" dirty="0" smtClean="0"/>
              <a:t> 6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Terascale</a:t>
            </a:r>
            <a:r>
              <a:rPr lang="en-US" dirty="0" smtClean="0"/>
              <a:t> Workshop (Hamburg, 3.12.12)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37649" y="4289077"/>
            <a:ext cx="93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</a:t>
            </a:r>
            <a:r>
              <a:rPr lang="en-US" dirty="0" smtClean="0"/>
              <a:t>=3GeV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72633" y="1016001"/>
            <a:ext cx="155437" cy="7067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0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 Properties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246965"/>
            <a:ext cx="8445500" cy="47879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" y="6369383"/>
            <a:ext cx="2387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B.Mellado</a:t>
            </a:r>
            <a:r>
              <a:rPr lang="en-US" dirty="0" smtClean="0"/>
              <a:t> at LPCC 3/13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81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BSM Summary and outlook 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4/18/2013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4290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Monica </a:t>
            </a:r>
            <a:r>
              <a:rPr lang="en-US" b="1" dirty="0" err="1" smtClean="0">
                <a:solidFill>
                  <a:srgbClr val="FF0000"/>
                </a:solidFill>
              </a:rPr>
              <a:t>D'Onofrio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LHeC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MiniWorkshop</a:t>
            </a:r>
            <a:r>
              <a:rPr lang="en-US" b="1" dirty="0" smtClean="0">
                <a:solidFill>
                  <a:srgbClr val="FF0000"/>
                </a:solidFill>
              </a:rPr>
              <a:t> 4/20123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81000" y="1676400"/>
            <a:ext cx="8382000" cy="44958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LHeC</a:t>
            </a:r>
            <a:r>
              <a:rPr lang="en-US" sz="2400" dirty="0" smtClean="0"/>
              <a:t> provides complementarities to the LHC SUSY search program in the twenties </a:t>
            </a:r>
          </a:p>
          <a:p>
            <a:pPr lvl="1"/>
            <a:r>
              <a:rPr lang="it-IT" sz="2000" dirty="0" smtClean="0"/>
              <a:t>Ideal to </a:t>
            </a:r>
            <a:r>
              <a:rPr lang="it-IT" sz="2000" dirty="0" err="1" smtClean="0"/>
              <a:t>search</a:t>
            </a:r>
            <a:r>
              <a:rPr lang="it-IT" sz="2000" dirty="0" smtClean="0"/>
              <a:t> and </a:t>
            </a:r>
            <a:r>
              <a:rPr lang="it-IT" sz="2000" dirty="0" err="1" smtClean="0"/>
              <a:t>study</a:t>
            </a:r>
            <a:r>
              <a:rPr lang="it-IT" sz="2000" dirty="0" smtClean="0"/>
              <a:t> </a:t>
            </a:r>
            <a:r>
              <a:rPr lang="it-IT" sz="2000" dirty="0" err="1" smtClean="0"/>
              <a:t>properties</a:t>
            </a:r>
            <a:r>
              <a:rPr lang="it-IT" sz="2000" dirty="0" smtClean="0"/>
              <a:t> of new </a:t>
            </a:r>
            <a:r>
              <a:rPr lang="it-IT" sz="2000" dirty="0" err="1" smtClean="0"/>
              <a:t>bosons</a:t>
            </a:r>
            <a:r>
              <a:rPr lang="it-IT" sz="2000" dirty="0" smtClean="0"/>
              <a:t> with </a:t>
            </a:r>
            <a:r>
              <a:rPr lang="it-IT" sz="2000" dirty="0" err="1" smtClean="0"/>
              <a:t>couplings</a:t>
            </a:r>
            <a:r>
              <a:rPr lang="it-IT" sz="2000" dirty="0" smtClean="0"/>
              <a:t> to electron-quark </a:t>
            </a:r>
          </a:p>
          <a:p>
            <a:pPr lvl="1"/>
            <a:r>
              <a:rPr lang="it-IT" sz="2000" dirty="0" smtClean="0"/>
              <a:t>Direct </a:t>
            </a:r>
            <a:r>
              <a:rPr lang="it-IT" sz="2000" dirty="0" err="1" smtClean="0"/>
              <a:t>searches</a:t>
            </a:r>
            <a:r>
              <a:rPr lang="it-IT" sz="2000" dirty="0" smtClean="0"/>
              <a:t> for CI, </a:t>
            </a:r>
            <a:r>
              <a:rPr lang="it-IT" sz="2000" dirty="0" err="1" smtClean="0"/>
              <a:t>excited</a:t>
            </a:r>
            <a:r>
              <a:rPr lang="it-IT" sz="2000" dirty="0" smtClean="0"/>
              <a:t> </a:t>
            </a:r>
            <a:r>
              <a:rPr lang="it-IT" sz="2000" dirty="0" err="1" smtClean="0"/>
              <a:t>fermions</a:t>
            </a:r>
            <a:r>
              <a:rPr lang="it-IT" sz="2000" dirty="0" smtClean="0"/>
              <a:t>, </a:t>
            </a:r>
            <a:r>
              <a:rPr lang="it-IT" sz="2000" dirty="0" err="1" smtClean="0"/>
              <a:t>leptoquark</a:t>
            </a:r>
            <a:r>
              <a:rPr lang="it-IT" sz="2000" dirty="0" smtClean="0"/>
              <a:t>, RPV SUSY, RPC SUSY in </a:t>
            </a:r>
            <a:r>
              <a:rPr lang="it-IT" sz="2000" dirty="0" err="1" smtClean="0"/>
              <a:t>specific</a:t>
            </a:r>
            <a:r>
              <a:rPr lang="it-IT" sz="2000" dirty="0" smtClean="0"/>
              <a:t> </a:t>
            </a:r>
            <a:r>
              <a:rPr lang="it-IT" sz="2000" dirty="0" err="1" smtClean="0"/>
              <a:t>scenarios</a:t>
            </a:r>
            <a:r>
              <a:rPr lang="it-IT" sz="2000" dirty="0" smtClean="0"/>
              <a:t> </a:t>
            </a:r>
            <a:r>
              <a:rPr lang="it-IT" sz="2000" dirty="0" err="1" smtClean="0"/>
              <a:t>such</a:t>
            </a:r>
            <a:r>
              <a:rPr lang="it-IT" sz="2000" dirty="0" smtClean="0"/>
              <a:t> </a:t>
            </a:r>
            <a:r>
              <a:rPr lang="it-IT" sz="2000" dirty="0" err="1" smtClean="0"/>
              <a:t>as</a:t>
            </a:r>
            <a:r>
              <a:rPr lang="it-IT" sz="2000" dirty="0" smtClean="0"/>
              <a:t> </a:t>
            </a:r>
            <a:r>
              <a:rPr lang="it-IT" sz="2000" dirty="0" err="1" smtClean="0"/>
              <a:t>compressed</a:t>
            </a:r>
            <a:r>
              <a:rPr lang="it-IT" sz="2000" dirty="0" smtClean="0"/>
              <a:t>, non-</a:t>
            </a:r>
            <a:r>
              <a:rPr lang="it-IT" sz="2000" dirty="0" err="1" smtClean="0"/>
              <a:t>degeneracy</a:t>
            </a:r>
            <a:r>
              <a:rPr lang="it-IT" sz="2000" dirty="0" smtClean="0"/>
              <a:t> for </a:t>
            </a:r>
            <a:r>
              <a:rPr lang="it-IT" sz="2000" dirty="0" err="1" smtClean="0"/>
              <a:t>squarks</a:t>
            </a:r>
            <a:r>
              <a:rPr lang="it-IT" sz="2000" dirty="0" smtClean="0"/>
              <a:t> </a:t>
            </a:r>
            <a:endParaRPr lang="en-US" sz="2000" dirty="0" smtClean="0"/>
          </a:p>
          <a:p>
            <a:pPr lvl="1"/>
            <a:r>
              <a:rPr lang="en-US" sz="2000" dirty="0" smtClean="0"/>
              <a:t>Interplay with HL-LHC to constraints on PDF crucial for model testing in case of observed deviations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an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independent precision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measurement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of PDFs will be important for an efficient use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of 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the high luminosity for setting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reliable high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mass limits</a:t>
            </a:r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5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317" y="389862"/>
            <a:ext cx="2379478" cy="100323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</a:rPr>
              <a:t>α</a:t>
            </a:r>
            <a:r>
              <a:rPr lang="en-US" sz="4000" b="1" baseline="-25000" dirty="0" smtClean="0">
                <a:solidFill>
                  <a:srgbClr val="008000"/>
                </a:solidFill>
              </a:rPr>
              <a:t>s</a:t>
            </a:r>
            <a:endParaRPr lang="en-US" sz="4000" b="1" baseline="-25000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5791"/>
            <a:ext cx="9144000" cy="3338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790" y="1052473"/>
            <a:ext cx="6160210" cy="17023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423" y="1788849"/>
            <a:ext cx="19563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 mille precision</a:t>
            </a:r>
          </a:p>
          <a:p>
            <a:r>
              <a:rPr lang="en-US" b="1" dirty="0" smtClean="0"/>
              <a:t>NNNLO PDFs</a:t>
            </a:r>
          </a:p>
          <a:p>
            <a:r>
              <a:rPr lang="en-US" b="1" dirty="0" smtClean="0"/>
              <a:t>Heavy quarks </a:t>
            </a:r>
            <a:r>
              <a:rPr lang="en-US" b="1" dirty="0" smtClean="0">
                <a:sym typeface="Wingdings"/>
              </a:rPr>
              <a:t></a:t>
            </a:r>
            <a:endParaRPr lang="en-US" b="1" dirty="0" smtClean="0"/>
          </a:p>
          <a:p>
            <a:r>
              <a:rPr lang="en-US" b="1" dirty="0" smtClean="0"/>
              <a:t>Full set of PDFs</a:t>
            </a:r>
          </a:p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634874"/>
            <a:ext cx="9014330" cy="17889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90001" y="648866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LHeC</a:t>
            </a:r>
            <a:r>
              <a:rPr lang="en-US" dirty="0" smtClean="0"/>
              <a:t> CDR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57488" y="2933712"/>
            <a:ext cx="149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exp. error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2959" y="296601"/>
            <a:ext cx="4267887" cy="74700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00"/>
                </a:solidFill>
              </a:rPr>
              <a:t>Parameters and Design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532"/>
            <a:ext cx="5310756" cy="40431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47" y="6238749"/>
            <a:ext cx="472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Designed for  synchronous </a:t>
            </a:r>
            <a:r>
              <a:rPr lang="en-US" b="1" dirty="0" err="1" smtClean="0"/>
              <a:t>ep</a:t>
            </a:r>
            <a:r>
              <a:rPr lang="en-US" b="1" dirty="0" smtClean="0"/>
              <a:t> and </a:t>
            </a:r>
            <a:r>
              <a:rPr lang="en-US" b="1" dirty="0" err="1" smtClean="0"/>
              <a:t>pp</a:t>
            </a:r>
            <a:r>
              <a:rPr lang="en-US" b="1" dirty="0" smtClean="0"/>
              <a:t> operation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232059" y="5829175"/>
            <a:ext cx="50510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Update of parameter table in view of H - arXiv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:1211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:5102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344" y="1217382"/>
            <a:ext cx="2879856" cy="28335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756" y="4453683"/>
            <a:ext cx="3526285" cy="17586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47201" y="4008941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“Q1” SC 3-beam IR magnet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82418" y="6307482"/>
            <a:ext cx="277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dirty="0" smtClean="0">
                <a:sym typeface="Wingdings"/>
              </a:rPr>
              <a:t>3 beam spreader design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78344" y="397271"/>
            <a:ext cx="3196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257 pages of technical design</a:t>
            </a:r>
          </a:p>
          <a:p>
            <a:r>
              <a:rPr lang="en-US" dirty="0" smtClean="0"/>
              <a:t>in the CDR arXiv:1206:2913, e.g.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49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588"/>
            <a:ext cx="8934824" cy="6532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92662"/>
            <a:ext cx="6290235" cy="68050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60 </a:t>
            </a:r>
            <a:r>
              <a:rPr lang="en-US" sz="3200" dirty="0" err="1" smtClean="0"/>
              <a:t>GeV</a:t>
            </a:r>
            <a:r>
              <a:rPr lang="en-US" sz="3200" dirty="0" smtClean="0"/>
              <a:t> Electron Accelerator  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ICHEP LHeC Max Klein 7.7.2012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8021-CC59-CD4F-86F9-02366857CF7B}" type="slidenum">
              <a:rPr lang="en-US" smtClean="0"/>
              <a:t>66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92941" y="1374590"/>
            <a:ext cx="32270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1km long LINACs </a:t>
            </a:r>
          </a:p>
          <a:p>
            <a:r>
              <a:rPr lang="en-US" dirty="0" smtClean="0"/>
              <a:t>connected at CERN territory</a:t>
            </a:r>
          </a:p>
          <a:p>
            <a:r>
              <a:rPr lang="en-US" dirty="0" smtClean="0"/>
              <a:t>Arcs of 1km radius: ~9km tunnel</a:t>
            </a:r>
          </a:p>
          <a:p>
            <a:r>
              <a:rPr lang="en-US" dirty="0" smtClean="0"/>
              <a:t>3 passages with energy recovery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56368" y="5949933"/>
            <a:ext cx="2495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John Osborne (June </a:t>
            </a:r>
            <a:r>
              <a:rPr lang="en-US" sz="1200" dirty="0" err="1" smtClean="0"/>
              <a:t>LHeC</a:t>
            </a:r>
            <a:r>
              <a:rPr lang="en-US" sz="1200" dirty="0" smtClean="0"/>
              <a:t> Workshop)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37496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231" y="1479166"/>
            <a:ext cx="6742774" cy="5094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29" y="553278"/>
            <a:ext cx="3357944" cy="227813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42429" y="2324746"/>
            <a:ext cx="3357944" cy="1588"/>
          </a:xfrm>
          <a:prstGeom prst="line">
            <a:avLst/>
          </a:prstGeom>
          <a:ln w="127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40257" y="4537296"/>
            <a:ext cx="24939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Multibunch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wakefields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 - ok</a:t>
            </a:r>
          </a:p>
          <a:p>
            <a:r>
              <a:rPr lang="en-US" sz="14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Emittance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 growth - ok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 [ILC 10nm, </a:t>
            </a:r>
            <a:r>
              <a:rPr lang="en-US" sz="14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LHeC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 10μm]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36σ separation at 3.5m - ok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Fast ion instability - probably ok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with clearing gap (1/3)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3695" y="4732598"/>
            <a:ext cx="2936358" cy="1015663"/>
          </a:xfrm>
          <a:prstGeom prst="rect">
            <a:avLst/>
          </a:prstGeom>
          <a:noFill/>
          <a:ln>
            <a:solidFill>
              <a:srgbClr val="DCC8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Baskerville"/>
                <a:cs typeface="Baskerville"/>
              </a:rPr>
              <a:t>U</a:t>
            </a:r>
            <a:r>
              <a:rPr lang="en-US" baseline="-25000" dirty="0" err="1" smtClean="0">
                <a:latin typeface="Baskerville"/>
                <a:cs typeface="Baskerville"/>
              </a:rPr>
              <a:t>LHeC</a:t>
            </a:r>
            <a:r>
              <a:rPr lang="en-US" dirty="0" smtClean="0">
                <a:latin typeface="Baskerville"/>
                <a:cs typeface="Baskerville"/>
              </a:rPr>
              <a:t>=U</a:t>
            </a:r>
            <a:r>
              <a:rPr lang="en-US" baseline="-25000" dirty="0" smtClean="0">
                <a:latin typeface="Baskerville"/>
                <a:cs typeface="Baskerville"/>
              </a:rPr>
              <a:t>LHC</a:t>
            </a:r>
            <a:r>
              <a:rPr lang="en-US" dirty="0" smtClean="0">
                <a:latin typeface="Baskerville"/>
                <a:cs typeface="Baskerville"/>
              </a:rPr>
              <a:t>/3 </a:t>
            </a:r>
            <a:r>
              <a:rPr lang="en-US" sz="1400" dirty="0" smtClean="0">
                <a:latin typeface="Baskerville"/>
                <a:cs typeface="Baskerville"/>
              </a:rPr>
              <a:t>: 1.5 x HERA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Tunneling: 150m per week – 60 weeks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Two 1km </a:t>
            </a:r>
            <a:r>
              <a:rPr lang="en-US" sz="1400" dirty="0" err="1" smtClean="0">
                <a:latin typeface="Baskerville"/>
                <a:cs typeface="Baskerville"/>
              </a:rPr>
              <a:t>linacs</a:t>
            </a:r>
            <a:r>
              <a:rPr lang="en-US" sz="1400" dirty="0" smtClean="0">
                <a:latin typeface="Baskerville"/>
                <a:cs typeface="Baskerville"/>
              </a:rPr>
              <a:t> with 59 </a:t>
            </a:r>
            <a:r>
              <a:rPr lang="en-US" sz="1400" dirty="0" err="1" smtClean="0">
                <a:latin typeface="Baskerville"/>
                <a:cs typeface="Baskerville"/>
              </a:rPr>
              <a:t>cryomodules</a:t>
            </a:r>
            <a:r>
              <a:rPr lang="en-US" sz="1400" dirty="0" smtClean="0">
                <a:latin typeface="Baskerville"/>
                <a:cs typeface="Baskerville"/>
              </a:rPr>
              <a:t> </a:t>
            </a:r>
          </a:p>
          <a:p>
            <a:r>
              <a:rPr lang="en-US" sz="1400" dirty="0">
                <a:latin typeface="Baskerville"/>
                <a:cs typeface="Baskerville"/>
              </a:rPr>
              <a:t>o</a:t>
            </a:r>
            <a:r>
              <a:rPr lang="en-US" sz="1400" dirty="0" smtClean="0">
                <a:latin typeface="Baskerville"/>
                <a:cs typeface="Baskerville"/>
              </a:rPr>
              <a:t>f 8 cavities each </a:t>
            </a:r>
            <a:r>
              <a:rPr lang="en-US" sz="1400" dirty="0" smtClean="0">
                <a:latin typeface="Baskerville"/>
                <a:cs typeface="Baskerville"/>
                <a:sym typeface="Wingdings"/>
              </a:rPr>
              <a:t> 1000 cavities</a:t>
            </a:r>
            <a:endParaRPr lang="en-US" sz="1400" dirty="0">
              <a:latin typeface="Baskerville"/>
              <a:cs typeface="Baskervil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6924" y="95730"/>
            <a:ext cx="36687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Baskerville"/>
                <a:cs typeface="Baskerville"/>
              </a:rPr>
              <a:t>Linac</a:t>
            </a:r>
            <a:r>
              <a:rPr lang="en-US" sz="3200" dirty="0" smtClean="0">
                <a:latin typeface="Baskerville"/>
                <a:cs typeface="Baskerville"/>
              </a:rPr>
              <a:t> Characteristics</a:t>
            </a:r>
            <a:endParaRPr lang="en-US" sz="3200" dirty="0">
              <a:latin typeface="Baskerville"/>
              <a:cs typeface="Baskervil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590" y="316208"/>
            <a:ext cx="1181415" cy="72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4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Interaction Region Developments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12" y="957911"/>
            <a:ext cx="4567384" cy="2953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2866" y="4080426"/>
            <a:ext cx="438291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Have optics compatible with LHC and β*=0.1m</a:t>
            </a:r>
          </a:p>
          <a:p>
            <a:r>
              <a:rPr lang="en-US" sz="1400" dirty="0" smtClean="0"/>
              <a:t>Head-on collisions mandatory </a:t>
            </a:r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High synchrotron radiation load, dipole in detector</a:t>
            </a:r>
          </a:p>
          <a:p>
            <a:endParaRPr lang="en-US" sz="1400" dirty="0"/>
          </a:p>
          <a:p>
            <a:r>
              <a:rPr lang="en-US" sz="1400" b="1" dirty="0" smtClean="0"/>
              <a:t>Specification of Q1 – </a:t>
            </a:r>
            <a:r>
              <a:rPr lang="en-US" sz="1400" b="1" dirty="0" err="1" smtClean="0"/>
              <a:t>NbTi</a:t>
            </a:r>
            <a:r>
              <a:rPr lang="en-US" sz="1400" b="1" dirty="0" smtClean="0"/>
              <a:t> prototype ( with KEK?)</a:t>
            </a:r>
          </a:p>
          <a:p>
            <a:r>
              <a:rPr lang="en-US" sz="1400" dirty="0" smtClean="0"/>
              <a:t>Revisiting SR (direct and backscattered), </a:t>
            </a:r>
          </a:p>
          <a:p>
            <a:r>
              <a:rPr lang="en-US" sz="1400" dirty="0" err="1"/>
              <a:t>M</a:t>
            </a:r>
            <a:r>
              <a:rPr lang="en-US" sz="1400" dirty="0" err="1" smtClean="0"/>
              <a:t>asks+collimators</a:t>
            </a:r>
            <a:endParaRPr lang="en-US" sz="1400" dirty="0" smtClean="0"/>
          </a:p>
          <a:p>
            <a:r>
              <a:rPr lang="en-US" sz="1400" dirty="0" smtClean="0"/>
              <a:t>Beam-beam dynamics and 3 beam operation studies</a:t>
            </a:r>
          </a:p>
          <a:p>
            <a:endParaRPr lang="en-US" sz="1400" dirty="0"/>
          </a:p>
          <a:p>
            <a:r>
              <a:rPr lang="en-US" sz="1400" dirty="0" err="1" smtClean="0"/>
              <a:t>Optimisation</a:t>
            </a:r>
            <a:r>
              <a:rPr lang="en-US" sz="1400" dirty="0" smtClean="0"/>
              <a:t>: HL-LHC uses IR2 quads to squeeze IR1</a:t>
            </a:r>
          </a:p>
          <a:p>
            <a:r>
              <a:rPr lang="en-US" sz="1100" dirty="0" smtClean="0"/>
              <a:t>(“ATS” achromatic telescopic squeeze) </a:t>
            </a:r>
            <a:r>
              <a:rPr lang="en-US" sz="1400" dirty="0" smtClean="0"/>
              <a:t> Start in IR3</a:t>
            </a:r>
            <a:r>
              <a:rPr lang="en-US" sz="1400" dirty="0"/>
              <a:t> </a:t>
            </a:r>
            <a:r>
              <a:rPr lang="en-US" sz="1400" dirty="0" smtClean="0"/>
              <a:t>– 10cm ok.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2658535"/>
            <a:ext cx="2823523" cy="1137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3267" y="1326288"/>
            <a:ext cx="35803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Beam pipe: in CDR 6m, Be, ANSYS calculations</a:t>
            </a:r>
          </a:p>
          <a:p>
            <a:endParaRPr lang="en-US" sz="1400" dirty="0"/>
          </a:p>
          <a:p>
            <a:r>
              <a:rPr lang="en-US" sz="1400" dirty="0" smtClean="0"/>
              <a:t>Composite material R+D, prototype, support..</a:t>
            </a:r>
          </a:p>
          <a:p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Essential for tracking, acceptance and Higgs</a:t>
            </a:r>
            <a:endParaRPr lang="en-US" sz="1400" dirty="0" smtClean="0"/>
          </a:p>
          <a:p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133" y="4080426"/>
            <a:ext cx="3004980" cy="22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2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8000"/>
                </a:solidFill>
                <a:latin typeface="Baskerville"/>
                <a:cs typeface="Baskerville"/>
              </a:rPr>
              <a:t>Liquid Argon Electromagnetic Calorimeter </a:t>
            </a:r>
            <a:endParaRPr lang="en-US" sz="3200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894" y="3764456"/>
            <a:ext cx="3999992" cy="25575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076353"/>
            <a:ext cx="4061372" cy="209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094828"/>
            <a:ext cx="6000307" cy="2669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1801" y="945931"/>
            <a:ext cx="2123086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Inside Coil</a:t>
            </a:r>
          </a:p>
          <a:p>
            <a:r>
              <a:rPr lang="en-US" dirty="0" smtClean="0">
                <a:latin typeface="Baskerville"/>
                <a:cs typeface="Baskerville"/>
              </a:rPr>
              <a:t>H1, ATLAS</a:t>
            </a:r>
          </a:p>
          <a:p>
            <a:r>
              <a:rPr lang="en-US" dirty="0">
                <a:latin typeface="Baskerville"/>
                <a:cs typeface="Baskerville"/>
              </a:rPr>
              <a:t>e</a:t>
            </a:r>
            <a:r>
              <a:rPr lang="en-US" dirty="0" smtClean="0">
                <a:latin typeface="Baskerville"/>
                <a:cs typeface="Baskerville"/>
              </a:rPr>
              <a:t>xperience.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Barrel: </a:t>
            </a:r>
            <a:r>
              <a:rPr lang="en-US" sz="1400" dirty="0" err="1" smtClean="0">
                <a:latin typeface="Baskerville"/>
                <a:cs typeface="Baskerville"/>
              </a:rPr>
              <a:t>Pb</a:t>
            </a:r>
            <a:r>
              <a:rPr lang="en-US" sz="1400" dirty="0" smtClean="0">
                <a:latin typeface="Baskerville"/>
                <a:cs typeface="Baskerville"/>
              </a:rPr>
              <a:t>, 20 X</a:t>
            </a:r>
            <a:r>
              <a:rPr lang="en-US" sz="1400" baseline="-25000" dirty="0" smtClean="0">
                <a:latin typeface="Baskerville"/>
                <a:cs typeface="Baskerville"/>
              </a:rPr>
              <a:t>0</a:t>
            </a:r>
            <a:r>
              <a:rPr lang="en-US" sz="1400" dirty="0" smtClean="0">
                <a:latin typeface="Baskerville"/>
                <a:cs typeface="Baskerville"/>
              </a:rPr>
              <a:t> , 11m</a:t>
            </a:r>
            <a:r>
              <a:rPr lang="en-US" sz="1400" baseline="30000" dirty="0" smtClean="0">
                <a:latin typeface="Baskerville"/>
                <a:cs typeface="Baskerville"/>
              </a:rPr>
              <a:t>3</a:t>
            </a:r>
          </a:p>
          <a:p>
            <a:endParaRPr lang="en-US" sz="1400" dirty="0" smtClean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      fwd/</a:t>
            </a:r>
            <a:r>
              <a:rPr lang="en-US" sz="1400" dirty="0" err="1" smtClean="0">
                <a:latin typeface="Baskerville"/>
                <a:cs typeface="Baskerville"/>
              </a:rPr>
              <a:t>bwd</a:t>
            </a:r>
            <a:r>
              <a:rPr lang="en-US" sz="1400" dirty="0" smtClean="0">
                <a:latin typeface="Baskerville"/>
                <a:cs typeface="Baskerville"/>
              </a:rPr>
              <a:t> inserts:</a:t>
            </a:r>
          </a:p>
          <a:p>
            <a:endParaRPr lang="en-US" sz="1400" baseline="30000" dirty="0" smtClean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FEC: Si -W,  30 X</a:t>
            </a:r>
            <a:r>
              <a:rPr lang="en-US" sz="1400" baseline="-25000" dirty="0" smtClean="0">
                <a:latin typeface="Baskerville"/>
                <a:cs typeface="Baskerville"/>
              </a:rPr>
              <a:t>0 </a:t>
            </a:r>
            <a:r>
              <a:rPr lang="en-US" sz="1400" dirty="0" smtClean="0">
                <a:latin typeface="Baskerville"/>
                <a:cs typeface="Baskerville"/>
              </a:rPr>
              <a:t>,0.3m</a:t>
            </a:r>
            <a:r>
              <a:rPr lang="en-US" sz="1400" baseline="30000" dirty="0" smtClean="0">
                <a:latin typeface="Baskerville"/>
                <a:cs typeface="Baskerville"/>
              </a:rPr>
              <a:t>3</a:t>
            </a:r>
          </a:p>
          <a:p>
            <a:endParaRPr lang="en-US" sz="1400" baseline="30000" dirty="0" smtClean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BEC: Si -</a:t>
            </a:r>
            <a:r>
              <a:rPr lang="en-US" sz="1400" dirty="0" err="1" smtClean="0">
                <a:latin typeface="Baskerville"/>
                <a:cs typeface="Baskerville"/>
              </a:rPr>
              <a:t>Pb</a:t>
            </a:r>
            <a:r>
              <a:rPr lang="en-US" sz="1400" dirty="0" smtClean="0">
                <a:latin typeface="Baskerville"/>
                <a:cs typeface="Baskerville"/>
              </a:rPr>
              <a:t>, 25 X</a:t>
            </a:r>
            <a:r>
              <a:rPr lang="en-US" sz="1400" baseline="-25000" dirty="0" smtClean="0">
                <a:latin typeface="Baskerville"/>
                <a:cs typeface="Baskerville"/>
              </a:rPr>
              <a:t>0</a:t>
            </a:r>
            <a:r>
              <a:rPr lang="en-US" sz="1400" dirty="0" smtClean="0">
                <a:latin typeface="Baskerville"/>
                <a:cs typeface="Baskerville"/>
              </a:rPr>
              <a:t>,0.3m</a:t>
            </a:r>
            <a:r>
              <a:rPr lang="en-US" sz="1400" baseline="30000" dirty="0" smtClean="0">
                <a:latin typeface="Baskerville"/>
                <a:cs typeface="Baskerville"/>
              </a:rPr>
              <a:t>3</a:t>
            </a:r>
            <a:endParaRPr lang="en-US" sz="1400" baseline="-25000" dirty="0">
              <a:latin typeface="Baskerville"/>
              <a:cs typeface="Baskervil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4776" y="6173077"/>
            <a:ext cx="1957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GEANT4 Simulation</a:t>
            </a:r>
            <a:endParaRPr lang="en-US" sz="16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61885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545111"/>
            <a:ext cx="2330174" cy="1603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78" y="2149065"/>
            <a:ext cx="2769487" cy="42395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999" y="4122101"/>
            <a:ext cx="5063711" cy="121493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254001" y="4751554"/>
            <a:ext cx="3454060" cy="22680"/>
          </a:xfrm>
          <a:prstGeom prst="line">
            <a:avLst/>
          </a:prstGeom>
          <a:ln w="12700">
            <a:solidFill>
              <a:srgbClr val="32B7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56662" y="6425672"/>
            <a:ext cx="9774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from CDR </a:t>
            </a:r>
            <a:r>
              <a:rPr lang="en-US" sz="1000" dirty="0" err="1" smtClean="0"/>
              <a:t>LHeC</a:t>
            </a:r>
            <a:endParaRPr lang="en-US" sz="1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689" y="5802798"/>
            <a:ext cx="5086374" cy="585790"/>
          </a:xfrm>
          <a:prstGeom prst="rect">
            <a:avLst/>
          </a:prstGeom>
          <a:ln>
            <a:solidFill>
              <a:srgbClr val="32B7D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745581" y="188719"/>
            <a:ext cx="4338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Components and Cryogenics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001" y="30357"/>
            <a:ext cx="178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Chapter 9 of CDR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6706" y="925605"/>
            <a:ext cx="4811059" cy="308818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7186706" y="3735294"/>
            <a:ext cx="1688353" cy="1494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87765" y="3212074"/>
            <a:ext cx="619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Jlab</a:t>
            </a:r>
            <a:r>
              <a:rPr lang="en-US" sz="1400" dirty="0" smtClean="0"/>
              <a:t>:</a:t>
            </a:r>
          </a:p>
          <a:p>
            <a:r>
              <a:rPr lang="en-US" sz="1400" dirty="0" smtClean="0"/>
              <a:t>4 10</a:t>
            </a:r>
            <a:r>
              <a:rPr lang="en-US" sz="1400" baseline="30000" dirty="0" smtClean="0"/>
              <a:t>11</a:t>
            </a:r>
            <a:endParaRPr lang="en-US" sz="14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708061" y="5337037"/>
            <a:ext cx="4253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develop </a:t>
            </a:r>
            <a:r>
              <a:rPr lang="en-US" dirty="0" err="1" smtClean="0"/>
              <a:t>LHeC</a:t>
            </a:r>
            <a:r>
              <a:rPr lang="en-US" dirty="0" smtClean="0"/>
              <a:t> cavity (</a:t>
            </a:r>
            <a:r>
              <a:rPr lang="en-US" dirty="0" err="1" smtClean="0"/>
              <a:t>cryo</a:t>
            </a:r>
            <a:r>
              <a:rPr lang="en-US" dirty="0" smtClean="0"/>
              <a:t>-module)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33309" y="925605"/>
            <a:ext cx="1154456" cy="308818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89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189" y="3862552"/>
            <a:ext cx="4246705" cy="2501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chemeClr val="bg2">
                    <a:lumMod val="50000"/>
                  </a:schemeClr>
                </a:solidFill>
                <a:latin typeface="Baskerville"/>
                <a:cs typeface="Baskerville"/>
              </a:rPr>
              <a:t>Hadronic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Baskerville"/>
                <a:cs typeface="Baskerville"/>
              </a:rPr>
              <a:t> Tile Calorimeter 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8505" y="810861"/>
            <a:ext cx="29123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Outside Coil:  flux return </a:t>
            </a:r>
          </a:p>
          <a:p>
            <a:r>
              <a:rPr lang="en-US" sz="1600" dirty="0" smtClean="0">
                <a:latin typeface="Baskerville"/>
                <a:cs typeface="Baskerville"/>
              </a:rPr>
              <a:t>Modular. </a:t>
            </a:r>
            <a:r>
              <a:rPr lang="en-US" sz="1600" dirty="0">
                <a:latin typeface="Baskerville"/>
                <a:cs typeface="Baskerville"/>
              </a:rPr>
              <a:t> </a:t>
            </a:r>
            <a:r>
              <a:rPr lang="en-US" sz="1600" dirty="0" smtClean="0">
                <a:latin typeface="Baskerville"/>
                <a:cs typeface="Baskerville"/>
              </a:rPr>
              <a:t>ATLAS experience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114484" y="6363576"/>
            <a:ext cx="3938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Combined GEANT4 Calorimeter Simulation</a:t>
            </a:r>
            <a:endParaRPr lang="en-US" sz="1600" dirty="0">
              <a:latin typeface="Baskerville"/>
              <a:cs typeface="Baskervill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13" y="1003524"/>
            <a:ext cx="5077090" cy="4216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091" y="1734191"/>
            <a:ext cx="1983071" cy="19543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0595" y="2162297"/>
            <a:ext cx="4573889" cy="1964945"/>
          </a:xfrm>
          <a:prstGeom prst="rect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13" y="5406160"/>
            <a:ext cx="4818349" cy="12959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055" y="5690111"/>
            <a:ext cx="57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+5.9m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724189" y="5690111"/>
            <a:ext cx="549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-3.6m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372941" y="5267660"/>
            <a:ext cx="662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R=2.6m</a:t>
            </a:r>
            <a:endParaRPr lang="en-US" sz="1200" dirty="0"/>
          </a:p>
        </p:txBody>
      </p:sp>
      <p:cxnSp>
        <p:nvCxnSpPr>
          <p:cNvPr id="19" name="Straight Connector 18"/>
          <p:cNvCxnSpPr/>
          <p:nvPr/>
        </p:nvCxnSpPr>
        <p:spPr>
          <a:xfrm rot="5400000" flipH="1" flipV="1">
            <a:off x="2594000" y="6054145"/>
            <a:ext cx="1295970" cy="1588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397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DCC850"/>
                </a:solidFill>
                <a:latin typeface="Avenir Heavy"/>
                <a:cs typeface="Avenir Heavy"/>
              </a:rPr>
              <a:t>Project Development</a:t>
            </a:r>
            <a:endParaRPr lang="en-US" sz="3200" dirty="0">
              <a:solidFill>
                <a:srgbClr val="DCC850"/>
              </a:solidFill>
              <a:latin typeface="Avenir Heavy"/>
              <a:cs typeface="Avenir Heav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197" y="840073"/>
            <a:ext cx="7965003" cy="5355313"/>
          </a:xfrm>
          <a:prstGeom prst="rect">
            <a:avLst/>
          </a:prstGeom>
          <a:solidFill>
            <a:srgbClr val="DCC850">
              <a:alpha val="71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2007:  Invitation by SPC to ECFA and by (r)ECFA to work out a design concept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2008:  First CERN-ECFA Workshop in </a:t>
            </a:r>
            <a:r>
              <a:rPr lang="en-US" dirty="0" err="1" smtClean="0">
                <a:latin typeface="Baskerville"/>
                <a:cs typeface="Baskerville"/>
              </a:rPr>
              <a:t>Divonne</a:t>
            </a:r>
            <a:r>
              <a:rPr lang="en-US" dirty="0" smtClean="0">
                <a:latin typeface="Baskerville"/>
                <a:cs typeface="Baskerville"/>
              </a:rPr>
              <a:t> (1.-3.9.08)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2009:  2</a:t>
            </a:r>
            <a:r>
              <a:rPr lang="en-US" baseline="30000" dirty="0" smtClean="0">
                <a:latin typeface="Baskerville"/>
                <a:cs typeface="Baskerville"/>
              </a:rPr>
              <a:t>nd</a:t>
            </a:r>
            <a:r>
              <a:rPr lang="en-US" dirty="0" smtClean="0">
                <a:latin typeface="Baskerville"/>
                <a:cs typeface="Baskerville"/>
              </a:rPr>
              <a:t> CERN-ECFA-</a:t>
            </a:r>
            <a:r>
              <a:rPr lang="en-US" dirty="0" err="1" smtClean="0">
                <a:latin typeface="Baskerville"/>
                <a:cs typeface="Baskerville"/>
              </a:rPr>
              <a:t>NuPECC</a:t>
            </a:r>
            <a:r>
              <a:rPr lang="en-US" dirty="0" smtClean="0">
                <a:latin typeface="Baskerville"/>
                <a:cs typeface="Baskerville"/>
              </a:rPr>
              <a:t> Workshop at </a:t>
            </a:r>
            <a:r>
              <a:rPr lang="en-US" dirty="0" err="1" smtClean="0">
                <a:latin typeface="Baskerville"/>
                <a:cs typeface="Baskerville"/>
              </a:rPr>
              <a:t>Divonne</a:t>
            </a:r>
            <a:r>
              <a:rPr lang="en-US" dirty="0" smtClean="0">
                <a:latin typeface="Baskerville"/>
                <a:cs typeface="Baskerville"/>
              </a:rPr>
              <a:t> (1.-3.9.09) 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2010:   Report to CERN SPC (June) </a:t>
            </a:r>
          </a:p>
          <a:p>
            <a:r>
              <a:rPr lang="en-US" dirty="0" smtClean="0">
                <a:latin typeface="Baskerville"/>
                <a:cs typeface="Baskerville"/>
              </a:rPr>
              <a:t>            3</a:t>
            </a:r>
            <a:r>
              <a:rPr lang="en-US" baseline="30000" dirty="0" smtClean="0">
                <a:latin typeface="Baskerville"/>
                <a:cs typeface="Baskerville"/>
              </a:rPr>
              <a:t>rd</a:t>
            </a:r>
            <a:r>
              <a:rPr lang="en-US" dirty="0" smtClean="0">
                <a:latin typeface="Baskerville"/>
                <a:cs typeface="Baskerville"/>
              </a:rPr>
              <a:t> CERN-ECFA-</a:t>
            </a:r>
            <a:r>
              <a:rPr lang="en-US" dirty="0" err="1" smtClean="0">
                <a:latin typeface="Baskerville"/>
                <a:cs typeface="Baskerville"/>
              </a:rPr>
              <a:t>NuPECC</a:t>
            </a:r>
            <a:r>
              <a:rPr lang="en-US" dirty="0" smtClean="0">
                <a:latin typeface="Baskerville"/>
                <a:cs typeface="Baskerville"/>
              </a:rPr>
              <a:t> Workshop at Chavannes-de-</a:t>
            </a:r>
            <a:r>
              <a:rPr lang="en-US" dirty="0" err="1" smtClean="0">
                <a:latin typeface="Baskerville"/>
                <a:cs typeface="Baskerville"/>
              </a:rPr>
              <a:t>Bogis</a:t>
            </a:r>
            <a:r>
              <a:rPr lang="en-US" dirty="0" smtClean="0">
                <a:latin typeface="Baskerville"/>
                <a:cs typeface="Baskerville"/>
              </a:rPr>
              <a:t> (12.-13.11.10)</a:t>
            </a:r>
          </a:p>
          <a:p>
            <a:r>
              <a:rPr lang="en-US" dirty="0" smtClean="0">
                <a:latin typeface="Baskerville"/>
                <a:cs typeface="Baskerville"/>
              </a:rPr>
              <a:t>            </a:t>
            </a:r>
            <a:r>
              <a:rPr lang="en-US" dirty="0" err="1" smtClean="0">
                <a:latin typeface="Baskerville"/>
                <a:cs typeface="Baskerville"/>
              </a:rPr>
              <a:t>NuPECC</a:t>
            </a:r>
            <a:r>
              <a:rPr lang="en-US" dirty="0">
                <a:latin typeface="Baskerville"/>
                <a:cs typeface="Baskerville"/>
              </a:rPr>
              <a:t>:</a:t>
            </a:r>
            <a:r>
              <a:rPr lang="en-US" dirty="0" smtClean="0">
                <a:latin typeface="Baskerville"/>
                <a:cs typeface="Baskerville"/>
              </a:rPr>
              <a:t> </a:t>
            </a:r>
            <a:r>
              <a:rPr lang="en-US" dirty="0" err="1" smtClean="0">
                <a:latin typeface="Baskerville"/>
                <a:cs typeface="Baskerville"/>
              </a:rPr>
              <a:t>LHeC</a:t>
            </a:r>
            <a:r>
              <a:rPr lang="en-US" dirty="0" smtClean="0">
                <a:latin typeface="Baskerville"/>
                <a:cs typeface="Baskerville"/>
              </a:rPr>
              <a:t> on </a:t>
            </a:r>
            <a:r>
              <a:rPr lang="en-US" dirty="0" err="1" smtClean="0">
                <a:latin typeface="Baskerville"/>
                <a:cs typeface="Baskerville"/>
              </a:rPr>
              <a:t>Longe</a:t>
            </a:r>
            <a:r>
              <a:rPr lang="en-US" dirty="0" smtClean="0">
                <a:latin typeface="Baskerville"/>
                <a:cs typeface="Baskerville"/>
              </a:rPr>
              <a:t> Range Plan for Nuclear Physics</a:t>
            </a:r>
            <a:r>
              <a:rPr lang="en-US" b="1" dirty="0" smtClean="0">
                <a:latin typeface="Baskerville"/>
                <a:cs typeface="Baskerville"/>
              </a:rPr>
              <a:t> </a:t>
            </a:r>
            <a:r>
              <a:rPr lang="en-US" dirty="0" smtClean="0">
                <a:latin typeface="Baskerville"/>
                <a:cs typeface="Baskerville"/>
              </a:rPr>
              <a:t>(12/10)</a:t>
            </a:r>
          </a:p>
          <a:p>
            <a:r>
              <a:rPr lang="en-US" dirty="0" smtClean="0">
                <a:latin typeface="Baskerville"/>
                <a:cs typeface="Baskerville"/>
              </a:rPr>
              <a:t>             </a:t>
            </a:r>
          </a:p>
          <a:p>
            <a:r>
              <a:rPr lang="en-US" dirty="0" smtClean="0">
                <a:latin typeface="Baskerville"/>
                <a:cs typeface="Baskerville"/>
              </a:rPr>
              <a:t>2011:   Draft CDR (530 pages on Physics, Detector and Accelerator) (5.8.11)</a:t>
            </a:r>
          </a:p>
          <a:p>
            <a:r>
              <a:rPr lang="en-US" dirty="0" smtClean="0">
                <a:latin typeface="Baskerville"/>
                <a:cs typeface="Baskerville"/>
              </a:rPr>
              <a:t>            refereed and being updated</a:t>
            </a:r>
          </a:p>
          <a:p>
            <a:r>
              <a:rPr lang="en-US" dirty="0" smtClean="0">
                <a:latin typeface="Baskerville"/>
                <a:cs typeface="Baskerville"/>
              </a:rPr>
              <a:t>          </a:t>
            </a:r>
          </a:p>
          <a:p>
            <a:r>
              <a:rPr lang="en-US" dirty="0" smtClean="0">
                <a:latin typeface="Baskerville"/>
                <a:cs typeface="Baskerville"/>
              </a:rPr>
              <a:t>2012:   Discussion of </a:t>
            </a:r>
            <a:r>
              <a:rPr lang="en-US" dirty="0" err="1" smtClean="0">
                <a:latin typeface="Baskerville"/>
                <a:cs typeface="Baskerville"/>
              </a:rPr>
              <a:t>LHeC</a:t>
            </a:r>
            <a:r>
              <a:rPr lang="en-US" dirty="0" smtClean="0">
                <a:latin typeface="Baskerville"/>
                <a:cs typeface="Baskerville"/>
              </a:rPr>
              <a:t> at LHC Machine Workshop (Chamonix)</a:t>
            </a:r>
          </a:p>
          <a:p>
            <a:r>
              <a:rPr lang="en-US" dirty="0">
                <a:latin typeface="Baskerville"/>
                <a:cs typeface="Baskerville"/>
              </a:rPr>
              <a:t> </a:t>
            </a:r>
            <a:r>
              <a:rPr lang="en-US" dirty="0" smtClean="0">
                <a:latin typeface="Baskerville"/>
                <a:cs typeface="Baskerville"/>
              </a:rPr>
              <a:t>           Publication of CDR + 2 Contributions to European Strategy [</a:t>
            </a:r>
            <a:r>
              <a:rPr lang="en-US" dirty="0" err="1" smtClean="0">
                <a:latin typeface="Baskerville"/>
                <a:cs typeface="Baskerville"/>
              </a:rPr>
              <a:t>arXiv</a:t>
            </a:r>
            <a:r>
              <a:rPr lang="en-US" dirty="0" smtClean="0">
                <a:latin typeface="Baskerville"/>
                <a:cs typeface="Baskerville"/>
              </a:rPr>
              <a:t>] </a:t>
            </a:r>
          </a:p>
          <a:p>
            <a:r>
              <a:rPr lang="en-US" dirty="0" smtClean="0">
                <a:latin typeface="Baskerville"/>
                <a:cs typeface="Baskerville"/>
              </a:rPr>
              <a:t>            Chavannes workshop (June14-15, 2012) – CERN: </a:t>
            </a:r>
            <a:r>
              <a:rPr lang="en-US" dirty="0" err="1" smtClean="0">
                <a:latin typeface="Baskerville"/>
                <a:cs typeface="Baskerville"/>
              </a:rPr>
              <a:t>Linac+TDR</a:t>
            </a:r>
            <a:r>
              <a:rPr lang="en-US" dirty="0" smtClean="0">
                <a:latin typeface="Baskerville"/>
                <a:cs typeface="Baskerville"/>
              </a:rPr>
              <a:t> Mandate</a:t>
            </a:r>
          </a:p>
          <a:p>
            <a:r>
              <a:rPr lang="en-US" dirty="0">
                <a:latin typeface="Baskerville"/>
                <a:cs typeface="Baskerville"/>
              </a:rPr>
              <a:t> </a:t>
            </a:r>
            <a:r>
              <a:rPr lang="en-US" dirty="0" smtClean="0">
                <a:latin typeface="Baskerville"/>
                <a:cs typeface="Baskerville"/>
              </a:rPr>
              <a:t>           ECFA final endorsement of CDR</a:t>
            </a:r>
          </a:p>
          <a:p>
            <a:r>
              <a:rPr lang="en-US" dirty="0" smtClean="0">
                <a:latin typeface="Baskerville"/>
                <a:cs typeface="Baskerville"/>
              </a:rPr>
              <a:t>2013:   EU Strategy places lower priority to the </a:t>
            </a:r>
            <a:r>
              <a:rPr lang="en-US" dirty="0" err="1" smtClean="0">
                <a:latin typeface="Baskerville"/>
                <a:cs typeface="Baskerville"/>
              </a:rPr>
              <a:t>LHeC</a:t>
            </a:r>
            <a:r>
              <a:rPr lang="en-US" dirty="0" smtClean="0">
                <a:latin typeface="Baskerville"/>
                <a:cs typeface="Baskerville"/>
              </a:rPr>
              <a:t>. </a:t>
            </a:r>
          </a:p>
          <a:p>
            <a:r>
              <a:rPr lang="en-US" dirty="0">
                <a:latin typeface="Baskerville"/>
                <a:cs typeface="Baskerville"/>
              </a:rPr>
              <a:t> </a:t>
            </a:r>
            <a:r>
              <a:rPr lang="en-US" dirty="0" smtClean="0">
                <a:latin typeface="Baskerville"/>
                <a:cs typeface="Baskerville"/>
              </a:rPr>
              <a:t>           Workshop in early fall. </a:t>
            </a:r>
            <a:r>
              <a:rPr lang="en-US" dirty="0" err="1" smtClean="0">
                <a:latin typeface="Baskerville"/>
                <a:cs typeface="Baskerville"/>
              </a:rPr>
              <a:t>Testfacility</a:t>
            </a:r>
            <a:r>
              <a:rPr lang="en-US" dirty="0" smtClean="0">
                <a:latin typeface="Baskerville"/>
                <a:cs typeface="Baskerville"/>
              </a:rPr>
              <a:t> at CERN.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103" y="4042629"/>
            <a:ext cx="967803" cy="596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2736" y="6283158"/>
            <a:ext cx="203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http://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cern.ch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lhec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6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1146"/>
            <a:ext cx="7772400" cy="7279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first F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from HERA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43" y="999068"/>
            <a:ext cx="7115140" cy="49746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6134734"/>
            <a:ext cx="3737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H1 Collaboration,     </a:t>
            </a:r>
            <a:r>
              <a:rPr lang="en-US" sz="1400" dirty="0" err="1" smtClean="0"/>
              <a:t>Nucl</a:t>
            </a:r>
            <a:r>
              <a:rPr lang="en-US" sz="1400" dirty="0" smtClean="0"/>
              <a:t>. Phys. B407 (1993) 515        </a:t>
            </a:r>
          </a:p>
          <a:p>
            <a:r>
              <a:rPr lang="en-US" sz="1400" dirty="0" smtClean="0"/>
              <a:t>ZEUS Collaboration,  Phys.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B316( 1993) 412 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928925" y="5826957"/>
            <a:ext cx="2972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Not too steep, not flat (</a:t>
            </a:r>
            <a:r>
              <a:rPr lang="en-US" sz="1600" dirty="0" err="1" smtClean="0"/>
              <a:t>Regge</a:t>
            </a:r>
            <a:r>
              <a:rPr lang="en-US" sz="1600" dirty="0" smtClean="0"/>
              <a:t>)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n accord with 1974 expectation</a:t>
            </a:r>
          </a:p>
          <a:p>
            <a:r>
              <a:rPr lang="en-US" sz="1600" dirty="0" smtClean="0"/>
              <a:t>hidden in pioneering </a:t>
            </a:r>
            <a:r>
              <a:rPr lang="en-US" sz="1600" dirty="0" err="1" smtClean="0"/>
              <a:t>pQCD</a:t>
            </a:r>
            <a:r>
              <a:rPr lang="en-US" sz="1600" dirty="0" smtClean="0"/>
              <a:t> paper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1268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Industry of PDF Determinations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9376"/>
            <a:ext cx="9144000" cy="4217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002" y="5522147"/>
            <a:ext cx="8255798" cy="113877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determination of the </a:t>
            </a:r>
            <a:r>
              <a:rPr lang="en-US" dirty="0" err="1" smtClean="0"/>
              <a:t>partonic</a:t>
            </a:r>
            <a:r>
              <a:rPr lang="en-US" dirty="0" smtClean="0"/>
              <a:t> contents of the proton is a subtle, complex task.</a:t>
            </a:r>
          </a:p>
          <a:p>
            <a:r>
              <a:rPr lang="en-US" dirty="0" smtClean="0"/>
              <a:t>It often involves data which are barely compatible as is tolerated with χ</a:t>
            </a:r>
            <a:r>
              <a:rPr lang="en-US" baseline="30000" dirty="0" smtClean="0"/>
              <a:t>2</a:t>
            </a:r>
            <a:r>
              <a:rPr lang="en-US" dirty="0" smtClean="0"/>
              <a:t> innovations..</a:t>
            </a:r>
          </a:p>
          <a:p>
            <a:r>
              <a:rPr lang="en-US" dirty="0" smtClean="0"/>
              <a:t>Future high precision needs a new, complete PDF data basis and precision </a:t>
            </a:r>
            <a:r>
              <a:rPr lang="en-US" dirty="0" err="1" smtClean="0"/>
              <a:t>h.o</a:t>
            </a:r>
            <a:r>
              <a:rPr lang="en-US" dirty="0" smtClean="0"/>
              <a:t>. theory.</a:t>
            </a:r>
          </a:p>
          <a:p>
            <a:r>
              <a:rPr lang="en-US" sz="1400" dirty="0" smtClean="0"/>
              <a:t>(</a:t>
            </a:r>
            <a:r>
              <a:rPr lang="en-US" sz="1400" dirty="0" err="1" smtClean="0"/>
              <a:t>cf</a:t>
            </a:r>
            <a:r>
              <a:rPr lang="en-US" sz="1400" dirty="0" smtClean="0"/>
              <a:t> arXiv:1310.1073,jb)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974756" y="5202845"/>
            <a:ext cx="93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V.Radescu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0414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0307" y="52973"/>
            <a:ext cx="4307892" cy="747001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       </a:t>
            </a:r>
            <a:r>
              <a:rPr lang="en-US" sz="3200" dirty="0" smtClean="0"/>
              <a:t>High Mass </a:t>
            </a:r>
            <a:r>
              <a:rPr lang="en-US" sz="3200" dirty="0" err="1" smtClean="0"/>
              <a:t>Drell</a:t>
            </a:r>
            <a:r>
              <a:rPr lang="en-US" sz="3200" dirty="0" smtClean="0"/>
              <a:t> Yan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4792"/>
            <a:ext cx="4534735" cy="31170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3467" y="2054597"/>
            <a:ext cx="2269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CMS Di-Jets arXiv:1212:6660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229" y="3100171"/>
            <a:ext cx="5866255" cy="3599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5451" y="1824306"/>
            <a:ext cx="4085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Towards high mass the PDF uncertainties</a:t>
            </a:r>
          </a:p>
          <a:p>
            <a:r>
              <a:rPr lang="en-US" dirty="0" smtClean="0"/>
              <a:t>rise, strongly towards the edge (√s) </a:t>
            </a:r>
            <a:r>
              <a:rPr lang="en-US" sz="1400" dirty="0" smtClean="0"/>
              <a:t>x </a:t>
            </a:r>
            <a:r>
              <a:rPr lang="en-US" sz="1400" dirty="0" smtClean="0">
                <a:sym typeface="Wingdings"/>
              </a:rPr>
              <a:t> 1…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16666" y="6246710"/>
            <a:ext cx="2710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 </a:t>
            </a:r>
            <a:r>
              <a:rPr lang="en-US" sz="1400" dirty="0" err="1" smtClean="0"/>
              <a:t>TeV</a:t>
            </a:r>
            <a:r>
              <a:rPr lang="en-US" sz="1400" dirty="0" smtClean="0"/>
              <a:t>, VRAP </a:t>
            </a:r>
            <a:r>
              <a:rPr lang="en-US" sz="1400" dirty="0" err="1" smtClean="0"/>
              <a:t>L.Dixon</a:t>
            </a:r>
            <a:r>
              <a:rPr lang="en-US" sz="1400" dirty="0" smtClean="0"/>
              <a:t> et al, </a:t>
            </a:r>
            <a:r>
              <a:rPr lang="en-US" sz="1400" dirty="0" err="1" smtClean="0"/>
              <a:t>U.Klein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23269" y="4242198"/>
            <a:ext cx="2395382" cy="2031325"/>
          </a:xfrm>
          <a:prstGeom prst="rect">
            <a:avLst/>
          </a:prstGeom>
          <a:noFill/>
          <a:ln>
            <a:solidFill>
              <a:srgbClr val="C79348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For HL-LHC:</a:t>
            </a:r>
          </a:p>
          <a:p>
            <a:r>
              <a:rPr lang="en-US" dirty="0" smtClean="0"/>
              <a:t>Need to study limits</a:t>
            </a:r>
          </a:p>
          <a:p>
            <a:r>
              <a:rPr lang="en-US" dirty="0"/>
              <a:t>a</a:t>
            </a:r>
            <a:r>
              <a:rPr lang="en-US" dirty="0" smtClean="0"/>
              <a:t>nd interferences (ED?)</a:t>
            </a:r>
          </a:p>
          <a:p>
            <a:r>
              <a:rPr lang="en-US" dirty="0"/>
              <a:t>i</a:t>
            </a:r>
            <a:r>
              <a:rPr lang="en-US" dirty="0" smtClean="0"/>
              <a:t>n context with energy</a:t>
            </a:r>
          </a:p>
          <a:p>
            <a:r>
              <a:rPr lang="en-US" dirty="0"/>
              <a:t>c</a:t>
            </a:r>
            <a:r>
              <a:rPr lang="en-US" dirty="0" smtClean="0"/>
              <a:t>alibrations, and thy</a:t>
            </a:r>
          </a:p>
          <a:p>
            <a:r>
              <a:rPr lang="en-US" dirty="0"/>
              <a:t>u</a:t>
            </a:r>
            <a:r>
              <a:rPr lang="en-US" dirty="0" smtClean="0"/>
              <a:t>ncertainties, + PDFs </a:t>
            </a:r>
          </a:p>
          <a:p>
            <a:r>
              <a:rPr lang="en-US" dirty="0" err="1"/>
              <a:t>v</a:t>
            </a:r>
            <a:r>
              <a:rPr lang="en-US" dirty="0" err="1" smtClean="0"/>
              <a:t>s</a:t>
            </a:r>
            <a:r>
              <a:rPr lang="en-US" dirty="0" smtClean="0"/>
              <a:t> BSM expectations</a:t>
            </a:r>
          </a:p>
        </p:txBody>
      </p:sp>
    </p:spTree>
    <p:extLst>
      <p:ext uri="{BB962C8B-B14F-4D97-AF65-F5344CB8AC3E}">
        <p14:creationId xmlns:p14="http://schemas.microsoft.com/office/powerpoint/2010/main" val="279440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7413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cs typeface="Baskerville"/>
              </a:rPr>
              <a:t>Strong Coupling Constant</a:t>
            </a:r>
            <a:endParaRPr lang="en-US" sz="3200" dirty="0">
              <a:cs typeface="Baskervil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289170"/>
            <a:ext cx="2882900" cy="2073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100" y="4289170"/>
            <a:ext cx="1614837" cy="2073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4600" y="982076"/>
            <a:ext cx="3968751" cy="574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04981" y="1199971"/>
            <a:ext cx="3999412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  <a:cs typeface="Baskerville"/>
                <a:sym typeface="Symbol" charset="2"/>
              </a:rPr>
              <a:t></a:t>
            </a:r>
            <a:r>
              <a:rPr lang="en-US" sz="1600" b="1" baseline="-25000" dirty="0" err="1">
                <a:solidFill>
                  <a:srgbClr val="FF0000"/>
                </a:solidFill>
                <a:latin typeface="+mj-lt"/>
                <a:cs typeface="Baskerville"/>
                <a:sym typeface="Symbol" charset="2"/>
              </a:rPr>
              <a:t>s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Baskerville"/>
                <a:sym typeface="Symbol" charset="2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Baskerville"/>
              </a:rPr>
              <a:t>least known of coupling constants</a:t>
            </a:r>
            <a:r>
              <a:rPr lang="en-US" sz="1400" b="1" dirty="0">
                <a:latin typeface="+mj-lt"/>
                <a:cs typeface="Baskerville"/>
              </a:rPr>
              <a:t> </a:t>
            </a:r>
          </a:p>
          <a:p>
            <a:r>
              <a:rPr lang="en-US" sz="1400" dirty="0">
                <a:latin typeface="+mj-lt"/>
                <a:cs typeface="Baskerville"/>
              </a:rPr>
              <a:t>Grand Unification predictions suffer from </a:t>
            </a:r>
            <a:r>
              <a:rPr lang="en-US" sz="1400" dirty="0" err="1">
                <a:latin typeface="+mj-lt"/>
                <a:cs typeface="Baskerville"/>
                <a:sym typeface="Symbol" charset="2"/>
              </a:rPr>
              <a:t></a:t>
            </a:r>
            <a:r>
              <a:rPr lang="en-US" sz="1400" baseline="-25000" dirty="0" err="1">
                <a:latin typeface="+mj-lt"/>
                <a:cs typeface="Baskerville"/>
                <a:sym typeface="Symbol" charset="2"/>
              </a:rPr>
              <a:t>s</a:t>
            </a:r>
            <a:r>
              <a:rPr lang="en-US" sz="1400" dirty="0">
                <a:latin typeface="+mj-lt"/>
                <a:cs typeface="Baskerville"/>
              </a:rPr>
              <a:t> </a:t>
            </a:r>
          </a:p>
          <a:p>
            <a:endParaRPr lang="en-US" sz="1600" b="1" dirty="0">
              <a:latin typeface="+mj-lt"/>
              <a:cs typeface="Baskerville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+mj-lt"/>
                <a:cs typeface="Baskerville"/>
              </a:rPr>
              <a:t>DIS tends to be lower than world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Baskerville"/>
              </a:rPr>
              <a:t>average (?)</a:t>
            </a:r>
          </a:p>
          <a:p>
            <a:endParaRPr lang="en-US" sz="1400" b="1" dirty="0">
              <a:latin typeface="+mj-lt"/>
              <a:cs typeface="Baskerville"/>
            </a:endParaRPr>
          </a:p>
          <a:p>
            <a:r>
              <a:rPr lang="en-US" sz="1600" b="1" dirty="0" err="1">
                <a:solidFill>
                  <a:srgbClr val="FF0000"/>
                </a:solidFill>
                <a:latin typeface="+mj-lt"/>
                <a:cs typeface="Baskerville"/>
              </a:rPr>
              <a:t>LHeC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Baskerville"/>
              </a:rPr>
              <a:t>: per mille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Baskerville"/>
              </a:rPr>
              <a:t> - independent 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Baskerville"/>
              </a:rPr>
              <a:t>of BCDMS.</a:t>
            </a:r>
          </a:p>
          <a:p>
            <a:endParaRPr lang="en-US" sz="1400" b="1" dirty="0" smtClean="0">
              <a:latin typeface="+mj-lt"/>
              <a:cs typeface="Baskerville"/>
            </a:endParaRPr>
          </a:p>
          <a:p>
            <a:r>
              <a:rPr lang="en-US" sz="1400" b="1" dirty="0" smtClean="0">
                <a:latin typeface="+mj-lt"/>
                <a:cs typeface="Baskerville"/>
              </a:rPr>
              <a:t>Challenge </a:t>
            </a:r>
            <a:r>
              <a:rPr lang="en-US" sz="1400" b="1" dirty="0">
                <a:latin typeface="+mj-lt"/>
                <a:cs typeface="Baskerville"/>
              </a:rPr>
              <a:t>to experiment and to </a:t>
            </a:r>
            <a:r>
              <a:rPr lang="en-US" sz="1400" b="1" dirty="0" err="1">
                <a:latin typeface="+mj-lt"/>
                <a:cs typeface="Baskerville"/>
              </a:rPr>
              <a:t>h.o</a:t>
            </a:r>
            <a:r>
              <a:rPr lang="en-US" sz="1400" b="1" dirty="0">
                <a:latin typeface="+mj-lt"/>
                <a:cs typeface="Baskerville"/>
              </a:rPr>
              <a:t>. </a:t>
            </a:r>
            <a:r>
              <a:rPr lang="en-US" sz="1400" b="1" dirty="0" smtClean="0">
                <a:latin typeface="+mj-lt"/>
                <a:cs typeface="Baskerville"/>
              </a:rPr>
              <a:t>QCD </a:t>
            </a:r>
            <a:r>
              <a:rPr lang="en-US" sz="1400" b="1" dirty="0" err="1" smtClean="0">
                <a:latin typeface="+mj-lt"/>
                <a:cs typeface="Baskerville"/>
                <a:sym typeface="Wingdings"/>
              </a:rPr>
              <a:t></a:t>
            </a:r>
            <a:endParaRPr lang="en-US" sz="1400" b="1" dirty="0" smtClean="0">
              <a:latin typeface="+mj-lt"/>
              <a:cs typeface="Baskerville"/>
              <a:sym typeface="Wingdings"/>
            </a:endParaRPr>
          </a:p>
          <a:p>
            <a:r>
              <a:rPr lang="en-US" sz="1400" b="1" dirty="0" smtClean="0">
                <a:latin typeface="+mj-lt"/>
                <a:cs typeface="Baskerville"/>
                <a:sym typeface="Wingdings"/>
              </a:rPr>
              <a:t>A genuine DIS research </a:t>
            </a:r>
            <a:r>
              <a:rPr lang="en-US" sz="1400" b="1" dirty="0" err="1" smtClean="0">
                <a:latin typeface="+mj-lt"/>
                <a:cs typeface="Baskerville"/>
                <a:sym typeface="Wingdings"/>
              </a:rPr>
              <a:t>programme</a:t>
            </a:r>
            <a:r>
              <a:rPr lang="en-US" sz="1400" b="1" dirty="0" smtClean="0">
                <a:latin typeface="+mj-lt"/>
                <a:cs typeface="Baskerville"/>
                <a:sym typeface="Wingdings"/>
              </a:rPr>
              <a:t> rather than </a:t>
            </a:r>
          </a:p>
          <a:p>
            <a:r>
              <a:rPr lang="en-US" sz="1400" b="1" dirty="0">
                <a:latin typeface="+mj-lt"/>
                <a:cs typeface="Baskerville"/>
                <a:sym typeface="Wingdings"/>
              </a:rPr>
              <a:t>o</a:t>
            </a:r>
            <a:r>
              <a:rPr lang="en-US" sz="1400" b="1" dirty="0" smtClean="0">
                <a:latin typeface="+mj-lt"/>
                <a:cs typeface="Baskerville"/>
                <a:sym typeface="Wingdings"/>
              </a:rPr>
              <a:t>ne outstanding measurement only.</a:t>
            </a:r>
            <a:endParaRPr lang="en-US" b="1" dirty="0">
              <a:latin typeface="+mj-lt"/>
              <a:cs typeface="Baskerville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832350" y="1165225"/>
            <a:ext cx="444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1/</a:t>
            </a:r>
            <a:r>
              <a:rPr lang="en-US" sz="1400" dirty="0">
                <a:sym typeface="Symbol" charset="2"/>
              </a:rPr>
              <a:t></a:t>
            </a:r>
            <a:endParaRPr lang="en-US" dirty="0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540625" y="1466850"/>
            <a:ext cx="995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FF"/>
                </a:solidFill>
              </a:rPr>
              <a:t>fine structure</a:t>
            </a:r>
            <a:endParaRPr lang="en-US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889625" y="1922462"/>
            <a:ext cx="495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solidFill>
                  <a:srgbClr val="00FF00"/>
                </a:solidFill>
              </a:rPr>
              <a:t>weak</a:t>
            </a:r>
            <a:endParaRPr lang="en-US" dirty="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726112" y="3024981"/>
            <a:ext cx="658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strong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4981" y="6362700"/>
            <a:ext cx="4435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Baskerville"/>
              </a:rPr>
              <a:t>Two independent QCD analyses using </a:t>
            </a:r>
            <a:r>
              <a:rPr lang="en-US" sz="1400" dirty="0" err="1" smtClean="0">
                <a:cs typeface="Baskerville"/>
              </a:rPr>
              <a:t>LHeC+HERA</a:t>
            </a:r>
            <a:r>
              <a:rPr lang="en-US" sz="1400" dirty="0" smtClean="0">
                <a:cs typeface="Baskerville"/>
              </a:rPr>
              <a:t>/BCDMS</a:t>
            </a:r>
            <a:endParaRPr lang="en-US" sz="1400" dirty="0">
              <a:cs typeface="Baskerville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9611" y="5180078"/>
            <a:ext cx="5067722" cy="12452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47416" y="3582916"/>
          <a:ext cx="5159710" cy="2780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" name="Document" r:id="rId3" imgW="5892800" imgH="3175000" progId="Word.Document.12">
                  <p:link updateAutomatic="1"/>
                </p:oleObj>
              </mc:Choice>
              <mc:Fallback>
                <p:oleObj name="Document" r:id="rId3" imgW="5892800" imgH="31750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16" y="3582916"/>
                        <a:ext cx="5159710" cy="27800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Baskerville"/>
                <a:cs typeface="Baskerville"/>
              </a:rPr>
              <a:t>60 </a:t>
            </a:r>
            <a:r>
              <a:rPr lang="en-US" sz="3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GeV</a:t>
            </a:r>
            <a:r>
              <a:rPr lang="en-US" sz="3200" dirty="0" smtClean="0">
                <a:solidFill>
                  <a:srgbClr val="000000"/>
                </a:solidFill>
                <a:latin typeface="Baskerville"/>
                <a:cs typeface="Baskerville"/>
              </a:rPr>
              <a:t> Energy Recovery </a:t>
            </a:r>
            <a:r>
              <a:rPr lang="en-US" sz="3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Linac</a:t>
            </a:r>
            <a:endParaRPr lang="en-US" sz="32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16" y="663851"/>
            <a:ext cx="4401697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113" y="663851"/>
            <a:ext cx="4310565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9113" y="3582916"/>
            <a:ext cx="4310565" cy="27224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47416" y="3582916"/>
            <a:ext cx="4401697" cy="272246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78087" y="3081130"/>
            <a:ext cx="100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CERN 1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50305" y="3101560"/>
            <a:ext cx="100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CERN 2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9630" y="5936046"/>
            <a:ext cx="588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Baskerville"/>
                <a:cs typeface="Baskerville"/>
              </a:rPr>
              <a:t>Jlab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60522" y="5933421"/>
            <a:ext cx="63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BNL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10882" y="6519446"/>
            <a:ext cx="5670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Baskerville"/>
                <a:cs typeface="Baskerville"/>
              </a:rPr>
              <a:t>Two 10 </a:t>
            </a:r>
            <a:r>
              <a:rPr lang="en-US" sz="16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GeV</a:t>
            </a:r>
            <a:r>
              <a:rPr lang="en-US" sz="1600" dirty="0" smtClean="0">
                <a:solidFill>
                  <a:srgbClr val="000000"/>
                </a:solidFill>
                <a:latin typeface="Baskerville"/>
                <a:cs typeface="Baskerville"/>
              </a:rPr>
              <a:t> energy recovery </a:t>
            </a:r>
            <a:r>
              <a:rPr lang="en-US" sz="16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Linacs</a:t>
            </a:r>
            <a:r>
              <a:rPr lang="en-US" sz="1600" dirty="0" smtClean="0">
                <a:solidFill>
                  <a:srgbClr val="000000"/>
                </a:solidFill>
                <a:latin typeface="Baskerville"/>
                <a:cs typeface="Baskerville"/>
              </a:rPr>
              <a:t>, 3 returns, 720 MHz cavities</a:t>
            </a:r>
            <a:endParaRPr lang="en-US" sz="16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159525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7099" y="189040"/>
            <a:ext cx="4969210" cy="65803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"/>
                <a:cs typeface="Baskerville"/>
              </a:rPr>
              <a:t>Collaboration on ERL</a:t>
            </a:r>
            <a:endParaRPr lang="en-US" sz="3200" dirty="0">
              <a:latin typeface="Baskerville"/>
              <a:cs typeface="Baskerville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39700" y="847072"/>
            <a:ext cx="8804275" cy="54013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2800" y="6362700"/>
            <a:ext cx="1694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Budker</a:t>
            </a:r>
            <a:r>
              <a:rPr lang="en-US" dirty="0" smtClean="0"/>
              <a:t>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149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767"/>
            <a:ext cx="7772400" cy="77418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Large Hadron Electron Collider - </a:t>
            </a:r>
            <a:r>
              <a:rPr lang="en-US" sz="3200" dirty="0" err="1" smtClean="0"/>
              <a:t>LHeC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4" y="1321619"/>
            <a:ext cx="4734514" cy="4351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4648" y="981618"/>
            <a:ext cx="4031873" cy="477053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b="1" dirty="0" smtClean="0"/>
              <a:t>     </a:t>
            </a:r>
            <a:r>
              <a:rPr lang="en-US" sz="1600" b="1" dirty="0" err="1" smtClean="0"/>
              <a:t>ep</a:t>
            </a:r>
            <a:r>
              <a:rPr lang="en-US" sz="1600" b="1" dirty="0" smtClean="0"/>
              <a:t>/A synchronous to </a:t>
            </a:r>
            <a:r>
              <a:rPr lang="en-US" sz="1600" b="1" dirty="0" err="1" smtClean="0"/>
              <a:t>pp</a:t>
            </a:r>
            <a:r>
              <a:rPr lang="en-US" sz="1600" b="1" dirty="0" smtClean="0"/>
              <a:t>/AA</a:t>
            </a:r>
          </a:p>
          <a:p>
            <a:r>
              <a:rPr lang="en-US" sz="1600" dirty="0" smtClean="0"/>
              <a:t>-    LHC is the only place for </a:t>
            </a:r>
            <a:r>
              <a:rPr lang="en-US" sz="1600" dirty="0" err="1" smtClean="0"/>
              <a:t>TeV</a:t>
            </a:r>
            <a:r>
              <a:rPr lang="en-US" sz="1600" dirty="0" smtClean="0"/>
              <a:t> energy DIS</a:t>
            </a:r>
          </a:p>
          <a:p>
            <a:r>
              <a:rPr lang="en-US" sz="1600" dirty="0" smtClean="0"/>
              <a:t>-    ~60 </a:t>
            </a:r>
            <a:r>
              <a:rPr lang="en-US" sz="1600" dirty="0" err="1" smtClean="0"/>
              <a:t>GeV</a:t>
            </a:r>
            <a:r>
              <a:rPr lang="en-US" sz="1600" dirty="0" smtClean="0"/>
              <a:t> electron beam upgrade to the LHC </a:t>
            </a:r>
          </a:p>
          <a:p>
            <a:r>
              <a:rPr lang="en-US" sz="1600" dirty="0" smtClean="0"/>
              <a:t>-    DIS at </a:t>
            </a:r>
            <a:r>
              <a:rPr lang="en-US" sz="1600" dirty="0" err="1" smtClean="0"/>
              <a:t>TeV</a:t>
            </a:r>
            <a:r>
              <a:rPr lang="en-US" sz="1600" dirty="0" smtClean="0"/>
              <a:t> energies: Q</a:t>
            </a:r>
            <a:r>
              <a:rPr lang="en-US" sz="1600" baseline="30000" dirty="0" smtClean="0"/>
              <a:t>2</a:t>
            </a:r>
            <a:r>
              <a:rPr lang="en-US" sz="1600" baseline="-25000" dirty="0" smtClean="0"/>
              <a:t>max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, x &gt; 10</a:t>
            </a:r>
            <a:r>
              <a:rPr lang="en-US" sz="1600" baseline="30000" dirty="0" smtClean="0"/>
              <a:t>-6</a:t>
            </a:r>
          </a:p>
          <a:p>
            <a:r>
              <a:rPr lang="en-US" sz="1600" dirty="0" smtClean="0"/>
              <a:t>-    </a:t>
            </a:r>
            <a:r>
              <a:rPr lang="en-US" sz="1600" b="1" dirty="0" smtClean="0"/>
              <a:t>A new Higgs facility </a:t>
            </a:r>
            <a:r>
              <a:rPr lang="en-US" sz="1600" dirty="0" smtClean="0"/>
              <a:t>– new detector</a:t>
            </a:r>
          </a:p>
          <a:p>
            <a:endParaRPr lang="en-US" sz="1600" dirty="0" smtClean="0"/>
          </a:p>
          <a:p>
            <a:r>
              <a:rPr lang="en-US" sz="1600" dirty="0" smtClean="0"/>
              <a:t>      </a:t>
            </a:r>
            <a:r>
              <a:rPr lang="en-US" sz="1600" b="1" dirty="0" err="1" smtClean="0"/>
              <a:t>Noteable</a:t>
            </a:r>
            <a:r>
              <a:rPr lang="en-US" sz="1600" b="1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sz="1600" dirty="0" err="1" smtClean="0"/>
              <a:t>Unprecedent</a:t>
            </a:r>
            <a:r>
              <a:rPr lang="en-US" sz="1600" dirty="0" smtClean="0"/>
              <a:t> precision (α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 to per mille)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Complete unfolding of PDFs (1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time)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electroweak measurements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Novel precision input for LHC physics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BSM (RPV SUSY, e*, CI, </a:t>
            </a:r>
            <a:r>
              <a:rPr lang="en-US" sz="1600" dirty="0" err="1" smtClean="0"/>
              <a:t>lq</a:t>
            </a:r>
            <a:r>
              <a:rPr lang="en-US" sz="1600" dirty="0" smtClean="0"/>
              <a:t> resonances?)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Quark Gluon Plasma – initial formation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r>
              <a:rPr lang="en-US" sz="1600" dirty="0" smtClean="0"/>
              <a:t>      </a:t>
            </a:r>
            <a:r>
              <a:rPr lang="en-US" sz="1600" b="1" dirty="0" smtClean="0"/>
              <a:t>QCD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Discovery/disproval of saturation at low x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Less conventional </a:t>
            </a:r>
            <a:r>
              <a:rPr lang="en-US" sz="1600" dirty="0" err="1" smtClean="0"/>
              <a:t>partons</a:t>
            </a:r>
            <a:r>
              <a:rPr lang="en-US" sz="1600" dirty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kt</a:t>
            </a:r>
            <a:r>
              <a:rPr lang="en-US" sz="1600" dirty="0" smtClean="0"/>
              <a:t>, diff., GPDs)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Nuclear structure in huge kinematic range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Top with 10pb cross section in DIS, </a:t>
            </a:r>
            <a:r>
              <a:rPr lang="en-US" sz="1600" dirty="0" err="1" smtClean="0"/>
              <a:t>tPDF</a:t>
            </a:r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79778" y="6039556"/>
            <a:ext cx="8084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</a:t>
            </a:r>
            <a:r>
              <a:rPr lang="en-US" dirty="0" err="1" smtClean="0">
                <a:solidFill>
                  <a:srgbClr val="0000FF"/>
                </a:solidFill>
              </a:rPr>
              <a:t>LHeC</a:t>
            </a:r>
            <a:r>
              <a:rPr lang="en-US" dirty="0" smtClean="0">
                <a:solidFill>
                  <a:srgbClr val="0000FF"/>
                </a:solidFill>
              </a:rPr>
              <a:t> is a new laboratory for energy frontier particle physics of unique character.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9685" y="981618"/>
            <a:ext cx="3446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Information on http://</a:t>
            </a:r>
            <a:r>
              <a:rPr lang="en-US" dirty="0" err="1" smtClean="0">
                <a:solidFill>
                  <a:srgbClr val="FF0000"/>
                </a:solidFill>
              </a:rPr>
              <a:t>cern.ch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lhec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556" y="6490819"/>
            <a:ext cx="866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Ref’s: CDR arXiv:1205:2913, summary: arXiv:1211.4831, relation to LHC: arXiv:1211:5102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402667" y="1961444"/>
            <a:ext cx="790222" cy="1312334"/>
          </a:xfrm>
          <a:prstGeom prst="line">
            <a:avLst/>
          </a:prstGeom>
          <a:ln w="635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733457" y="5033004"/>
            <a:ext cx="19879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Max Klein, Les </a:t>
            </a:r>
            <a:r>
              <a:rPr lang="en-US" sz="1100" dirty="0" err="1" smtClean="0"/>
              <a:t>Houches</a:t>
            </a:r>
            <a:r>
              <a:rPr lang="en-US" sz="1100" dirty="0" smtClean="0"/>
              <a:t> 12.6.13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0702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14449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+mn-lt"/>
                <a:cs typeface="Avenir Heavy"/>
              </a:rPr>
              <a:t> Measurement Simulations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9424" y="5658401"/>
            <a:ext cx="7455887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Full simulation of NC and CC inclusive cross section measurements including</a:t>
            </a:r>
          </a:p>
          <a:p>
            <a:r>
              <a:rPr lang="en-US" dirty="0"/>
              <a:t>s</a:t>
            </a:r>
            <a:r>
              <a:rPr lang="en-US" dirty="0" smtClean="0"/>
              <a:t>tatistics, uncorrelated and correlated uncertainties – checked against H1 MC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785950"/>
            <a:ext cx="90424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5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1394" y="309387"/>
            <a:ext cx="43875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8000"/>
                </a:solidFill>
              </a:rPr>
              <a:t>LHeC</a:t>
            </a:r>
            <a:r>
              <a:rPr lang="en-US" sz="3200" dirty="0" smtClean="0">
                <a:solidFill>
                  <a:srgbClr val="008000"/>
                </a:solidFill>
              </a:rPr>
              <a:t> Physics </a:t>
            </a:r>
            <a:r>
              <a:rPr lang="en-US" sz="3200" dirty="0" err="1" smtClean="0">
                <a:solidFill>
                  <a:srgbClr val="008000"/>
                </a:solidFill>
              </a:rPr>
              <a:t>Programme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7381" y="5419312"/>
            <a:ext cx="5935319" cy="83099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Ultra high precision (detector, e-h redundancy)    -  new insight</a:t>
            </a:r>
          </a:p>
          <a:p>
            <a:r>
              <a:rPr lang="en-US" sz="1600" dirty="0" smtClean="0"/>
              <a:t>  Maximum luminosity and much extended range  -  rare, new effects</a:t>
            </a:r>
          </a:p>
          <a:p>
            <a:r>
              <a:rPr lang="en-US" sz="1600" dirty="0" smtClean="0"/>
              <a:t>  Deep relation to (HL-) LHC (</a:t>
            </a:r>
            <a:r>
              <a:rPr lang="en-US" sz="1600" dirty="0" err="1" smtClean="0"/>
              <a:t>precision+range</a:t>
            </a:r>
            <a:r>
              <a:rPr lang="en-US" sz="1600" dirty="0" smtClean="0"/>
              <a:t>)         -  complementarity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632700" y="288749"/>
            <a:ext cx="2032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28" y="1778834"/>
            <a:ext cx="8380014" cy="33934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51385" y="1139708"/>
            <a:ext cx="2480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CDR</a:t>
            </a:r>
            <a:r>
              <a:rPr lang="en-US" sz="1400" dirty="0">
                <a:solidFill>
                  <a:srgbClr val="000000"/>
                </a:solidFill>
              </a:rPr>
              <a:t>, arXiv:</a:t>
            </a:r>
            <a:r>
              <a:rPr lang="en-US" sz="1400" dirty="0" smtClean="0">
                <a:solidFill>
                  <a:srgbClr val="000000"/>
                </a:solidFill>
              </a:rPr>
              <a:t>1211.4831 and 5102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 smtClean="0"/>
              <a:t>http://</a:t>
            </a:r>
            <a:r>
              <a:rPr lang="en-US" sz="1400" dirty="0" err="1" smtClean="0"/>
              <a:t>cern.ch</a:t>
            </a:r>
            <a:r>
              <a:rPr lang="en-US" sz="1400" dirty="0" smtClean="0"/>
              <a:t>/</a:t>
            </a:r>
            <a:r>
              <a:rPr lang="en-US" sz="1400" dirty="0" err="1" smtClean="0"/>
              <a:t>lhec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68328" y="6468050"/>
            <a:ext cx="871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Summarised</a:t>
            </a:r>
            <a:r>
              <a:rPr lang="en-US" dirty="0" smtClean="0">
                <a:solidFill>
                  <a:srgbClr val="008000"/>
                </a:solidFill>
              </a:rPr>
              <a:t> for the European Strategy Debate (summary 1211.4831 and link to LHC .5102)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55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8700" y="136746"/>
            <a:ext cx="4667608" cy="524686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Baskerville"/>
                <a:cs typeface="Baskerville"/>
              </a:rPr>
              <a:t>L </a:t>
            </a:r>
            <a:r>
              <a:rPr lang="en-US" sz="3200" dirty="0" err="1" smtClean="0">
                <a:latin typeface="Baskerville"/>
                <a:cs typeface="Baskerville"/>
              </a:rPr>
              <a:t>vs</a:t>
            </a:r>
            <a:r>
              <a:rPr lang="en-US" sz="3200" dirty="0" smtClean="0">
                <a:latin typeface="Baskerville"/>
                <a:cs typeface="Baskerville"/>
              </a:rPr>
              <a:t> </a:t>
            </a:r>
            <a:r>
              <a:rPr lang="en-US" sz="3200" dirty="0" err="1" smtClean="0">
                <a:latin typeface="Baskerville"/>
                <a:cs typeface="Baskerville"/>
              </a:rPr>
              <a:t>E</a:t>
            </a:r>
            <a:r>
              <a:rPr lang="en-US" sz="3200" baseline="-25000" dirty="0" err="1" smtClean="0">
                <a:latin typeface="Baskerville"/>
                <a:cs typeface="Baskerville"/>
              </a:rPr>
              <a:t>e</a:t>
            </a:r>
            <a:endParaRPr lang="en-US" sz="3200" dirty="0">
              <a:latin typeface="Baskerville"/>
              <a:cs typeface="Baskerville"/>
            </a:endParaRP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1755743"/>
              </p:ext>
            </p:extLst>
          </p:nvPr>
        </p:nvGraphicFramePr>
        <p:xfrm>
          <a:off x="808654" y="798606"/>
          <a:ext cx="3318846" cy="1768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2" name="Equation" r:id="rId3" imgW="3175000" imgH="1689100" progId="Equation.3">
                  <p:embed/>
                </p:oleObj>
              </mc:Choice>
              <mc:Fallback>
                <p:oleObj name="Equation" r:id="rId3" imgW="3175000" imgH="168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654" y="798606"/>
                        <a:ext cx="3318846" cy="1768880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5832539"/>
              </p:ext>
            </p:extLst>
          </p:nvPr>
        </p:nvGraphicFramePr>
        <p:xfrm>
          <a:off x="5175250" y="785813"/>
          <a:ext cx="3463925" cy="179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3" name="Equation" r:id="rId5" imgW="3162300" imgH="1638300" progId="Equation.3">
                  <p:embed/>
                </p:oleObj>
              </mc:Choice>
              <mc:Fallback>
                <p:oleObj name="Equation" r:id="rId5" imgW="3162300" imgH="163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0" y="785813"/>
                        <a:ext cx="3463925" cy="1795462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rgbClr val="FFCF5E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lerl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2764366"/>
            <a:ext cx="4165600" cy="4013102"/>
          </a:xfrm>
          <a:prstGeom prst="rect">
            <a:avLst/>
          </a:prstGeom>
        </p:spPr>
      </p:pic>
      <p:pic>
        <p:nvPicPr>
          <p:cNvPr id="7" name="Picture 6" descr="lur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764366"/>
            <a:ext cx="4102100" cy="39519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2900" y="292100"/>
            <a:ext cx="140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Storage Ring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3934" y="29210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Energy Recovery </a:t>
            </a:r>
            <a:r>
              <a:rPr lang="en-US" dirty="0" err="1" smtClean="0">
                <a:latin typeface="Baskerville"/>
                <a:cs typeface="Baskerville"/>
              </a:rPr>
              <a:t>Linac</a:t>
            </a:r>
            <a:endParaRPr lang="en-US" dirty="0">
              <a:latin typeface="Baskerville"/>
              <a:cs typeface="Baskerville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591300" y="5473700"/>
            <a:ext cx="12700" cy="787400"/>
          </a:xfrm>
          <a:prstGeom prst="line">
            <a:avLst/>
          </a:prstGeom>
          <a:ln w="3175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71700" y="4686300"/>
            <a:ext cx="12700" cy="1346200"/>
          </a:xfrm>
          <a:prstGeom prst="line">
            <a:avLst/>
          </a:prstGeom>
          <a:ln w="3175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49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976" y="150159"/>
            <a:ext cx="4026338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376092"/>
                </a:solidFill>
                <a:latin typeface="Baskerville"/>
                <a:cs typeface="Baskerville"/>
              </a:rPr>
              <a:t>Detector Magnets</a:t>
            </a:r>
            <a:endParaRPr lang="en-US" sz="3200" dirty="0">
              <a:solidFill>
                <a:srgbClr val="376092"/>
              </a:solidFill>
              <a:latin typeface="Baskerville"/>
              <a:cs typeface="Baskervil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76" y="1232721"/>
            <a:ext cx="3817265" cy="2435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312" y="353349"/>
            <a:ext cx="4820531" cy="61455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483" y="4002690"/>
            <a:ext cx="3519676" cy="230832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Dipole (for head on LR) and</a:t>
            </a:r>
          </a:p>
          <a:p>
            <a:r>
              <a:rPr lang="en-US" dirty="0">
                <a:latin typeface="Baskerville"/>
                <a:cs typeface="Baskerville"/>
              </a:rPr>
              <a:t>s</a:t>
            </a:r>
            <a:r>
              <a:rPr lang="en-US" dirty="0" smtClean="0">
                <a:latin typeface="Baskerville"/>
                <a:cs typeface="Baskerville"/>
              </a:rPr>
              <a:t>olenoid in common cryostat,</a:t>
            </a:r>
          </a:p>
          <a:p>
            <a:r>
              <a:rPr lang="en-US" dirty="0">
                <a:latin typeface="Baskerville"/>
                <a:cs typeface="Baskerville"/>
              </a:rPr>
              <a:t>p</a:t>
            </a:r>
            <a:r>
              <a:rPr lang="en-US" dirty="0" smtClean="0">
                <a:latin typeface="Baskerville"/>
                <a:cs typeface="Baskerville"/>
              </a:rPr>
              <a:t>erhaps with electromagnetic </a:t>
            </a:r>
            <a:r>
              <a:rPr lang="en-US" dirty="0" err="1" smtClean="0">
                <a:latin typeface="Baskerville"/>
                <a:cs typeface="Baskerville"/>
              </a:rPr>
              <a:t>LAr</a:t>
            </a:r>
            <a:endParaRPr lang="en-US" dirty="0" smtClean="0">
              <a:latin typeface="Baskerville"/>
              <a:cs typeface="Baskerville"/>
            </a:endParaRP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3.5T field at </a:t>
            </a:r>
            <a:r>
              <a:rPr lang="en-US" sz="1400" dirty="0" smtClean="0">
                <a:latin typeface="Baskerville"/>
                <a:cs typeface="Baskerville"/>
              </a:rPr>
              <a:t>~</a:t>
            </a:r>
            <a:r>
              <a:rPr lang="en-US" dirty="0" smtClean="0">
                <a:latin typeface="Baskerville"/>
                <a:cs typeface="Baskerville"/>
              </a:rPr>
              <a:t>1m radius to house</a:t>
            </a:r>
          </a:p>
          <a:p>
            <a:r>
              <a:rPr lang="en-US" dirty="0" smtClean="0">
                <a:latin typeface="Baskerville"/>
                <a:cs typeface="Baskerville"/>
              </a:rPr>
              <a:t>a Silicon tracker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Based on ATLAS+CMS experience </a:t>
            </a:r>
          </a:p>
        </p:txBody>
      </p:sp>
    </p:spTree>
    <p:extLst>
      <p:ext uri="{BB962C8B-B14F-4D97-AF65-F5344CB8AC3E}">
        <p14:creationId xmlns:p14="http://schemas.microsoft.com/office/powerpoint/2010/main" val="273970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6979" y="5903202"/>
            <a:ext cx="6888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frontier deep inelastic scattering - following HERA with the LHC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: A new laboratory for particle physics, a 5</a:t>
            </a:r>
            <a:r>
              <a:rPr lang="en-US" baseline="30000" dirty="0" smtClean="0"/>
              <a:t>th</a:t>
            </a:r>
            <a:r>
              <a:rPr lang="en-US" dirty="0" smtClean="0"/>
              <a:t> large LHC experiment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979" y="0"/>
            <a:ext cx="6395400" cy="587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99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noFill/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Baskerville"/>
                <a:cs typeface="Baskerville"/>
              </a:rPr>
              <a:t>LHeC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Baskerville"/>
                <a:cs typeface="Baskerville"/>
              </a:rPr>
              <a:t> Detector Overview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19336"/>
            <a:ext cx="9143999" cy="738664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Forward/backward asymmetry in energy deposited and thus in geometry and technology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Present dimensions: 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LxD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=14x9m</a:t>
            </a:r>
            <a:r>
              <a:rPr lang="en-US" sz="1400" b="1" baseline="29000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[CMS 21 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15m</a:t>
            </a:r>
            <a:r>
              <a:rPr lang="en-US" sz="1400" b="1" baseline="29000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, ATLAS 45 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25 m</a:t>
            </a:r>
            <a:r>
              <a:rPr lang="en-US" sz="1400" b="1" baseline="29000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]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Taggers at -62m (e),100m (γ,LR), -22.4m (γ,RR), +100m (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n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), +420m (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p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)</a:t>
            </a:r>
            <a:endParaRPr lang="en-US" sz="1400" b="1" dirty="0">
              <a:solidFill>
                <a:srgbClr val="000000"/>
              </a:solidFill>
              <a:latin typeface="Baskerville"/>
              <a:ea typeface="Arial" charset="0"/>
              <a:cs typeface="Baskerville"/>
              <a:sym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9709" y="4052957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Tile Calorimeter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9709" y="3489739"/>
            <a:ext cx="2533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LAr</a:t>
            </a:r>
            <a:r>
              <a:rPr lang="en-US" sz="1400" dirty="0" smtClean="0">
                <a:solidFill>
                  <a:srgbClr val="000000"/>
                </a:solidFill>
              </a:rPr>
              <a:t> electromagnetic calorimeter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1" y="663851"/>
            <a:ext cx="8202099" cy="524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32294" y="5842337"/>
            <a:ext cx="3546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Detector option 1 for LR and full acceptance coverage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3159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3671</TotalTime>
  <Words>5525</Words>
  <Application>Microsoft Macintosh PowerPoint</Application>
  <PresentationFormat>On-screen Show (4:3)</PresentationFormat>
  <Paragraphs>860</Paragraphs>
  <Slides>82</Slides>
  <Notes>5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82</vt:i4>
      </vt:variant>
    </vt:vector>
  </HeadingPairs>
  <TitlesOfParts>
    <vt:vector size="89" baseType="lpstr">
      <vt:lpstr>Office Theme</vt:lpstr>
      <vt:lpstr>???</vt:lpstr>
      <vt:lpstr>???</vt:lpstr>
      <vt:lpstr>???</vt:lpstr>
      <vt:lpstr>CorelPhotoPaint.Image.10</vt:lpstr>
      <vt:lpstr>Equation</vt:lpstr>
      <vt:lpstr>Document</vt:lpstr>
      <vt:lpstr>The Large Hadron Electron Collider Project</vt:lpstr>
      <vt:lpstr>New dreieck</vt:lpstr>
      <vt:lpstr>-Conceptual Design Report-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LHeC Detector Overview</vt:lpstr>
      <vt:lpstr> Silicon Tracker and EM Calorimeter</vt:lpstr>
      <vt:lpstr>Time Schedule*)</vt:lpstr>
      <vt:lpstr>Civil Engineering  </vt:lpstr>
      <vt:lpstr>PowerPoint Presentation</vt:lpstr>
      <vt:lpstr>PowerPoint Presentation</vt:lpstr>
      <vt:lpstr>PowerPoint Presentation</vt:lpstr>
      <vt:lpstr>CERN Mandate – TDR by ~2015</vt:lpstr>
      <vt:lpstr> ECFA Review 2007-2012</vt:lpstr>
      <vt:lpstr>-the value of DIS and the LHeC-</vt:lpstr>
      <vt:lpstr>Early ep Scattering </vt:lpstr>
      <vt:lpstr>Results from HERA</vt:lpstr>
      <vt:lpstr>What HERA could not do or has not done</vt:lpstr>
      <vt:lpstr>PowerPoint Presentation</vt:lpstr>
      <vt:lpstr>Primary measurements – simulated – high Q2</vt:lpstr>
      <vt:lpstr>Contact interactions (eeqq)</vt:lpstr>
      <vt:lpstr>H  γγ                                   H ZZ*  4l</vt:lpstr>
      <vt:lpstr>Impact on discovery/exclusion reach</vt:lpstr>
      <vt:lpstr>Link to HL LHC, e.g. High Mass SUSY </vt:lpstr>
      <vt:lpstr>The TeV Scale [2012-2035..]</vt:lpstr>
      <vt:lpstr>-some simulated results-</vt:lpstr>
      <vt:lpstr>High Precision DIS </vt:lpstr>
      <vt:lpstr>The strong coupling constant</vt:lpstr>
      <vt:lpstr>PowerPoint Presentation</vt:lpstr>
      <vt:lpstr>PDFs at Large x</vt:lpstr>
      <vt:lpstr>Deuterons and Light Sea Quark Asymmetry</vt:lpstr>
      <vt:lpstr> Strange Quark Distribution </vt:lpstr>
      <vt:lpstr>PowerPoint Presentation</vt:lpstr>
      <vt:lpstr>Low x Physics – Gluon Saturation? </vt:lpstr>
      <vt:lpstr>Gluon at Low x</vt:lpstr>
      <vt:lpstr>LHeC as an electron-ion collider</vt:lpstr>
      <vt:lpstr>In-medium Hadronisation</vt:lpstr>
      <vt:lpstr>-Higgs and ep-</vt:lpstr>
      <vt:lpstr>Higgs at the LHeC</vt:lpstr>
      <vt:lpstr>CP Higgs at the LHeC</vt:lpstr>
      <vt:lpstr>PowerPoint Presentation</vt:lpstr>
      <vt:lpstr>LHeC  Higgs Rates </vt:lpstr>
      <vt:lpstr>Higgs at the ILC</vt:lpstr>
      <vt:lpstr>          Higgs with the LHeC</vt:lpstr>
      <vt:lpstr>PowerPoint Presentation</vt:lpstr>
      <vt:lpstr>PowerPoint Presentation</vt:lpstr>
      <vt:lpstr>-next steps and final remarks-</vt:lpstr>
      <vt:lpstr>Top Quark and Leptoquarks </vt:lpstr>
      <vt:lpstr>LR LHeC IR layout &amp; SC IR quadrupoles</vt:lpstr>
      <vt:lpstr> Towards an LHeC ERL Test Facility at CERN</vt:lpstr>
      <vt:lpstr>Magnets Developments </vt:lpstr>
      <vt:lpstr>THEORY</vt:lpstr>
      <vt:lpstr>PowerPoint Presentation</vt:lpstr>
      <vt:lpstr>Summary</vt:lpstr>
      <vt:lpstr>-backup-</vt:lpstr>
      <vt:lpstr>Kinematics - LHeC and HERA</vt:lpstr>
      <vt:lpstr>PDF constraints from LHC - Di-Lepton Production </vt:lpstr>
      <vt:lpstr>PDF constraints from LHC – Jets </vt:lpstr>
      <vt:lpstr>CP Properties </vt:lpstr>
      <vt:lpstr> BSM Summary and outlook  </vt:lpstr>
      <vt:lpstr>αs</vt:lpstr>
      <vt:lpstr> Parameters and Design</vt:lpstr>
      <vt:lpstr>60 GeV Electron Accelerator  </vt:lpstr>
      <vt:lpstr>PowerPoint Presentation</vt:lpstr>
      <vt:lpstr>Interaction Region Developments </vt:lpstr>
      <vt:lpstr>Liquid Argon Electromagnetic Calorimeter </vt:lpstr>
      <vt:lpstr> Hadronic Tile Calorimeter </vt:lpstr>
      <vt:lpstr>Project Development</vt:lpstr>
      <vt:lpstr>The first F2 from HERA</vt:lpstr>
      <vt:lpstr>Industry of PDF Determinations</vt:lpstr>
      <vt:lpstr>       High Mass Drell Yan</vt:lpstr>
      <vt:lpstr>Strong Coupling Constant</vt:lpstr>
      <vt:lpstr>60 GeV Energy Recovery Linac</vt:lpstr>
      <vt:lpstr>Collaboration on ERL</vt:lpstr>
      <vt:lpstr> Large Hadron Electron Collider - LHeC</vt:lpstr>
      <vt:lpstr> Measurement Simulations </vt:lpstr>
      <vt:lpstr>L vs Ee</vt:lpstr>
      <vt:lpstr>Detector Magnets</vt:lpstr>
      <vt:lpstr>PowerPoint Presentation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max klein</dc:creator>
  <cp:lastModifiedBy>max klein</cp:lastModifiedBy>
  <cp:revision>219</cp:revision>
  <dcterms:created xsi:type="dcterms:W3CDTF">2013-03-02T15:16:16Z</dcterms:created>
  <dcterms:modified xsi:type="dcterms:W3CDTF">2013-06-13T17:21:22Z</dcterms:modified>
</cp:coreProperties>
</file>