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0.xml" ContentType="application/vnd.openxmlformats-officedocument.presentationml.notesSlide+xml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306" r:id="rId2"/>
    <p:sldId id="304" r:id="rId3"/>
    <p:sldId id="294" r:id="rId4"/>
    <p:sldId id="316" r:id="rId5"/>
    <p:sldId id="317" r:id="rId6"/>
    <p:sldId id="292" r:id="rId7"/>
    <p:sldId id="308" r:id="rId8"/>
    <p:sldId id="320" r:id="rId9"/>
    <p:sldId id="299" r:id="rId10"/>
    <p:sldId id="291" r:id="rId11"/>
    <p:sldId id="290" r:id="rId12"/>
    <p:sldId id="305" r:id="rId13"/>
    <p:sldId id="293" r:id="rId14"/>
    <p:sldId id="321" r:id="rId15"/>
    <p:sldId id="319" r:id="rId16"/>
    <p:sldId id="315" r:id="rId17"/>
    <p:sldId id="322" r:id="rId18"/>
    <p:sldId id="318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AE59"/>
    <a:srgbClr val="BDAF6A"/>
    <a:srgbClr val="A99A5F"/>
    <a:srgbClr val="800080"/>
    <a:srgbClr val="00AE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85" d="100"/>
          <a:sy n="85" d="100"/>
        </p:scale>
        <p:origin x="-4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5B4873-F9D4-2E4E-9EB6-98BC22F9A6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02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3DE030-D52E-064C-801E-FC0B51545816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376ADD-7388-1644-979C-3005062BA136}" type="slidenum">
              <a:rPr lang="en-US"/>
              <a:pPr/>
              <a:t>18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397F4-5F42-F04E-85FF-7ED1710E26A0}" type="slidenum">
              <a:rPr lang="en-US"/>
              <a:pPr/>
              <a:t>3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BA796-DABE-F449-867D-25148407C8D8}" type="slidenum">
              <a:rPr lang="en-US"/>
              <a:pPr/>
              <a:t>4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0946CC-8C10-F84A-9ADD-41352D5354CF}" type="slidenum">
              <a:rPr lang="en-US"/>
              <a:pPr/>
              <a:t>6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30DA7-DF49-4149-B813-D1032B34BC0B}" type="slidenum">
              <a:rPr lang="en-US"/>
              <a:pPr/>
              <a:t>9</a:t>
            </a:fld>
            <a:endParaRPr lang="en-US"/>
          </a:p>
        </p:txBody>
      </p:sp>
      <p:sp>
        <p:nvSpPr>
          <p:cNvPr id="12902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8BCE83-F716-E14E-9A59-93EBC327B3D8}" type="slidenum">
              <a:rPr lang="en-US"/>
              <a:pPr/>
              <a:t>10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3A8F66-DC61-D54E-92C4-FC9FF3F69949}" type="slidenum">
              <a:rPr lang="en-US"/>
              <a:pPr/>
              <a:t>11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229C4-0014-434B-BBBB-500347B65A7A}" type="slidenum">
              <a:rPr lang="en-US"/>
              <a:pPr/>
              <a:t>12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5AD74-99FA-5C4B-90A4-B769D9E1542E}" type="slidenum">
              <a:rPr lang="en-US"/>
              <a:pPr/>
              <a:t>13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9A1B76-5613-9C44-AECF-9EAC2A0946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DD609B-ED33-B840-9326-D76D46D2DE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A8F7B4-38B2-A841-89F3-A050225B13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180DDF-2759-154F-A9C8-020D29A699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D0E7C7A-028B-E046-B833-53311D0214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A3833C6-DC39-7646-A1E3-3EED4327C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A7C6C5-43DC-B64F-863D-6EB94168E2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BCDFEF-9D60-1C4B-95BE-249A4ACA0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71EB1E-E988-9840-A99F-C6B7708BC7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73D3F1-B891-F44E-89A4-4B257C1367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538AD8-224C-BC43-AC5E-5055E977E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D5B46B-6452-0E4F-9DB6-0D9CCA2567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1.emf"/><Relationship Id="rId11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26.emf"/><Relationship Id="rId13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7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4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32.em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548680"/>
            <a:ext cx="7772400" cy="762000"/>
          </a:xfrm>
          <a:noFill/>
          <a:ln w="28575"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Baskerville"/>
                <a:cs typeface="Baskerville"/>
              </a:rPr>
              <a:t>Lecture</a:t>
            </a:r>
            <a:r>
              <a:rPr lang="en-US" sz="28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Baskerville"/>
                <a:cs typeface="Baskerville"/>
              </a:rPr>
              <a:t>7 </a:t>
            </a:r>
            <a:r>
              <a:rPr lang="en-US" sz="2800" dirty="0" smtClean="0">
                <a:solidFill>
                  <a:srgbClr val="000000"/>
                </a:solidFill>
                <a:latin typeface="Baskerville"/>
                <a:cs typeface="Baskerville"/>
              </a:rPr>
              <a:t>– Detectors - I</a:t>
            </a:r>
            <a:endParaRPr lang="en-US" sz="28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03848" y="1772816"/>
            <a:ext cx="2592288" cy="3231654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Baskerville"/>
                <a:cs typeface="Baskerville"/>
              </a:rPr>
              <a:t>Early Techniques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Baskerville"/>
                <a:cs typeface="Baskerville"/>
              </a:rPr>
              <a:t>Collider Detectors</a:t>
            </a:r>
          </a:p>
          <a:p>
            <a:pPr>
              <a:spcBef>
                <a:spcPct val="50000"/>
              </a:spcBef>
            </a:pPr>
            <a:r>
              <a:rPr lang="en-US" dirty="0" err="1" smtClean="0">
                <a:latin typeface="Baskerville"/>
                <a:cs typeface="Baskerville"/>
              </a:rPr>
              <a:t>Solenoidal</a:t>
            </a:r>
            <a:r>
              <a:rPr lang="en-US" dirty="0" smtClean="0">
                <a:latin typeface="Baskerville"/>
                <a:cs typeface="Baskerville"/>
              </a:rPr>
              <a:t> Field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Baskerville"/>
                <a:cs typeface="Baskerville"/>
              </a:rPr>
              <a:t>Tracking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Baskerville"/>
                <a:cs typeface="Baskerville"/>
              </a:rPr>
              <a:t>Drift Chamber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Baskerville"/>
                <a:cs typeface="Baskerville"/>
              </a:rPr>
              <a:t>Silicon Detector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528" y="5733256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Baskerville"/>
                <a:cs typeface="Baskerville"/>
              </a:rPr>
              <a:t>Introduction to Particle Physics - Max Klein </a:t>
            </a:r>
            <a:r>
              <a:rPr lang="en-US" sz="1800" dirty="0" smtClean="0">
                <a:solidFill>
                  <a:srgbClr val="000000"/>
                </a:solidFill>
                <a:latin typeface="Baskerville"/>
                <a:cs typeface="Baskerville"/>
              </a:rPr>
              <a:t>– 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Lecture 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7 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- </a:t>
            </a:r>
            <a:r>
              <a:rPr lang="en-US" sz="1800" dirty="0" smtClean="0">
                <a:solidFill>
                  <a:srgbClr val="000000"/>
                </a:solidFill>
                <a:latin typeface="Baskerville"/>
                <a:cs typeface="Baskerville"/>
              </a:rPr>
              <a:t>Liverpool </a:t>
            </a:r>
            <a:r>
              <a:rPr lang="en-US" sz="1800" dirty="0">
                <a:solidFill>
                  <a:srgbClr val="000000"/>
                </a:solidFill>
                <a:latin typeface="Baskerville"/>
                <a:cs typeface="Baskerville"/>
              </a:rPr>
              <a:t>University</a:t>
            </a:r>
            <a:r>
              <a:rPr lang="en-US" sz="18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Baskerville"/>
                <a:cs typeface="Baskerville"/>
              </a:rPr>
              <a:t>17.3.14</a:t>
            </a:r>
            <a:endParaRPr lang="en-US" sz="18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83008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81000"/>
            <a:ext cx="6019800" cy="533400"/>
          </a:xfrm>
        </p:spPr>
        <p:txBody>
          <a:bodyPr/>
          <a:lstStyle/>
          <a:p>
            <a:r>
              <a:rPr lang="en-US" sz="2800" dirty="0">
                <a:latin typeface="Baskerville"/>
                <a:cs typeface="Baskerville"/>
              </a:rPr>
              <a:t>The same event in </a:t>
            </a:r>
            <a:r>
              <a:rPr lang="en-US" sz="2800" dirty="0" err="1">
                <a:latin typeface="Baskerville"/>
                <a:cs typeface="Baskerville"/>
              </a:rPr>
              <a:t>xy</a:t>
            </a:r>
            <a:r>
              <a:rPr lang="en-US" sz="2800" dirty="0">
                <a:latin typeface="Baskerville"/>
                <a:cs typeface="Baskerville"/>
              </a:rPr>
              <a:t> view 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664" y="1052736"/>
            <a:ext cx="73914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5105400" y="4419600"/>
            <a:ext cx="287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Electromagnetic calorimeter</a:t>
            </a:r>
            <a:endParaRPr lang="en-US"/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1295400" y="1066800"/>
            <a:ext cx="2743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4572000" y="6096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632325" y="6161088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1m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2" y="1556792"/>
            <a:ext cx="1493931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Baskerville"/>
                <a:cs typeface="Baskerville"/>
              </a:rPr>
              <a:t>s</a:t>
            </a:r>
            <a:r>
              <a:rPr lang="en-US" sz="1400" dirty="0" err="1" smtClean="0">
                <a:latin typeface="Baskerville"/>
                <a:cs typeface="Baskerville"/>
              </a:rPr>
              <a:t>oleniodal</a:t>
            </a:r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>
                <a:latin typeface="Baskerville"/>
                <a:cs typeface="Baskerville"/>
              </a:rPr>
              <a:t>m</a:t>
            </a:r>
            <a:r>
              <a:rPr lang="en-US" sz="1400" dirty="0" smtClean="0">
                <a:latin typeface="Baskerville"/>
                <a:cs typeface="Baskerville"/>
              </a:rPr>
              <a:t>agnetic field</a:t>
            </a:r>
          </a:p>
          <a:p>
            <a:r>
              <a:rPr lang="en-US" sz="1400" dirty="0">
                <a:latin typeface="Baskerville"/>
                <a:cs typeface="Baskerville"/>
              </a:rPr>
              <a:t>b</a:t>
            </a:r>
            <a:r>
              <a:rPr lang="en-US" sz="1400" dirty="0" smtClean="0">
                <a:latin typeface="Baskerville"/>
                <a:cs typeface="Baskerville"/>
              </a:rPr>
              <a:t>ends charged</a:t>
            </a:r>
          </a:p>
          <a:p>
            <a:r>
              <a:rPr lang="en-US" sz="1400" dirty="0">
                <a:latin typeface="Baskerville"/>
                <a:cs typeface="Baskerville"/>
              </a:rPr>
              <a:t>p</a:t>
            </a:r>
            <a:r>
              <a:rPr lang="en-US" sz="1400" dirty="0" smtClean="0">
                <a:latin typeface="Baskerville"/>
                <a:cs typeface="Baskerville"/>
              </a:rPr>
              <a:t>article tracks.</a:t>
            </a:r>
          </a:p>
          <a:p>
            <a:endParaRPr lang="en-US" sz="1400" dirty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transverse</a:t>
            </a:r>
          </a:p>
          <a:p>
            <a:r>
              <a:rPr lang="en-US" sz="1400" dirty="0">
                <a:latin typeface="Baskerville"/>
                <a:cs typeface="Baskerville"/>
              </a:rPr>
              <a:t>m</a:t>
            </a:r>
            <a:r>
              <a:rPr lang="en-US" sz="1400" dirty="0" smtClean="0">
                <a:latin typeface="Baskerville"/>
                <a:cs typeface="Baskerville"/>
              </a:rPr>
              <a:t>omentum</a:t>
            </a:r>
          </a:p>
          <a:p>
            <a:r>
              <a:rPr lang="en-US" sz="1400" dirty="0">
                <a:latin typeface="Baskerville"/>
                <a:cs typeface="Baskerville"/>
              </a:rPr>
              <a:t>c</a:t>
            </a:r>
            <a:r>
              <a:rPr lang="en-US" sz="1400" dirty="0" smtClean="0">
                <a:latin typeface="Baskerville"/>
                <a:cs typeface="Baskerville"/>
              </a:rPr>
              <a:t>onservation:</a:t>
            </a:r>
          </a:p>
          <a:p>
            <a:r>
              <a:rPr lang="en-US" sz="1400" dirty="0">
                <a:latin typeface="Baskerville"/>
                <a:cs typeface="Baskerville"/>
              </a:rPr>
              <a:t>e</a:t>
            </a:r>
            <a:r>
              <a:rPr lang="en-US" sz="1400" dirty="0" smtClean="0">
                <a:latin typeface="Baskerville"/>
                <a:cs typeface="Baskerville"/>
              </a:rPr>
              <a:t>-h back to back</a:t>
            </a:r>
          </a:p>
          <a:p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Electron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deposits full</a:t>
            </a:r>
          </a:p>
          <a:p>
            <a:r>
              <a:rPr lang="en-US" sz="1400" dirty="0">
                <a:latin typeface="Baskerville"/>
                <a:cs typeface="Baskerville"/>
              </a:rPr>
              <a:t>e</a:t>
            </a:r>
            <a:r>
              <a:rPr lang="en-US" sz="1400" dirty="0" smtClean="0">
                <a:latin typeface="Baskerville"/>
                <a:cs typeface="Baskerville"/>
              </a:rPr>
              <a:t>nergy in</a:t>
            </a:r>
          </a:p>
          <a:p>
            <a:r>
              <a:rPr lang="en-US" sz="1400" dirty="0">
                <a:latin typeface="Baskerville"/>
                <a:cs typeface="Baskerville"/>
              </a:rPr>
              <a:t>e</a:t>
            </a:r>
            <a:r>
              <a:rPr lang="en-US" sz="1400" dirty="0" smtClean="0">
                <a:latin typeface="Baskerville"/>
                <a:cs typeface="Baskerville"/>
              </a:rPr>
              <a:t>lem. Calorimeter</a:t>
            </a:r>
          </a:p>
          <a:p>
            <a:endParaRPr lang="en-US" sz="1400" dirty="0">
              <a:latin typeface="Baskerville"/>
              <a:cs typeface="Baskerville"/>
            </a:endParaRPr>
          </a:p>
          <a:p>
            <a:r>
              <a:rPr lang="en-US" sz="1400" dirty="0">
                <a:latin typeface="Baskerville"/>
                <a:cs typeface="Baskerville"/>
              </a:rPr>
              <a:t>h</a:t>
            </a:r>
            <a:r>
              <a:rPr lang="en-US" sz="1400" dirty="0" smtClean="0">
                <a:latin typeface="Baskerville"/>
                <a:cs typeface="Baskerville"/>
              </a:rPr>
              <a:t>adrons </a:t>
            </a:r>
            <a:r>
              <a:rPr lang="en-US" sz="1400" dirty="0" err="1" smtClean="0">
                <a:latin typeface="Baskerville"/>
                <a:cs typeface="Baskerville"/>
              </a:rPr>
              <a:t>deposite</a:t>
            </a:r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>
                <a:latin typeface="Baskerville"/>
                <a:cs typeface="Baskerville"/>
              </a:rPr>
              <a:t>a</a:t>
            </a:r>
            <a:r>
              <a:rPr lang="en-US" sz="1400" dirty="0" smtClean="0">
                <a:latin typeface="Baskerville"/>
                <a:cs typeface="Baskerville"/>
              </a:rPr>
              <a:t>ll energy in </a:t>
            </a:r>
            <a:r>
              <a:rPr lang="en-US" sz="1400" dirty="0" err="1" smtClean="0">
                <a:latin typeface="Baskerville"/>
                <a:cs typeface="Baskerville"/>
              </a:rPr>
              <a:t>elem</a:t>
            </a:r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>
                <a:latin typeface="Baskerville"/>
                <a:cs typeface="Baskerville"/>
              </a:rPr>
              <a:t>a</a:t>
            </a:r>
            <a:r>
              <a:rPr lang="en-US" sz="1400" dirty="0" smtClean="0">
                <a:latin typeface="Baskerville"/>
                <a:cs typeface="Baskerville"/>
              </a:rPr>
              <a:t>nd subsequent</a:t>
            </a:r>
          </a:p>
          <a:p>
            <a:r>
              <a:rPr lang="en-US" sz="1400" dirty="0" err="1">
                <a:latin typeface="Baskerville"/>
                <a:cs typeface="Baskerville"/>
              </a:rPr>
              <a:t>h</a:t>
            </a:r>
            <a:r>
              <a:rPr lang="en-US" sz="1400" dirty="0" err="1" smtClean="0">
                <a:latin typeface="Baskerville"/>
                <a:cs typeface="Baskerville"/>
              </a:rPr>
              <a:t>adronic</a:t>
            </a:r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>
                <a:latin typeface="Baskerville"/>
                <a:cs typeface="Baskerville"/>
              </a:rPr>
              <a:t>c</a:t>
            </a:r>
            <a:r>
              <a:rPr lang="en-US" sz="1400" dirty="0" smtClean="0">
                <a:latin typeface="Baskerville"/>
                <a:cs typeface="Baskerville"/>
              </a:rPr>
              <a:t>alorimeter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[</a:t>
            </a:r>
            <a:r>
              <a:rPr lang="en-US" sz="1400" dirty="0" err="1" smtClean="0">
                <a:latin typeface="Baskerville"/>
                <a:cs typeface="Baskerville"/>
              </a:rPr>
              <a:t>cf</a:t>
            </a:r>
            <a:r>
              <a:rPr lang="en-US" sz="1400" dirty="0" smtClean="0">
                <a:latin typeface="Baskerville"/>
                <a:cs typeface="Baskerville"/>
              </a:rPr>
              <a:t> detectors – II]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923928" y="980728"/>
            <a:ext cx="36004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404664"/>
            <a:ext cx="4343400" cy="6096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Baskerville"/>
                <a:cs typeface="Baskerville"/>
              </a:rPr>
              <a:t>Momentum Measurement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239000" y="411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139952" y="4293096"/>
            <a:ext cx="45448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Charged particles ionize gas of a tracking chamber: the </a:t>
            </a:r>
            <a:r>
              <a:rPr lang="en-US" sz="1600" dirty="0" err="1">
                <a:latin typeface="Baskerville"/>
                <a:cs typeface="Baskerville"/>
              </a:rPr>
              <a:t>ionisation</a:t>
            </a:r>
            <a:r>
              <a:rPr lang="en-US" sz="1600" dirty="0">
                <a:latin typeface="Baskerville"/>
                <a:cs typeface="Baskerville"/>
              </a:rPr>
              <a:t> is detected on wires and the track is reconstructed using the drift time information. Hits</a:t>
            </a:r>
          </a:p>
          <a:p>
            <a:r>
              <a:rPr lang="en-US" sz="1600" dirty="0">
                <a:latin typeface="Baskerville"/>
                <a:cs typeface="Baskerville"/>
              </a:rPr>
              <a:t>are found to be on a curved track - in the plane</a:t>
            </a:r>
          </a:p>
          <a:p>
            <a:r>
              <a:rPr lang="en-US" sz="1600" dirty="0">
                <a:latin typeface="Baskerville"/>
                <a:cs typeface="Baskerville"/>
              </a:rPr>
              <a:t>transverse to the beam, i.e. the </a:t>
            </a:r>
            <a:r>
              <a:rPr lang="en-US" sz="1600" dirty="0" err="1">
                <a:latin typeface="Baskerville"/>
                <a:cs typeface="Baskerville"/>
              </a:rPr>
              <a:t>solenoidal</a:t>
            </a:r>
            <a:r>
              <a:rPr lang="en-US" sz="1600" dirty="0">
                <a:latin typeface="Baskerville"/>
                <a:cs typeface="Baskerville"/>
              </a:rPr>
              <a:t> field. The</a:t>
            </a:r>
          </a:p>
          <a:p>
            <a:r>
              <a:rPr lang="en-US" sz="1600" dirty="0">
                <a:latin typeface="Baskerville"/>
                <a:cs typeface="Baskerville"/>
              </a:rPr>
              <a:t>curvature is the larger the </a:t>
            </a:r>
            <a:r>
              <a:rPr lang="en-US" sz="1600" dirty="0" smtClean="0">
                <a:latin typeface="Baskerville"/>
                <a:cs typeface="Baskerville"/>
              </a:rPr>
              <a:t>smaller </a:t>
            </a:r>
            <a:r>
              <a:rPr lang="en-US" sz="1600" dirty="0">
                <a:latin typeface="Baskerville"/>
                <a:cs typeface="Baskerville"/>
              </a:rPr>
              <a:t>the transverse</a:t>
            </a:r>
          </a:p>
          <a:p>
            <a:r>
              <a:rPr lang="en-US" sz="1600" dirty="0">
                <a:latin typeface="Baskerville"/>
                <a:cs typeface="Baskerville"/>
              </a:rPr>
              <a:t>momentum, p</a:t>
            </a:r>
            <a:r>
              <a:rPr lang="en-US" sz="1600" baseline="-25000" dirty="0">
                <a:latin typeface="Baskerville"/>
                <a:cs typeface="Baskerville"/>
              </a:rPr>
              <a:t>t</a:t>
            </a:r>
            <a:r>
              <a:rPr lang="en-US" sz="1600" dirty="0">
                <a:latin typeface="Baskerville"/>
                <a:cs typeface="Baskerville"/>
              </a:rPr>
              <a:t> , of the </a:t>
            </a:r>
            <a:r>
              <a:rPr lang="en-US" sz="1600" dirty="0" smtClean="0">
                <a:latin typeface="Baskerville"/>
                <a:cs typeface="Baskerville"/>
              </a:rPr>
              <a:t>track is. </a:t>
            </a:r>
            <a:endParaRPr lang="en-US" sz="1600" dirty="0">
              <a:latin typeface="Baskerville"/>
              <a:cs typeface="Baskerville"/>
            </a:endParaRP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2590800" y="4038600"/>
            <a:ext cx="15189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centrifugal force</a:t>
            </a:r>
          </a:p>
        </p:txBody>
      </p:sp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524000"/>
            <a:ext cx="41148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6934200" y="1219200"/>
            <a:ext cx="16619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Baskerville"/>
                <a:cs typeface="Baskerville"/>
              </a:rPr>
              <a:t>Tracks in the central</a:t>
            </a:r>
          </a:p>
          <a:p>
            <a:r>
              <a:rPr lang="en-US" sz="1400" dirty="0">
                <a:latin typeface="Baskerville"/>
                <a:cs typeface="Baskerville"/>
              </a:rPr>
              <a:t>drift chamber of H1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85800" y="1752600"/>
          <a:ext cx="1905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35" name="Equation" r:id="rId5" imgW="1041400" imgH="2032000" progId="Equation.3">
                  <p:embed/>
                </p:oleObj>
              </mc:Choice>
              <mc:Fallback>
                <p:oleObj name="Equation" r:id="rId5" imgW="1041400" imgH="20320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52600"/>
                        <a:ext cx="1905000" cy="356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5800" y="1219200"/>
            <a:ext cx="142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Baskerville"/>
                <a:cs typeface="Baskerville"/>
              </a:rPr>
              <a:t>Lorentz force</a:t>
            </a:r>
            <a:endParaRPr lang="en-US" sz="1800" dirty="0">
              <a:latin typeface="Baskerville"/>
              <a:cs typeface="Baskervil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2819400"/>
            <a:ext cx="1995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Baskerville"/>
                <a:cs typeface="Baskerville"/>
              </a:rPr>
              <a:t>In </a:t>
            </a:r>
            <a:r>
              <a:rPr lang="en-US" sz="1800" dirty="0" err="1" smtClean="0">
                <a:latin typeface="Baskerville"/>
                <a:cs typeface="Baskerville"/>
              </a:rPr>
              <a:t>solenoidal</a:t>
            </a:r>
            <a:r>
              <a:rPr lang="en-US" sz="1800" dirty="0" smtClean="0">
                <a:latin typeface="Baskerville"/>
                <a:cs typeface="Baskerville"/>
              </a:rPr>
              <a:t> field:</a:t>
            </a:r>
          </a:p>
          <a:p>
            <a:r>
              <a:rPr lang="en-US" sz="1800" dirty="0" smtClean="0">
                <a:latin typeface="Baskerville"/>
                <a:cs typeface="Baskerville"/>
              </a:rPr>
              <a:t>transverse motion </a:t>
            </a:r>
          </a:p>
          <a:p>
            <a:r>
              <a:rPr lang="en-US" sz="1800" dirty="0" smtClean="0">
                <a:latin typeface="Baskerville"/>
                <a:cs typeface="Baskerville"/>
              </a:rPr>
              <a:t>perpendicular to B:</a:t>
            </a:r>
            <a:endParaRPr lang="en-US" sz="1800" dirty="0">
              <a:latin typeface="Baskerville"/>
              <a:cs typeface="Baskervill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5486400"/>
            <a:ext cx="1740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</a:t>
            </a:r>
            <a:r>
              <a:rPr lang="en-US" sz="1200" dirty="0" err="1" smtClean="0"/>
              <a:t>GeV</a:t>
            </a:r>
            <a:r>
              <a:rPr lang="en-US" sz="1200" dirty="0" smtClean="0"/>
              <a:t>]               [T]   [</a:t>
            </a:r>
            <a:r>
              <a:rPr lang="en-US" sz="1200" dirty="0" err="1" smtClean="0"/>
              <a:t>m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539552" y="4941168"/>
            <a:ext cx="2016224" cy="504056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20402"/>
            <a:ext cx="4118992" cy="270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332656"/>
            <a:ext cx="41148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Baskerville"/>
                <a:cs typeface="Baskerville"/>
              </a:rPr>
              <a:t> Solenoid - Magnet</a:t>
            </a:r>
            <a:endParaRPr lang="en-US" sz="28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7239000" y="411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5105400" y="1219200"/>
            <a:ext cx="3733800" cy="4876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228600" y="1219200"/>
            <a:ext cx="4495800" cy="4876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2819400" y="4038600"/>
            <a:ext cx="16979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Keep dimensions</a:t>
            </a:r>
          </a:p>
          <a:p>
            <a:r>
              <a:rPr lang="en-US" sz="1600" dirty="0">
                <a:latin typeface="Baskerville"/>
                <a:cs typeface="Baskerville"/>
              </a:rPr>
              <a:t>small to keep cost</a:t>
            </a:r>
          </a:p>
          <a:p>
            <a:r>
              <a:rPr lang="en-US" sz="1600" dirty="0">
                <a:latin typeface="Baskerville"/>
                <a:cs typeface="Baskerville"/>
              </a:rPr>
              <a:t>down.</a:t>
            </a:r>
          </a:p>
          <a:p>
            <a:endParaRPr lang="en-US" sz="1600" dirty="0">
              <a:latin typeface="Baskerville"/>
              <a:cs typeface="Baskerville"/>
            </a:endParaRPr>
          </a:p>
          <a:p>
            <a:r>
              <a:rPr lang="en-US" sz="1600" dirty="0">
                <a:latin typeface="Baskerville"/>
                <a:cs typeface="Baskerville"/>
              </a:rPr>
              <a:t>Try to arrange the</a:t>
            </a:r>
          </a:p>
          <a:p>
            <a:r>
              <a:rPr lang="en-US" sz="1600" dirty="0">
                <a:latin typeface="Baskerville"/>
                <a:cs typeface="Baskerville"/>
              </a:rPr>
              <a:t>magnet to contain</a:t>
            </a:r>
          </a:p>
          <a:p>
            <a:r>
              <a:rPr lang="en-US" sz="1600" dirty="0">
                <a:latin typeface="Baskerville"/>
                <a:cs typeface="Baskerville"/>
              </a:rPr>
              <a:t>the calorimeter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417208"/>
              </p:ext>
            </p:extLst>
          </p:nvPr>
        </p:nvGraphicFramePr>
        <p:xfrm>
          <a:off x="5526087" y="1809750"/>
          <a:ext cx="2822009" cy="3851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74" name="Equation" r:id="rId5" imgW="1739900" imgH="2374900" progId="Equation.3">
                  <p:embed/>
                </p:oleObj>
              </mc:Choice>
              <mc:Fallback>
                <p:oleObj name="Equation" r:id="rId5" imgW="1739900" imgH="2374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6087" y="1809750"/>
                        <a:ext cx="2822009" cy="385149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794520"/>
              </p:ext>
            </p:extLst>
          </p:nvPr>
        </p:nvGraphicFramePr>
        <p:xfrm>
          <a:off x="685800" y="4188737"/>
          <a:ext cx="1676400" cy="132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75" name="Equation" r:id="rId7" imgW="1282700" imgH="838200" progId="Equation.3">
                  <p:embed/>
                </p:oleObj>
              </mc:Choice>
              <mc:Fallback>
                <p:oleObj name="Equation" r:id="rId7" imgW="1282700" imgH="838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188737"/>
                        <a:ext cx="1676400" cy="13284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5800" y="36576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Baskerville"/>
                <a:cs typeface="Baskerville"/>
              </a:rPr>
              <a:t>Stored energy</a:t>
            </a:r>
            <a:endParaRPr lang="en-US" sz="1800" dirty="0">
              <a:latin typeface="Baskerville"/>
              <a:cs typeface="Baskervill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33400" y="2438400"/>
            <a:ext cx="38100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370388"/>
              </p:ext>
            </p:extLst>
          </p:nvPr>
        </p:nvGraphicFramePr>
        <p:xfrm>
          <a:off x="590550" y="2571750"/>
          <a:ext cx="2819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76" name="Equation" r:id="rId9" imgW="1879600" imgH="431800" progId="Equation.3">
                  <p:embed/>
                </p:oleObj>
              </mc:Choice>
              <mc:Fallback>
                <p:oleObj name="Equation" r:id="rId9" imgW="1879600" imgH="431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2571750"/>
                        <a:ext cx="28194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312" y="1988840"/>
            <a:ext cx="704353" cy="440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563888" y="1412776"/>
            <a:ext cx="1080120" cy="7920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67544" y="404664"/>
            <a:ext cx="1512168" cy="864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67544" y="908720"/>
            <a:ext cx="432048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"/>
                <a:ea typeface="ＭＳ Ｐゴシック" charset="-128"/>
                <a:cs typeface="Baskerville"/>
              </a:rPr>
              <a:t>Magnetic field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"/>
                <a:ea typeface="ＭＳ Ｐゴシック" charset="-128"/>
                <a:cs typeface="Baskerville"/>
              </a:rPr>
              <a:t> parallel to the beam axis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skerville"/>
              <a:ea typeface="ＭＳ Ｐゴシック" charset="-128"/>
              <a:cs typeface="Baskervil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6165304"/>
            <a:ext cx="4544834" cy="307777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H1:  L=5.7m, R=3m, I=6kA,W=1238, B=1.13T, E=100MJ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64088" y="1772816"/>
            <a:ext cx="3024336" cy="3960440"/>
          </a:xfrm>
          <a:prstGeom prst="rect">
            <a:avLst/>
          </a:prstGeom>
          <a:noFill/>
          <a:ln w="25400" cap="flat" cmpd="sng" algn="ctr">
            <a:solidFill>
              <a:srgbClr val="BDAE5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33528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  <a:latin typeface="Baskerville"/>
                <a:cs typeface="Baskerville"/>
              </a:rPr>
              <a:t>Tracking</a:t>
            </a:r>
            <a:endParaRPr lang="en-US" sz="3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7239000" y="411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29813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4211960" y="4149080"/>
            <a:ext cx="41517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 </a:t>
            </a:r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</a:rPr>
              <a:t>small </a:t>
            </a:r>
            <a:r>
              <a:rPr lang="en-US" sz="1600" dirty="0">
                <a:solidFill>
                  <a:srgbClr val="000000"/>
                </a:solidFill>
                <a:latin typeface="Baskerville"/>
                <a:cs typeface="Baskerville"/>
                <a:sym typeface="Symbol" charset="2"/>
              </a:rPr>
              <a:t>, high </a:t>
            </a:r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  <a:sym typeface="Symbol" charset="2"/>
              </a:rPr>
              <a:t>field B, </a:t>
            </a:r>
            <a:r>
              <a:rPr lang="en-US" sz="1600" dirty="0">
                <a:solidFill>
                  <a:srgbClr val="000000"/>
                </a:solidFill>
                <a:latin typeface="Baskerville"/>
                <a:cs typeface="Baskerville"/>
                <a:sym typeface="Symbol" charset="2"/>
              </a:rPr>
              <a:t>large </a:t>
            </a:r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  <a:sym typeface="Symbol" charset="2"/>
              </a:rPr>
              <a:t>L (+ ‘no’ material)</a:t>
            </a:r>
            <a:endParaRPr lang="en-US" sz="16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5868144" y="1124744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Baskerville"/>
                <a:cs typeface="Baskerville"/>
              </a:rPr>
              <a:t>“triple </a:t>
            </a:r>
            <a:r>
              <a:rPr lang="en-US" sz="1600" dirty="0" err="1" smtClean="0">
                <a:latin typeface="Baskerville"/>
                <a:cs typeface="Baskerville"/>
              </a:rPr>
              <a:t>sagitta</a:t>
            </a:r>
            <a:r>
              <a:rPr lang="en-US" sz="1600" dirty="0" smtClean="0">
                <a:latin typeface="Baskerville"/>
                <a:cs typeface="Baskerville"/>
              </a:rPr>
              <a:t>”</a:t>
            </a:r>
            <a:endParaRPr lang="en-US" sz="1600" dirty="0">
              <a:latin typeface="Baskerville"/>
              <a:cs typeface="Baskerville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14400" y="2667000"/>
            <a:ext cx="26670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731510"/>
              </p:ext>
            </p:extLst>
          </p:nvPr>
        </p:nvGraphicFramePr>
        <p:xfrm>
          <a:off x="971600" y="2996952"/>
          <a:ext cx="2274288" cy="2344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4" name="Equation" r:id="rId5" imgW="1625600" imgH="1676400" progId="Equation.3">
                  <p:embed/>
                </p:oleObj>
              </mc:Choice>
              <mc:Fallback>
                <p:oleObj name="Equation" r:id="rId5" imgW="1625600" imgH="1676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996952"/>
                        <a:ext cx="2274288" cy="23442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105146"/>
              </p:ext>
            </p:extLst>
          </p:nvPr>
        </p:nvGraphicFramePr>
        <p:xfrm>
          <a:off x="4355976" y="476672"/>
          <a:ext cx="2114996" cy="3626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5" name="Equation" r:id="rId7" imgW="1676400" imgH="2667000" progId="Equation.3">
                  <p:embed/>
                </p:oleObj>
              </mc:Choice>
              <mc:Fallback>
                <p:oleObj name="Equation" r:id="rId7" imgW="1676400" imgH="2667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76672"/>
                        <a:ext cx="2114996" cy="36265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868144" y="2492896"/>
            <a:ext cx="244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R.Glueckstern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, NIM 24(1963)381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6" name="Equation" r:id="rId9" imgW="101600" imgH="177800" progId="Equation.3">
                  <p:embed/>
                </p:oleObj>
              </mc:Choice>
              <mc:Fallback>
                <p:oleObj name="Equation" r:id="rId9" imgW="101600" imgH="177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336897"/>
              </p:ext>
            </p:extLst>
          </p:nvPr>
        </p:nvGraphicFramePr>
        <p:xfrm>
          <a:off x="5045075" y="4945063"/>
          <a:ext cx="274002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7" name="Equation" r:id="rId11" imgW="2209800" imgH="647700" progId="Equation.3">
                  <p:embed/>
                </p:oleObj>
              </mc:Choice>
              <mc:Fallback>
                <p:oleObj name="Equation" r:id="rId11" imgW="2209800" imgH="6477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075" y="4945063"/>
                        <a:ext cx="2740025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343400" y="5943600"/>
            <a:ext cx="38857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Given the desired momentum resolution, the field,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the point resolution and the number of  layers, the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radial extension of the tracker is fixed to be ~0.5m 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283968" y="3356992"/>
            <a:ext cx="1676400" cy="762000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99592" y="1628800"/>
            <a:ext cx="108012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827584" y="1628800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Baskerville"/>
                <a:cs typeface="Baskerville"/>
              </a:rPr>
              <a:t>s </a:t>
            </a:r>
            <a:r>
              <a:rPr lang="en-US" sz="1200" dirty="0" smtClean="0">
                <a:latin typeface="Baskerville"/>
                <a:cs typeface="Baskerville"/>
              </a:rPr>
              <a:t>=</a:t>
            </a:r>
            <a:r>
              <a:rPr lang="en-US" sz="1600" dirty="0" smtClean="0">
                <a:latin typeface="Baskerville"/>
                <a:cs typeface="Baskerville"/>
              </a:rPr>
              <a:t> </a:t>
            </a:r>
            <a:r>
              <a:rPr lang="en-US" sz="1600" dirty="0" err="1">
                <a:latin typeface="Baskerville"/>
                <a:cs typeface="Baskerville"/>
              </a:rPr>
              <a:t>sagitta</a:t>
            </a:r>
            <a:endParaRPr lang="en-US" sz="1600" dirty="0">
              <a:latin typeface="Baskerville"/>
              <a:cs typeface="Baskerville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283968" y="4725144"/>
            <a:ext cx="3960440" cy="2016224"/>
          </a:xfrm>
          <a:prstGeom prst="rect">
            <a:avLst/>
          </a:prstGeom>
          <a:noFill/>
          <a:ln w="25400" cap="flat" cmpd="sng" algn="ctr">
            <a:solidFill>
              <a:srgbClr val="BDAE5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4328" y="4869160"/>
            <a:ext cx="560337" cy="350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661248"/>
            <a:ext cx="2924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[note clash in notation: r is the radius of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curvature, L is the track length, which in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a </a:t>
            </a:r>
            <a:r>
              <a:rPr lang="en-US" sz="1200" dirty="0" err="1" smtClean="0"/>
              <a:t>solenoidal</a:t>
            </a:r>
            <a:r>
              <a:rPr lang="en-US" sz="1200" dirty="0" smtClean="0"/>
              <a:t> field determined the radial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extension of the tracking detector ..]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1484784"/>
            <a:ext cx="1360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                2</a:t>
            </a:r>
          </a:p>
          <a:p>
            <a:r>
              <a:rPr lang="en-US" sz="1100" dirty="0" smtClean="0"/>
              <a:t>1                          3</a:t>
            </a:r>
            <a:endParaRPr lang="en-US" sz="11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563888" y="836712"/>
            <a:ext cx="648072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07504" y="6453336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152"/>
          </a:xfrm>
        </p:spPr>
        <p:txBody>
          <a:bodyPr/>
          <a:lstStyle/>
          <a:p>
            <a:r>
              <a:rPr lang="en-US" sz="3200" dirty="0" smtClean="0">
                <a:latin typeface="Baskerville"/>
                <a:cs typeface="Baskerville"/>
              </a:rPr>
              <a:t>Silicon Detectors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16016" y="2060848"/>
            <a:ext cx="936104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7544" y="2060848"/>
            <a:ext cx="936104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733256"/>
            <a:ext cx="8571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Modern semiconductor detectors use charge deposited by minimum </a:t>
            </a:r>
            <a:r>
              <a:rPr lang="en-US" sz="1600" dirty="0" err="1" smtClean="0">
                <a:latin typeface="Baskerville"/>
                <a:cs typeface="Baskerville"/>
              </a:rPr>
              <a:t>ionising</a:t>
            </a:r>
            <a:r>
              <a:rPr lang="en-US" sz="1600" dirty="0" smtClean="0">
                <a:latin typeface="Baskerville"/>
                <a:cs typeface="Baskerville"/>
              </a:rPr>
              <a:t> particle </a:t>
            </a:r>
            <a:endParaRPr lang="en-US" sz="1200" dirty="0" smtClean="0">
              <a:latin typeface="Baskerville"/>
              <a:cs typeface="Baskerville"/>
            </a:endParaRPr>
          </a:p>
          <a:p>
            <a:r>
              <a:rPr lang="en-US" sz="1600" dirty="0" smtClean="0">
                <a:latin typeface="Baskerville"/>
                <a:cs typeface="Baskerville"/>
              </a:rPr>
              <a:t>for high precision measurement of charged particle tracks to ~10μm hit reconstruction precision.</a:t>
            </a:r>
          </a:p>
          <a:p>
            <a:r>
              <a:rPr lang="en-US" sz="1600" dirty="0" smtClean="0">
                <a:latin typeface="Baskerville"/>
                <a:cs typeface="Baskerville"/>
              </a:rPr>
              <a:t>Signal: ~20ke in 250μm Si, Noise: </a:t>
            </a:r>
            <a:r>
              <a:rPr lang="en-US" sz="1600" dirty="0" err="1" smtClean="0">
                <a:latin typeface="Baskerville"/>
                <a:cs typeface="Baskerville"/>
              </a:rPr>
              <a:t>interstrip</a:t>
            </a:r>
            <a:r>
              <a:rPr lang="en-US" sz="1600" dirty="0" smtClean="0">
                <a:latin typeface="Baskerville"/>
                <a:cs typeface="Baskerville"/>
              </a:rPr>
              <a:t> C~ 1k, leakage current 0.1k,  bias resistors 0.2k [BST H1]</a:t>
            </a:r>
            <a:endParaRPr lang="en-US" sz="16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1196752"/>
            <a:ext cx="118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“p in n”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5216128" cy="3985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144" y="2060848"/>
            <a:ext cx="301877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Planar sensor from pure Si wafer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egmented with implants (</a:t>
            </a:r>
            <a:r>
              <a:rPr lang="en-US" sz="1400" dirty="0" err="1" smtClean="0"/>
              <a:t>pn</a:t>
            </a:r>
            <a:r>
              <a:rPr lang="en-US" sz="1400" dirty="0" smtClean="0"/>
              <a:t>)</a:t>
            </a:r>
          </a:p>
          <a:p>
            <a:endParaRPr lang="en-US" sz="1400" dirty="0" smtClean="0"/>
          </a:p>
          <a:p>
            <a:r>
              <a:rPr lang="en-US" sz="1400" dirty="0" smtClean="0"/>
              <a:t>Strip pitch p~50μm,δ≈p/√12</a:t>
            </a:r>
          </a:p>
          <a:p>
            <a:r>
              <a:rPr lang="en-US" sz="1400" dirty="0" smtClean="0"/>
              <a:t>Resolution worsens with inclination </a:t>
            </a:r>
          </a:p>
          <a:p>
            <a:endParaRPr lang="en-US" sz="1400" dirty="0" smtClean="0"/>
          </a:p>
          <a:p>
            <a:r>
              <a:rPr lang="en-US" sz="1400" dirty="0" smtClean="0"/>
              <a:t>Bulk Si ‘depleted’ by reverse bias V</a:t>
            </a:r>
          </a:p>
          <a:p>
            <a:r>
              <a:rPr lang="en-US" sz="1400" dirty="0" err="1" smtClean="0"/>
              <a:t>Ionisation</a:t>
            </a:r>
            <a:r>
              <a:rPr lang="en-US" sz="1400" dirty="0" smtClean="0"/>
              <a:t> creates e-h pairs</a:t>
            </a:r>
          </a:p>
          <a:p>
            <a:r>
              <a:rPr lang="en-US" sz="1400" dirty="0" smtClean="0"/>
              <a:t>e (h) drift time 10 (25) ns</a:t>
            </a:r>
          </a:p>
          <a:p>
            <a:endParaRPr lang="en-US" sz="1400" dirty="0" smtClean="0"/>
          </a:p>
          <a:p>
            <a:r>
              <a:rPr lang="en-US" sz="1400" dirty="0" smtClean="0"/>
              <a:t>Charge amplified for strip</a:t>
            </a:r>
          </a:p>
          <a:p>
            <a:r>
              <a:rPr lang="en-US" sz="1400" dirty="0" smtClean="0"/>
              <a:t>Pedestal defined by random noise</a:t>
            </a:r>
          </a:p>
          <a:p>
            <a:r>
              <a:rPr lang="en-US" sz="1400" dirty="0" smtClean="0"/>
              <a:t>…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Visit ground floor at “Oliver Lodge”</a:t>
            </a:r>
          </a:p>
          <a:p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5085184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7F7F7F"/>
                </a:solidFill>
              </a:rPr>
              <a:t>D.Pitzl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15641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03176"/>
          </a:xfrm>
        </p:spPr>
        <p:txBody>
          <a:bodyPr/>
          <a:lstStyle/>
          <a:p>
            <a:r>
              <a:rPr lang="en-US" sz="3200" dirty="0" smtClean="0">
                <a:latin typeface="Baskerville"/>
                <a:cs typeface="Baskerville"/>
              </a:rPr>
              <a:t> Segmentation and History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3923928" cy="211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33836"/>
            <a:ext cx="3528392" cy="2491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916832"/>
            <a:ext cx="4267014" cy="4111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1412776"/>
            <a:ext cx="3018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Baskerville"/>
                <a:cs typeface="Baskerville"/>
              </a:rPr>
              <a:t>Two dimensional strip readout</a:t>
            </a:r>
          </a:p>
          <a:p>
            <a:r>
              <a:rPr lang="en-US" sz="1200" dirty="0" smtClean="0">
                <a:latin typeface="Baskerville"/>
                <a:cs typeface="Baskerville"/>
              </a:rPr>
              <a:t>(often preferred back-to-back single sided r/o) </a:t>
            </a:r>
            <a:endParaRPr lang="en-US" sz="12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407707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Baskerville"/>
                <a:cs typeface="Baskerville"/>
              </a:rPr>
              <a:t>CMS pixel detector</a:t>
            </a:r>
            <a:endParaRPr lang="en-US" sz="1800" dirty="0">
              <a:latin typeface="Baskerville"/>
              <a:cs typeface="Baskervill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11960" y="4293096"/>
            <a:ext cx="288032" cy="1872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164288" y="2060848"/>
            <a:ext cx="64807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8304" y="2060848"/>
            <a:ext cx="4981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CMS</a:t>
            </a:r>
            <a:endParaRPr lang="en-US" sz="1100" dirty="0"/>
          </a:p>
        </p:txBody>
      </p:sp>
      <p:sp>
        <p:nvSpPr>
          <p:cNvPr id="18" name="Oval 17"/>
          <p:cNvSpPr/>
          <p:nvPr/>
        </p:nvSpPr>
        <p:spPr bwMode="auto">
          <a:xfrm>
            <a:off x="6876256" y="3429000"/>
            <a:ext cx="72008" cy="72008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0272" y="5229200"/>
            <a:ext cx="1255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1997+ </a:t>
            </a:r>
            <a:r>
              <a:rPr lang="en-US" sz="1100" b="1" dirty="0" smtClean="0">
                <a:solidFill>
                  <a:srgbClr val="3366FF"/>
                </a:solidFill>
              </a:rPr>
              <a:t>H1,ZEUS</a:t>
            </a:r>
            <a:endParaRPr lang="en-US" sz="1100" b="1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3888" y="6021288"/>
            <a:ext cx="5279886" cy="461665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Silicon detectors have dominated tracking detectors and major efforts </a:t>
            </a:r>
            <a:r>
              <a:rPr lang="en-US" sz="1200" dirty="0"/>
              <a:t>a</a:t>
            </a:r>
            <a:r>
              <a:rPr lang="en-US" sz="1200" dirty="0" smtClean="0"/>
              <a:t>re</a:t>
            </a:r>
          </a:p>
          <a:p>
            <a:r>
              <a:rPr lang="en-US" sz="1200" dirty="0"/>
              <a:t>d</a:t>
            </a:r>
            <a:r>
              <a:rPr lang="en-US" sz="1200" dirty="0" smtClean="0"/>
              <a:t>evoted to high resolution, radiation hardness, fast and integrated readout.. 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55158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659160"/>
          </a:xfrm>
        </p:spPr>
        <p:txBody>
          <a:bodyPr/>
          <a:lstStyle/>
          <a:p>
            <a:r>
              <a:rPr lang="en-US" sz="3200" dirty="0" smtClean="0">
                <a:latin typeface="Baskerville"/>
                <a:cs typeface="Baskerville"/>
              </a:rPr>
              <a:t>Drift Chambers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96752"/>
            <a:ext cx="3443120" cy="33123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1560" y="4797152"/>
            <a:ext cx="32297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Large sensitive volume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Point resolution of order 200μm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Typical: 1m radius, 10</a:t>
            </a:r>
            <a:r>
              <a:rPr lang="en-US" sz="1400" baseline="30000" dirty="0" smtClean="0">
                <a:latin typeface="Baskerville"/>
                <a:cs typeface="Baskerville"/>
              </a:rPr>
              <a:t>4 </a:t>
            </a:r>
            <a:r>
              <a:rPr lang="en-US" sz="1400" dirty="0" smtClean="0">
                <a:latin typeface="Baskerville"/>
                <a:cs typeface="Baskerville"/>
              </a:rPr>
              <a:t>wires positioned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to 20μm precision, strung parallel to beam </a:t>
            </a:r>
          </a:p>
          <a:p>
            <a:r>
              <a:rPr lang="en-US" sz="1400" dirty="0">
                <a:latin typeface="Baskerville"/>
                <a:cs typeface="Baskerville"/>
              </a:rPr>
              <a:t>o</a:t>
            </a:r>
            <a:r>
              <a:rPr lang="en-US" sz="1400" dirty="0" smtClean="0">
                <a:latin typeface="Baskerville"/>
                <a:cs typeface="Baskerville"/>
              </a:rPr>
              <a:t>r circular around (“z chambers”). </a:t>
            </a:r>
          </a:p>
          <a:p>
            <a:endParaRPr lang="en-US" sz="1400" dirty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Sensitive to ageing, gas impurities,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wire and wire-</a:t>
            </a:r>
            <a:r>
              <a:rPr lang="en-US" sz="1400" dirty="0" err="1" smtClean="0">
                <a:latin typeface="Baskerville"/>
                <a:cs typeface="Baskerville"/>
              </a:rPr>
              <a:t>feedthrough</a:t>
            </a:r>
            <a:r>
              <a:rPr lang="en-US" sz="1400" dirty="0" smtClean="0">
                <a:latin typeface="Baskerville"/>
                <a:cs typeface="Baskerville"/>
              </a:rPr>
              <a:t> mechanics.. </a:t>
            </a:r>
            <a:endParaRPr lang="en-US" sz="1400" dirty="0">
              <a:latin typeface="Baskerville"/>
              <a:cs typeface="Baskerville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810629"/>
              </p:ext>
            </p:extLst>
          </p:nvPr>
        </p:nvGraphicFramePr>
        <p:xfrm>
          <a:off x="3080676" y="4005064"/>
          <a:ext cx="948672" cy="55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8" name="Equation" r:id="rId4" imgW="825500" imgH="482600" progId="Equation.3">
                  <p:embed/>
                </p:oleObj>
              </mc:Choice>
              <mc:Fallback>
                <p:oleObj name="Equation" r:id="rId4" imgW="825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80676" y="4005064"/>
                        <a:ext cx="948672" cy="554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06868" y="5900"/>
            <a:ext cx="1559860" cy="4517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0" y="4149080"/>
            <a:ext cx="2252216" cy="22318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4048" y="908720"/>
            <a:ext cx="3097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Example: COZ of H1 </a:t>
            </a:r>
            <a:r>
              <a:rPr lang="en-US" sz="1100" dirty="0" smtClean="0">
                <a:latin typeface="Baskerville"/>
                <a:cs typeface="Baskerville"/>
              </a:rPr>
              <a:t>(PHE 88-02, Zeuthen)</a:t>
            </a:r>
            <a:endParaRPr lang="en-US" sz="1100" dirty="0">
              <a:latin typeface="Baskerville"/>
              <a:cs typeface="Baskerville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84" y="3068960"/>
            <a:ext cx="2115363" cy="24298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9992" y="5661248"/>
            <a:ext cx="2185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askerville"/>
                <a:cs typeface="Baskerville"/>
              </a:rPr>
              <a:t>Analog pulses to determine the</a:t>
            </a:r>
          </a:p>
          <a:p>
            <a:r>
              <a:rPr lang="en-US" sz="1200" dirty="0">
                <a:latin typeface="Baskerville"/>
                <a:cs typeface="Baskerville"/>
              </a:rPr>
              <a:t>s</a:t>
            </a:r>
            <a:r>
              <a:rPr lang="en-US" sz="1200" dirty="0" smtClean="0">
                <a:latin typeface="Baskerville"/>
                <a:cs typeface="Baskerville"/>
              </a:rPr>
              <a:t>patial resolution using different</a:t>
            </a:r>
          </a:p>
          <a:p>
            <a:r>
              <a:rPr lang="en-US" sz="1200" dirty="0">
                <a:latin typeface="Baskerville"/>
                <a:cs typeface="Baskerville"/>
              </a:rPr>
              <a:t>p</a:t>
            </a:r>
            <a:r>
              <a:rPr lang="en-US" sz="1200" dirty="0" smtClean="0">
                <a:latin typeface="Baskerville"/>
                <a:cs typeface="Baskerville"/>
              </a:rPr>
              <a:t>ulse shape analyses.</a:t>
            </a:r>
          </a:p>
          <a:p>
            <a:r>
              <a:rPr lang="en-US" sz="1200" dirty="0" smtClean="0">
                <a:latin typeface="Baskerville"/>
                <a:cs typeface="Baskerville"/>
              </a:rPr>
              <a:t>Second coordinate from readout</a:t>
            </a:r>
          </a:p>
          <a:p>
            <a:r>
              <a:rPr lang="en-US" sz="1200" dirty="0">
                <a:latin typeface="Baskerville"/>
                <a:cs typeface="Baskerville"/>
              </a:rPr>
              <a:t>a</a:t>
            </a:r>
            <a:r>
              <a:rPr lang="en-US" sz="1200" dirty="0" smtClean="0">
                <a:latin typeface="Baskerville"/>
                <a:cs typeface="Baskerville"/>
              </a:rPr>
              <a:t>t both ends (charge division) </a:t>
            </a:r>
            <a:endParaRPr lang="en-US" sz="1200" dirty="0">
              <a:latin typeface="Baskerville"/>
              <a:cs typeface="Baskervil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5963" y="3284984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askerville"/>
                <a:cs typeface="Baskerville"/>
              </a:rPr>
              <a:t>Calculation of time-distance</a:t>
            </a:r>
          </a:p>
          <a:p>
            <a:r>
              <a:rPr lang="en-US" sz="1200" dirty="0">
                <a:latin typeface="Baskerville"/>
                <a:cs typeface="Baskerville"/>
              </a:rPr>
              <a:t>r</a:t>
            </a:r>
            <a:r>
              <a:rPr lang="en-US" sz="1200" dirty="0" smtClean="0">
                <a:latin typeface="Baskerville"/>
                <a:cs typeface="Baskerville"/>
              </a:rPr>
              <a:t>elation and measurement of</a:t>
            </a:r>
          </a:p>
          <a:p>
            <a:r>
              <a:rPr lang="en-US" sz="1200" dirty="0">
                <a:latin typeface="Baskerville"/>
                <a:cs typeface="Baskerville"/>
              </a:rPr>
              <a:t>m</a:t>
            </a:r>
            <a:r>
              <a:rPr lang="en-US" sz="1200" dirty="0" smtClean="0">
                <a:latin typeface="Baskerville"/>
                <a:cs typeface="Baskerville"/>
              </a:rPr>
              <a:t>aximum drift time to determine</a:t>
            </a:r>
          </a:p>
          <a:p>
            <a:r>
              <a:rPr lang="en-US" sz="1200" dirty="0">
                <a:latin typeface="Baskerville"/>
                <a:cs typeface="Baskerville"/>
              </a:rPr>
              <a:t>t</a:t>
            </a:r>
            <a:r>
              <a:rPr lang="en-US" sz="1200" dirty="0" smtClean="0">
                <a:latin typeface="Baskerville"/>
                <a:cs typeface="Baskerville"/>
              </a:rPr>
              <a:t>he drift velocity </a:t>
            </a:r>
            <a:r>
              <a:rPr lang="en-US" sz="1200" dirty="0" err="1" smtClean="0">
                <a:latin typeface="Baskerville"/>
                <a:cs typeface="Baskerville"/>
              </a:rPr>
              <a:t>v</a:t>
            </a:r>
            <a:r>
              <a:rPr lang="en-US" sz="1200" baseline="-25000" dirty="0" err="1" smtClean="0">
                <a:latin typeface="Baskerville"/>
                <a:cs typeface="Baskerville"/>
              </a:rPr>
              <a:t>D</a:t>
            </a:r>
            <a:r>
              <a:rPr lang="en-US" sz="1200" dirty="0" smtClean="0">
                <a:latin typeface="Baskerville"/>
                <a:cs typeface="Baskerville"/>
              </a:rPr>
              <a:t>=56μm/ns</a:t>
            </a:r>
            <a:endParaRPr lang="en-US" sz="1200" dirty="0">
              <a:latin typeface="Baskerville"/>
              <a:cs typeface="Baskervill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4509120"/>
            <a:ext cx="7232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rgbClr val="7F7F7F"/>
                </a:solidFill>
              </a:rPr>
              <a:t>C.Niebuhr</a:t>
            </a:r>
            <a:endParaRPr lang="en-US" sz="90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5373216"/>
            <a:ext cx="1460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ime - channel number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180740" y="3820261"/>
            <a:ext cx="740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F7F7F"/>
                </a:solidFill>
              </a:rPr>
              <a:t>amplitude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268760"/>
            <a:ext cx="3956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Electric field lines and drift time isochrones in a drift cell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07997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609600"/>
            <a:ext cx="4102224" cy="731168"/>
          </a:xfrm>
        </p:spPr>
        <p:txBody>
          <a:bodyPr/>
          <a:lstStyle/>
          <a:p>
            <a:r>
              <a:rPr lang="en-US" sz="3200" dirty="0" smtClean="0">
                <a:latin typeface="Baskerville"/>
                <a:cs typeface="Baskerville"/>
              </a:rPr>
              <a:t>Drift Chambers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12976"/>
            <a:ext cx="3168352" cy="317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276872"/>
            <a:ext cx="4608512" cy="3703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9952" y="6237312"/>
            <a:ext cx="4634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askerville"/>
                <a:cs typeface="Baskerville"/>
              </a:rPr>
              <a:t>15 000 wires,, 6 tons on </a:t>
            </a:r>
            <a:r>
              <a:rPr lang="en-US" sz="1200" dirty="0" err="1" smtClean="0">
                <a:latin typeface="Baskerville"/>
                <a:cs typeface="Baskerville"/>
              </a:rPr>
              <a:t>endflange</a:t>
            </a:r>
            <a:r>
              <a:rPr lang="en-US" sz="1200" dirty="0" smtClean="0">
                <a:latin typeface="Baskerville"/>
                <a:cs typeface="Baskerville"/>
              </a:rPr>
              <a:t>, separating CJC from forward tracker</a:t>
            </a:r>
            <a:endParaRPr lang="en-US" sz="12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6381328"/>
            <a:ext cx="2615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Radial view of H1 central tracker</a:t>
            </a:r>
            <a:endParaRPr lang="en-US" sz="1400" dirty="0">
              <a:latin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92696"/>
            <a:ext cx="3394663" cy="23762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1772816"/>
            <a:ext cx="36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Baskerville"/>
                <a:cs typeface="Baskerville"/>
              </a:rPr>
              <a:t>Outer H1 central jet chamber (CJC2)</a:t>
            </a:r>
            <a:endParaRPr lang="en-US" sz="1800" dirty="0">
              <a:latin typeface="Baskerville"/>
              <a:cs typeface="Baskerville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99592" y="908720"/>
            <a:ext cx="259228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404664"/>
            <a:ext cx="2431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askerville"/>
                <a:cs typeface="Baskerville"/>
              </a:rPr>
              <a:t>s</a:t>
            </a:r>
            <a:r>
              <a:rPr lang="en-US" sz="1400" dirty="0" smtClean="0">
                <a:latin typeface="Baskerville"/>
                <a:cs typeface="Baskerville"/>
              </a:rPr>
              <a:t>patial resolution </a:t>
            </a:r>
            <a:r>
              <a:rPr lang="en-US" sz="1400" dirty="0" err="1" smtClean="0">
                <a:latin typeface="Baskerville"/>
                <a:cs typeface="Baskerville"/>
              </a:rPr>
              <a:t>vs</a:t>
            </a:r>
            <a:r>
              <a:rPr lang="en-US" sz="1400" dirty="0" smtClean="0">
                <a:latin typeface="Baskerville"/>
                <a:cs typeface="Baskerville"/>
              </a:rPr>
              <a:t> drift length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11752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0000"/>
                </a:solidFill>
              </a:rPr>
              <a:t>coz</a:t>
            </a:r>
            <a:endParaRPr lang="en-US" sz="3200"/>
          </a:p>
        </p:txBody>
      </p:sp>
      <p:cxnSp>
        <p:nvCxnSpPr>
          <p:cNvPr id="60419" name="AutoShape 3"/>
          <p:cNvCxnSpPr>
            <a:cxnSpLocks noChangeShapeType="1"/>
          </p:cNvCxnSpPr>
          <p:nvPr/>
        </p:nvCxnSpPr>
        <p:spPr bwMode="auto">
          <a:xfrm flipH="1">
            <a:off x="2838450" y="998538"/>
            <a:ext cx="395288" cy="6858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982788" y="3063875"/>
            <a:ext cx="306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buFontTx/>
              <a:buChar char=" "/>
            </a:pPr>
            <a:endParaRPr lang="de-DE" sz="320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7092950" y="1341438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de-DE" sz="1800">
              <a:solidFill>
                <a:srgbClr val="008000"/>
              </a:solidFill>
              <a:latin typeface="Comic Sans MS" charset="0"/>
            </a:endParaRPr>
          </a:p>
        </p:txBody>
      </p:sp>
      <p:graphicFrame>
        <p:nvGraphicFramePr>
          <p:cNvPr id="604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964916"/>
              </p:ext>
            </p:extLst>
          </p:nvPr>
        </p:nvGraphicFramePr>
        <p:xfrm>
          <a:off x="0" y="-52388"/>
          <a:ext cx="9144000" cy="691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8" name="Photo Editor Photo" r:id="rId4" imgW="13603599" imgH="9450119" progId="MSPhotoEd.3">
                  <p:embed/>
                </p:oleObj>
              </mc:Choice>
              <mc:Fallback>
                <p:oleObj name="Photo Editor Photo" r:id="rId4" imgW="13603599" imgH="94501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2388"/>
                        <a:ext cx="9144000" cy="691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3568" y="4653136"/>
            <a:ext cx="922849" cy="1569660"/>
          </a:xfrm>
          <a:prstGeom prst="rect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</a:t>
            </a:r>
            <a:r>
              <a:rPr lang="en-US" sz="1600" b="1" dirty="0" smtClean="0"/>
              <a:t>COZ </a:t>
            </a:r>
          </a:p>
          <a:p>
            <a:r>
              <a:rPr lang="en-US" sz="1600" dirty="0" smtClean="0"/>
              <a:t>H1 drift </a:t>
            </a:r>
          </a:p>
          <a:p>
            <a:r>
              <a:rPr lang="en-US" sz="1600" dirty="0" smtClean="0"/>
              <a:t>chamber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uilt at</a:t>
            </a:r>
          </a:p>
          <a:p>
            <a:r>
              <a:rPr lang="en-US" sz="1600" dirty="0" smtClean="0"/>
              <a:t>Zeuthen</a:t>
            </a:r>
          </a:p>
          <a:p>
            <a:r>
              <a:rPr lang="en-US" sz="1600" dirty="0" smtClean="0"/>
              <a:t>1986-91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340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1268760"/>
            <a:ext cx="2971800" cy="7620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Baskerville"/>
                <a:cs typeface="Baskerville"/>
              </a:rPr>
              <a:t>Early Techniques</a:t>
            </a:r>
            <a:endParaRPr lang="en-US" sz="2800" dirty="0">
              <a:solidFill>
                <a:schemeClr val="tx1"/>
              </a:solidFill>
              <a:latin typeface="Baskerville"/>
              <a:cs typeface="Baskerville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311438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962400"/>
            <a:ext cx="1506584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81000"/>
            <a:ext cx="2438400" cy="40375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667000"/>
            <a:ext cx="411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Baskerville"/>
                <a:cs typeface="Baskerville"/>
              </a:rPr>
              <a:t>Emulsion</a:t>
            </a:r>
            <a:r>
              <a:rPr lang="en-US" sz="1400" dirty="0" smtClean="0">
                <a:latin typeface="Baskerville"/>
                <a:cs typeface="Baskerville"/>
              </a:rPr>
              <a:t>: silver halide crystals in </a:t>
            </a:r>
            <a:r>
              <a:rPr lang="en-US" sz="1400" dirty="0" err="1" smtClean="0">
                <a:latin typeface="Baskerville"/>
                <a:cs typeface="Baskerville"/>
              </a:rPr>
              <a:t>gelatine</a:t>
            </a:r>
            <a:r>
              <a:rPr lang="en-US" sz="1400" dirty="0" smtClean="0">
                <a:latin typeface="Baskerville"/>
                <a:cs typeface="Baskerville"/>
              </a:rPr>
              <a:t> (π</a:t>
            </a:r>
            <a:r>
              <a:rPr lang="en-US" sz="1400" baseline="30000" dirty="0" smtClean="0">
                <a:latin typeface="Baskerville"/>
                <a:cs typeface="Baskerville"/>
              </a:rPr>
              <a:t>±</a:t>
            </a:r>
            <a:r>
              <a:rPr lang="en-US" sz="1400" dirty="0" smtClean="0">
                <a:latin typeface="Baskerville"/>
                <a:cs typeface="Baskerville"/>
              </a:rPr>
              <a:t>,K</a:t>
            </a:r>
            <a:r>
              <a:rPr lang="en-US" sz="1400" baseline="30000" dirty="0" smtClean="0">
                <a:latin typeface="Baskerville"/>
                <a:cs typeface="Baskerville"/>
              </a:rPr>
              <a:t>±</a:t>
            </a:r>
            <a:r>
              <a:rPr lang="en-US" sz="1400" dirty="0" smtClean="0">
                <a:latin typeface="Baskerville"/>
                <a:cs typeface="Baskerville"/>
              </a:rPr>
              <a:t>, ..)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638800"/>
            <a:ext cx="3877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Cloud chamber: </a:t>
            </a:r>
            <a:r>
              <a:rPr lang="en-US" sz="1400" dirty="0" err="1" smtClean="0">
                <a:latin typeface="Baskerville"/>
                <a:cs typeface="Baskerville"/>
              </a:rPr>
              <a:t>ionisation</a:t>
            </a:r>
            <a:r>
              <a:rPr lang="en-US" sz="1400" dirty="0" smtClean="0">
                <a:latin typeface="Baskerville"/>
                <a:cs typeface="Baskerville"/>
              </a:rPr>
              <a:t> in cloud (</a:t>
            </a:r>
            <a:r>
              <a:rPr lang="en-US" sz="1400" dirty="0" err="1" smtClean="0">
                <a:latin typeface="Baskerville"/>
                <a:cs typeface="Baskerville"/>
              </a:rPr>
              <a:t>e</a:t>
            </a:r>
            <a:r>
              <a:rPr lang="en-US" sz="1400" baseline="30000" dirty="0" smtClean="0">
                <a:latin typeface="Baskerville"/>
                <a:cs typeface="Baskerville"/>
              </a:rPr>
              <a:t>+</a:t>
            </a:r>
            <a:r>
              <a:rPr lang="en-US" sz="1400" dirty="0" smtClean="0">
                <a:latin typeface="Baskerville"/>
                <a:cs typeface="Baskerville"/>
              </a:rPr>
              <a:t>, </a:t>
            </a:r>
            <a:r>
              <a:rPr lang="en-US" sz="1400" dirty="0" err="1" smtClean="0">
                <a:latin typeface="Baskerville"/>
                <a:cs typeface="Baskerville"/>
              </a:rPr>
              <a:t>μ</a:t>
            </a:r>
            <a:r>
              <a:rPr lang="en-US" sz="1400" baseline="30000" dirty="0" smtClean="0">
                <a:latin typeface="Baskerville"/>
                <a:cs typeface="Baskerville"/>
              </a:rPr>
              <a:t>±</a:t>
            </a:r>
            <a:r>
              <a:rPr lang="en-US" sz="1400" dirty="0" smtClean="0">
                <a:latin typeface="Baskerville"/>
                <a:cs typeface="Baskerville"/>
              </a:rPr>
              <a:t>, K</a:t>
            </a:r>
            <a:r>
              <a:rPr lang="en-US" sz="1400" baseline="30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,..)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3124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The Study of Elementary Particles by the Photographic Method</a:t>
            </a:r>
          </a:p>
          <a:p>
            <a:r>
              <a:rPr lang="en-US" sz="1200" b="1" dirty="0" err="1" smtClean="0">
                <a:solidFill>
                  <a:srgbClr val="FF0000"/>
                </a:solidFill>
              </a:rPr>
              <a:t>C.Powell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P.Fowler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D.Perkins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Pergamon</a:t>
            </a:r>
            <a:r>
              <a:rPr lang="en-US" sz="1200" b="1" dirty="0" smtClean="0">
                <a:solidFill>
                  <a:srgbClr val="FF0000"/>
                </a:solidFill>
              </a:rPr>
              <a:t>, London 1959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0" y="2971800"/>
            <a:ext cx="1676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Bubble chamber:</a:t>
            </a:r>
          </a:p>
          <a:p>
            <a:r>
              <a:rPr lang="en-US" sz="1400" dirty="0" smtClean="0"/>
              <a:t> </a:t>
            </a:r>
            <a:r>
              <a:rPr lang="en-US" sz="1400" dirty="0" err="1" smtClean="0">
                <a:latin typeface="Baskerville"/>
                <a:cs typeface="Baskerville"/>
              </a:rPr>
              <a:t>ionisation</a:t>
            </a:r>
            <a:r>
              <a:rPr lang="en-US" sz="1400" dirty="0" smtClean="0">
                <a:latin typeface="Baskerville"/>
                <a:cs typeface="Baskerville"/>
              </a:rPr>
              <a:t> in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 superheated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 liquid (Σ</a:t>
            </a:r>
            <a:r>
              <a:rPr lang="en-US" sz="1400" baseline="30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,Ξ</a:t>
            </a:r>
            <a:r>
              <a:rPr lang="en-US" sz="1400" baseline="30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..)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4" name="Text Box 1039"/>
          <p:cNvSpPr txBox="1">
            <a:spLocks noChangeArrowheads="1"/>
          </p:cNvSpPr>
          <p:nvPr/>
        </p:nvSpPr>
        <p:spPr bwMode="auto">
          <a:xfrm>
            <a:off x="5076056" y="4509120"/>
            <a:ext cx="2520241" cy="1815882"/>
          </a:xfrm>
          <a:prstGeom prst="rect">
            <a:avLst/>
          </a:prstGeom>
          <a:solidFill>
            <a:schemeClr val="tx1">
              <a:alpha val="8000"/>
            </a:schemeClr>
          </a:solidFill>
          <a:ln w="158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photographic techniques</a:t>
            </a:r>
          </a:p>
          <a:p>
            <a:r>
              <a:rPr lang="en-US" sz="1600" dirty="0" smtClean="0">
                <a:latin typeface="Baskerville"/>
                <a:cs typeface="Baskerville"/>
              </a:rPr>
              <a:t>not </a:t>
            </a:r>
            <a:r>
              <a:rPr lang="en-US" sz="1600" dirty="0" err="1" smtClean="0">
                <a:latin typeface="Baskerville"/>
                <a:cs typeface="Baskerville"/>
              </a:rPr>
              <a:t>triggerable</a:t>
            </a:r>
            <a:endParaRPr lang="en-US" sz="1600" dirty="0" smtClean="0">
              <a:latin typeface="Baskerville"/>
              <a:cs typeface="Baskerville"/>
            </a:endParaRPr>
          </a:p>
          <a:p>
            <a:r>
              <a:rPr lang="en-US" sz="1600" dirty="0" smtClean="0">
                <a:latin typeface="Baskerville"/>
                <a:cs typeface="Baskerville"/>
              </a:rPr>
              <a:t>small active volumes</a:t>
            </a:r>
          </a:p>
          <a:p>
            <a:pPr>
              <a:buFont typeface="Wingdings" charset="2"/>
              <a:buChar char="à"/>
            </a:pPr>
            <a:r>
              <a:rPr lang="en-US" sz="1600" dirty="0" smtClean="0">
                <a:latin typeface="Baskerville"/>
                <a:cs typeface="Baskerville"/>
                <a:sym typeface="Wingdings"/>
              </a:rPr>
              <a:t>small event rates</a:t>
            </a:r>
          </a:p>
          <a:p>
            <a:endParaRPr lang="en-US" sz="1600" dirty="0" smtClean="0">
              <a:latin typeface="Baskerville"/>
              <a:cs typeface="Baskerville"/>
              <a:sym typeface="Wingdings"/>
            </a:endParaRPr>
          </a:p>
          <a:p>
            <a:r>
              <a:rPr lang="en-US" sz="1600" dirty="0">
                <a:latin typeface="Baskerville"/>
                <a:cs typeface="Baskerville"/>
                <a:sym typeface="Wingdings"/>
              </a:rPr>
              <a:t>M</a:t>
            </a:r>
            <a:r>
              <a:rPr lang="en-US" sz="1600" dirty="0" smtClean="0">
                <a:latin typeface="Baskerville"/>
                <a:cs typeface="Baskerville"/>
                <a:sym typeface="Wingdings"/>
              </a:rPr>
              <a:t>, p, Q from </a:t>
            </a:r>
            <a:r>
              <a:rPr lang="en-US" sz="1600" dirty="0" err="1" smtClean="0">
                <a:latin typeface="Baskerville"/>
                <a:cs typeface="Baskerville"/>
                <a:sym typeface="Wingdings"/>
              </a:rPr>
              <a:t>ionisation</a:t>
            </a:r>
            <a:r>
              <a:rPr lang="en-US" sz="1600" dirty="0" smtClean="0">
                <a:latin typeface="Baskerville"/>
                <a:cs typeface="Baskerville"/>
                <a:sym typeface="Wingdings"/>
              </a:rPr>
              <a:t> and</a:t>
            </a:r>
          </a:p>
          <a:p>
            <a:r>
              <a:rPr lang="en-US" sz="1600" dirty="0" smtClean="0">
                <a:latin typeface="Baskerville"/>
                <a:cs typeface="Baskerville"/>
                <a:sym typeface="Wingdings"/>
              </a:rPr>
              <a:t>curvature in magnetic field</a:t>
            </a:r>
            <a:endParaRPr lang="en-US" sz="1600" dirty="0" smtClean="0">
              <a:latin typeface="Baskerville"/>
              <a:cs typeface="Baskervil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6381328"/>
            <a:ext cx="5413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A.Bettini</a:t>
            </a:r>
            <a:r>
              <a:rPr lang="en-US" sz="1200" b="1" dirty="0" smtClean="0">
                <a:solidFill>
                  <a:srgbClr val="FF0000"/>
                </a:solidFill>
              </a:rPr>
              <a:t>, Introduction to Elementary Particle Physics, Cambridge, 2008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404664"/>
            <a:ext cx="6629400" cy="4572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 now famous detector: ATLAS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pic>
        <p:nvPicPr>
          <p:cNvPr id="117763" name="Picture 3" descr="ATLAS_Silver_White_M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980728"/>
            <a:ext cx="6130169" cy="3963144"/>
          </a:xfrm>
          <a:prstGeom prst="rect">
            <a:avLst/>
          </a:prstGeom>
          <a:noFill/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321300"/>
            <a:ext cx="2514600" cy="1408113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2987824" y="5373216"/>
            <a:ext cx="4392488" cy="1323439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7074C"/>
                </a:solidFill>
                <a:latin typeface="Baskerville"/>
                <a:cs typeface="Baskerville"/>
              </a:rPr>
              <a:t>ATLAS: global </a:t>
            </a:r>
            <a:r>
              <a:rPr lang="en-US" sz="1600" dirty="0">
                <a:solidFill>
                  <a:srgbClr val="07074C"/>
                </a:solidFill>
                <a:latin typeface="Baskerville"/>
                <a:cs typeface="Baskerville"/>
              </a:rPr>
              <a:t>collaboration of ~</a:t>
            </a:r>
            <a:r>
              <a:rPr lang="en-US" sz="1600" dirty="0" smtClean="0">
                <a:solidFill>
                  <a:srgbClr val="07074C"/>
                </a:solidFill>
                <a:latin typeface="Baskerville"/>
                <a:cs typeface="Baskerville"/>
              </a:rPr>
              <a:t> 200 </a:t>
            </a:r>
            <a:r>
              <a:rPr lang="en-US" sz="1600" dirty="0">
                <a:solidFill>
                  <a:srgbClr val="07074C"/>
                </a:solidFill>
                <a:latin typeface="Baskerville"/>
                <a:cs typeface="Baskerville"/>
              </a:rPr>
              <a:t>institutes</a:t>
            </a:r>
            <a:endParaRPr lang="en-US" sz="1600" dirty="0" smtClean="0">
              <a:solidFill>
                <a:srgbClr val="07074C"/>
              </a:solidFill>
              <a:latin typeface="Baskerville"/>
              <a:cs typeface="Baskerville"/>
            </a:endParaRPr>
          </a:p>
          <a:p>
            <a:r>
              <a:rPr lang="en-US" sz="1600" dirty="0">
                <a:solidFill>
                  <a:srgbClr val="07074C"/>
                </a:solidFill>
                <a:latin typeface="Baskerville"/>
                <a:cs typeface="Baskerville"/>
              </a:rPr>
              <a:t>a</a:t>
            </a:r>
            <a:r>
              <a:rPr lang="en-US" sz="1600" dirty="0" smtClean="0">
                <a:solidFill>
                  <a:srgbClr val="07074C"/>
                </a:solidFill>
                <a:latin typeface="Baskerville"/>
                <a:cs typeface="Baskerville"/>
              </a:rPr>
              <a:t>nd ~3300 </a:t>
            </a:r>
            <a:r>
              <a:rPr lang="en-US" sz="1600" dirty="0">
                <a:solidFill>
                  <a:srgbClr val="07074C"/>
                </a:solidFill>
                <a:latin typeface="Baskerville"/>
                <a:cs typeface="Baskerville"/>
              </a:rPr>
              <a:t>physicists and engineers to explore</a:t>
            </a:r>
          </a:p>
          <a:p>
            <a:r>
              <a:rPr lang="en-US" sz="1600" dirty="0">
                <a:solidFill>
                  <a:srgbClr val="07074C"/>
                </a:solidFill>
                <a:latin typeface="Baskerville"/>
                <a:cs typeface="Baskerville"/>
              </a:rPr>
              <a:t>the physics at the accelerator energy </a:t>
            </a:r>
            <a:r>
              <a:rPr lang="en-US" sz="1600" dirty="0" smtClean="0">
                <a:solidFill>
                  <a:srgbClr val="07074C"/>
                </a:solidFill>
                <a:latin typeface="Baskerville"/>
                <a:cs typeface="Baskerville"/>
              </a:rPr>
              <a:t>frontier.</a:t>
            </a:r>
          </a:p>
          <a:p>
            <a:r>
              <a:rPr lang="en-US" sz="1600" dirty="0" smtClean="0">
                <a:solidFill>
                  <a:srgbClr val="07074C"/>
                </a:solidFill>
                <a:latin typeface="Baskerville"/>
                <a:cs typeface="Baskerville"/>
              </a:rPr>
              <a:t>Detector: housed 100m underground in cavern</a:t>
            </a:r>
          </a:p>
          <a:p>
            <a:r>
              <a:rPr lang="en-US" sz="1600" dirty="0" smtClean="0">
                <a:solidFill>
                  <a:srgbClr val="07074C"/>
                </a:solidFill>
                <a:latin typeface="Baskerville"/>
                <a:cs typeface="Baskerville"/>
              </a:rPr>
              <a:t>25m x 45m D x Z, 7000t, 10</a:t>
            </a:r>
            <a:r>
              <a:rPr lang="en-US" sz="1600" baseline="30000" dirty="0" smtClean="0">
                <a:solidFill>
                  <a:srgbClr val="07074C"/>
                </a:solidFill>
                <a:latin typeface="Baskerville"/>
                <a:cs typeface="Baskerville"/>
              </a:rPr>
              <a:t>8</a:t>
            </a:r>
            <a:r>
              <a:rPr lang="en-US" sz="1600" dirty="0" smtClean="0">
                <a:solidFill>
                  <a:srgbClr val="07074C"/>
                </a:solidFill>
                <a:latin typeface="Baskerville"/>
                <a:cs typeface="Baskerville"/>
              </a:rPr>
              <a:t> channels, 3000 cables 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732240" y="620688"/>
            <a:ext cx="1872208" cy="108585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Design 92-97</a:t>
            </a:r>
          </a:p>
          <a:p>
            <a:r>
              <a:rPr lang="en-US" sz="1600" dirty="0">
                <a:latin typeface="Baskerville"/>
                <a:cs typeface="Baskerville"/>
              </a:rPr>
              <a:t>R&amp;D 94-02</a:t>
            </a:r>
          </a:p>
          <a:p>
            <a:r>
              <a:rPr lang="en-US" sz="1600" dirty="0">
                <a:latin typeface="Baskerville"/>
                <a:cs typeface="Baskerville"/>
              </a:rPr>
              <a:t>Construction 99-08</a:t>
            </a:r>
          </a:p>
          <a:p>
            <a:r>
              <a:rPr lang="en-US" sz="1600" dirty="0">
                <a:latin typeface="Baskerville"/>
                <a:cs typeface="Baskerville"/>
              </a:rPr>
              <a:t>Operation 08-33(?)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48680"/>
            <a:ext cx="540637" cy="864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2200" y="3068960"/>
            <a:ext cx="2592288" cy="181588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energies are nowadays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chieved with colliders.</a:t>
            </a:r>
          </a:p>
          <a:p>
            <a:r>
              <a:rPr lang="en-US" sz="1400" dirty="0" smtClean="0"/>
              <a:t>Full (4π) acceptance is crucial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searches for new particles.</a:t>
            </a:r>
          </a:p>
          <a:p>
            <a:r>
              <a:rPr lang="en-US" sz="1400" dirty="0" smtClean="0"/>
              <a:t>This determines the by now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lassic detector structure,</a:t>
            </a:r>
          </a:p>
          <a:p>
            <a:r>
              <a:rPr lang="en-US" sz="1400" dirty="0" smtClean="0"/>
              <a:t>at LEP, HERA, </a:t>
            </a:r>
            <a:r>
              <a:rPr lang="en-US" sz="1400" dirty="0" err="1" smtClean="0"/>
              <a:t>Tevatron</a:t>
            </a:r>
            <a:r>
              <a:rPr lang="en-US" sz="1400" dirty="0" smtClean="0"/>
              <a:t>, now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he LHC as for future colliders.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sz="1000"/>
              <a:t>Particle Physics - L10 - M.Klein 24/04/08</a:t>
            </a: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609600"/>
          </a:xfrm>
        </p:spPr>
        <p:txBody>
          <a:bodyPr/>
          <a:lstStyle/>
          <a:p>
            <a:r>
              <a:rPr lang="en-US" sz="2400"/>
              <a:t>Atlas photo</a:t>
            </a:r>
          </a:p>
        </p:txBody>
      </p:sp>
      <p:pic>
        <p:nvPicPr>
          <p:cNvPr id="119811" name="Picture 3" descr="ide_gen_0607_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85461" y="6356350"/>
            <a:ext cx="709653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A gigantic evolution of instrumentation, electronics and computing over 100 years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16783"/>
            <a:ext cx="242728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46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624736" cy="648072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skerville"/>
                <a:cs typeface="Baskerville"/>
              </a:rPr>
              <a:t>A detector under design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skerville"/>
                <a:cs typeface="Baskerville"/>
              </a:rPr>
            </a:b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063880" cy="4570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093296"/>
            <a:ext cx="7670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Baskerville"/>
                <a:cs typeface="Baskerville"/>
              </a:rPr>
              <a:t>Muon</a:t>
            </a:r>
            <a:r>
              <a:rPr lang="en-US" sz="1600" dirty="0" smtClean="0">
                <a:latin typeface="Baskerville"/>
                <a:cs typeface="Baskerville"/>
              </a:rPr>
              <a:t> detector: ID with few detector planes, no momentum measurement – unlike ATLAS</a:t>
            </a:r>
            <a:endParaRPr lang="en-US" sz="1600" dirty="0">
              <a:latin typeface="Baskerville"/>
              <a:cs typeface="Baskervil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6453336"/>
            <a:ext cx="4006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Detector dimensions: 9m diameter,12m length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332656"/>
            <a:ext cx="920377" cy="576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16674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41148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Baskerville"/>
                <a:cs typeface="Baskerville"/>
              </a:rPr>
              <a:t>H1 Detector at HERA</a:t>
            </a:r>
            <a:endParaRPr lang="en-US" sz="28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sp>
        <p:nvSpPr>
          <p:cNvPr id="113667" name="Text Box 1027"/>
          <p:cNvSpPr txBox="1">
            <a:spLocks noChangeArrowheads="1"/>
          </p:cNvSpPr>
          <p:nvPr/>
        </p:nvSpPr>
        <p:spPr bwMode="auto">
          <a:xfrm>
            <a:off x="7239000" y="411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3668" name="Picture 1028" descr="det_map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143000"/>
            <a:ext cx="4775200" cy="5105400"/>
          </a:xfrm>
          <a:prstGeom prst="rect">
            <a:avLst/>
          </a:prstGeom>
          <a:noFill/>
        </p:spPr>
      </p:pic>
      <p:sp>
        <p:nvSpPr>
          <p:cNvPr id="113669" name="Text Box 1029"/>
          <p:cNvSpPr txBox="1">
            <a:spLocks noChangeArrowheads="1"/>
          </p:cNvSpPr>
          <p:nvPr/>
        </p:nvSpPr>
        <p:spPr bwMode="auto">
          <a:xfrm>
            <a:off x="6172200" y="2260600"/>
            <a:ext cx="22558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Tracker</a:t>
            </a:r>
          </a:p>
          <a:p>
            <a:endParaRPr lang="en-US" sz="1600" dirty="0"/>
          </a:p>
          <a:p>
            <a:r>
              <a:rPr lang="en-US" sz="1600" dirty="0"/>
              <a:t>   </a:t>
            </a:r>
            <a:r>
              <a:rPr lang="en-US" sz="1600" dirty="0" err="1"/>
              <a:t>Lar</a:t>
            </a:r>
            <a:r>
              <a:rPr lang="en-US" sz="1600" dirty="0" smtClean="0"/>
              <a:t> Calorimeter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      Coil</a:t>
            </a:r>
          </a:p>
          <a:p>
            <a:endParaRPr lang="en-US" sz="1600" dirty="0"/>
          </a:p>
          <a:p>
            <a:r>
              <a:rPr lang="en-US" sz="1600" dirty="0"/>
              <a:t>Return Iron/ </a:t>
            </a:r>
            <a:r>
              <a:rPr lang="en-US" sz="1600" dirty="0" err="1">
                <a:sym typeface="Symbol" charset="2"/>
              </a:rPr>
              <a:t></a:t>
            </a:r>
            <a:r>
              <a:rPr lang="en-US" sz="1600" dirty="0"/>
              <a:t> Detector</a:t>
            </a:r>
            <a:endParaRPr lang="en-US" dirty="0"/>
          </a:p>
        </p:txBody>
      </p:sp>
      <p:sp>
        <p:nvSpPr>
          <p:cNvPr id="113670" name="Line 1030"/>
          <p:cNvSpPr>
            <a:spLocks noChangeShapeType="1"/>
          </p:cNvSpPr>
          <p:nvPr/>
        </p:nvSpPr>
        <p:spPr bwMode="auto">
          <a:xfrm flipH="1">
            <a:off x="4343400" y="24384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Line 1031"/>
          <p:cNvSpPr>
            <a:spLocks noChangeShapeType="1"/>
          </p:cNvSpPr>
          <p:nvPr/>
        </p:nvSpPr>
        <p:spPr bwMode="auto">
          <a:xfrm flipH="1">
            <a:off x="4648200" y="28956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2" name="Line 1032"/>
          <p:cNvSpPr>
            <a:spLocks noChangeShapeType="1"/>
          </p:cNvSpPr>
          <p:nvPr/>
        </p:nvSpPr>
        <p:spPr bwMode="auto">
          <a:xfrm flipH="1">
            <a:off x="4572000" y="3429000"/>
            <a:ext cx="1905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3" name="Line 1033"/>
          <p:cNvSpPr>
            <a:spLocks noChangeShapeType="1"/>
          </p:cNvSpPr>
          <p:nvPr/>
        </p:nvSpPr>
        <p:spPr bwMode="auto">
          <a:xfrm flipH="1">
            <a:off x="3810000" y="3886200"/>
            <a:ext cx="2286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4" name="Text Box 1034"/>
          <p:cNvSpPr txBox="1">
            <a:spLocks noChangeArrowheads="1"/>
          </p:cNvSpPr>
          <p:nvPr/>
        </p:nvSpPr>
        <p:spPr bwMode="auto">
          <a:xfrm>
            <a:off x="746125" y="4865688"/>
            <a:ext cx="749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beam </a:t>
            </a:r>
          </a:p>
          <a:p>
            <a:r>
              <a:rPr lang="en-US" sz="1600"/>
              <a:t>line</a:t>
            </a:r>
            <a:endParaRPr lang="en-US"/>
          </a:p>
        </p:txBody>
      </p:sp>
      <p:sp>
        <p:nvSpPr>
          <p:cNvPr id="113676" name="Line 1036"/>
          <p:cNvSpPr>
            <a:spLocks noChangeShapeType="1"/>
          </p:cNvSpPr>
          <p:nvPr/>
        </p:nvSpPr>
        <p:spPr bwMode="auto">
          <a:xfrm flipV="1">
            <a:off x="1295400" y="43434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7" name="Line 1037"/>
          <p:cNvSpPr>
            <a:spLocks noChangeShapeType="1"/>
          </p:cNvSpPr>
          <p:nvPr/>
        </p:nvSpPr>
        <p:spPr bwMode="auto">
          <a:xfrm flipH="1" flipV="1">
            <a:off x="3276600" y="4419600"/>
            <a:ext cx="1295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8" name="Text Box 1038"/>
          <p:cNvSpPr txBox="1">
            <a:spLocks noChangeArrowheads="1"/>
          </p:cNvSpPr>
          <p:nvPr/>
        </p:nvSpPr>
        <p:spPr bwMode="auto">
          <a:xfrm>
            <a:off x="4572000" y="5943600"/>
            <a:ext cx="2284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Forward muon detector</a:t>
            </a:r>
            <a:endParaRPr lang="en-US"/>
          </a:p>
        </p:txBody>
      </p:sp>
      <p:sp>
        <p:nvSpPr>
          <p:cNvPr id="113679" name="Text Box 1039"/>
          <p:cNvSpPr txBox="1">
            <a:spLocks noChangeArrowheads="1"/>
          </p:cNvSpPr>
          <p:nvPr/>
        </p:nvSpPr>
        <p:spPr bwMode="auto">
          <a:xfrm>
            <a:off x="304800" y="762000"/>
            <a:ext cx="1843473" cy="1323439"/>
          </a:xfrm>
          <a:prstGeom prst="rect">
            <a:avLst/>
          </a:prstGeom>
          <a:solidFill>
            <a:schemeClr val="bg1">
              <a:lumMod val="75000"/>
              <a:alpha val="41000"/>
            </a:schemeClr>
          </a:solidFill>
          <a:ln w="158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Design 83-85</a:t>
            </a:r>
          </a:p>
          <a:p>
            <a:r>
              <a:rPr lang="en-US" sz="1600" dirty="0">
                <a:latin typeface="Baskerville"/>
                <a:cs typeface="Baskerville"/>
              </a:rPr>
              <a:t>R&amp;D 84-87</a:t>
            </a:r>
          </a:p>
          <a:p>
            <a:r>
              <a:rPr lang="en-US" sz="1600" dirty="0">
                <a:latin typeface="Baskerville"/>
                <a:cs typeface="Baskerville"/>
              </a:rPr>
              <a:t>Construction 87-92</a:t>
            </a:r>
          </a:p>
          <a:p>
            <a:r>
              <a:rPr lang="en-US" sz="1600" dirty="0">
                <a:latin typeface="Baskerville"/>
                <a:cs typeface="Baskerville"/>
              </a:rPr>
              <a:t>Operation 92-</a:t>
            </a:r>
            <a:r>
              <a:rPr lang="en-US" sz="1600" dirty="0" smtClean="0">
                <a:latin typeface="Baskerville"/>
                <a:cs typeface="Baskerville"/>
              </a:rPr>
              <a:t>07</a:t>
            </a:r>
          </a:p>
          <a:p>
            <a:r>
              <a:rPr lang="en-US" sz="1600" dirty="0" smtClean="0">
                <a:latin typeface="Baskerville"/>
                <a:cs typeface="Baskerville"/>
              </a:rPr>
              <a:t>Data Analysis -2014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13680" name="Text Box 1040"/>
          <p:cNvSpPr txBox="1">
            <a:spLocks noChangeArrowheads="1"/>
          </p:cNvSpPr>
          <p:nvPr/>
        </p:nvSpPr>
        <p:spPr bwMode="auto">
          <a:xfrm>
            <a:off x="6553200" y="4419600"/>
            <a:ext cx="2108269" cy="13234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350 Physicists</a:t>
            </a:r>
          </a:p>
          <a:p>
            <a:r>
              <a:rPr lang="en-US" sz="1600" dirty="0">
                <a:latin typeface="Baskerville"/>
                <a:cs typeface="Baskerville"/>
              </a:rPr>
              <a:t>100 PhD students/year</a:t>
            </a:r>
          </a:p>
          <a:p>
            <a:r>
              <a:rPr lang="en-US" sz="1600" dirty="0">
                <a:latin typeface="Baskerville"/>
                <a:cs typeface="Baskerville"/>
              </a:rPr>
              <a:t>100 Engineers</a:t>
            </a:r>
          </a:p>
          <a:p>
            <a:r>
              <a:rPr lang="en-US" sz="1600" dirty="0">
                <a:latin typeface="Baskerville"/>
                <a:cs typeface="Baskerville"/>
              </a:rPr>
              <a:t>  40 Institutes</a:t>
            </a:r>
          </a:p>
          <a:p>
            <a:r>
              <a:rPr lang="en-US" sz="1600" dirty="0">
                <a:latin typeface="Baskerville"/>
                <a:cs typeface="Baskerville"/>
              </a:rPr>
              <a:t>130 Publications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113681" name="Picture 10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5877272"/>
            <a:ext cx="1048072" cy="6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1039"/>
          <p:cNvSpPr txBox="1">
            <a:spLocks noChangeArrowheads="1"/>
          </p:cNvSpPr>
          <p:nvPr/>
        </p:nvSpPr>
        <p:spPr bwMode="auto">
          <a:xfrm>
            <a:off x="6553200" y="533400"/>
            <a:ext cx="1922722" cy="1077218"/>
          </a:xfrm>
          <a:prstGeom prst="rect">
            <a:avLst/>
          </a:prstGeom>
          <a:solidFill>
            <a:schemeClr val="bg1">
              <a:lumMod val="75000"/>
              <a:alpha val="39000"/>
            </a:schemeClr>
          </a:solidFill>
          <a:ln w="158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electronic techniques</a:t>
            </a:r>
          </a:p>
          <a:p>
            <a:r>
              <a:rPr lang="en-US" sz="1600" dirty="0" err="1" smtClean="0">
                <a:latin typeface="Baskerville"/>
                <a:cs typeface="Baskerville"/>
              </a:rPr>
              <a:t>triggerable</a:t>
            </a:r>
            <a:endParaRPr lang="en-US" sz="1600" dirty="0" smtClean="0">
              <a:latin typeface="Baskerville"/>
              <a:cs typeface="Baskerville"/>
            </a:endParaRPr>
          </a:p>
          <a:p>
            <a:r>
              <a:rPr lang="en-US" sz="1600" dirty="0" smtClean="0">
                <a:latin typeface="Baskerville"/>
                <a:cs typeface="Baskerville"/>
              </a:rPr>
              <a:t>large active volumes</a:t>
            </a:r>
          </a:p>
          <a:p>
            <a:pPr>
              <a:buFont typeface="Wingdings" charset="2"/>
              <a:buChar char="à"/>
            </a:pPr>
            <a:r>
              <a:rPr lang="en-US" sz="1600" dirty="0" smtClean="0">
                <a:latin typeface="Baskerville"/>
                <a:cs typeface="Baskerville"/>
                <a:sym typeface="Wingdings"/>
              </a:rPr>
              <a:t>huge event rates</a:t>
            </a:r>
            <a:endParaRPr lang="en-US" sz="1600" dirty="0" smtClean="0">
              <a:latin typeface="Baskerville"/>
              <a:cs typeface="Baskervill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12360" cy="65916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Particle Identification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7128792" cy="45762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1043608" y="6021288"/>
            <a:ext cx="7920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907704" y="5805264"/>
            <a:ext cx="623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b="1" dirty="0" smtClean="0">
                <a:latin typeface="Baskerville"/>
                <a:cs typeface="Baskerville"/>
              </a:rPr>
              <a:t>ν</a:t>
            </a:r>
            <a:r>
              <a:rPr lang="en-US" sz="1800" dirty="0" smtClean="0">
                <a:latin typeface="Baskerville"/>
                <a:cs typeface="Baskerville"/>
              </a:rPr>
              <a:t> neutrino carries energy away (“missing E”)  </a:t>
            </a:r>
            <a:r>
              <a:rPr lang="en-US" sz="1400" b="1" dirty="0" smtClean="0">
                <a:latin typeface="Baskerville"/>
                <a:cs typeface="Baskerville"/>
              </a:rPr>
              <a:t>-- Hermetic Detector!</a:t>
            </a:r>
            <a:endParaRPr lang="en-US" sz="1400" b="1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34234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12360" cy="65916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Particle Identification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12776"/>
            <a:ext cx="6516216" cy="478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71941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6248400" cy="6858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Baskerville"/>
                <a:cs typeface="Baskerville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Baskerville"/>
                <a:cs typeface="Baskerville"/>
              </a:rPr>
              <a:t>Deep </a:t>
            </a:r>
            <a:r>
              <a:rPr lang="en-US" sz="2400" dirty="0" smtClean="0">
                <a:solidFill>
                  <a:schemeClr val="tx1"/>
                </a:solidFill>
                <a:latin typeface="Baskerville"/>
                <a:cs typeface="Baskerville"/>
              </a:rPr>
              <a:t>inelastic </a:t>
            </a:r>
            <a:r>
              <a:rPr lang="en-US" sz="2400" dirty="0">
                <a:solidFill>
                  <a:schemeClr val="tx1"/>
                </a:solidFill>
                <a:latin typeface="Baskerville"/>
                <a:cs typeface="Baskerville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Baskerville"/>
                <a:cs typeface="Baskerville"/>
              </a:rPr>
              <a:t>cattering </a:t>
            </a:r>
            <a:r>
              <a:rPr lang="en-US" sz="2400" dirty="0">
                <a:solidFill>
                  <a:schemeClr val="tx1"/>
                </a:solidFill>
                <a:latin typeface="Baskerville"/>
                <a:cs typeface="Baskerville"/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latin typeface="Baskerville"/>
                <a:cs typeface="Baskerville"/>
              </a:rPr>
              <a:t>vent </a:t>
            </a:r>
            <a:r>
              <a:rPr lang="en-US" sz="2400" dirty="0">
                <a:solidFill>
                  <a:schemeClr val="tx1"/>
                </a:solidFill>
                <a:latin typeface="Baskerville"/>
                <a:cs typeface="Baskerville"/>
              </a:rPr>
              <a:t>in H1</a:t>
            </a:r>
          </a:p>
        </p:txBody>
      </p:sp>
      <p:pic>
        <p:nvPicPr>
          <p:cNvPr id="128003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80772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05" name="Text Box 1029"/>
          <p:cNvSpPr txBox="1">
            <a:spLocks noChangeArrowheads="1"/>
          </p:cNvSpPr>
          <p:nvPr/>
        </p:nvSpPr>
        <p:spPr bwMode="auto">
          <a:xfrm>
            <a:off x="6629400" y="1219200"/>
            <a:ext cx="137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Baskerville"/>
                <a:cs typeface="Baskerville"/>
              </a:rPr>
              <a:t>ep</a:t>
            </a:r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>
                <a:latin typeface="Baskerville"/>
                <a:cs typeface="Baskerville"/>
                <a:sym typeface="Symbol" charset="2"/>
              </a:rPr>
              <a:t></a:t>
            </a:r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err="1" smtClean="0">
                <a:latin typeface="Baskerville"/>
                <a:cs typeface="Baskerville"/>
              </a:rPr>
              <a:t>e’X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28006" name="Line 1030"/>
          <p:cNvSpPr>
            <a:spLocks noChangeShapeType="1"/>
          </p:cNvSpPr>
          <p:nvPr/>
        </p:nvSpPr>
        <p:spPr bwMode="auto">
          <a:xfrm>
            <a:off x="5562600" y="2362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7" name="Text Box 1031"/>
          <p:cNvSpPr txBox="1">
            <a:spLocks noChangeArrowheads="1"/>
          </p:cNvSpPr>
          <p:nvPr/>
        </p:nvSpPr>
        <p:spPr bwMode="auto">
          <a:xfrm>
            <a:off x="5638800" y="2438400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1m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01923" y="6552518"/>
            <a:ext cx="1624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M.Klein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askerville"/>
                <a:cs typeface="Baskerville"/>
              </a:rPr>
              <a:t>17.3.2014  L7</a:t>
            </a:r>
            <a:endParaRPr lang="en-US" sz="1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1135</Words>
  <Application>Microsoft Macintosh PowerPoint</Application>
  <PresentationFormat>On-screen Show (4:3)</PresentationFormat>
  <Paragraphs>233</Paragraphs>
  <Slides>18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Blank Presentation</vt:lpstr>
      <vt:lpstr>Equation</vt:lpstr>
      <vt:lpstr>Photo Editor Photo</vt:lpstr>
      <vt:lpstr>Lecture 7 – Detectors - I</vt:lpstr>
      <vt:lpstr>Early Techniques</vt:lpstr>
      <vt:lpstr>A now famous detector: ATLAS</vt:lpstr>
      <vt:lpstr>Atlas photo</vt:lpstr>
      <vt:lpstr>A detector under design </vt:lpstr>
      <vt:lpstr>H1 Detector at HERA</vt:lpstr>
      <vt:lpstr>Particle Identification</vt:lpstr>
      <vt:lpstr>Particle Identification</vt:lpstr>
      <vt:lpstr> Deep inelastic scattering event in H1</vt:lpstr>
      <vt:lpstr>The same event in xy view </vt:lpstr>
      <vt:lpstr>Momentum Measurement</vt:lpstr>
      <vt:lpstr> Solenoid - Magnet</vt:lpstr>
      <vt:lpstr>Tracking</vt:lpstr>
      <vt:lpstr>Silicon Detectors</vt:lpstr>
      <vt:lpstr> Segmentation and History</vt:lpstr>
      <vt:lpstr>Drift Chambers</vt:lpstr>
      <vt:lpstr>Drift Chambers</vt:lpstr>
      <vt:lpstr>coz</vt:lpstr>
    </vt:vector>
  </TitlesOfParts>
  <Company>DESY, Zeuthen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4 - e, , Feynman Diagrams</dc:title>
  <dc:creator>Max Klein</dc:creator>
  <cp:lastModifiedBy>max klein</cp:lastModifiedBy>
  <cp:revision>174</cp:revision>
  <cp:lastPrinted>2009-03-26T09:21:23Z</cp:lastPrinted>
  <dcterms:created xsi:type="dcterms:W3CDTF">2011-03-09T21:10:38Z</dcterms:created>
  <dcterms:modified xsi:type="dcterms:W3CDTF">2014-03-13T15:48:43Z</dcterms:modified>
</cp:coreProperties>
</file>