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5" r:id="rId5"/>
    <p:sldId id="288" r:id="rId6"/>
    <p:sldId id="261" r:id="rId7"/>
    <p:sldId id="260" r:id="rId8"/>
    <p:sldId id="262" r:id="rId9"/>
    <p:sldId id="259" r:id="rId10"/>
    <p:sldId id="267" r:id="rId11"/>
    <p:sldId id="264" r:id="rId12"/>
    <p:sldId id="268" r:id="rId13"/>
    <p:sldId id="263" r:id="rId14"/>
    <p:sldId id="269" r:id="rId15"/>
    <p:sldId id="272" r:id="rId16"/>
    <p:sldId id="270" r:id="rId17"/>
    <p:sldId id="271" r:id="rId18"/>
    <p:sldId id="273" r:id="rId19"/>
    <p:sldId id="278" r:id="rId20"/>
    <p:sldId id="276" r:id="rId21"/>
    <p:sldId id="280" r:id="rId22"/>
    <p:sldId id="279" r:id="rId23"/>
    <p:sldId id="277" r:id="rId24"/>
    <p:sldId id="275" r:id="rId25"/>
    <p:sldId id="266" r:id="rId26"/>
    <p:sldId id="281" r:id="rId27"/>
    <p:sldId id="287" r:id="rId28"/>
    <p:sldId id="282" r:id="rId29"/>
    <p:sldId id="274" r:id="rId30"/>
    <p:sldId id="285" r:id="rId31"/>
    <p:sldId id="284" r:id="rId32"/>
    <p:sldId id="289" r:id="rId33"/>
    <p:sldId id="283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984FF"/>
    <a:srgbClr val="1927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4669" autoAdjust="0"/>
  </p:normalViewPr>
  <p:slideViewPr>
    <p:cSldViewPr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74.pict"/><Relationship Id="rId1" Type="http://schemas.openxmlformats.org/officeDocument/2006/relationships/image" Target="../media/image71.pict"/><Relationship Id="rId2" Type="http://schemas.openxmlformats.org/officeDocument/2006/relationships/image" Target="../media/image72.pict"/><Relationship Id="rId3" Type="http://schemas.openxmlformats.org/officeDocument/2006/relationships/image" Target="../media/image7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CD187-D3D4-AA42-91E1-ED5067434955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AE8D5-7B47-E94B-B731-1D3452CA7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1ACC0-47EF-AB48-805F-3E90FDB541B3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F8CBF-3AF1-7248-9962-7274975897EA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FF8D8-CC7F-7E44-88F0-D485CBBDAFCC}" type="slidenum">
              <a:rPr lang="en-US"/>
              <a:pPr/>
              <a:t>21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1A69C9-470D-B443-AE9A-F8DD7C7B3671}" type="slidenum">
              <a:rPr lang="en-US"/>
              <a:pPr/>
              <a:t>22</a:t>
            </a:fld>
            <a:endParaRPr lang="en-US"/>
          </a:p>
        </p:txBody>
      </p:sp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59B0F-8AD0-2D44-B594-BE3E40F2CAFB}" type="slidenum">
              <a:rPr lang="en-US"/>
              <a:pPr/>
              <a:t>25</a:t>
            </a:fld>
            <a:endParaRPr lang="en-US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AEA83-6EF1-524B-AC4E-BD71AA61FD4F}" type="slidenum">
              <a:rPr lang="en-US"/>
              <a:pPr/>
              <a:t>27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D7D0F-1FE6-3440-9C28-CEC6ECCE7141}" type="slidenum">
              <a:rPr lang="en-US"/>
              <a:pPr/>
              <a:t>30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86093-5BEF-7847-B6F1-7E7606225E84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31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D4D6D-EF92-FE4C-9833-60949B8FF719}" type="slidenum">
              <a:rPr lang="en-US"/>
              <a:pPr/>
              <a:t>34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79B6-6081-2849-8C17-6E71E0FFCFFF}" type="datetimeFigureOut">
              <a:rPr lang="en-US" smtClean="0"/>
              <a:pPr/>
              <a:t>4/16/09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8F3B-11A8-4646-9D3F-D292AF7BD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63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5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5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8.png"/><Relationship Id="rId5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4" Type="http://schemas.openxmlformats.org/officeDocument/2006/relationships/image" Target="../media/image75.png"/><Relationship Id="rId10" Type="http://schemas.openxmlformats.org/officeDocument/2006/relationships/image" Target="../media/image79.png"/><Relationship Id="rId5" Type="http://schemas.openxmlformats.org/officeDocument/2006/relationships/oleObject" Target="../embeddings/Microsoft_Equation3.bin"/><Relationship Id="rId7" Type="http://schemas.openxmlformats.org/officeDocument/2006/relationships/image" Target="../media/image76.png"/><Relationship Id="rId11" Type="http://schemas.openxmlformats.org/officeDocument/2006/relationships/oleObject" Target="../embeddings/Microsoft_Equation5.bin"/><Relationship Id="rId12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78.png"/><Relationship Id="rId3" Type="http://schemas.openxmlformats.org/officeDocument/2006/relationships/notesSlide" Target="../notesSlides/notesSlide2.xml"/><Relationship Id="rId6" Type="http://schemas.openxmlformats.org/officeDocument/2006/relationships/oleObject" Target="../embeddings/Microsoft_Equation4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83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0.png"/><Relationship Id="rId5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Relationship Id="rId5" Type="http://schemas.openxmlformats.org/officeDocument/2006/relationships/oleObject" Target="../embeddings/Microsoft_Equation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7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6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6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3.png"/><Relationship Id="rId5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1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5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9" Type="http://schemas.openxmlformats.org/officeDocument/2006/relationships/image" Target="../media/image14.png"/><Relationship Id="rId3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5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2.png"/><Relationship Id="rId5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.bin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29.png"/><Relationship Id="rId3" Type="http://schemas.openxmlformats.org/officeDocument/2006/relationships/image" Target="../media/image24.png"/><Relationship Id="rId6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9" Type="http://schemas.openxmlformats.org/officeDocument/2006/relationships/image" Target="../media/image37.png"/><Relationship Id="rId3" Type="http://schemas.openxmlformats.org/officeDocument/2006/relationships/image" Target="../media/image31.png"/><Relationship Id="rId6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391400" cy="63499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Structure Functions at HERA</a:t>
            </a:r>
            <a:br>
              <a:rPr lang="en-US" sz="2400" b="1" dirty="0" smtClean="0"/>
            </a:br>
            <a:endParaRPr lang="en-US" sz="1556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2246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9276E"/>
                </a:solidFill>
              </a:rPr>
              <a:t>DIS</a:t>
            </a:r>
          </a:p>
          <a:p>
            <a:pPr algn="ctr"/>
            <a:r>
              <a:rPr lang="en-US" b="1" dirty="0" smtClean="0">
                <a:solidFill>
                  <a:srgbClr val="19276E"/>
                </a:solidFill>
              </a:rPr>
              <a:t>HERA</a:t>
            </a:r>
          </a:p>
          <a:p>
            <a:pPr algn="ctr"/>
            <a:r>
              <a:rPr lang="en-US" b="1" dirty="0" smtClean="0">
                <a:solidFill>
                  <a:srgbClr val="19276E"/>
                </a:solidFill>
              </a:rPr>
              <a:t>H1 and ZEUS</a:t>
            </a:r>
          </a:p>
          <a:p>
            <a:pPr algn="ctr"/>
            <a:r>
              <a:rPr lang="en-US" b="1" dirty="0" smtClean="0">
                <a:solidFill>
                  <a:srgbClr val="19276E"/>
                </a:solidFill>
              </a:rPr>
              <a:t>New Data (F</a:t>
            </a:r>
            <a:r>
              <a:rPr lang="en-US" b="1" baseline="-25000" dirty="0" smtClean="0">
                <a:solidFill>
                  <a:srgbClr val="19276E"/>
                </a:solidFill>
              </a:rPr>
              <a:t>2</a:t>
            </a:r>
            <a:r>
              <a:rPr lang="en-US" b="1" dirty="0" smtClean="0">
                <a:solidFill>
                  <a:srgbClr val="19276E"/>
                </a:solidFill>
              </a:rPr>
              <a:t>, CC, NC)</a:t>
            </a:r>
          </a:p>
          <a:p>
            <a:pPr algn="ctr"/>
            <a:r>
              <a:rPr lang="en-US" b="1" dirty="0" smtClean="0">
                <a:solidFill>
                  <a:srgbClr val="19276E"/>
                </a:solidFill>
              </a:rPr>
              <a:t>QCD analyses</a:t>
            </a:r>
            <a:endParaRPr lang="en-US" b="1" baseline="30000" dirty="0" smtClean="0">
              <a:solidFill>
                <a:srgbClr val="19276E"/>
              </a:solidFill>
            </a:endParaRPr>
          </a:p>
          <a:p>
            <a:pPr algn="ctr"/>
            <a:r>
              <a:rPr lang="en-US" b="1" dirty="0" smtClean="0">
                <a:solidFill>
                  <a:srgbClr val="19276E"/>
                </a:solidFill>
              </a:rPr>
              <a:t>γZ and H1+ZEUS</a:t>
            </a:r>
          </a:p>
          <a:p>
            <a:pPr algn="ctr"/>
            <a:r>
              <a:rPr lang="en-US" b="1" dirty="0" smtClean="0">
                <a:solidFill>
                  <a:srgbClr val="19276E"/>
                </a:solidFill>
              </a:rPr>
              <a:t>F</a:t>
            </a:r>
            <a:r>
              <a:rPr lang="en-US" b="1" baseline="-25000" dirty="0" smtClean="0">
                <a:solidFill>
                  <a:srgbClr val="19276E"/>
                </a:solidFill>
              </a:rPr>
              <a:t>L</a:t>
            </a:r>
            <a:endParaRPr lang="en-US" b="1" dirty="0" smtClean="0">
              <a:solidFill>
                <a:srgbClr val="19276E"/>
              </a:solidFill>
            </a:endParaRPr>
          </a:p>
          <a:p>
            <a:pPr algn="ctr"/>
            <a:r>
              <a:rPr lang="en-US" b="1" dirty="0" smtClean="0">
                <a:solidFill>
                  <a:srgbClr val="19276E"/>
                </a:solidFill>
              </a:rPr>
              <a:t>Future DIS</a:t>
            </a:r>
            <a:endParaRPr lang="en-US" b="1" dirty="0">
              <a:solidFill>
                <a:srgbClr val="19276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563069"/>
            <a:ext cx="1133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Klein</a:t>
            </a:r>
          </a:p>
          <a:p>
            <a:r>
              <a:rPr lang="en-US" sz="1200" dirty="0" smtClean="0"/>
              <a:t>(H1 and ATLAS)</a:t>
            </a:r>
            <a:endParaRPr lang="en-US" sz="1200" dirty="0"/>
          </a:p>
        </p:txBody>
      </p:sp>
      <p:pic>
        <p:nvPicPr>
          <p:cNvPr id="6" name="Picture 5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540375"/>
            <a:ext cx="1887538" cy="474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6304002"/>
            <a:ext cx="2792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Seminar at SLAC, 8.4.2009, Stanford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894623"/>
            <a:ext cx="2540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9276E"/>
                </a:solidFill>
              </a:rPr>
              <a:t>Focus on inclusive + yet unpublished</a:t>
            </a:r>
          </a:p>
          <a:p>
            <a:r>
              <a:rPr lang="en-US" sz="1200" b="1" dirty="0" smtClean="0">
                <a:solidFill>
                  <a:srgbClr val="19276E"/>
                </a:solidFill>
              </a:rPr>
              <a:t>DIS measurements</a:t>
            </a:r>
          </a:p>
          <a:p>
            <a:endParaRPr lang="en-US" sz="1200" dirty="0" smtClean="0"/>
          </a:p>
          <a:p>
            <a:r>
              <a:rPr lang="en-US" sz="1200" dirty="0" smtClean="0"/>
              <a:t>Recent full account of HERA  physics:</a:t>
            </a:r>
          </a:p>
          <a:p>
            <a:r>
              <a:rPr lang="en-US" sz="1200" dirty="0" smtClean="0"/>
              <a:t>M.K.  and </a:t>
            </a:r>
            <a:r>
              <a:rPr lang="en-US" sz="1200" dirty="0" err="1" smtClean="0"/>
              <a:t>Rik</a:t>
            </a:r>
            <a:r>
              <a:rPr lang="en-US" sz="1200" dirty="0" smtClean="0"/>
              <a:t> Yoshida, </a:t>
            </a:r>
          </a:p>
          <a:p>
            <a:r>
              <a:rPr lang="en-US" sz="1200" dirty="0" smtClean="0"/>
              <a:t>Collider Physics at HERA</a:t>
            </a:r>
          </a:p>
          <a:p>
            <a:r>
              <a:rPr lang="en-US" sz="1200" dirty="0" err="1" smtClean="0"/>
              <a:t>arXiv</a:t>
            </a:r>
            <a:r>
              <a:rPr lang="en-US" sz="1200" dirty="0" smtClean="0"/>
              <a:t> 0805.3334 [</a:t>
            </a:r>
            <a:r>
              <a:rPr lang="en-US" sz="1200" dirty="0" err="1" smtClean="0"/>
              <a:t>hep</a:t>
            </a:r>
            <a:r>
              <a:rPr lang="en-US" sz="1200" dirty="0" smtClean="0"/>
              <a:t>-ex]</a:t>
            </a:r>
          </a:p>
          <a:p>
            <a:r>
              <a:rPr lang="en-US" sz="1200" dirty="0" err="1" smtClean="0"/>
              <a:t>Prog</a:t>
            </a:r>
            <a:r>
              <a:rPr lang="en-US" sz="1200" dirty="0" smtClean="0"/>
              <a:t>. Part.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61,343 (2008)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most precise F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measurement, H1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3912" y="977900"/>
            <a:ext cx="295888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H1: DESY 09-005 to appear</a:t>
            </a:r>
          </a:p>
          <a:p>
            <a:endParaRPr lang="en-US" sz="1400" dirty="0" smtClean="0"/>
          </a:p>
          <a:p>
            <a:r>
              <a:rPr lang="en-US" sz="1400" dirty="0" smtClean="0"/>
              <a:t>Based on methods detailed in 08-171,</a:t>
            </a:r>
          </a:p>
          <a:p>
            <a:r>
              <a:rPr lang="en-US" sz="1400" dirty="0" smtClean="0"/>
              <a:t>medium 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accessed with maximum </a:t>
            </a:r>
          </a:p>
          <a:p>
            <a:r>
              <a:rPr lang="en-US" sz="1400" dirty="0" smtClean="0"/>
              <a:t>precision [1.3-2%]</a:t>
            </a:r>
          </a:p>
          <a:p>
            <a:endParaRPr lang="en-US" sz="1400" dirty="0" smtClean="0"/>
          </a:p>
          <a:p>
            <a:r>
              <a:rPr lang="en-US" sz="1400" dirty="0" smtClean="0"/>
              <a:t>Reanalysis of 97 (820 </a:t>
            </a:r>
            <a:r>
              <a:rPr lang="en-US" sz="1400" dirty="0" err="1" smtClean="0"/>
              <a:t>GeV</a:t>
            </a:r>
            <a:r>
              <a:rPr lang="en-US" sz="1400" dirty="0" smtClean="0"/>
              <a:t>) data, </a:t>
            </a:r>
          </a:p>
          <a:p>
            <a:r>
              <a:rPr lang="en-US" sz="1400" dirty="0" smtClean="0"/>
              <a:t>+0.5% (</a:t>
            </a:r>
            <a:r>
              <a:rPr lang="en-US" sz="1400" dirty="0" err="1" smtClean="0"/>
              <a:t>lumi</a:t>
            </a:r>
            <a:r>
              <a:rPr lang="en-US" sz="1400" dirty="0" smtClean="0"/>
              <a:t>) and small change of Q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dependence due to reweighting error.</a:t>
            </a:r>
          </a:p>
          <a:p>
            <a:r>
              <a:rPr lang="en-US" sz="1400" dirty="0" smtClean="0"/>
              <a:t>Both data sets combined to one.</a:t>
            </a:r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12" y="3440113"/>
            <a:ext cx="2523968" cy="292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91419"/>
            <a:ext cx="5632940" cy="4497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5688806"/>
            <a:ext cx="46081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 scattered into </a:t>
            </a:r>
            <a:r>
              <a:rPr lang="en-US" sz="1400" dirty="0" err="1" smtClean="0"/>
              <a:t>SpaCal</a:t>
            </a:r>
            <a:r>
              <a:rPr lang="en-US" sz="1400" dirty="0" smtClean="0"/>
              <a:t> (“backwards”). Track with BDC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ross checked with CJC and BST. 920 data taken in 2000,</a:t>
            </a:r>
          </a:p>
          <a:p>
            <a:r>
              <a:rPr lang="en-US" sz="1400" dirty="0" smtClean="0"/>
              <a:t>just before break for the luminosity upgrade of HERA..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Low </a:t>
            </a:r>
            <a:r>
              <a:rPr lang="en-US" sz="2400" b="1" dirty="0" err="1" smtClean="0"/>
              <a:t>x</a:t>
            </a:r>
            <a:r>
              <a:rPr lang="en-US" sz="2400" b="1" dirty="0" smtClean="0"/>
              <a:t> - Violations of </a:t>
            </a:r>
            <a:r>
              <a:rPr lang="en-US" sz="2400" b="1" dirty="0" err="1" smtClean="0"/>
              <a:t>Bjorken</a:t>
            </a:r>
            <a:r>
              <a:rPr lang="en-US" sz="2400" b="1" dirty="0" smtClean="0"/>
              <a:t> Scaling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20850"/>
            <a:ext cx="4876800" cy="433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267200"/>
            <a:ext cx="3644900" cy="2244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720850"/>
            <a:ext cx="3097068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295400"/>
            <a:ext cx="1630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DESY 09-005 to appear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00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new high Q</a:t>
            </a:r>
            <a:r>
              <a:rPr lang="en-US" sz="2400" b="1" baseline="30000" dirty="0" smtClean="0"/>
              <a:t>2 </a:t>
            </a:r>
            <a:r>
              <a:rPr lang="en-US" sz="2400" b="1" dirty="0" smtClean="0"/>
              <a:t> CC (</a:t>
            </a:r>
            <a:r>
              <a:rPr lang="en-US" sz="2400" b="1" dirty="0" err="1" smtClean="0"/>
              <a:t>e</a:t>
            </a:r>
            <a:r>
              <a:rPr lang="en-US" sz="2400" b="1" baseline="30000" dirty="0" err="1" smtClean="0"/>
              <a:t>-</a:t>
            </a:r>
            <a:r>
              <a:rPr lang="en-US" sz="2400" b="1" dirty="0" err="1" smtClean="0"/>
              <a:t>p</a:t>
            </a:r>
            <a:r>
              <a:rPr lang="en-US" sz="2400" b="1" dirty="0" err="1" smtClean="0">
                <a:sym typeface="Wingdings"/>
              </a:rPr>
              <a:t>νX</a:t>
            </a:r>
            <a:r>
              <a:rPr lang="en-US" sz="2400" b="1" dirty="0" smtClean="0">
                <a:sym typeface="Wingdings"/>
              </a:rPr>
              <a:t>)</a:t>
            </a:r>
            <a:r>
              <a:rPr lang="en-US" sz="2400" b="1" dirty="0" smtClean="0"/>
              <a:t>  measurement  by ZEUS</a:t>
            </a:r>
            <a:r>
              <a:rPr lang="en-US" sz="2400" b="1" baseline="30000" dirty="0" smtClean="0"/>
              <a:t>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14" y="722666"/>
            <a:ext cx="5415822" cy="6033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993447"/>
            <a:ext cx="192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DESY 08-177, submitted</a:t>
            </a:r>
          </a:p>
          <a:p>
            <a:r>
              <a:rPr lang="en-US" sz="1400" dirty="0" smtClean="0"/>
              <a:t>HERA II, 175 pb</a:t>
            </a:r>
            <a:r>
              <a:rPr lang="en-US" sz="1400" baseline="30000" dirty="0" smtClean="0"/>
              <a:t>-1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38600"/>
            <a:ext cx="2688492" cy="271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87271"/>
            <a:ext cx="2383403" cy="1912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730823"/>
            <a:ext cx="198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 depends linearly on 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new high Q</a:t>
            </a:r>
            <a:r>
              <a:rPr lang="en-US" sz="2400" b="1" baseline="30000" dirty="0" smtClean="0"/>
              <a:t>2 </a:t>
            </a:r>
            <a:r>
              <a:rPr lang="en-US" sz="2400" b="1" dirty="0" smtClean="0"/>
              <a:t> NC (</a:t>
            </a:r>
            <a:r>
              <a:rPr lang="en-US" sz="2400" b="1" dirty="0" err="1" smtClean="0"/>
              <a:t>e</a:t>
            </a:r>
            <a:r>
              <a:rPr lang="en-US" sz="2400" b="1" baseline="30000" dirty="0" err="1" smtClean="0"/>
              <a:t>-</a:t>
            </a:r>
            <a:r>
              <a:rPr lang="en-US" sz="2400" b="1" dirty="0" err="1" smtClean="0"/>
              <a:t>p</a:t>
            </a:r>
            <a:r>
              <a:rPr lang="en-US" sz="2400" b="1" dirty="0" err="1" smtClean="0">
                <a:sym typeface="Wingdings"/>
              </a:rPr>
              <a:t>e</a:t>
            </a:r>
            <a:r>
              <a:rPr lang="en-US" sz="2400" b="1" baseline="30000" dirty="0" err="1" smtClean="0">
                <a:sym typeface="Wingdings"/>
              </a:rPr>
              <a:t>-</a:t>
            </a:r>
            <a:r>
              <a:rPr lang="en-US" sz="2400" b="1" dirty="0" err="1" smtClean="0">
                <a:sym typeface="Wingdings"/>
              </a:rPr>
              <a:t>X</a:t>
            </a:r>
            <a:r>
              <a:rPr lang="en-US" sz="2400" b="1" dirty="0" smtClean="0">
                <a:sym typeface="Wingdings"/>
              </a:rPr>
              <a:t>)</a:t>
            </a:r>
            <a:r>
              <a:rPr lang="en-US" sz="2400" b="1" dirty="0" smtClean="0"/>
              <a:t> measurement by ZEUS</a:t>
            </a:r>
            <a:r>
              <a:rPr lang="en-US" sz="2400" b="1" baseline="30000" dirty="0" smtClean="0"/>
              <a:t>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5156919" cy="494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997" y="1295400"/>
            <a:ext cx="1926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DESY 08-202, submitted</a:t>
            </a:r>
          </a:p>
          <a:p>
            <a:r>
              <a:rPr lang="en-US" sz="1400" dirty="0" smtClean="0"/>
              <a:t>HERA II, 169 pb</a:t>
            </a:r>
            <a:r>
              <a:rPr lang="en-US" sz="1400" baseline="30000" dirty="0" smtClean="0"/>
              <a:t>-1</a:t>
            </a:r>
            <a:endParaRPr lang="en-US" sz="1400" dirty="0" smtClean="0"/>
          </a:p>
          <a:p>
            <a:r>
              <a:rPr lang="en-US" sz="1400" dirty="0" err="1"/>
              <a:t>p</a:t>
            </a:r>
            <a:r>
              <a:rPr lang="en-US" sz="1400" dirty="0" err="1" smtClean="0"/>
              <a:t>olarised</a:t>
            </a:r>
            <a:r>
              <a:rPr lang="en-US" sz="1400" dirty="0" smtClean="0"/>
              <a:t> </a:t>
            </a:r>
            <a:r>
              <a:rPr lang="en-US" sz="1400" dirty="0" err="1" smtClean="0"/>
              <a:t>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beam</a:t>
            </a:r>
          </a:p>
          <a:p>
            <a:r>
              <a:rPr lang="en-US" sz="1400" dirty="0" smtClean="0"/>
              <a:t>Double angle method: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2590800"/>
            <a:ext cx="2704242" cy="1760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50" y="4718050"/>
            <a:ext cx="2542937" cy="1712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81" y="228600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QCD Fits of HERA Structure Function Data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3" y="863599"/>
            <a:ext cx="4190408" cy="5294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863599"/>
            <a:ext cx="4226600" cy="612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NC and CC measure combinations of 4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distribution functions, U, anti-U, D and anti-D, where</a:t>
            </a:r>
          </a:p>
          <a:p>
            <a:r>
              <a:rPr lang="en-US" sz="1400" dirty="0" smtClean="0"/>
              <a:t>U=</a:t>
            </a:r>
            <a:r>
              <a:rPr lang="en-US" sz="1400" dirty="0" err="1" smtClean="0"/>
              <a:t>u+c</a:t>
            </a:r>
            <a:r>
              <a:rPr lang="en-US" sz="1400" dirty="0" smtClean="0"/>
              <a:t>, D=</a:t>
            </a:r>
            <a:r>
              <a:rPr lang="en-US" sz="1400" dirty="0" err="1" smtClean="0"/>
              <a:t>s+d</a:t>
            </a:r>
            <a:r>
              <a:rPr lang="en-US" sz="1400" dirty="0" smtClean="0"/>
              <a:t>. The valence quark distributions there</a:t>
            </a:r>
          </a:p>
          <a:p>
            <a:r>
              <a:rPr lang="en-US" sz="1400" dirty="0" smtClean="0"/>
              <a:t>follow, assuming that sea=anti-quarks ( is </a:t>
            </a:r>
            <a:r>
              <a:rPr lang="en-US" sz="1400" dirty="0" err="1" smtClean="0"/>
              <a:t>s</a:t>
            </a:r>
            <a:r>
              <a:rPr lang="en-US" sz="1400" dirty="0" smtClean="0"/>
              <a:t> = anti-</a:t>
            </a:r>
            <a:r>
              <a:rPr lang="en-US" sz="1400" dirty="0" err="1" smtClean="0"/>
              <a:t>s</a:t>
            </a:r>
            <a:r>
              <a:rPr lang="en-US" sz="1400" dirty="0" smtClean="0"/>
              <a:t>??).</a:t>
            </a:r>
          </a:p>
          <a:p>
            <a:endParaRPr lang="en-US" sz="1400" dirty="0" smtClean="0"/>
          </a:p>
          <a:p>
            <a:r>
              <a:rPr lang="en-US" sz="1400" dirty="0" smtClean="0"/>
              <a:t>Thus HERA NC and CC data alone allow a determination</a:t>
            </a:r>
          </a:p>
          <a:p>
            <a:r>
              <a:rPr lang="en-US" sz="1400" dirty="0" smtClean="0"/>
              <a:t>of a </a:t>
            </a:r>
            <a:r>
              <a:rPr lang="en-US" sz="1400" dirty="0" err="1" smtClean="0"/>
              <a:t>pdf</a:t>
            </a:r>
            <a:r>
              <a:rPr lang="en-US" sz="1400" dirty="0" smtClean="0"/>
              <a:t> set, free of HT, nuclear corrections and data</a:t>
            </a:r>
          </a:p>
          <a:p>
            <a:r>
              <a:rPr lang="en-US" sz="1400" dirty="0" smtClean="0"/>
              <a:t>inconsistencies, apart our own </a:t>
            </a:r>
          </a:p>
          <a:p>
            <a:endParaRPr lang="en-US" sz="1400" dirty="0" smtClean="0"/>
          </a:p>
          <a:p>
            <a:r>
              <a:rPr lang="en-US" sz="1400" dirty="0" smtClean="0"/>
              <a:t>At an initial scale 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the </a:t>
            </a:r>
            <a:r>
              <a:rPr lang="en-US" sz="1400" dirty="0" err="1" smtClean="0"/>
              <a:t>pdf’s</a:t>
            </a:r>
            <a:r>
              <a:rPr lang="en-US" sz="1400" dirty="0" smtClean="0"/>
              <a:t> are </a:t>
            </a:r>
            <a:r>
              <a:rPr lang="en-US" sz="1400" dirty="0" err="1" smtClean="0"/>
              <a:t>parameterised</a:t>
            </a:r>
            <a:endParaRPr lang="en-US" sz="1400" dirty="0" smtClean="0"/>
          </a:p>
          <a:p>
            <a:r>
              <a:rPr lang="en-US" sz="1400" dirty="0"/>
              <a:t>a</a:t>
            </a:r>
            <a:r>
              <a:rPr lang="en-US" sz="1400" dirty="0" smtClean="0"/>
              <a:t>nd </a:t>
            </a:r>
            <a:r>
              <a:rPr lang="en-US" sz="1400" dirty="0" err="1" smtClean="0"/>
              <a:t>h.o</a:t>
            </a:r>
            <a:r>
              <a:rPr lang="en-US" sz="1400" dirty="0" smtClean="0"/>
              <a:t> </a:t>
            </a:r>
            <a:r>
              <a:rPr lang="en-US" sz="1400" dirty="0" err="1" smtClean="0"/>
              <a:t>pQCD</a:t>
            </a:r>
            <a:r>
              <a:rPr lang="en-US" sz="1400" dirty="0" smtClean="0"/>
              <a:t> evolution is used to obtain predictions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or all x,Q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and </a:t>
            </a:r>
            <a:r>
              <a:rPr lang="en-US" sz="1400" dirty="0" err="1" smtClean="0"/>
              <a:t>y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r>
              <a:rPr lang="en-US" sz="1400" dirty="0" smtClean="0"/>
              <a:t>A 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function is </a:t>
            </a:r>
            <a:r>
              <a:rPr lang="en-US" sz="1400" dirty="0" err="1" smtClean="0"/>
              <a:t>minimised</a:t>
            </a:r>
            <a:r>
              <a:rPr lang="en-US" sz="1400" dirty="0" smtClean="0"/>
              <a:t> allowing the data to move,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onstrained by penalty terms for error sources.</a:t>
            </a:r>
          </a:p>
          <a:p>
            <a:endParaRPr lang="en-US" sz="1400" dirty="0" smtClean="0"/>
          </a:p>
          <a:p>
            <a:r>
              <a:rPr lang="en-US" sz="1400" dirty="0" smtClean="0"/>
              <a:t>Usually </a:t>
            </a:r>
            <a:r>
              <a:rPr lang="en-US" sz="1400" dirty="0" err="1" smtClean="0"/>
              <a:t>α</a:t>
            </a:r>
            <a:r>
              <a:rPr lang="en-US" sz="1400" baseline="-25000" dirty="0" err="1" smtClean="0"/>
              <a:t>s</a:t>
            </a:r>
            <a:r>
              <a:rPr lang="en-US" sz="1400" dirty="0" smtClean="0"/>
              <a:t> is fixed, but a dedicated fit of H1+BCDMS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as published in 01 and gave 0.151 +- 0.017 +- 0.019.</a:t>
            </a:r>
          </a:p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pdf’s</a:t>
            </a:r>
            <a:r>
              <a:rPr lang="en-US" sz="1400" dirty="0" smtClean="0"/>
              <a:t> have an experimental uncertainty, a model </a:t>
            </a:r>
          </a:p>
          <a:p>
            <a:r>
              <a:rPr lang="en-US" sz="1400" dirty="0"/>
              <a:t>u</a:t>
            </a:r>
            <a:r>
              <a:rPr lang="en-US" sz="1400" dirty="0" smtClean="0"/>
              <a:t>ncertainty and nowadays a </a:t>
            </a:r>
            <a:r>
              <a:rPr lang="en-US" sz="1400" dirty="0" err="1" smtClean="0"/>
              <a:t>parameterisation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u</a:t>
            </a:r>
            <a:r>
              <a:rPr lang="en-US" sz="1400" dirty="0" smtClean="0"/>
              <a:t>ncertainty. The latter two are arbitrary to some extent.</a:t>
            </a:r>
          </a:p>
          <a:p>
            <a:endParaRPr lang="en-US" sz="1400" dirty="0" smtClean="0"/>
          </a:p>
          <a:p>
            <a:r>
              <a:rPr lang="en-US" sz="1400" dirty="0" smtClean="0"/>
              <a:t>These fits can be compared with global data fits,</a:t>
            </a:r>
          </a:p>
          <a:p>
            <a:r>
              <a:rPr lang="en-US" sz="1400" dirty="0"/>
              <a:t>b</a:t>
            </a:r>
            <a:r>
              <a:rPr lang="en-US" sz="1400" dirty="0" smtClean="0"/>
              <a:t>y CTEQ, MRST/MSTW, </a:t>
            </a:r>
            <a:r>
              <a:rPr lang="en-US" sz="1400" dirty="0" err="1" smtClean="0"/>
              <a:t>Alekhin</a:t>
            </a:r>
            <a:r>
              <a:rPr lang="en-US" sz="1400" dirty="0" smtClean="0"/>
              <a:t> or the </a:t>
            </a:r>
            <a:r>
              <a:rPr lang="en-US" sz="1400" dirty="0" err="1" smtClean="0"/>
              <a:t>NNgroup</a:t>
            </a:r>
            <a:r>
              <a:rPr lang="en-US" sz="1400" dirty="0" smtClean="0"/>
              <a:t> .</a:t>
            </a:r>
          </a:p>
          <a:p>
            <a:r>
              <a:rPr lang="en-US" sz="1400" dirty="0" smtClean="0"/>
              <a:t>HERA has further data to allow consistency checks:</a:t>
            </a:r>
          </a:p>
          <a:p>
            <a:r>
              <a:rPr lang="en-US" sz="1400" dirty="0" smtClean="0"/>
              <a:t>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charm</a:t>
            </a:r>
            <a:r>
              <a:rPr lang="en-US" sz="1400" dirty="0" smtClean="0"/>
              <a:t>, 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beauty</a:t>
            </a:r>
            <a:r>
              <a:rPr lang="en-US" sz="1400" dirty="0" smtClean="0"/>
              <a:t>, electroweak,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43481" y="6323111"/>
            <a:ext cx="194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previous generation fits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342901"/>
            <a:ext cx="45720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most recent NLO fit </a:t>
            </a:r>
            <a:r>
              <a:rPr lang="en-US" sz="1400" dirty="0" smtClean="0"/>
              <a:t>(H1PDF2009)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01134" y="700901"/>
            <a:ext cx="1922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H1: DESY 09-005, to appear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1143000"/>
            <a:ext cx="5485581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8" y="1143000"/>
            <a:ext cx="2819400" cy="152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1" y="3276600"/>
            <a:ext cx="3280411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134" y="2811198"/>
            <a:ext cx="180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χ2</a:t>
            </a:r>
            <a:r>
              <a:rPr lang="en-US" sz="1400" baseline="-25000" dirty="0" smtClean="0"/>
              <a:t>dof</a:t>
            </a:r>
            <a:r>
              <a:rPr lang="en-US" sz="1400" dirty="0" smtClean="0"/>
              <a:t>=587/644, 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=1.9</a:t>
            </a:r>
            <a:endParaRPr lang="en-US" sz="1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265003"/>
            <a:ext cx="3165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 at low </a:t>
            </a:r>
            <a:r>
              <a:rPr lang="en-US" sz="1400" dirty="0" err="1" smtClean="0"/>
              <a:t>x</a:t>
            </a:r>
            <a:r>
              <a:rPr lang="en-US" sz="1400" dirty="0" smtClean="0"/>
              <a:t> fixed by F</a:t>
            </a:r>
            <a:r>
              <a:rPr lang="en-US" sz="1400" baseline="-25000" dirty="0" smtClean="0"/>
              <a:t>2 </a:t>
            </a:r>
            <a:r>
              <a:rPr lang="en-US" sz="1400" dirty="0" smtClean="0"/>
              <a:t>(if </a:t>
            </a:r>
            <a:r>
              <a:rPr lang="en-US" sz="1400" dirty="0" err="1" smtClean="0"/>
              <a:t>d</a:t>
            </a:r>
            <a:r>
              <a:rPr lang="en-US" sz="1400" dirty="0" smtClean="0"/>
              <a:t>=</a:t>
            </a:r>
            <a:r>
              <a:rPr lang="en-US" sz="1400" dirty="0" err="1" smtClean="0"/>
              <a:t>u</a:t>
            </a:r>
            <a:r>
              <a:rPr lang="en-US" sz="1400" dirty="0" smtClean="0"/>
              <a:t>!)</a:t>
            </a:r>
          </a:p>
          <a:p>
            <a:r>
              <a:rPr lang="en-US" sz="1400" dirty="0" smtClean="0"/>
              <a:t>Gluon at low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,x uncertain, expressed</a:t>
            </a:r>
          </a:p>
          <a:p>
            <a:r>
              <a:rPr lang="en-US" sz="1400" dirty="0" smtClean="0"/>
              <a:t>via 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variation; at high </a:t>
            </a:r>
            <a:r>
              <a:rPr lang="en-US" sz="1400" dirty="0" err="1" smtClean="0"/>
              <a:t>x</a:t>
            </a:r>
            <a:r>
              <a:rPr lang="en-US" sz="1400" dirty="0" smtClean="0"/>
              <a:t> too, expressed</a:t>
            </a:r>
          </a:p>
          <a:p>
            <a:r>
              <a:rPr lang="en-US" sz="1400" dirty="0" smtClean="0"/>
              <a:t>as </a:t>
            </a:r>
            <a:r>
              <a:rPr lang="en-US" sz="1400" dirty="0" err="1" smtClean="0"/>
              <a:t>parameterisation</a:t>
            </a:r>
            <a:r>
              <a:rPr lang="en-US" sz="1400" dirty="0" smtClean="0"/>
              <a:t> choice variation. Get</a:t>
            </a:r>
          </a:p>
          <a:p>
            <a:r>
              <a:rPr lang="en-US" sz="1400" dirty="0" smtClean="0"/>
              <a:t>astonishingly easy a high sea at large </a:t>
            </a:r>
            <a:r>
              <a:rPr lang="en-US" sz="1400" dirty="0" err="1" smtClean="0"/>
              <a:t>x</a:t>
            </a:r>
            <a:r>
              <a:rPr lang="en-US" sz="1400" dirty="0" smtClean="0"/>
              <a:t>..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87345" y="6096000"/>
            <a:ext cx="2203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</a:t>
            </a:r>
            <a:r>
              <a:rPr lang="en-US" dirty="0" smtClean="0"/>
              <a:t> is glue for </a:t>
            </a:r>
            <a:r>
              <a:rPr lang="en-US" dirty="0" err="1" smtClean="0"/>
              <a:t>x</a:t>
            </a:r>
            <a:r>
              <a:rPr lang="en-US" dirty="0" smtClean="0"/>
              <a:t> &lt; 0.1!”</a:t>
            </a:r>
          </a:p>
          <a:p>
            <a:r>
              <a:rPr lang="en-US" sz="1200" dirty="0" smtClean="0"/>
              <a:t>  for 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 &gt;  few GeV</a:t>
            </a:r>
            <a:r>
              <a:rPr lang="en-US" sz="1200" baseline="30000" dirty="0" smtClean="0"/>
              <a:t>2   </a:t>
            </a:r>
            <a:r>
              <a:rPr lang="en-US" sz="1200" dirty="0" smtClean="0"/>
              <a:t>(DIS)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Combination of H1 and ZEUS inclusive Data – xF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4239527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19200"/>
            <a:ext cx="3810000" cy="527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0" y="1747177"/>
            <a:ext cx="3651250" cy="433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1750" y="2360711"/>
            <a:ext cx="3352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Measurement of valence quarks [2u</a:t>
            </a:r>
            <a:r>
              <a:rPr lang="en-US" sz="1400" baseline="-25000" dirty="0" smtClean="0"/>
              <a:t>v</a:t>
            </a:r>
            <a:r>
              <a:rPr lang="en-US" sz="1400" dirty="0" smtClean="0"/>
              <a:t>+d</a:t>
            </a:r>
            <a:r>
              <a:rPr lang="en-US" sz="1400" baseline="-25000" dirty="0" smtClean="0"/>
              <a:t>v</a:t>
            </a:r>
            <a:r>
              <a:rPr lang="en-US" sz="1400" dirty="0" smtClean="0"/>
              <a:t>]/3</a:t>
            </a:r>
          </a:p>
          <a:p>
            <a:r>
              <a:rPr lang="en-US" sz="1400" dirty="0" smtClean="0"/>
              <a:t>down to low </a:t>
            </a:r>
            <a:r>
              <a:rPr lang="en-US" sz="1400" dirty="0" err="1" smtClean="0"/>
              <a:t>x</a:t>
            </a:r>
            <a:r>
              <a:rPr lang="en-US" sz="1400" dirty="0" smtClean="0"/>
              <a:t>, unless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sea</a:t>
            </a:r>
            <a:r>
              <a:rPr lang="en-US" sz="1400" dirty="0" smtClean="0"/>
              <a:t> ≠ anti-</a:t>
            </a:r>
            <a:r>
              <a:rPr lang="en-US" sz="1400" dirty="0" err="1" smtClean="0"/>
              <a:t>q</a:t>
            </a:r>
            <a:endParaRPr lang="en-US" sz="1400" dirty="0" smtClean="0"/>
          </a:p>
          <a:p>
            <a:r>
              <a:rPr lang="en-US" sz="1400" dirty="0" smtClean="0"/>
              <a:t>Difficult to measure at HERA, needs high Q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r>
              <a:rPr lang="en-US" sz="1400" dirty="0" smtClean="0"/>
              <a:t>and contributes only at high </a:t>
            </a:r>
            <a:r>
              <a:rPr lang="en-US" sz="1400" dirty="0" err="1" smtClean="0"/>
              <a:t>y</a:t>
            </a:r>
            <a:r>
              <a:rPr lang="en-US" sz="1400" dirty="0" smtClean="0"/>
              <a:t> as Y</a:t>
            </a:r>
            <a:r>
              <a:rPr lang="en-US" sz="1400" baseline="-25000" dirty="0" smtClean="0"/>
              <a:t>-</a:t>
            </a:r>
            <a:r>
              <a:rPr lang="en-US" sz="1400" dirty="0" smtClean="0"/>
              <a:t>=1-(1-y)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262300"/>
            <a:ext cx="2859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ICHEP06, H1prel. 06-142, </a:t>
            </a:r>
            <a:r>
              <a:rPr lang="en-US" sz="1200" dirty="0" err="1" smtClean="0"/>
              <a:t>ZEUSprel</a:t>
            </a:r>
            <a:r>
              <a:rPr lang="en-US" sz="1200" dirty="0" smtClean="0"/>
              <a:t>. 06-022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850" y="3575197"/>
            <a:ext cx="3467100" cy="2303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0" y="5879068"/>
            <a:ext cx="2800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Update of xF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by ZEUS, DESY 08-202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Combination of H1 and ZEUS inclusive Data – A</a:t>
            </a:r>
            <a:r>
              <a:rPr lang="en-US" sz="2400" b="1" baseline="30000" dirty="0" smtClean="0"/>
              <a:t>±</a:t>
            </a:r>
            <a:endParaRPr lang="en-US" sz="2400" b="1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977900"/>
            <a:ext cx="2832100" cy="56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59111"/>
            <a:ext cx="1447800" cy="491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18" y="1143000"/>
            <a:ext cx="4141318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262300"/>
            <a:ext cx="2859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ICHEP06, H1prel. 06-142, </a:t>
            </a:r>
            <a:r>
              <a:rPr lang="en-US" sz="1200" dirty="0" err="1" smtClean="0"/>
              <a:t>ZEUSprel</a:t>
            </a:r>
            <a:r>
              <a:rPr lang="en-US" sz="1200" dirty="0" smtClean="0"/>
              <a:t>. 06-022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5809936"/>
            <a:ext cx="1320012" cy="45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243" y="2195178"/>
            <a:ext cx="2600757" cy="4344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9424" y="5410200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=1..2 GeV</a:t>
            </a:r>
            <a:r>
              <a:rPr lang="en-US" sz="1200" baseline="30000" dirty="0" smtClean="0"/>
              <a:t>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8578" y="127001"/>
            <a:ext cx="3719621" cy="63499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Combination of H1+ZEUS Data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7001"/>
            <a:ext cx="4357578" cy="4193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62" y="3124200"/>
            <a:ext cx="3832959" cy="346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495800"/>
            <a:ext cx="35346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Combinations: 06/07 high 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mainly</a:t>
            </a:r>
          </a:p>
          <a:p>
            <a:r>
              <a:rPr lang="en-US" sz="1400" dirty="0" smtClean="0"/>
              <a:t>DIS08:  attempt for full systematic analysis </a:t>
            </a:r>
          </a:p>
          <a:p>
            <a:r>
              <a:rPr lang="en-US" sz="1400" dirty="0" smtClean="0"/>
              <a:t>including joint QCD fit to combined data.</a:t>
            </a:r>
          </a:p>
          <a:p>
            <a:endParaRPr lang="en-US" sz="1400" dirty="0" smtClean="0"/>
          </a:p>
          <a:p>
            <a:r>
              <a:rPr lang="en-US" sz="1400" dirty="0" smtClean="0"/>
              <a:t>DIS09: Madrid, end of April: new preliminary:</a:t>
            </a:r>
          </a:p>
          <a:p>
            <a:r>
              <a:rPr lang="en-US" sz="1400" dirty="0" smtClean="0"/>
              <a:t>adapt to modified 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include new</a:t>
            </a:r>
          </a:p>
          <a:p>
            <a:r>
              <a:rPr lang="en-US" sz="1400" dirty="0" smtClean="0"/>
              <a:t>H1 data (see above which are 1.3-2% accurate</a:t>
            </a:r>
          </a:p>
          <a:p>
            <a:r>
              <a:rPr lang="en-US" sz="1400" dirty="0" smtClean="0"/>
              <a:t>in the bulk region). Fit close to H1pdf09:</a:t>
            </a:r>
          </a:p>
          <a:p>
            <a:r>
              <a:rPr lang="en-US" sz="1400" dirty="0" smtClean="0"/>
              <a:t>VFNS, Q</a:t>
            </a:r>
            <a:r>
              <a:rPr lang="en-US" sz="1400" baseline="-25000" dirty="0" smtClean="0"/>
              <a:t>0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,parameterisation and uncertainties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578" y="632444"/>
            <a:ext cx="3903772" cy="755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400" y="1387620"/>
            <a:ext cx="3745021" cy="577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329" y="2069068"/>
            <a:ext cx="383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Minimisation</a:t>
            </a:r>
            <a:r>
              <a:rPr lang="en-US" sz="1400" dirty="0" smtClean="0"/>
              <a:t> for more than one data set with possible systematic error correlations among the</a:t>
            </a:r>
          </a:p>
          <a:p>
            <a:r>
              <a:rPr lang="en-US" sz="1400" dirty="0" smtClean="0"/>
              <a:t>sets (&gt;100 sources in H1/ZEUS). Being used for</a:t>
            </a:r>
          </a:p>
          <a:p>
            <a:r>
              <a:rPr lang="en-US" sz="1400" dirty="0" smtClean="0"/>
              <a:t>data combination and QCD fit (as in H1 F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papers)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400" b="1" dirty="0"/>
              <a:t>Expectations on F</a:t>
            </a:r>
            <a:r>
              <a:rPr lang="en-US" sz="2400" b="1" baseline="-25000" dirty="0"/>
              <a:t>L</a:t>
            </a:r>
            <a:r>
              <a:rPr lang="en-US" sz="2400" b="1" dirty="0"/>
              <a:t> </a:t>
            </a:r>
            <a:endParaRPr lang="en-US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81088"/>
            <a:ext cx="41910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8600" y="5257800"/>
            <a:ext cx="46942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Fixed target: F</a:t>
            </a:r>
            <a:r>
              <a:rPr lang="en-US" sz="1400" baseline="-25000">
                <a:solidFill>
                  <a:srgbClr val="0000FF"/>
                </a:solidFill>
              </a:rPr>
              <a:t>L</a:t>
            </a:r>
            <a:r>
              <a:rPr lang="en-US" sz="1400">
                <a:solidFill>
                  <a:srgbClr val="0000FF"/>
                </a:solidFill>
              </a:rPr>
              <a:t> is small at large x (spin 1/2 quarks)</a:t>
            </a:r>
          </a:p>
          <a:p>
            <a:r>
              <a:rPr lang="en-US" sz="1400">
                <a:solidFill>
                  <a:srgbClr val="0000FF"/>
                </a:solidFill>
              </a:rPr>
              <a:t>                     indications for increase towards low x</a:t>
            </a:r>
          </a:p>
          <a:p>
            <a:r>
              <a:rPr lang="en-US" sz="1400">
                <a:solidFill>
                  <a:srgbClr val="FF0000"/>
                </a:solidFill>
              </a:rPr>
              <a:t>H1: hints to large F</a:t>
            </a:r>
            <a:r>
              <a:rPr lang="en-US" sz="1400" baseline="-25000">
                <a:solidFill>
                  <a:srgbClr val="FF0000"/>
                </a:solidFill>
              </a:rPr>
              <a:t>L</a:t>
            </a:r>
            <a:r>
              <a:rPr lang="en-US" sz="1400">
                <a:solidFill>
                  <a:srgbClr val="FF0000"/>
                </a:solidFill>
              </a:rPr>
              <a:t> when F</a:t>
            </a:r>
            <a:r>
              <a:rPr lang="en-US" sz="1400" baseline="-25000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 is assumed to be known</a:t>
            </a:r>
          </a:p>
          <a:p>
            <a:r>
              <a:rPr lang="en-US" sz="1400">
                <a:solidFill>
                  <a:srgbClr val="FF0000"/>
                </a:solidFill>
              </a:rPr>
              <a:t>                     </a:t>
            </a:r>
            <a:r>
              <a:rPr lang="en-US" sz="1000">
                <a:solidFill>
                  <a:srgbClr val="FF0000"/>
                </a:solidFill>
              </a:rPr>
              <a:t>Eur.Phys.J.C21:33-61,2001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181600" y="1295400"/>
            <a:ext cx="3672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</a:t>
            </a:r>
            <a:r>
              <a:rPr lang="en-US" sz="1400" baseline="-25000" dirty="0"/>
              <a:t>L</a:t>
            </a:r>
            <a:r>
              <a:rPr lang="en-US" sz="1400" dirty="0"/>
              <a:t> prediction related to the gluon density,</a:t>
            </a:r>
          </a:p>
          <a:p>
            <a:r>
              <a:rPr lang="en-US" sz="1400" dirty="0"/>
              <a:t>the size and the uncertainties on </a:t>
            </a:r>
            <a:r>
              <a:rPr lang="en-US" sz="1400" dirty="0" err="1"/>
              <a:t>xg</a:t>
            </a:r>
            <a:r>
              <a:rPr lang="en-US" sz="1400" dirty="0" smtClean="0"/>
              <a:t> -</a:t>
            </a:r>
            <a:endParaRPr lang="en-US" sz="1400" dirty="0"/>
          </a:p>
          <a:p>
            <a:r>
              <a:rPr lang="en-US" sz="1400" dirty="0"/>
              <a:t>constraints require max accuracy and range</a:t>
            </a:r>
          </a:p>
          <a:p>
            <a:endParaRPr lang="en-US" sz="1400" dirty="0"/>
          </a:p>
          <a:p>
            <a:r>
              <a:rPr lang="en-US" sz="1400" dirty="0"/>
              <a:t>Theory developed to NNLO </a:t>
            </a:r>
          </a:p>
          <a:p>
            <a:r>
              <a:rPr lang="en-US" sz="1400" dirty="0"/>
              <a:t>[</a:t>
            </a:r>
            <a:r>
              <a:rPr lang="en-US" sz="1400" dirty="0" err="1"/>
              <a:t>W.van</a:t>
            </a:r>
            <a:r>
              <a:rPr lang="en-US" sz="1400" dirty="0"/>
              <a:t> </a:t>
            </a:r>
            <a:r>
              <a:rPr lang="en-US" sz="1400" dirty="0" err="1" smtClean="0"/>
              <a:t>Neerven</a:t>
            </a:r>
            <a:r>
              <a:rPr lang="en-US" sz="1400" dirty="0" smtClean="0"/>
              <a:t>, </a:t>
            </a:r>
            <a:r>
              <a:rPr lang="en-US" sz="1400" dirty="0" err="1"/>
              <a:t>J.Vermaseren</a:t>
            </a:r>
            <a:r>
              <a:rPr lang="en-US" sz="1400" dirty="0"/>
              <a:t>, et al.]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b="1" dirty="0" smtClean="0"/>
              <a:t>A measurement of F</a:t>
            </a:r>
            <a:r>
              <a:rPr lang="en-US" sz="1400" b="1" baseline="-25000" dirty="0" smtClean="0"/>
              <a:t>L</a:t>
            </a:r>
            <a:r>
              <a:rPr lang="en-US" sz="1400" b="1" dirty="0" smtClean="0"/>
              <a:t> tests QCD at </a:t>
            </a:r>
            <a:r>
              <a:rPr lang="en-US" sz="1400" b="1" dirty="0" err="1" smtClean="0"/>
              <a:t>h.o</a:t>
            </a:r>
            <a:r>
              <a:rPr lang="en-US" sz="1400" b="1" dirty="0" smtClean="0"/>
              <a:t>. at low </a:t>
            </a:r>
            <a:r>
              <a:rPr lang="en-US" sz="1400" b="1" dirty="0" err="1" smtClean="0"/>
              <a:t>x</a:t>
            </a:r>
            <a:endParaRPr lang="en-US" sz="1400" b="1" dirty="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259092" y="6201489"/>
            <a:ext cx="15055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smtClean="0"/>
              <a:t>MSTW09 arXiv0901.0002</a:t>
            </a:r>
            <a:endParaRPr lang="en-US" b="0" dirty="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828800" y="838200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Experiment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553200" y="838200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Theory (pQCD)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588" y="3111282"/>
            <a:ext cx="2082800" cy="279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388" y="3111282"/>
            <a:ext cx="2082800" cy="287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2901"/>
            <a:ext cx="50292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Deep Inelastic </a:t>
            </a:r>
            <a:r>
              <a:rPr lang="en-US" sz="2400" b="1" dirty="0" err="1" smtClean="0"/>
              <a:t>e/μp</a:t>
            </a:r>
            <a:r>
              <a:rPr lang="en-US" sz="2400" b="1" dirty="0" smtClean="0"/>
              <a:t> Scattering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5216120" cy="506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105400"/>
            <a:ext cx="3457980" cy="43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715000"/>
            <a:ext cx="1384300" cy="45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342900"/>
            <a:ext cx="2511425" cy="2025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342900"/>
            <a:ext cx="2895600" cy="47625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248400" y="2344738"/>
          <a:ext cx="1879600" cy="2436812"/>
        </p:xfrm>
        <a:graphic>
          <a:graphicData uri="http://schemas.openxmlformats.org/presentationml/2006/ole">
            <p:oleObj spid="_x0000_s15362" name="Equation" r:id="rId7" imgW="1498600" imgH="1943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28963"/>
            <a:ext cx="37338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4038600" cy="6096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  F</a:t>
            </a:r>
            <a:r>
              <a:rPr lang="en-US" sz="2400" b="1" baseline="-25000" dirty="0" smtClean="0"/>
              <a:t>L </a:t>
            </a:r>
            <a:r>
              <a:rPr lang="en-US" sz="2400" b="1" dirty="0" smtClean="0"/>
              <a:t>- an experimental challenge  </a:t>
            </a:r>
            <a:endParaRPr lang="en-US" dirty="0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191520" y="1566863"/>
          <a:ext cx="798559" cy="438151"/>
        </p:xfrm>
        <a:graphic>
          <a:graphicData uri="http://schemas.openxmlformats.org/presentationml/2006/ole">
            <p:oleObj spid="_x0000_s35842" name="Equation" r:id="rId5" imgW="673100" imgH="43180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181600" y="5486400"/>
          <a:ext cx="1219200" cy="588963"/>
        </p:xfrm>
        <a:graphic>
          <a:graphicData uri="http://schemas.openxmlformats.org/presentationml/2006/ole">
            <p:oleObj spid="_x0000_s35843" name="Equation" r:id="rId6" imgW="812800" imgH="393700" progId="Equation.3">
              <p:embed/>
            </p:oleObj>
          </a:graphicData>
        </a:graphic>
      </p:graphicFrame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57200"/>
            <a:ext cx="2971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1219200"/>
            <a:ext cx="1143000" cy="6667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772400" y="259080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/>
              <a:t> </a:t>
            </a:r>
            <a:endParaRPr lang="en-US" b="0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2667000"/>
            <a:ext cx="3017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533400"/>
            <a:ext cx="749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761" name="Object 17"/>
          <p:cNvGraphicFramePr>
            <a:graphicFrameLocks noChangeAspect="1"/>
          </p:cNvGraphicFramePr>
          <p:nvPr/>
        </p:nvGraphicFramePr>
        <p:xfrm>
          <a:off x="1219200" y="1566863"/>
          <a:ext cx="457200" cy="393700"/>
        </p:xfrm>
        <a:graphic>
          <a:graphicData uri="http://schemas.openxmlformats.org/presentationml/2006/ole">
            <p:oleObj spid="_x0000_s35844" name="Equation" r:id="rId11" imgW="457200" imgH="393700" progId="Equation.3">
              <p:embed/>
            </p:oleObj>
          </a:graphicData>
        </a:graphic>
      </p:graphicFrame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7010400" y="5486400"/>
            <a:ext cx="1641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2% at y=0.7 gives </a:t>
            </a:r>
          </a:p>
          <a:p>
            <a:r>
              <a:rPr lang="en-US" sz="1400" b="0"/>
              <a:t>~0.06 error on F</a:t>
            </a:r>
            <a:r>
              <a:rPr lang="en-US" sz="1400" b="0" baseline="-25000"/>
              <a:t>L</a:t>
            </a:r>
            <a:endParaRPr lang="en-US" b="0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57200" y="935037"/>
          <a:ext cx="3810000" cy="568325"/>
        </p:xfrm>
        <a:graphic>
          <a:graphicData uri="http://schemas.openxmlformats.org/presentationml/2006/ole">
            <p:oleObj spid="_x0000_s35847" name="Equation" r:id="rId12" imgW="2895600" imgH="431800" progId="Equation.3">
              <p:embed/>
            </p:oleObj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77900" y="1320800"/>
            <a:ext cx="7020634" cy="52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b="1" dirty="0" smtClean="0"/>
              <a:t>Need to vary </a:t>
            </a:r>
            <a:r>
              <a:rPr lang="en-US" sz="1400" b="1" dirty="0" err="1" smtClean="0"/>
              <a:t>s</a:t>
            </a:r>
            <a:r>
              <a:rPr lang="en-US" sz="1400" b="1" dirty="0" smtClean="0"/>
              <a:t>, keep x,Q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fixed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Measure </a:t>
            </a:r>
            <a:r>
              <a:rPr lang="en-US" sz="1400" dirty="0"/>
              <a:t>cross </a:t>
            </a:r>
            <a:r>
              <a:rPr lang="en-US" sz="1400" dirty="0" smtClean="0"/>
              <a:t>sections </a:t>
            </a:r>
            <a:r>
              <a:rPr lang="en-US" sz="1400" dirty="0"/>
              <a:t>at high </a:t>
            </a:r>
            <a:r>
              <a:rPr lang="en-US" sz="1400" dirty="0" err="1"/>
              <a:t>y</a:t>
            </a:r>
            <a:endParaRPr lang="en-US" sz="1400" dirty="0"/>
          </a:p>
          <a:p>
            <a:r>
              <a:rPr lang="en-US" sz="1400" b="0" dirty="0"/>
              <a:t>Trigger  on energy down to a few </a:t>
            </a:r>
            <a:r>
              <a:rPr lang="en-US" sz="1400" b="0" dirty="0" err="1"/>
              <a:t>GeV</a:t>
            </a:r>
            <a:endParaRPr lang="en-US" sz="1400" b="0" dirty="0"/>
          </a:p>
          <a:p>
            <a:endParaRPr lang="en-US" sz="1400" b="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                                                 Subtract </a:t>
            </a:r>
            <a:r>
              <a:rPr lang="en-US" sz="1400" dirty="0" err="1"/>
              <a:t>photoproduction</a:t>
            </a:r>
            <a:r>
              <a:rPr lang="en-US" sz="1400" dirty="0"/>
              <a:t> background </a:t>
            </a:r>
            <a:r>
              <a:rPr lang="en-US" sz="1400" b="0" dirty="0"/>
              <a:t>to extract genuine DIS.</a:t>
            </a:r>
          </a:p>
          <a:p>
            <a:r>
              <a:rPr lang="en-US" sz="1400" b="0" dirty="0"/>
              <a:t>                                                          Part of </a:t>
            </a:r>
            <a:r>
              <a:rPr lang="en-US" sz="1400" b="0" dirty="0" err="1">
                <a:sym typeface="Symbol" pitchFamily="-65" charset="2"/>
              </a:rPr>
              <a:t></a:t>
            </a:r>
            <a:r>
              <a:rPr lang="en-US" sz="1400" b="0" dirty="0" err="1"/>
              <a:t>p</a:t>
            </a:r>
            <a:r>
              <a:rPr lang="en-US" sz="1400" b="0" dirty="0"/>
              <a:t> events is tagged in downstream taggers.</a:t>
            </a:r>
          </a:p>
          <a:p>
            <a:r>
              <a:rPr lang="en-US" sz="1400" b="0" dirty="0"/>
              <a:t>                                                          Important to measure charge of </a:t>
            </a:r>
            <a:r>
              <a:rPr lang="en-US" sz="1400" b="0" dirty="0" err="1"/>
              <a:t>e</a:t>
            </a:r>
            <a:r>
              <a:rPr lang="en-US" sz="1400" b="0" dirty="0"/>
              <a:t> candidate [done in H1]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                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Measure cross section as accurate as possible</a:t>
            </a:r>
          </a:p>
          <a:p>
            <a:r>
              <a:rPr lang="en-US" sz="1400" b="0" dirty="0"/>
              <a:t>  cannot measure F</a:t>
            </a:r>
            <a:r>
              <a:rPr lang="en-US" sz="1400" b="0" baseline="-25000" dirty="0"/>
              <a:t>L</a:t>
            </a:r>
            <a:r>
              <a:rPr lang="en-US" sz="1400" b="0" dirty="0"/>
              <a:t> at large </a:t>
            </a:r>
            <a:r>
              <a:rPr lang="en-US" sz="1400" b="0" dirty="0" err="1"/>
              <a:t>x</a:t>
            </a:r>
            <a:r>
              <a:rPr lang="en-US" sz="1400" b="0" dirty="0"/>
              <a:t> (low </a:t>
            </a:r>
            <a:r>
              <a:rPr lang="en-US" sz="1400" b="0" dirty="0" err="1"/>
              <a:t>y</a:t>
            </a:r>
            <a:r>
              <a:rPr lang="en-US" sz="1400" b="0" dirty="0"/>
              <a:t>) at HERA</a:t>
            </a:r>
            <a:r>
              <a:rPr lang="en-US" sz="1400" dirty="0"/>
              <a:t> </a:t>
            </a:r>
            <a:endParaRPr lang="en-US" sz="1400" b="0" dirty="0"/>
          </a:p>
          <a:p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400" b="1"/>
              <a:t>Background Subtraction - H1</a:t>
            </a:r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76400"/>
            <a:ext cx="2765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25589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dirty="0"/>
              <a:t>At small energies DIS signal</a:t>
            </a:r>
          </a:p>
          <a:p>
            <a:r>
              <a:rPr lang="en-US" sz="1400" b="0" dirty="0"/>
              <a:t>is superimposed by </a:t>
            </a:r>
            <a:r>
              <a:rPr lang="en-US" sz="1400" b="0" dirty="0" err="1">
                <a:sym typeface="Symbol" pitchFamily="-65" charset="2"/>
              </a:rPr>
              <a:t></a:t>
            </a:r>
            <a:r>
              <a:rPr lang="en-US" sz="1400" b="0" dirty="0" err="1"/>
              <a:t>p</a:t>
            </a:r>
            <a:r>
              <a:rPr lang="en-US" sz="1400" b="0" dirty="0"/>
              <a:t> events.</a:t>
            </a:r>
          </a:p>
          <a:p>
            <a:r>
              <a:rPr lang="en-US" sz="1400" b="0" dirty="0"/>
              <a:t>Those are charge symmetric, </a:t>
            </a:r>
          </a:p>
          <a:p>
            <a:r>
              <a:rPr lang="en-US" sz="1400" b="0" dirty="0"/>
              <a:t>apart from small effect due to</a:t>
            </a:r>
          </a:p>
          <a:p>
            <a:r>
              <a:rPr lang="en-US" sz="1400" b="0" dirty="0"/>
              <a:t>anti-protons </a:t>
            </a:r>
            <a:r>
              <a:rPr lang="en-US" sz="1400" b="0" dirty="0" err="1"/>
              <a:t>vs</a:t>
            </a:r>
            <a:r>
              <a:rPr lang="en-US" sz="1400" b="0" dirty="0"/>
              <a:t> protons, which </a:t>
            </a:r>
          </a:p>
          <a:p>
            <a:r>
              <a:rPr lang="en-US" sz="1400" b="0" dirty="0"/>
              <a:t>is measured using </a:t>
            </a:r>
            <a:r>
              <a:rPr lang="en-US" sz="1400" b="0" dirty="0" err="1" smtClean="0"/>
              <a:t>e</a:t>
            </a:r>
            <a:r>
              <a:rPr lang="en-US" sz="1400" baseline="30000" dirty="0"/>
              <a:t>+</a:t>
            </a:r>
            <a:r>
              <a:rPr lang="en-US" sz="1400" b="0" dirty="0" smtClean="0"/>
              <a:t> </a:t>
            </a:r>
            <a:r>
              <a:rPr lang="en-US" sz="1400" b="0" dirty="0"/>
              <a:t>and </a:t>
            </a:r>
            <a:r>
              <a:rPr lang="en-US" sz="1400" b="0" dirty="0" err="1" smtClean="0"/>
              <a:t>e</a:t>
            </a:r>
            <a:r>
              <a:rPr lang="en-US" sz="1400" baseline="30000" dirty="0"/>
              <a:t>-</a:t>
            </a:r>
            <a:endParaRPr lang="en-US" sz="1400" b="0" dirty="0" smtClean="0"/>
          </a:p>
          <a:p>
            <a:r>
              <a:rPr lang="en-US" sz="1400" b="0" dirty="0"/>
              <a:t>data, and corrected for. </a:t>
            </a:r>
            <a:r>
              <a:rPr lang="en-US" sz="1400" b="0" dirty="0" smtClean="0"/>
              <a:t>H1, </a:t>
            </a:r>
            <a:r>
              <a:rPr lang="en-US" sz="1400" b="0" dirty="0"/>
              <a:t>in</a:t>
            </a:r>
          </a:p>
          <a:p>
            <a:r>
              <a:rPr lang="en-US" sz="1400" b="0" dirty="0"/>
              <a:t>full range of Q</a:t>
            </a:r>
            <a:r>
              <a:rPr lang="en-US" sz="1400" b="0" baseline="30000" dirty="0"/>
              <a:t>2</a:t>
            </a:r>
            <a:r>
              <a:rPr lang="en-US" sz="1400" b="0" dirty="0" smtClean="0"/>
              <a:t> , has </a:t>
            </a:r>
            <a:r>
              <a:rPr lang="en-US" sz="1400" b="0" dirty="0"/>
              <a:t>momentum</a:t>
            </a:r>
          </a:p>
          <a:p>
            <a:r>
              <a:rPr lang="en-US" sz="1400" b="0" dirty="0"/>
              <a:t>measurement of </a:t>
            </a:r>
            <a:r>
              <a:rPr lang="en-US" sz="1400" b="0" dirty="0" err="1"/>
              <a:t>e</a:t>
            </a:r>
            <a:r>
              <a:rPr lang="en-US" sz="1400" b="0" dirty="0"/>
              <a:t> candidate. </a:t>
            </a:r>
            <a:endParaRPr lang="en-US" b="0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0"/>
            <a:ext cx="263207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066800" y="5867400"/>
            <a:ext cx="10743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SPaCal</a:t>
            </a:r>
            <a:r>
              <a:rPr lang="en-US" sz="1400" dirty="0" smtClean="0"/>
              <a:t> </a:t>
            </a:r>
            <a:r>
              <a:rPr lang="en-US" sz="1400" dirty="0"/>
              <a:t>/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CTD</a:t>
            </a:r>
            <a:endParaRPr lang="en-US" b="0" dirty="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870325" y="1081088"/>
            <a:ext cx="494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              Scattered </a:t>
            </a:r>
            <a:r>
              <a:rPr lang="en-US" sz="1400" dirty="0" err="1"/>
              <a:t>e</a:t>
            </a:r>
            <a:r>
              <a:rPr lang="en-US" sz="1400" dirty="0"/>
              <a:t> energy distributions at medium and</a:t>
            </a:r>
            <a:r>
              <a:rPr lang="en-US" sz="1400" dirty="0" smtClean="0"/>
              <a:t> low </a:t>
            </a:r>
            <a:r>
              <a:rPr lang="en-US" sz="1400" dirty="0"/>
              <a:t>Q</a:t>
            </a:r>
            <a:r>
              <a:rPr lang="en-US" sz="1400" baseline="30000" dirty="0"/>
              <a:t>2</a:t>
            </a:r>
          </a:p>
          <a:p>
            <a:r>
              <a:rPr lang="en-US" sz="1400" baseline="30000" dirty="0"/>
              <a:t>       </a:t>
            </a: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b="0" dirty="0" err="1"/>
              <a:t>SpaCal</a:t>
            </a:r>
            <a:r>
              <a:rPr lang="en-US" sz="1400" b="0" dirty="0" smtClean="0"/>
              <a:t> </a:t>
            </a:r>
            <a:r>
              <a:rPr lang="en-US" sz="1400" dirty="0" smtClean="0"/>
              <a:t>and CJC (2008)</a:t>
            </a:r>
            <a:r>
              <a:rPr lang="en-US" sz="1400" b="0" dirty="0" smtClean="0"/>
              <a:t>           </a:t>
            </a:r>
            <a:r>
              <a:rPr lang="en-US" sz="1400" dirty="0" smtClean="0"/>
              <a:t>  </a:t>
            </a:r>
            <a:r>
              <a:rPr lang="en-US" sz="1400" dirty="0" err="1" smtClean="0"/>
              <a:t>Spacal</a:t>
            </a:r>
            <a:r>
              <a:rPr lang="en-US" sz="1400" dirty="0" smtClean="0"/>
              <a:t> + BST (2009 – today)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825" y="1687912"/>
            <a:ext cx="2398427" cy="2503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825" y="4190999"/>
            <a:ext cx="2398427" cy="228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66800"/>
            <a:ext cx="5791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143000" y="5334000"/>
            <a:ext cx="69923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Separate structure functions </a:t>
            </a:r>
            <a:r>
              <a:rPr lang="en-US" sz="1400" b="0" dirty="0"/>
              <a:t>at given </a:t>
            </a:r>
            <a:r>
              <a:rPr lang="en-US" sz="1400" b="0" dirty="0" err="1"/>
              <a:t>x</a:t>
            </a:r>
            <a:r>
              <a:rPr lang="en-US" sz="1400" b="0" dirty="0"/>
              <a:t> and Q</a:t>
            </a:r>
            <a:r>
              <a:rPr lang="en-US" sz="1400" b="0" baseline="30000" dirty="0"/>
              <a:t>2 </a:t>
            </a:r>
            <a:r>
              <a:rPr lang="en-US" sz="1400" b="0" dirty="0"/>
              <a:t> using straight line fit and error compensation.</a:t>
            </a:r>
          </a:p>
          <a:p>
            <a:r>
              <a:rPr lang="en-US" sz="1400" b="0" dirty="0"/>
              <a:t>Intermediate energy for measurement control. Energy value chosen to interpolate in y</a:t>
            </a:r>
            <a:r>
              <a:rPr lang="en-US" sz="1400" b="0" baseline="30000" dirty="0"/>
              <a:t>2</a:t>
            </a:r>
            <a:r>
              <a:rPr lang="en-US" sz="1400" b="0" dirty="0"/>
              <a:t>/Y</a:t>
            </a:r>
            <a:r>
              <a:rPr lang="en-US" sz="1400" b="0" baseline="-25000" dirty="0"/>
              <a:t>+</a:t>
            </a:r>
            <a:r>
              <a:rPr lang="en-US" sz="1400" b="0" dirty="0"/>
              <a:t> </a:t>
            </a:r>
          </a:p>
          <a:p>
            <a:r>
              <a:rPr lang="en-US" sz="1400" b="0" dirty="0"/>
              <a:t>At low </a:t>
            </a:r>
            <a:r>
              <a:rPr lang="en-US" sz="1400" b="0" dirty="0" err="1"/>
              <a:t>y</a:t>
            </a:r>
            <a:r>
              <a:rPr lang="en-US" sz="1400" b="0" dirty="0"/>
              <a:t>, fixed x,Q</a:t>
            </a:r>
            <a:r>
              <a:rPr lang="en-US" sz="1400" b="0" baseline="30000" dirty="0"/>
              <a:t>2</a:t>
            </a:r>
            <a:r>
              <a:rPr lang="en-US" sz="1400" b="0" dirty="0"/>
              <a:t> cross sections need to coincide: </a:t>
            </a:r>
            <a:r>
              <a:rPr lang="en-US" sz="1400" b="0" dirty="0" err="1"/>
              <a:t>Renormalisation</a:t>
            </a:r>
            <a:r>
              <a:rPr lang="en-US" sz="1400" b="0" dirty="0"/>
              <a:t>, used by H1 and by ZEUS</a:t>
            </a:r>
            <a:r>
              <a:rPr lang="en-US" sz="1400" b="0" dirty="0" smtClean="0"/>
              <a:t>.</a:t>
            </a:r>
          </a:p>
          <a:p>
            <a:r>
              <a:rPr lang="en-US" sz="1400" b="1" dirty="0" smtClean="0"/>
              <a:t>Note</a:t>
            </a:r>
            <a:r>
              <a:rPr lang="en-US" sz="1400" dirty="0" smtClean="0"/>
              <a:t> ZEUS in a recent paper is using a joint fit to all data instead of the method sketched here.</a:t>
            </a:r>
            <a:r>
              <a:rPr lang="en-US" sz="1400" b="0" dirty="0" smtClean="0"/>
              <a:t> </a:t>
            </a:r>
            <a:endParaRPr lang="en-US" sz="1400" b="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105400" y="381000"/>
          <a:ext cx="3155950" cy="585788"/>
        </p:xfrm>
        <a:graphic>
          <a:graphicData uri="http://schemas.openxmlformats.org/presentationml/2006/ole">
            <p:oleObj spid="_x0000_s43010" name="Equation" r:id="rId5" imgW="2324100" imgH="431800" progId="Equation.3">
              <p:embed/>
            </p:oleObj>
          </a:graphicData>
        </a:graphic>
      </p:graphicFrame>
      <p:sp>
        <p:nvSpPr>
          <p:cNvPr id="50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4038600" cy="609600"/>
          </a:xfrm>
          <a:noFill/>
          <a:ln/>
        </p:spPr>
        <p:txBody>
          <a:bodyPr/>
          <a:lstStyle/>
          <a:p>
            <a:r>
              <a:rPr lang="en-US" sz="2400" b="1" dirty="0"/>
              <a:t>How </a:t>
            </a:r>
            <a:r>
              <a:rPr lang="en-US" sz="2400" b="1" dirty="0" smtClean="0"/>
              <a:t>to extract </a:t>
            </a:r>
            <a:r>
              <a:rPr lang="en-US" sz="2400" b="1" dirty="0"/>
              <a:t>F</a:t>
            </a:r>
            <a:r>
              <a:rPr lang="en-US" sz="2400" b="1" baseline="-25000" dirty="0"/>
              <a:t>L</a:t>
            </a:r>
            <a:r>
              <a:rPr lang="en-US" sz="2400" b="1" dirty="0"/>
              <a:t>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Longitudinal Structure Function F</a:t>
            </a:r>
            <a:r>
              <a:rPr lang="en-US" sz="2400" b="1" baseline="-25000" dirty="0" smtClean="0"/>
              <a:t>L </a:t>
            </a:r>
            <a:r>
              <a:rPr lang="en-US" sz="2400" b="1" dirty="0" smtClean="0"/>
              <a:t>- H1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6078738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642884"/>
            <a:ext cx="476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BST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/>
              <a:t>                                                   CJC </a:t>
            </a:r>
            <a:r>
              <a:rPr lang="en-US" sz="1400" dirty="0" err="1" smtClean="0">
                <a:sym typeface="Wingdings"/>
              </a:rPr>
              <a:t></a:t>
            </a:r>
            <a:endParaRPr lang="en-US" sz="1400" dirty="0" smtClean="0">
              <a:sym typeface="Wingdings"/>
            </a:endParaRPr>
          </a:p>
          <a:p>
            <a:r>
              <a:rPr lang="en-US" sz="1400" dirty="0" err="1" smtClean="0">
                <a:sym typeface="Wingdings"/>
              </a:rPr>
              <a:t>SpaCal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                                                                      </a:t>
            </a:r>
            <a:r>
              <a:rPr lang="en-US" sz="1400" dirty="0" err="1" smtClean="0">
                <a:sym typeface="Wingdings"/>
              </a:rPr>
              <a:t>SpaCa+LAr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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979964" y="1241680"/>
            <a:ext cx="2164036" cy="5447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’ &gt; 3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err="1" smtClean="0"/>
              <a:t>eID</a:t>
            </a:r>
            <a:r>
              <a:rPr lang="en-US" sz="1400" dirty="0" smtClean="0"/>
              <a:t> with max.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endParaRPr lang="en-US" sz="1400" baseline="-25000" dirty="0" smtClean="0"/>
          </a:p>
          <a:p>
            <a:r>
              <a:rPr lang="en-US" sz="1400" dirty="0" smtClean="0"/>
              <a:t>BST/CJC track and</a:t>
            </a:r>
          </a:p>
          <a:p>
            <a:r>
              <a:rPr lang="en-US" sz="1400" dirty="0" smtClean="0"/>
              <a:t>charge determination</a:t>
            </a:r>
          </a:p>
          <a:p>
            <a:r>
              <a:rPr lang="en-US" sz="1400" dirty="0" smtClean="0"/>
              <a:t>to remove </a:t>
            </a:r>
            <a:r>
              <a:rPr lang="en-US" sz="1400" dirty="0" err="1" smtClean="0"/>
              <a:t>γp</a:t>
            </a:r>
            <a:r>
              <a:rPr lang="en-US" sz="1400" dirty="0" smtClean="0"/>
              <a:t> </a:t>
            </a:r>
            <a:r>
              <a:rPr lang="en-US" sz="1400" dirty="0" err="1" smtClean="0"/>
              <a:t>bgd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Values extracted point</a:t>
            </a:r>
          </a:p>
          <a:p>
            <a:r>
              <a:rPr lang="en-US" sz="1400" dirty="0" smtClean="0"/>
              <a:t>by point assuming </a:t>
            </a:r>
          </a:p>
          <a:p>
            <a:r>
              <a:rPr lang="en-US" sz="1400" dirty="0" smtClean="0"/>
              <a:t>uncorrelated errors</a:t>
            </a:r>
          </a:p>
          <a:p>
            <a:r>
              <a:rPr lang="en-US" sz="1400" dirty="0" smtClean="0"/>
              <a:t>at this stage.</a:t>
            </a:r>
          </a:p>
          <a:p>
            <a:endParaRPr lang="en-US" sz="1400" dirty="0" smtClean="0"/>
          </a:p>
          <a:p>
            <a:r>
              <a:rPr lang="en-US" sz="1400" dirty="0" smtClean="0"/>
              <a:t>Results at medium Q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are consistent with ZEUS </a:t>
            </a:r>
          </a:p>
          <a:p>
            <a:r>
              <a:rPr lang="en-US" sz="1400" dirty="0" smtClean="0"/>
              <a:t>but error treatment differs.</a:t>
            </a:r>
          </a:p>
          <a:p>
            <a:endParaRPr lang="en-US" sz="1400" dirty="0" smtClean="0"/>
          </a:p>
          <a:p>
            <a:r>
              <a:rPr lang="en-US" sz="1400" dirty="0" smtClean="0"/>
              <a:t>At low x,Q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begin to </a:t>
            </a:r>
          </a:p>
          <a:p>
            <a:r>
              <a:rPr lang="en-US" sz="1400" dirty="0" smtClean="0"/>
              <a:t>obtain new constraint</a:t>
            </a:r>
          </a:p>
          <a:p>
            <a:r>
              <a:rPr lang="en-US" sz="1400" dirty="0" smtClean="0"/>
              <a:t>to </a:t>
            </a:r>
            <a:r>
              <a:rPr lang="en-US" sz="1400" dirty="0" err="1" smtClean="0"/>
              <a:t>pQCD</a:t>
            </a:r>
            <a:r>
              <a:rPr lang="en-US" sz="1400" dirty="0" smtClean="0"/>
              <a:t> and models.</a:t>
            </a:r>
          </a:p>
          <a:p>
            <a:endParaRPr lang="en-US" sz="1400" dirty="0" smtClean="0"/>
          </a:p>
          <a:p>
            <a:r>
              <a:rPr lang="en-US" sz="1400" dirty="0" smtClean="0"/>
              <a:t>Improvement over </a:t>
            </a:r>
          </a:p>
          <a:p>
            <a:r>
              <a:rPr lang="en-US" sz="1400" dirty="0" smtClean="0"/>
              <a:t>first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publication:</a:t>
            </a:r>
          </a:p>
          <a:p>
            <a:r>
              <a:rPr lang="en-US" sz="1200" dirty="0" smtClean="0"/>
              <a:t>F.D. Aaron et al., </a:t>
            </a:r>
          </a:p>
          <a:p>
            <a:r>
              <a:rPr lang="en-US" sz="1200" dirty="0" smtClean="0"/>
              <a:t>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B 665, 139 (2008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31449" y="3244334"/>
            <a:ext cx="24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477000"/>
            <a:ext cx="2011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be submitted to DIS09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342901"/>
            <a:ext cx="5333999" cy="6349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Longitudinal Structure Function - ZEUS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612899"/>
            <a:ext cx="4984322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046809"/>
            <a:ext cx="40197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DESY 09-046, to appear</a:t>
            </a:r>
          </a:p>
          <a:p>
            <a:r>
              <a:rPr lang="en-US" sz="1400" dirty="0" smtClean="0"/>
              <a:t> Errors from joint fit allowing changes of </a:t>
            </a:r>
            <a:r>
              <a:rPr lang="en-US" sz="1400" dirty="0" err="1" smtClean="0"/>
              <a:t>systematics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Publish both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and F</a:t>
            </a:r>
            <a:r>
              <a:rPr lang="en-US" sz="1400" baseline="-25000" dirty="0" smtClean="0"/>
              <a:t>2</a:t>
            </a:r>
            <a:endParaRPr lang="en-US" sz="1400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R=0.18+0.07-0.05 </a:t>
            </a:r>
          </a:p>
          <a:p>
            <a:r>
              <a:rPr lang="en-US" sz="1400" dirty="0" smtClean="0"/>
              <a:t>remember R=0.18+-0.10 from  SLAC]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59447" y="2417910"/>
            <a:ext cx="302679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200" dirty="0" err="1" smtClean="0"/>
              <a:t>E</a:t>
            </a:r>
            <a:r>
              <a:rPr lang="en-US" sz="1200" baseline="-25000" dirty="0" err="1" smtClean="0"/>
              <a:t>e</a:t>
            </a:r>
            <a:r>
              <a:rPr lang="en-US" sz="1200" dirty="0" smtClean="0"/>
              <a:t>’ &gt; 6 </a:t>
            </a:r>
            <a:r>
              <a:rPr lang="en-US" sz="1200" dirty="0" err="1" smtClean="0"/>
              <a:t>GeV</a:t>
            </a:r>
            <a:r>
              <a:rPr lang="en-US" sz="1200" dirty="0" smtClean="0"/>
              <a:t>. </a:t>
            </a:r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eID</a:t>
            </a:r>
            <a:r>
              <a:rPr lang="en-US" sz="1200" dirty="0" smtClean="0"/>
              <a:t> with NN based on shower shape,</a:t>
            </a:r>
          </a:p>
          <a:p>
            <a:r>
              <a:rPr lang="en-US" sz="1200" dirty="0" smtClean="0"/>
              <a:t>some hit requirement (MVD, CTD) </a:t>
            </a:r>
          </a:p>
          <a:p>
            <a:r>
              <a:rPr lang="en-US" sz="1200" dirty="0" smtClean="0"/>
              <a:t>outside track reconstruction acc. </a:t>
            </a:r>
          </a:p>
          <a:p>
            <a:r>
              <a:rPr lang="en-US" sz="1200" dirty="0" smtClean="0"/>
              <a:t>Monte Carlo used for background subtraction</a:t>
            </a:r>
          </a:p>
          <a:p>
            <a:endParaRPr 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47" y="342901"/>
            <a:ext cx="2804066" cy="207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47833"/>
            <a:ext cx="2325360" cy="2095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068" y="4322909"/>
            <a:ext cx="550932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5943601"/>
            <a:ext cx="2020560" cy="421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150" y="6058076"/>
            <a:ext cx="1365250" cy="37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4267200" cy="609600"/>
          </a:xfrm>
        </p:spPr>
        <p:txBody>
          <a:bodyPr/>
          <a:lstStyle/>
          <a:p>
            <a:r>
              <a:rPr lang="en-US" sz="2400" b="1" dirty="0"/>
              <a:t>Measuring F</a:t>
            </a:r>
            <a:r>
              <a:rPr lang="en-US" sz="2400" b="1" baseline="-25000" dirty="0"/>
              <a:t>L</a:t>
            </a:r>
            <a:r>
              <a:rPr lang="en-US" sz="2400" b="1" dirty="0"/>
              <a:t> in </a:t>
            </a:r>
            <a:r>
              <a:rPr lang="en-US" sz="2400" b="1" dirty="0" err="1"/>
              <a:t>e</a:t>
            </a:r>
            <a:r>
              <a:rPr lang="en-US" sz="2400" b="1" baseline="30000" dirty="0" err="1"/>
              <a:t>+</a:t>
            </a:r>
            <a:r>
              <a:rPr lang="en-US" sz="2400" b="1" dirty="0" err="1"/>
              <a:t>p</a:t>
            </a:r>
            <a:r>
              <a:rPr lang="en-US" sz="2400" b="1" dirty="0"/>
              <a:t> HERA  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1671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495800"/>
            <a:ext cx="36401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732338"/>
            <a:ext cx="28194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382000" y="47244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/4</a:t>
            </a:r>
            <a:endParaRPr lang="en-US" b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86000"/>
            <a:ext cx="2560638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62000" y="838200"/>
            <a:ext cx="35941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Matched e and p beams: p beam wider</a:t>
            </a:r>
          </a:p>
          <a:p>
            <a:r>
              <a:rPr lang="en-US" sz="1400" b="0"/>
              <a:t>Less focussing of e beam: better lifetime:</a:t>
            </a:r>
          </a:p>
          <a:p>
            <a:r>
              <a:rPr lang="en-US" sz="1400" b="0"/>
              <a:t>went back to 60</a:t>
            </a:r>
            <a:r>
              <a:rPr lang="en-US" sz="1400" b="0" baseline="30000"/>
              <a:t>o</a:t>
            </a:r>
            <a:r>
              <a:rPr lang="en-US" sz="1400" b="0"/>
              <a:t> phase advance optics.</a:t>
            </a:r>
          </a:p>
          <a:p>
            <a:r>
              <a:rPr lang="en-US" sz="1400" b="0"/>
              <a:t>New optics for both e and p beams. Kept </a:t>
            </a:r>
          </a:p>
          <a:p>
            <a:r>
              <a:rPr lang="en-US" sz="1400" b="0"/>
              <a:t>magnet positions despite narrow apertures.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62000" y="4876800"/>
            <a:ext cx="3606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/>
              <a:t>- Set up time of few days only</a:t>
            </a:r>
          </a:p>
          <a:p>
            <a:r>
              <a:rPr lang="en-US" sz="1600" b="0"/>
              <a:t>- Luminosity prompt and as calculated</a:t>
            </a:r>
          </a:p>
          <a:p>
            <a:r>
              <a:rPr lang="en-US" sz="1600" b="0"/>
              <a:t>- Polarisation increased (HERMES)</a:t>
            </a:r>
          </a:p>
          <a:p>
            <a:pPr>
              <a:buFontTx/>
              <a:buChar char="-"/>
            </a:pPr>
            <a:r>
              <a:rPr lang="en-US" sz="1600" b="0"/>
              <a:t>Time given for intermediate E</a:t>
            </a:r>
            <a:r>
              <a:rPr lang="en-US" sz="1600" b="0" baseline="-25000"/>
              <a:t>p</a:t>
            </a:r>
            <a:r>
              <a:rPr lang="en-US" sz="1600" b="0"/>
              <a:t> run</a:t>
            </a:r>
            <a:endParaRPr lang="en-US" sz="1600"/>
          </a:p>
          <a:p>
            <a:pPr>
              <a:buFontTx/>
              <a:buChar char="-"/>
            </a:pPr>
            <a:endParaRPr lang="en-US" sz="1600"/>
          </a:p>
          <a:p>
            <a:r>
              <a:rPr lang="en-US" sz="1600"/>
              <a:t>The culmination of HERA upgrade</a:t>
            </a:r>
            <a:endParaRPr lang="en-US" b="0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486400" y="4114800"/>
            <a:ext cx="335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Luminosity over 4 months at lower E</a:t>
            </a:r>
            <a:r>
              <a:rPr lang="en-US" sz="1400" baseline="-25000"/>
              <a:t>p</a:t>
            </a:r>
            <a:endParaRPr lang="en-US" b="0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10200" y="6248400"/>
            <a:ext cx="3346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Specific luminosity over first 2 weeks</a:t>
            </a:r>
            <a:endParaRPr lang="en-US" b="0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7772400" y="1524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772400" y="2133600"/>
            <a:ext cx="985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/>
              <a:t>575 GeV</a:t>
            </a:r>
          </a:p>
          <a:p>
            <a:r>
              <a:rPr lang="en-US" sz="1600" b="0"/>
              <a:t>~6 pb</a:t>
            </a:r>
            <a:r>
              <a:rPr lang="en-US" sz="1600" b="0" baseline="30000"/>
              <a:t>-1</a:t>
            </a:r>
            <a:endParaRPr lang="en-US" b="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019800" y="1524000"/>
            <a:ext cx="1317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/>
              <a:t>E</a:t>
            </a:r>
            <a:r>
              <a:rPr lang="en-US" sz="1600" b="0" baseline="-25000"/>
              <a:t>p</a:t>
            </a:r>
            <a:r>
              <a:rPr lang="en-US" sz="1600" b="0"/>
              <a:t>=460 GeV</a:t>
            </a:r>
          </a:p>
          <a:p>
            <a:r>
              <a:rPr lang="en-US" sz="1600" b="0"/>
              <a:t>~13 pb</a:t>
            </a:r>
            <a:r>
              <a:rPr lang="en-US" sz="1600" b="0" baseline="30000"/>
              <a:t>-1</a:t>
            </a:r>
            <a:endParaRPr lang="en-US" b="0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219200" y="4495800"/>
            <a:ext cx="279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>
                <a:solidFill>
                  <a:schemeClr val="bg1"/>
                </a:solidFill>
              </a:rPr>
              <a:t>End of 2nd GM half quadrupole at ~-18m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5438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Summary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143000"/>
            <a:ext cx="6858856" cy="535531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results on inclusive DIS from HERA have been most impressive,</a:t>
            </a:r>
          </a:p>
          <a:p>
            <a:r>
              <a:rPr lang="en-US" dirty="0" smtClean="0"/>
              <a:t>based on a reliable accelerator (team), efficient detectors for 15 years</a:t>
            </a:r>
          </a:p>
          <a:p>
            <a:r>
              <a:rPr lang="en-US" dirty="0" smtClean="0"/>
              <a:t>and genuine innovations in measurement techniques, often based</a:t>
            </a:r>
          </a:p>
          <a:p>
            <a:r>
              <a:rPr lang="en-US" dirty="0" smtClean="0"/>
              <a:t>on the redundancy from </a:t>
            </a:r>
            <a:r>
              <a:rPr lang="en-US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h</a:t>
            </a:r>
            <a:r>
              <a:rPr lang="en-US" dirty="0" smtClean="0"/>
              <a:t> kinematics determinations. </a:t>
            </a:r>
          </a:p>
          <a:p>
            <a:endParaRPr lang="en-US" dirty="0" smtClean="0"/>
          </a:p>
          <a:p>
            <a:r>
              <a:rPr lang="en-US" dirty="0" smtClean="0"/>
              <a:t>In DIS at low </a:t>
            </a:r>
            <a:r>
              <a:rPr lang="en-US" dirty="0" err="1" smtClean="0"/>
              <a:t>x</a:t>
            </a:r>
            <a:r>
              <a:rPr lang="en-US" dirty="0" smtClean="0"/>
              <a:t> the proton is gluon dominated and the sea rises.</a:t>
            </a:r>
          </a:p>
          <a:p>
            <a:endParaRPr lang="en-US" dirty="0" smtClean="0"/>
          </a:p>
          <a:p>
            <a:r>
              <a:rPr lang="en-US" dirty="0" err="1" smtClean="0"/>
              <a:t>pQCD</a:t>
            </a:r>
            <a:r>
              <a:rPr lang="en-US" dirty="0" smtClean="0"/>
              <a:t> works over many orders of magnitude in </a:t>
            </a:r>
            <a:r>
              <a:rPr lang="en-US" dirty="0" err="1" smtClean="0"/>
              <a:t>x</a:t>
            </a:r>
            <a:r>
              <a:rPr lang="en-US" dirty="0" smtClean="0"/>
              <a:t> and Q</a:t>
            </a:r>
            <a:r>
              <a:rPr lang="en-US" baseline="30000" dirty="0" smtClean="0"/>
              <a:t>2</a:t>
            </a:r>
            <a:r>
              <a:rPr lang="en-US" dirty="0" smtClean="0"/>
              <a:t> but the</a:t>
            </a:r>
          </a:p>
          <a:p>
            <a:r>
              <a:rPr lang="en-US" dirty="0" smtClean="0"/>
              <a:t>highest accuracy data may still shed a different light to </a:t>
            </a:r>
            <a:r>
              <a:rPr lang="en-US" dirty="0" err="1" smtClean="0"/>
              <a:t>x</a:t>
            </a:r>
            <a:r>
              <a:rPr lang="en-US" dirty="0" smtClean="0"/>
              <a:t> ≤ 10</a:t>
            </a:r>
            <a:r>
              <a:rPr lang="en-US" baseline="30000" dirty="0" smtClean="0"/>
              <a:t>-4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full set of </a:t>
            </a:r>
            <a:r>
              <a:rPr lang="en-US" dirty="0" err="1" smtClean="0"/>
              <a:t>pdf’s</a:t>
            </a:r>
            <a:r>
              <a:rPr lang="en-US" dirty="0" smtClean="0"/>
              <a:t> has been determined and one is able to describe</a:t>
            </a:r>
          </a:p>
          <a:p>
            <a:r>
              <a:rPr lang="en-US" dirty="0" smtClean="0"/>
              <a:t>the heavy quark structure functions, and the </a:t>
            </a:r>
            <a:r>
              <a:rPr lang="en-US" dirty="0" err="1" smtClean="0"/>
              <a:t>Tevatron</a:t>
            </a:r>
            <a:r>
              <a:rPr lang="en-US" dirty="0" smtClean="0"/>
              <a:t> jet data</a:t>
            </a:r>
          </a:p>
          <a:p>
            <a:r>
              <a:rPr lang="en-US" dirty="0" smtClean="0"/>
              <a:t>to about 20% accuracy </a:t>
            </a:r>
            <a:r>
              <a:rPr lang="en-US" sz="1200" dirty="0" smtClean="0"/>
              <a:t>(not shown here)  </a:t>
            </a:r>
          </a:p>
          <a:p>
            <a:endParaRPr lang="en-US" dirty="0" smtClean="0"/>
          </a:p>
          <a:p>
            <a:r>
              <a:rPr lang="en-US" dirty="0" smtClean="0"/>
              <a:t>The HERA data thus represent a solid base for predicting </a:t>
            </a:r>
            <a:r>
              <a:rPr lang="en-US" dirty="0" err="1" smtClean="0"/>
              <a:t>TeV</a:t>
            </a:r>
            <a:r>
              <a:rPr lang="en-US" dirty="0" smtClean="0"/>
              <a:t> scale</a:t>
            </a:r>
          </a:p>
          <a:p>
            <a:r>
              <a:rPr lang="en-US" dirty="0" smtClean="0"/>
              <a:t>pp interactions as is required for the initial phase of the LHC.</a:t>
            </a:r>
          </a:p>
          <a:p>
            <a:endParaRPr lang="en-US" dirty="0" smtClean="0"/>
          </a:p>
          <a:p>
            <a:r>
              <a:rPr lang="en-US" dirty="0" smtClean="0"/>
              <a:t>More publications are imminent in 2009/10. These regard F</a:t>
            </a:r>
            <a:r>
              <a:rPr lang="en-US" baseline="-25000" dirty="0" smtClean="0"/>
              <a:t>L</a:t>
            </a:r>
            <a:r>
              <a:rPr lang="en-US" dirty="0" smtClean="0"/>
              <a:t>, combined</a:t>
            </a:r>
          </a:p>
          <a:p>
            <a:r>
              <a:rPr lang="en-US" dirty="0" smtClean="0"/>
              <a:t>HERA-I cross sections, HERA-II high Q</a:t>
            </a:r>
            <a:r>
              <a:rPr lang="en-US" baseline="30000" dirty="0" smtClean="0"/>
              <a:t>2</a:t>
            </a:r>
            <a:r>
              <a:rPr lang="en-US" dirty="0" smtClean="0"/>
              <a:t> and high </a:t>
            </a:r>
            <a:r>
              <a:rPr lang="en-US" dirty="0" err="1" smtClean="0"/>
              <a:t>y</a:t>
            </a:r>
            <a:r>
              <a:rPr lang="en-US" dirty="0" smtClean="0"/>
              <a:t>, further QCD studies..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r>
              <a:rPr lang="en-US" sz="2400" b="1"/>
              <a:t>The Fermi Scale [1985-2010]</a:t>
            </a:r>
            <a:endParaRPr lang="en-US"/>
          </a:p>
        </p:txBody>
      </p:sp>
      <p:sp>
        <p:nvSpPr>
          <p:cNvPr id="158723" name="Oval 3"/>
          <p:cNvSpPr>
            <a:spLocks noChangeArrowheads="1"/>
          </p:cNvSpPr>
          <p:nvPr/>
        </p:nvSpPr>
        <p:spPr bwMode="auto">
          <a:xfrm>
            <a:off x="3200400" y="12192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609600" y="37338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5867400" y="36576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4078288" y="2133600"/>
            <a:ext cx="11366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b quark</a:t>
            </a:r>
          </a:p>
          <a:p>
            <a:pPr algn="ctr"/>
            <a:r>
              <a:rPr lang="en-US" sz="1800"/>
              <a:t>top quark</a:t>
            </a:r>
          </a:p>
          <a:p>
            <a:pPr algn="ctr"/>
            <a:r>
              <a:rPr lang="en-US" sz="1800"/>
              <a:t>M</a:t>
            </a:r>
            <a:r>
              <a:rPr lang="en-US" sz="1800" baseline="-25000"/>
              <a:t>W</a:t>
            </a:r>
            <a:endParaRPr lang="en-US" sz="1800"/>
          </a:p>
          <a:p>
            <a:pPr algn="ctr"/>
            <a:endParaRPr lang="en-US"/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21595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gluon</a:t>
            </a:r>
          </a:p>
          <a:p>
            <a:pPr algn="ctr"/>
            <a:r>
              <a:rPr lang="en-US" sz="1800" dirty="0" err="1"/>
              <a:t>h.o</a:t>
            </a:r>
            <a:r>
              <a:rPr lang="en-US" sz="1800" dirty="0"/>
              <a:t>. </a:t>
            </a:r>
            <a:r>
              <a:rPr lang="en-US" sz="1800" dirty="0" smtClean="0"/>
              <a:t>strong </a:t>
            </a:r>
            <a:r>
              <a:rPr lang="en-US" sz="1800" dirty="0" err="1" smtClean="0"/>
              <a:t>i.a</a:t>
            </a:r>
            <a:r>
              <a:rPr lang="en-US" sz="1800" dirty="0" smtClean="0"/>
              <a:t>. </a:t>
            </a:r>
            <a:endParaRPr lang="en-US" sz="1800" dirty="0"/>
          </a:p>
          <a:p>
            <a:pPr algn="ctr"/>
            <a:r>
              <a:rPr lang="en-US" sz="1800" dirty="0" err="1"/>
              <a:t>c,b</a:t>
            </a:r>
            <a:r>
              <a:rPr lang="en-US" sz="1800" dirty="0"/>
              <a:t>  distributions</a:t>
            </a:r>
          </a:p>
          <a:p>
            <a:pPr algn="ctr"/>
            <a:r>
              <a:rPr lang="en-US" sz="1800" dirty="0"/>
              <a:t>high </a:t>
            </a:r>
            <a:r>
              <a:rPr lang="en-US" sz="1800" dirty="0" err="1"/>
              <a:t>parton</a:t>
            </a:r>
            <a:r>
              <a:rPr lang="en-US" sz="1800" dirty="0"/>
              <a:t> densities</a:t>
            </a:r>
          </a:p>
          <a:p>
            <a:pPr algn="ctr"/>
            <a:endParaRPr lang="en-US" dirty="0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248400" y="4343400"/>
            <a:ext cx="2038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M</a:t>
            </a:r>
            <a:r>
              <a:rPr lang="en-US" sz="1800" baseline="-25000"/>
              <a:t>Z</a:t>
            </a:r>
            <a:r>
              <a:rPr lang="en-US" sz="1800"/>
              <a:t> , sin</a:t>
            </a:r>
            <a:r>
              <a:rPr lang="en-US" sz="1800" baseline="30000"/>
              <a:t>2 </a:t>
            </a:r>
            <a:r>
              <a:rPr lang="en-US" sz="1800">
                <a:sym typeface="Symbol" pitchFamily="-65" charset="2"/>
              </a:rPr>
              <a:t></a:t>
            </a:r>
            <a:endParaRPr lang="en-US" sz="1800"/>
          </a:p>
          <a:p>
            <a:pPr algn="ctr"/>
            <a:r>
              <a:rPr lang="en-US" sz="1800"/>
              <a:t>3 neutrinos</a:t>
            </a:r>
          </a:p>
          <a:p>
            <a:pPr algn="ctr"/>
            <a:r>
              <a:rPr lang="en-US" sz="1800"/>
              <a:t>h.o. el.weak (t,H?)</a:t>
            </a:r>
            <a:endParaRPr lang="en-US"/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1736725" y="38512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ep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6934200" y="388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pitchFamily="-65" charset="0"/>
              </a:rPr>
              <a:t>+</a:t>
            </a:r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pitchFamily="-65" charset="0"/>
              </a:rPr>
              <a:t>-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4267200" y="136525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pp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3733800" y="4267200"/>
            <a:ext cx="182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The Standard</a:t>
            </a:r>
          </a:p>
          <a:p>
            <a:r>
              <a:rPr lang="en-US" sz="1800" b="1"/>
              <a:t>Model Triumph</a:t>
            </a:r>
            <a:endParaRPr lang="en-US" sz="1800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>
            <a:off x="4343400" y="1447800"/>
            <a:ext cx="22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4078288" y="31242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Tevatron</a:t>
            </a:r>
            <a:endParaRPr lang="en-US" dirty="0"/>
          </a:p>
        </p:txBody>
      </p: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6829425" y="52578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LEP/SLC</a:t>
            </a:r>
            <a:endParaRPr lang="en-US" dirty="0"/>
          </a:p>
        </p:txBody>
      </p:sp>
      <p:sp>
        <p:nvSpPr>
          <p:cNvPr id="158736" name="Text Box 16"/>
          <p:cNvSpPr txBox="1">
            <a:spLocks noChangeArrowheads="1"/>
          </p:cNvSpPr>
          <p:nvPr/>
        </p:nvSpPr>
        <p:spPr bwMode="auto">
          <a:xfrm>
            <a:off x="1600200" y="57150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HERA</a:t>
            </a:r>
            <a:endParaRPr lang="en-US" dirty="0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5638800" y="3505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 flipV="1">
            <a:off x="3048000" y="3581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>
            <a:off x="34290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40" name="Text Box 20"/>
          <p:cNvSpPr txBox="1">
            <a:spLocks noChangeArrowheads="1"/>
          </p:cNvSpPr>
          <p:nvPr/>
        </p:nvSpPr>
        <p:spPr bwMode="auto">
          <a:xfrm>
            <a:off x="6400800" y="5791200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CKM - </a:t>
            </a:r>
            <a:r>
              <a:rPr lang="en-US" sz="1600" b="1">
                <a:solidFill>
                  <a:srgbClr val="0000FF"/>
                </a:solidFill>
              </a:rPr>
              <a:t>B factories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Beyond </a:t>
            </a:r>
            <a:r>
              <a:rPr lang="en-US" sz="2400" b="1" dirty="0" err="1" smtClean="0">
                <a:solidFill>
                  <a:srgbClr val="0000FF"/>
                </a:solidFill>
              </a:rPr>
              <a:t>HERA’s</a:t>
            </a:r>
            <a:r>
              <a:rPr lang="en-US" sz="2400" b="1" dirty="0" smtClean="0">
                <a:solidFill>
                  <a:srgbClr val="0000FF"/>
                </a:solidFill>
              </a:rPr>
              <a:t> structure functions?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87399"/>
            <a:ext cx="8568070" cy="47705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Low </a:t>
            </a:r>
            <a:r>
              <a:rPr lang="en-US" sz="1600" dirty="0" err="1" smtClean="0"/>
              <a:t>x</a:t>
            </a:r>
            <a:r>
              <a:rPr lang="en-US" sz="1600" dirty="0" smtClean="0"/>
              <a:t>: the kinematic range is too small to establish the expected saturation of </a:t>
            </a:r>
            <a:r>
              <a:rPr lang="en-US" sz="1600" dirty="0" err="1" smtClean="0"/>
              <a:t>xg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    there is no information on the </a:t>
            </a:r>
            <a:r>
              <a:rPr lang="en-US" sz="1600" dirty="0" err="1" smtClean="0"/>
              <a:t>flavour</a:t>
            </a:r>
            <a:r>
              <a:rPr lang="en-US" sz="1600" dirty="0" smtClean="0"/>
              <a:t> dependence of the sea </a:t>
            </a:r>
          </a:p>
          <a:p>
            <a:r>
              <a:rPr lang="en-US" sz="1600" dirty="0" smtClean="0"/>
              <a:t>Large </a:t>
            </a:r>
            <a:r>
              <a:rPr lang="en-US" sz="1600" dirty="0" err="1" smtClean="0"/>
              <a:t>x</a:t>
            </a:r>
            <a:r>
              <a:rPr lang="en-US" sz="1600" dirty="0" smtClean="0"/>
              <a:t>: the CC data are practically limited to </a:t>
            </a:r>
            <a:r>
              <a:rPr lang="en-US" sz="1600" dirty="0" err="1" smtClean="0"/>
              <a:t>x</a:t>
            </a:r>
            <a:r>
              <a:rPr lang="en-US" sz="1600" dirty="0" smtClean="0"/>
              <a:t> &lt; 0.5: </a:t>
            </a:r>
          </a:p>
          <a:p>
            <a:r>
              <a:rPr lang="en-US" sz="1600" dirty="0" smtClean="0"/>
              <a:t>             The HERA based predictions at large </a:t>
            </a:r>
            <a:r>
              <a:rPr lang="en-US" sz="1600" dirty="0" err="1" smtClean="0"/>
              <a:t>x</a:t>
            </a:r>
            <a:r>
              <a:rPr lang="en-US" sz="1600" dirty="0" smtClean="0"/>
              <a:t> are rather uncertain (</a:t>
            </a:r>
            <a:r>
              <a:rPr lang="en-US" sz="1600" dirty="0" err="1" smtClean="0"/>
              <a:t>d/u</a:t>
            </a:r>
            <a:r>
              <a:rPr lang="en-US" sz="1600" dirty="0" smtClean="0"/>
              <a:t>?, </a:t>
            </a:r>
            <a:r>
              <a:rPr lang="en-US" sz="1600" dirty="0" err="1" smtClean="0"/>
              <a:t>xg</a:t>
            </a:r>
            <a:r>
              <a:rPr lang="en-US" sz="1600" dirty="0" smtClean="0"/>
              <a:t>?, sea-valence?)</a:t>
            </a:r>
          </a:p>
          <a:p>
            <a:r>
              <a:rPr lang="en-US" sz="1600" dirty="0" smtClean="0"/>
              <a:t>             </a:t>
            </a:r>
          </a:p>
          <a:p>
            <a:r>
              <a:rPr lang="en-US" sz="1600" dirty="0" smtClean="0"/>
              <a:t>The heavy quark distributions: not measured </a:t>
            </a:r>
            <a:r>
              <a:rPr lang="en-US" sz="1600" dirty="0" err="1" smtClean="0"/>
              <a:t>s</a:t>
            </a:r>
            <a:r>
              <a:rPr lang="en-US" sz="1600" dirty="0" smtClean="0"/>
              <a:t>, anti-</a:t>
            </a:r>
            <a:r>
              <a:rPr lang="en-US" sz="1600" dirty="0" err="1" smtClean="0"/>
              <a:t>s</a:t>
            </a:r>
            <a:r>
              <a:rPr lang="en-US" sz="1600" dirty="0" smtClean="0"/>
              <a:t>, just measured </a:t>
            </a:r>
            <a:r>
              <a:rPr lang="en-US" sz="1600" dirty="0" err="1" smtClean="0"/>
              <a:t>b</a:t>
            </a:r>
            <a:r>
              <a:rPr lang="en-US" sz="1600" dirty="0" smtClean="0"/>
              <a:t>, “no” </a:t>
            </a:r>
            <a:r>
              <a:rPr lang="en-US" sz="1600" dirty="0" err="1" smtClean="0"/>
              <a:t>Wb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top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Most of the </a:t>
            </a:r>
            <a:r>
              <a:rPr lang="en-US" sz="1600" dirty="0" err="1" smtClean="0"/>
              <a:t>pdf</a:t>
            </a:r>
            <a:r>
              <a:rPr lang="en-US" sz="1600" dirty="0" smtClean="0"/>
              <a:t> information is obtained using </a:t>
            </a:r>
            <a:r>
              <a:rPr lang="en-US" sz="1600" dirty="0" err="1" smtClean="0"/>
              <a:t>pQCD</a:t>
            </a:r>
            <a:r>
              <a:rPr lang="en-US" sz="1600" dirty="0" smtClean="0"/>
              <a:t> fits, with serious deficiencies + ambiguities.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The </a:t>
            </a:r>
            <a:r>
              <a:rPr lang="en-US" sz="1600" b="1" dirty="0" err="1" smtClean="0"/>
              <a:t>partonic</a:t>
            </a:r>
            <a:r>
              <a:rPr lang="en-US" sz="1600" b="1" dirty="0" smtClean="0"/>
              <a:t> contents of the proton is yet to be fully unfolded and QCD to be challenged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Understanding LHC observations, at high masses or related to  </a:t>
            </a:r>
            <a:r>
              <a:rPr lang="en-US" sz="1600" dirty="0" err="1" smtClean="0"/>
              <a:t>xg</a:t>
            </a:r>
            <a:r>
              <a:rPr lang="en-US" sz="1600" dirty="0" smtClean="0"/>
              <a:t>, </a:t>
            </a:r>
            <a:r>
              <a:rPr lang="en-US" sz="1600" dirty="0" err="1" smtClean="0"/>
              <a:t>b</a:t>
            </a:r>
            <a:r>
              <a:rPr lang="en-US" sz="1600" dirty="0" smtClean="0"/>
              <a:t> (</a:t>
            </a:r>
            <a:r>
              <a:rPr lang="en-US" sz="1600" dirty="0" err="1" smtClean="0"/>
              <a:t>cf</a:t>
            </a:r>
            <a:r>
              <a:rPr lang="en-US" sz="1600" dirty="0" smtClean="0"/>
              <a:t> Higgs and SUSY Higgs),</a:t>
            </a:r>
          </a:p>
          <a:p>
            <a:r>
              <a:rPr lang="en-US" sz="1600" dirty="0" smtClean="0"/>
              <a:t>may require </a:t>
            </a:r>
            <a:r>
              <a:rPr lang="en-US" sz="1600" dirty="0" err="1" smtClean="0"/>
              <a:t>ep</a:t>
            </a:r>
            <a:r>
              <a:rPr lang="en-US" sz="1600" dirty="0" smtClean="0"/>
              <a:t> data in the appropriate kinematic range </a:t>
            </a:r>
            <a:r>
              <a:rPr lang="en-US" sz="1200" dirty="0" smtClean="0"/>
              <a:t>(see below for an example)</a:t>
            </a:r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partonic</a:t>
            </a:r>
            <a:r>
              <a:rPr lang="en-US" sz="1600" dirty="0" smtClean="0"/>
              <a:t> structure of nuclei at lower </a:t>
            </a:r>
            <a:r>
              <a:rPr lang="en-US" sz="1600" dirty="0" err="1" smtClean="0"/>
              <a:t>x</a:t>
            </a:r>
            <a:r>
              <a:rPr lang="en-US" sz="1600" dirty="0" smtClean="0"/>
              <a:t> or higher Q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is a terra incognita beyond the fixed</a:t>
            </a:r>
          </a:p>
          <a:p>
            <a:r>
              <a:rPr lang="en-US" sz="1600" dirty="0" smtClean="0"/>
              <a:t>target range, yet we embark on quark-gluon plasma and CGC discoveries with ALICE (</a:t>
            </a:r>
            <a:r>
              <a:rPr lang="en-US" sz="1600" dirty="0" err="1" smtClean="0"/>
              <a:t>AA,pA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We have missed to explore neutron’s structure in runs with deuterons </a:t>
            </a:r>
            <a:r>
              <a:rPr lang="en-US" sz="1200" dirty="0" smtClean="0"/>
              <a:t>(shadowing – diffraction, </a:t>
            </a:r>
            <a:r>
              <a:rPr lang="en-US" sz="1200" dirty="0" err="1" smtClean="0"/>
              <a:t>Gribov</a:t>
            </a:r>
            <a:r>
              <a:rPr lang="en-US" sz="1200" dirty="0" smtClean="0"/>
              <a:t>)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Perhaps quarks have substructure below 10</a:t>
            </a:r>
            <a:r>
              <a:rPr lang="en-US" sz="1600" baseline="30000" dirty="0" smtClean="0"/>
              <a:t>-19</a:t>
            </a:r>
            <a:r>
              <a:rPr lang="en-US" sz="1600" dirty="0" smtClean="0"/>
              <a:t>m, perhaps leptons and quarks are one type of matter..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1508" y="5784503"/>
            <a:ext cx="8071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We work on a CDR for the </a:t>
            </a:r>
            <a:r>
              <a:rPr lang="en-US" sz="1600" b="1" dirty="0" err="1" smtClean="0">
                <a:solidFill>
                  <a:srgbClr val="0000FF"/>
                </a:solidFill>
              </a:rPr>
              <a:t>LHeC</a:t>
            </a:r>
            <a:r>
              <a:rPr lang="en-US" sz="1600" b="1" dirty="0" smtClean="0">
                <a:solidFill>
                  <a:srgbClr val="0000FF"/>
                </a:solidFill>
              </a:rPr>
              <a:t> by 2010 – Ring and LINAC </a:t>
            </a:r>
            <a:r>
              <a:rPr lang="en-US" sz="1200" dirty="0" smtClean="0"/>
              <a:t>(5 times 2 mile for 50 000  times </a:t>
            </a:r>
            <a:r>
              <a:rPr lang="en-US" sz="1200" dirty="0" err="1" smtClean="0"/>
              <a:t>SLAC’s</a:t>
            </a:r>
            <a:r>
              <a:rPr lang="en-US" sz="1200" dirty="0" smtClean="0"/>
              <a:t> 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6292334"/>
            <a:ext cx="247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http://</a:t>
            </a:r>
            <a:r>
              <a:rPr lang="en-US" b="1" dirty="0" err="1" smtClean="0">
                <a:solidFill>
                  <a:srgbClr val="0000FF"/>
                </a:solidFill>
              </a:rPr>
              <a:t>www.lhec.org.uk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201"/>
            <a:ext cx="7086600" cy="6349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Structure Functions with the </a:t>
            </a:r>
            <a:r>
              <a:rPr lang="en-US" sz="2400" b="1" dirty="0" err="1" smtClean="0">
                <a:solidFill>
                  <a:srgbClr val="0000FF"/>
                </a:solidFill>
              </a:rPr>
              <a:t>LHeC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3505200" cy="277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838200"/>
            <a:ext cx="2819400" cy="2641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62400"/>
            <a:ext cx="2674257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2562380" cy="2158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542" y="3943466"/>
            <a:ext cx="2189858" cy="22257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480082"/>
            <a:ext cx="375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 precision electroweak  structure functions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91639" y="3593068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Flavour</a:t>
            </a:r>
            <a:r>
              <a:rPr lang="en-US" sz="1400" b="1" dirty="0" smtClean="0"/>
              <a:t> separation to highest </a:t>
            </a:r>
            <a:r>
              <a:rPr lang="en-US" sz="1400" b="1" dirty="0" err="1" smtClean="0"/>
              <a:t>x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65380" y="6169223"/>
            <a:ext cx="356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</a:t>
            </a:r>
            <a:r>
              <a:rPr lang="en-US" sz="1400" b="1" baseline="-25000" dirty="0" smtClean="0"/>
              <a:t>2 </a:t>
            </a:r>
            <a:r>
              <a:rPr lang="en-US" sz="1400" b="1" dirty="0" smtClean="0"/>
              <a:t>and F</a:t>
            </a:r>
            <a:r>
              <a:rPr lang="en-US" sz="1400" b="1" baseline="-25000" dirty="0" smtClean="0"/>
              <a:t>L</a:t>
            </a:r>
            <a:r>
              <a:rPr lang="en-US" sz="1400" b="1" dirty="0" smtClean="0"/>
              <a:t>: the ultimate challenge to saturation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Foreshaw</a:t>
            </a:r>
            <a:r>
              <a:rPr lang="en-US" sz="1200" dirty="0" smtClean="0"/>
              <a:t> et al, NNPDF group)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6596390"/>
            <a:ext cx="3314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       </a:t>
            </a:r>
            <a:r>
              <a:rPr lang="en-US" sz="1100" dirty="0" smtClean="0"/>
              <a:t> </a:t>
            </a:r>
            <a:r>
              <a:rPr lang="en-US" sz="1100" smtClean="0"/>
              <a:t>MK. Divonne</a:t>
            </a:r>
            <a:r>
              <a:rPr lang="en-US" sz="1100" dirty="0" smtClean="0"/>
              <a:t> </a:t>
            </a:r>
            <a:r>
              <a:rPr lang="en-US" sz="1100" dirty="0" err="1" smtClean="0"/>
              <a:t>LHeC</a:t>
            </a:r>
            <a:r>
              <a:rPr lang="en-US" sz="1100" dirty="0" smtClean="0"/>
              <a:t> workshop 9/2008 and DIS07/08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2667000"/>
            <a:ext cx="64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CC 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9911" y="4343400"/>
            <a:ext cx="6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CC 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</a:rPr>
              <a:t>+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990600"/>
            <a:ext cx="1320231" cy="227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</a:t>
            </a:r>
            <a:r>
              <a:rPr lang="en-US" sz="1400" dirty="0" err="1" smtClean="0"/>
              <a:t>Lumi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high precision,</a:t>
            </a:r>
          </a:p>
          <a:p>
            <a:r>
              <a:rPr lang="en-US" sz="1400" dirty="0" smtClean="0"/>
              <a:t>new detector,</a:t>
            </a:r>
          </a:p>
          <a:p>
            <a:r>
              <a:rPr lang="en-US" sz="1400" dirty="0" smtClean="0"/>
              <a:t>full range:</a:t>
            </a:r>
          </a:p>
          <a:p>
            <a:endParaRPr lang="en-US" sz="1400" dirty="0" smtClean="0"/>
          </a:p>
          <a:p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dirty="0" smtClean="0"/>
              <a:t> to 0.0001</a:t>
            </a:r>
          </a:p>
          <a:p>
            <a:endParaRPr lang="en-US" dirty="0" smtClean="0"/>
          </a:p>
          <a:p>
            <a:r>
              <a:rPr lang="en-US" sz="1400" dirty="0" smtClean="0"/>
              <a:t>thy challenge</a:t>
            </a:r>
          </a:p>
          <a:p>
            <a:endParaRPr lang="en-US" sz="1100" dirty="0" smtClean="0"/>
          </a:p>
          <a:p>
            <a:r>
              <a:rPr lang="en-US" sz="1100" dirty="0" err="1" smtClean="0"/>
              <a:t>T.Kluge</a:t>
            </a:r>
            <a:r>
              <a:rPr lang="en-US" sz="1100" dirty="0" smtClean="0"/>
              <a:t>, MK - DIS08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Neutral (</a:t>
            </a:r>
            <a:r>
              <a:rPr lang="en-US" sz="2400" b="1" dirty="0" smtClean="0">
                <a:solidFill>
                  <a:schemeClr val="accent1"/>
                </a:solidFill>
              </a:rPr>
              <a:t>NC</a:t>
            </a:r>
            <a:r>
              <a:rPr lang="en-US" sz="2400" b="1" dirty="0" smtClean="0"/>
              <a:t>) and Charged Current (</a:t>
            </a:r>
            <a:r>
              <a:rPr lang="en-US" sz="2400" b="1" dirty="0" smtClean="0">
                <a:solidFill>
                  <a:srgbClr val="3366FF"/>
                </a:solidFill>
              </a:rPr>
              <a:t>CC</a:t>
            </a:r>
            <a:r>
              <a:rPr lang="en-US" sz="2400" b="1" dirty="0" smtClean="0"/>
              <a:t>) DIS Cross Sections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1103"/>
            <a:ext cx="4394200" cy="588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4851400" cy="623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3749482"/>
            <a:ext cx="3232150" cy="273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4459298"/>
            <a:ext cx="4127500" cy="730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561103"/>
            <a:ext cx="3581400" cy="70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3008541"/>
            <a:ext cx="2933700" cy="510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084400"/>
            <a:ext cx="3136900" cy="37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3250" y="4616335"/>
            <a:ext cx="2965450" cy="3140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371600"/>
            <a:ext cx="4851400" cy="4267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1371600"/>
            <a:ext cx="3581400" cy="42672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5850523"/>
            <a:ext cx="3923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Sensitive to sum or difference of </a:t>
            </a:r>
            <a:r>
              <a:rPr lang="en-US" sz="1600" dirty="0" err="1" smtClean="0"/>
              <a:t>q</a:t>
            </a:r>
            <a:r>
              <a:rPr lang="en-US" sz="1600" dirty="0" smtClean="0"/>
              <a:t> and anti-</a:t>
            </a:r>
            <a:r>
              <a:rPr lang="en-US" sz="1600" dirty="0" err="1" smtClean="0"/>
              <a:t>q</a:t>
            </a:r>
            <a:endParaRPr lang="en-US" sz="1600" dirty="0" smtClean="0"/>
          </a:p>
          <a:p>
            <a:r>
              <a:rPr lang="en-US" sz="1600" dirty="0" smtClean="0"/>
              <a:t>Electroweak effects appear O(10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/GeV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Charge and </a:t>
            </a:r>
            <a:r>
              <a:rPr lang="en-US" sz="1600" dirty="0" err="1" smtClean="0"/>
              <a:t>polarisation</a:t>
            </a:r>
            <a:r>
              <a:rPr lang="en-US" sz="1600" dirty="0" smtClean="0"/>
              <a:t> asymmetry effects.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13" y="5850523"/>
            <a:ext cx="3238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CC on protons are charge dependent</a:t>
            </a:r>
          </a:p>
          <a:p>
            <a:r>
              <a:rPr lang="en-US" sz="1600" dirty="0" err="1" smtClean="0"/>
              <a:t>Flavour</a:t>
            </a:r>
            <a:r>
              <a:rPr lang="en-US" sz="1600" dirty="0" smtClean="0"/>
              <a:t> separation but of sums of up</a:t>
            </a:r>
          </a:p>
          <a:p>
            <a:r>
              <a:rPr lang="en-US" sz="1600" dirty="0" smtClean="0"/>
              <a:t>and down quarks. </a:t>
            </a:r>
            <a:r>
              <a:rPr lang="en-US" sz="1600" dirty="0" err="1" smtClean="0"/>
              <a:t>Propto</a:t>
            </a:r>
            <a:r>
              <a:rPr lang="en-US" sz="1600" dirty="0" smtClean="0"/>
              <a:t> (1 ±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n-US" sz="2400" b="1" dirty="0" err="1">
                <a:solidFill>
                  <a:srgbClr val="0000FF"/>
                </a:solidFill>
              </a:rPr>
              <a:t>pdf’s</a:t>
            </a:r>
            <a:r>
              <a:rPr lang="en-US" sz="2400" b="1" dirty="0">
                <a:solidFill>
                  <a:srgbClr val="0000FF"/>
                </a:solidFill>
              </a:rPr>
              <a:t> and New Physics at the LHC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5257800"/>
            <a:ext cx="3172663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dirty="0"/>
              <a:t>NP may be accommodated by HERA/BCDMS</a:t>
            </a:r>
          </a:p>
          <a:p>
            <a:pPr eaLnBrk="1" hangingPunct="1"/>
            <a:r>
              <a:rPr lang="en-US" sz="1200" b="1" dirty="0"/>
              <a:t>DGLAP fit. It can not by the fit to also </a:t>
            </a:r>
            <a:r>
              <a:rPr lang="en-US" sz="1200" b="1" dirty="0" err="1"/>
              <a:t>LHeC</a:t>
            </a:r>
            <a:r>
              <a:rPr lang="en-US" sz="1200" b="1" dirty="0"/>
              <a:t>.</a:t>
            </a:r>
          </a:p>
          <a:p>
            <a:pPr eaLnBrk="1" hangingPunct="1"/>
            <a:endParaRPr lang="en-US" sz="1200" b="1" dirty="0"/>
          </a:p>
          <a:p>
            <a:pPr eaLnBrk="1" hangingPunct="1"/>
            <a:r>
              <a:rPr lang="en-US" sz="1200" b="1" dirty="0"/>
              <a:t> </a:t>
            </a:r>
            <a:r>
              <a:rPr lang="en-US" sz="1200" dirty="0"/>
              <a:t>(recall high </a:t>
            </a:r>
            <a:r>
              <a:rPr lang="en-US" sz="1200" dirty="0" smtClean="0"/>
              <a:t>E</a:t>
            </a:r>
            <a:r>
              <a:rPr lang="en-US" sz="1200" baseline="-25000" dirty="0" smtClean="0"/>
              <a:t>T</a:t>
            </a:r>
            <a:r>
              <a:rPr lang="en-US" sz="1200" dirty="0" smtClean="0"/>
              <a:t> </a:t>
            </a:r>
            <a:r>
              <a:rPr lang="en-US" sz="1200" dirty="0"/>
              <a:t>excess at the </a:t>
            </a:r>
            <a:r>
              <a:rPr lang="en-US" sz="1200" dirty="0" err="1"/>
              <a:t>Tevatron</a:t>
            </a:r>
            <a:r>
              <a:rPr lang="en-US" sz="1200" dirty="0"/>
              <a:t> which</a:t>
            </a:r>
          </a:p>
          <a:p>
            <a:pPr eaLnBrk="1" hangingPunct="1"/>
            <a:r>
              <a:rPr lang="en-US" sz="1200" dirty="0"/>
              <a:t> disappeared when </a:t>
            </a:r>
            <a:r>
              <a:rPr lang="en-US" sz="1200" dirty="0" err="1"/>
              <a:t>xg</a:t>
            </a:r>
            <a:r>
              <a:rPr lang="en-US" sz="1200" dirty="0"/>
              <a:t> became modified)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 t="51334" r="2423"/>
          <a:stretch>
            <a:fillRect/>
          </a:stretch>
        </p:blipFill>
        <p:spPr bwMode="auto">
          <a:xfrm>
            <a:off x="228600" y="990600"/>
            <a:ext cx="4292600" cy="2116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0"/>
            <a:ext cx="4267200" cy="2132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479550"/>
            <a:ext cx="3048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867400"/>
            <a:ext cx="3886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257800" y="4038600"/>
            <a:ext cx="3454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Factorisation is  violated in production</a:t>
            </a:r>
          </a:p>
          <a:p>
            <a:r>
              <a:rPr lang="en-US" sz="1400" b="1"/>
              <a:t>of high p</a:t>
            </a:r>
            <a:r>
              <a:rPr lang="en-US" sz="1400" b="1" baseline="-25000"/>
              <a:t>T</a:t>
            </a:r>
            <a:r>
              <a:rPr lang="en-US" sz="1400" b="1"/>
              <a:t> particles (IS and FS i.a.s).</a:t>
            </a:r>
            <a:r>
              <a:rPr lang="en-US" sz="1400"/>
              <a:t> </a:t>
            </a:r>
          </a:p>
          <a:p>
            <a:endParaRPr lang="en-US" sz="1400"/>
          </a:p>
          <a:p>
            <a:r>
              <a:rPr lang="en-US" sz="1400"/>
              <a:t>Important, perhaps crucial, to measure</a:t>
            </a:r>
          </a:p>
          <a:p>
            <a:r>
              <a:rPr lang="en-US" sz="1400"/>
              <a:t>pdf’s in the kinematic range of the LHC.</a:t>
            </a:r>
          </a:p>
          <a:p>
            <a:r>
              <a:rPr lang="en-US" sz="1400"/>
              <a:t>cf also ED limits vs pdf’s.</a:t>
            </a:r>
            <a:endParaRPr lang="en-US" sz="1400" b="1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1173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E.Perez, Divonne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sz="2400" b="1"/>
              <a:t>The TeV Scale [2010-2035..]</a:t>
            </a:r>
            <a:endParaRPr lang="en-US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200400" y="12192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09600" y="37338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867400" y="36576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81400" y="1905000"/>
            <a:ext cx="2038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W,Z,top</a:t>
            </a:r>
          </a:p>
          <a:p>
            <a:pPr algn="ctr"/>
            <a:r>
              <a:rPr lang="en-US" sz="1800"/>
              <a:t>Higgs??</a:t>
            </a:r>
          </a:p>
          <a:p>
            <a:pPr algn="ctr"/>
            <a:r>
              <a:rPr lang="en-US" sz="1800"/>
              <a:t>New Particles??</a:t>
            </a:r>
          </a:p>
          <a:p>
            <a:pPr algn="ctr"/>
            <a:r>
              <a:rPr lang="en-US" sz="1800"/>
              <a:t>New Symmetries?</a:t>
            </a:r>
          </a:p>
          <a:p>
            <a:pPr algn="ctr"/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15988" y="4495800"/>
            <a:ext cx="2228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High Precision QCD</a:t>
            </a:r>
          </a:p>
          <a:p>
            <a:pPr algn="ctr"/>
            <a:r>
              <a:rPr lang="en-US" sz="1800"/>
              <a:t>High Density Matter</a:t>
            </a:r>
          </a:p>
          <a:p>
            <a:pPr algn="ctr"/>
            <a:r>
              <a:rPr lang="en-US" sz="1800"/>
              <a:t>Substructure??</a:t>
            </a:r>
          </a:p>
          <a:p>
            <a:pPr algn="ctr"/>
            <a:r>
              <a:rPr lang="en-US" sz="1800"/>
              <a:t>eq-Spectroscopy??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345238" y="4648200"/>
            <a:ext cx="1824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ttbar</a:t>
            </a:r>
          </a:p>
          <a:p>
            <a:pPr algn="ctr"/>
            <a:r>
              <a:rPr lang="en-US" sz="1800"/>
              <a:t>Higgs??</a:t>
            </a:r>
          </a:p>
          <a:p>
            <a:pPr algn="ctr"/>
            <a:r>
              <a:rPr lang="en-US" sz="1800"/>
              <a:t>Spectroscopy??</a:t>
            </a:r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36725" y="38512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ep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934200" y="39560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pitchFamily="-65" charset="0"/>
              </a:rPr>
              <a:t>+</a:t>
            </a:r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pitchFamily="-65" charset="0"/>
              </a:rPr>
              <a:t>-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267200" y="136525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pp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886200" y="4343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New </a:t>
            </a:r>
            <a:r>
              <a:rPr lang="en-US" sz="1800" b="1" dirty="0" smtClean="0"/>
              <a:t>Physics</a:t>
            </a:r>
            <a:r>
              <a:rPr lang="en-US" sz="1800" b="1" baseline="30000" dirty="0" smtClean="0"/>
              <a:t>*</a:t>
            </a:r>
            <a:endParaRPr lang="en-US" sz="1800" dirty="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91000" y="3124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LHC</a:t>
            </a:r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629400" y="56388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ILC/CLIC</a:t>
            </a:r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447800" y="57150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LHeC</a:t>
            </a:r>
            <a:endParaRPr lang="en-US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5638800" y="3505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 flipV="1">
            <a:off x="2971800" y="3581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34290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32217" y="6246911"/>
            <a:ext cx="291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30000" dirty="0" smtClean="0"/>
              <a:t>*</a:t>
            </a:r>
            <a:r>
              <a:rPr lang="en-US" sz="1400" b="1" dirty="0" smtClean="0"/>
              <a:t> and the ‘completion’ of the old one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63499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DIS has been most exciting for decades</a:t>
            </a:r>
            <a:br>
              <a:rPr lang="en-US" sz="2400" b="1" dirty="0" smtClean="0"/>
            </a:br>
            <a:r>
              <a:rPr lang="en-US" sz="2400" b="1" dirty="0" smtClean="0"/>
              <a:t> there can be a future to DIS, </a:t>
            </a:r>
            <a:r>
              <a:rPr lang="en-US" sz="2400" dirty="0" smtClean="0"/>
              <a:t>a tribute to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2590800"/>
            <a:ext cx="1889986" cy="1200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Bjoern</a:t>
            </a:r>
            <a:r>
              <a:rPr lang="en-US" dirty="0" smtClean="0"/>
              <a:t> </a:t>
            </a:r>
            <a:r>
              <a:rPr lang="en-US" dirty="0" err="1" smtClean="0"/>
              <a:t>Wiik</a:t>
            </a:r>
            <a:endParaRPr lang="en-US" dirty="0" smtClean="0"/>
          </a:p>
          <a:p>
            <a:r>
              <a:rPr lang="en-US" dirty="0" smtClean="0"/>
              <a:t>Willy van </a:t>
            </a:r>
            <a:r>
              <a:rPr lang="en-US" dirty="0" err="1" smtClean="0"/>
              <a:t>Neerven</a:t>
            </a:r>
            <a:endParaRPr lang="en-US" dirty="0" smtClean="0"/>
          </a:p>
          <a:p>
            <a:r>
              <a:rPr lang="en-US" dirty="0" err="1" smtClean="0"/>
              <a:t>Pief</a:t>
            </a:r>
            <a:r>
              <a:rPr lang="en-US" dirty="0" smtClean="0"/>
              <a:t> Panofsky</a:t>
            </a:r>
          </a:p>
          <a:p>
            <a:r>
              <a:rPr lang="en-US" dirty="0" smtClean="0"/>
              <a:t>Wu-</a:t>
            </a:r>
            <a:r>
              <a:rPr lang="en-US" dirty="0" err="1" smtClean="0"/>
              <a:t>Ki</a:t>
            </a:r>
            <a:r>
              <a:rPr lang="en-US" dirty="0" smtClean="0"/>
              <a:t> Tung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Thank you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3276600"/>
            <a:ext cx="4353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cf</a:t>
            </a:r>
            <a:r>
              <a:rPr lang="en-US" dirty="0" smtClean="0"/>
              <a:t> recent DIS workshops and the one coming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arXiv</a:t>
            </a:r>
            <a:r>
              <a:rPr lang="en-US" dirty="0" smtClean="0"/>
              <a:t> – F</a:t>
            </a:r>
            <a:r>
              <a:rPr lang="en-US" baseline="-25000" dirty="0" smtClean="0"/>
              <a:t>L</a:t>
            </a:r>
            <a:r>
              <a:rPr lang="en-US" dirty="0" smtClean="0"/>
              <a:t> (ZEUS), F</a:t>
            </a:r>
            <a:r>
              <a:rPr lang="en-US" baseline="-25000" dirty="0" smtClean="0"/>
              <a:t>2</a:t>
            </a:r>
            <a:r>
              <a:rPr lang="en-US" dirty="0" smtClean="0"/>
              <a:t>’s of H1 ..appearing</a:t>
            </a:r>
          </a:p>
          <a:p>
            <a:r>
              <a:rPr lang="en-US" dirty="0" smtClean="0"/>
              <a:t>    the H1 and ZEUS web pages and</a:t>
            </a:r>
          </a:p>
          <a:p>
            <a:r>
              <a:rPr lang="en-US" dirty="0" smtClean="0"/>
              <a:t>    for </a:t>
            </a:r>
            <a:r>
              <a:rPr lang="en-US" dirty="0" err="1" smtClean="0"/>
              <a:t>LHeC</a:t>
            </a:r>
            <a:r>
              <a:rPr lang="en-US" dirty="0" smtClean="0"/>
              <a:t>: http://</a:t>
            </a:r>
            <a:r>
              <a:rPr lang="en-US" dirty="0" err="1" smtClean="0"/>
              <a:t>www.lhec.org.uk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r>
              <a:rPr lang="en-US" sz="2400" b="1"/>
              <a:t>The 10-100 GeV Energy Scale [1968-1986]</a:t>
            </a:r>
            <a:endParaRPr lang="en-US"/>
          </a:p>
        </p:txBody>
      </p:sp>
      <p:sp>
        <p:nvSpPr>
          <p:cNvPr id="156675" name="Oval 3"/>
          <p:cNvSpPr>
            <a:spLocks noChangeArrowheads="1"/>
          </p:cNvSpPr>
          <p:nvPr/>
        </p:nvSpPr>
        <p:spPr bwMode="auto">
          <a:xfrm>
            <a:off x="3200400" y="12192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609600" y="37338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5867400" y="3657600"/>
            <a:ext cx="2819400" cy="2743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2279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Quarks </a:t>
            </a:r>
          </a:p>
          <a:p>
            <a:pPr algn="ctr"/>
            <a:r>
              <a:rPr lang="en-US" sz="1800"/>
              <a:t>Neutral currents</a:t>
            </a:r>
          </a:p>
          <a:p>
            <a:pPr algn="ctr"/>
            <a:r>
              <a:rPr lang="en-US" sz="1800"/>
              <a:t>Singlet e</a:t>
            </a:r>
            <a:r>
              <a:rPr lang="en-US" sz="1800" baseline="-25000"/>
              <a:t>R</a:t>
            </a:r>
            <a:endParaRPr lang="en-US" sz="1800"/>
          </a:p>
          <a:p>
            <a:pPr algn="ctr"/>
            <a:r>
              <a:rPr lang="en-US" sz="1800"/>
              <a:t>Asymptotic Freedom</a:t>
            </a:r>
            <a:endParaRPr lang="en-US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038600" y="22098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Drell Yan</a:t>
            </a:r>
          </a:p>
          <a:p>
            <a:pPr algn="ctr"/>
            <a:r>
              <a:rPr lang="en-US" sz="1800"/>
              <a:t>Charm</a:t>
            </a:r>
          </a:p>
          <a:p>
            <a:pPr algn="ctr"/>
            <a:r>
              <a:rPr lang="en-US" sz="1800"/>
              <a:t>W,Z</a:t>
            </a:r>
          </a:p>
          <a:p>
            <a:pPr algn="ctr"/>
            <a:r>
              <a:rPr lang="en-US" sz="1800"/>
              <a:t>Jets</a:t>
            </a:r>
            <a:endParaRPr lang="en-US"/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648450" y="4800600"/>
            <a:ext cx="1276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Charm</a:t>
            </a:r>
          </a:p>
          <a:p>
            <a:pPr algn="ctr"/>
            <a:r>
              <a:rPr lang="en-US" sz="1800"/>
              <a:t>3 colours</a:t>
            </a:r>
          </a:p>
          <a:p>
            <a:pPr algn="ctr"/>
            <a:r>
              <a:rPr lang="en-US" sz="1800"/>
              <a:t>Gluon Jets</a:t>
            </a:r>
            <a:endParaRPr lang="en-US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736725" y="38512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lh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6934200" y="39560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pitchFamily="-65" charset="0"/>
              </a:rPr>
              <a:t>+</a:t>
            </a:r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e</a:t>
            </a:r>
            <a:r>
              <a:rPr lang="en-US" b="1" baseline="30000">
                <a:solidFill>
                  <a:srgbClr val="0000FF"/>
                </a:solidFill>
                <a:latin typeface="Andale Mono" pitchFamily="-65" charset="0"/>
              </a:rPr>
              <a:t>-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4267200" y="13716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ndale Mono" pitchFamily="-65" charset="0"/>
              </a:rPr>
              <a:t>pp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3886200" y="4343400"/>
            <a:ext cx="157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SU(2)</a:t>
            </a:r>
            <a:r>
              <a:rPr lang="en-US" sz="1800" b="1" baseline="-25000"/>
              <a:t>L</a:t>
            </a:r>
            <a:r>
              <a:rPr lang="en-US" sz="1800" b="1"/>
              <a:t> x U(1)</a:t>
            </a:r>
          </a:p>
          <a:p>
            <a:r>
              <a:rPr lang="en-US" sz="1800" b="1"/>
              <a:t>       QCD</a:t>
            </a:r>
          </a:p>
        </p:txBody>
      </p:sp>
      <p:sp>
        <p:nvSpPr>
          <p:cNvPr id="156685" name="Line 13"/>
          <p:cNvSpPr>
            <a:spLocks noChangeShapeType="1"/>
          </p:cNvSpPr>
          <p:nvPr/>
        </p:nvSpPr>
        <p:spPr bwMode="auto">
          <a:xfrm>
            <a:off x="5638800" y="3505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 flipV="1">
            <a:off x="2971800" y="3581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7" name="Line 15"/>
          <p:cNvSpPr>
            <a:spLocks noChangeShapeType="1"/>
          </p:cNvSpPr>
          <p:nvPr/>
        </p:nvSpPr>
        <p:spPr bwMode="auto">
          <a:xfrm>
            <a:off x="3429000" y="5105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4419600" y="1295400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(--)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Seminar at Ulaan Baatar Max Klein March 16th 2006</a:t>
            </a:r>
          </a:p>
        </p:txBody>
      </p:sp>
      <p:pic>
        <p:nvPicPr>
          <p:cNvPr id="63490" name="Picture 1026" descr="Hera_Protonri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34925"/>
            <a:ext cx="91805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1027"/>
          <p:cNvSpPr txBox="1">
            <a:spLocks noChangeArrowheads="1"/>
          </p:cNvSpPr>
          <p:nvPr/>
        </p:nvSpPr>
        <p:spPr bwMode="auto">
          <a:xfrm>
            <a:off x="5257800" y="4508500"/>
            <a:ext cx="3679200" cy="169892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FF33CC"/>
                </a:solidFill>
              </a:rPr>
              <a:t>HERA</a:t>
            </a:r>
            <a:r>
              <a:rPr lang="en-US" sz="1800" dirty="0">
                <a:solidFill>
                  <a:srgbClr val="FF33CC"/>
                </a:solidFill>
              </a:rPr>
              <a:t>:</a:t>
            </a:r>
            <a:r>
              <a:rPr lang="en-US" sz="1800" dirty="0" smtClean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construction</a:t>
            </a:r>
            <a:r>
              <a:rPr lang="en-US" sz="1800" dirty="0" smtClean="0">
                <a:solidFill>
                  <a:srgbClr val="FF33CC"/>
                </a:solidFill>
              </a:rPr>
              <a:t> </a:t>
            </a:r>
            <a:r>
              <a:rPr lang="en-US" sz="1800" dirty="0">
                <a:solidFill>
                  <a:srgbClr val="FF33CC"/>
                </a:solidFill>
              </a:rPr>
              <a:t>1985-1991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33CC"/>
                </a:solidFill>
              </a:rPr>
              <a:t>6.2 km ring </a:t>
            </a:r>
            <a:r>
              <a:rPr lang="en-US" sz="1800" dirty="0" err="1">
                <a:solidFill>
                  <a:srgbClr val="FF33CC"/>
                </a:solidFill>
              </a:rPr>
              <a:t>accelerator(s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endParaRPr lang="en-US" sz="1800" dirty="0" smtClean="0">
              <a:solidFill>
                <a:srgbClr val="FF33CC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>
                <a:solidFill>
                  <a:srgbClr val="FF33CC"/>
                </a:solidFill>
              </a:rPr>
              <a:t>S</a:t>
            </a:r>
            <a:r>
              <a:rPr lang="en-US" sz="1800" dirty="0" smtClean="0">
                <a:solidFill>
                  <a:srgbClr val="FF33CC"/>
                </a:solidFill>
              </a:rPr>
              <a:t>uperconducting </a:t>
            </a:r>
            <a:r>
              <a:rPr lang="en-US" sz="1800" dirty="0" err="1" smtClean="0">
                <a:solidFill>
                  <a:srgbClr val="FF33CC"/>
                </a:solidFill>
              </a:rPr>
              <a:t>p</a:t>
            </a:r>
            <a:r>
              <a:rPr lang="en-US" sz="1800" dirty="0" smtClean="0">
                <a:solidFill>
                  <a:srgbClr val="FF33CC"/>
                </a:solidFill>
              </a:rPr>
              <a:t>:  </a:t>
            </a:r>
            <a:r>
              <a:rPr lang="en-US" sz="1800" dirty="0" err="1" smtClean="0">
                <a:solidFill>
                  <a:srgbClr val="FF33CC"/>
                </a:solidFill>
              </a:rPr>
              <a:t>E</a:t>
            </a:r>
            <a:r>
              <a:rPr lang="en-US" sz="1800" baseline="-25000" dirty="0" err="1" smtClean="0">
                <a:solidFill>
                  <a:srgbClr val="FF33CC"/>
                </a:solidFill>
              </a:rPr>
              <a:t>p</a:t>
            </a:r>
            <a:r>
              <a:rPr lang="en-US" sz="1800" dirty="0" smtClean="0">
                <a:solidFill>
                  <a:srgbClr val="FF33CC"/>
                </a:solidFill>
              </a:rPr>
              <a:t> =460-920 </a:t>
            </a:r>
            <a:r>
              <a:rPr lang="en-US" sz="1800" dirty="0" err="1" smtClean="0">
                <a:solidFill>
                  <a:srgbClr val="FF33CC"/>
                </a:solidFill>
              </a:rPr>
              <a:t>GeV</a:t>
            </a:r>
            <a:endParaRPr lang="en-US" sz="1800" dirty="0" smtClean="0">
              <a:solidFill>
                <a:srgbClr val="FF33CC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FF33CC"/>
                </a:solidFill>
              </a:rPr>
              <a:t>W</a:t>
            </a:r>
            <a:r>
              <a:rPr lang="en-US" sz="1800" dirty="0" smtClean="0">
                <a:solidFill>
                  <a:srgbClr val="FF33CC"/>
                </a:solidFill>
              </a:rPr>
              <a:t>arm </a:t>
            </a:r>
            <a:r>
              <a:rPr lang="en-US" sz="1800" dirty="0" err="1" smtClean="0">
                <a:solidFill>
                  <a:srgbClr val="FF33CC"/>
                </a:solidFill>
              </a:rPr>
              <a:t>e</a:t>
            </a:r>
            <a:r>
              <a:rPr lang="en-US" dirty="0" smtClean="0">
                <a:solidFill>
                  <a:srgbClr val="FF33CC"/>
                </a:solidFill>
              </a:rPr>
              <a:t>: </a:t>
            </a:r>
            <a:r>
              <a:rPr lang="en-US" dirty="0" err="1" smtClean="0">
                <a:solidFill>
                  <a:srgbClr val="FF33CC"/>
                </a:solidFill>
              </a:rPr>
              <a:t>E</a:t>
            </a:r>
            <a:r>
              <a:rPr lang="en-US" baseline="-25000" dirty="0" err="1" smtClean="0">
                <a:solidFill>
                  <a:srgbClr val="FF33CC"/>
                </a:solidFill>
              </a:rPr>
              <a:t>e</a:t>
            </a:r>
            <a:r>
              <a:rPr lang="en-US" dirty="0" smtClean="0">
                <a:solidFill>
                  <a:srgbClr val="FF33CC"/>
                </a:solidFill>
              </a:rPr>
              <a:t> =27.5 </a:t>
            </a:r>
            <a:r>
              <a:rPr lang="en-US" dirty="0" err="1" smtClean="0">
                <a:solidFill>
                  <a:srgbClr val="FF33CC"/>
                </a:solidFill>
              </a:rPr>
              <a:t>GeV</a:t>
            </a:r>
            <a:r>
              <a:rPr lang="en-US" dirty="0" smtClean="0">
                <a:solidFill>
                  <a:srgbClr val="FF33CC"/>
                </a:solidFill>
              </a:rPr>
              <a:t>, |</a:t>
            </a:r>
            <a:r>
              <a:rPr lang="en-US" dirty="0" err="1" smtClean="0">
                <a:solidFill>
                  <a:srgbClr val="FF33CC"/>
                </a:solidFill>
              </a:rPr>
              <a:t>P</a:t>
            </a:r>
            <a:r>
              <a:rPr lang="en-US" baseline="-25000" dirty="0" err="1" smtClean="0">
                <a:solidFill>
                  <a:srgbClr val="FF33CC"/>
                </a:solidFill>
              </a:rPr>
              <a:t>e</a:t>
            </a:r>
            <a:r>
              <a:rPr lang="en-US" dirty="0" smtClean="0">
                <a:solidFill>
                  <a:srgbClr val="FF33CC"/>
                </a:solidFill>
              </a:rPr>
              <a:t>|=0.3..0.5</a:t>
            </a:r>
            <a:endParaRPr lang="en-US" sz="1800" dirty="0" smtClean="0">
              <a:solidFill>
                <a:srgbClr val="FF33CC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FF33CC"/>
                </a:solidFill>
              </a:rPr>
              <a:t>Data delivery (0.6fb</a:t>
            </a:r>
            <a:r>
              <a:rPr lang="en-US" sz="1800" baseline="30000" dirty="0" smtClean="0">
                <a:solidFill>
                  <a:srgbClr val="FF33CC"/>
                </a:solidFill>
              </a:rPr>
              <a:t>-1</a:t>
            </a:r>
            <a:r>
              <a:rPr lang="en-US" sz="1800" dirty="0" smtClean="0">
                <a:solidFill>
                  <a:srgbClr val="FF33CC"/>
                </a:solidFill>
              </a:rPr>
              <a:t>)</a:t>
            </a:r>
            <a:r>
              <a:rPr lang="en-US" dirty="0" smtClean="0">
                <a:solidFill>
                  <a:srgbClr val="FF33CC"/>
                </a:solidFill>
              </a:rPr>
              <a:t>:</a:t>
            </a:r>
            <a:r>
              <a:rPr lang="en-US" sz="1800" dirty="0" smtClean="0">
                <a:solidFill>
                  <a:srgbClr val="FF33CC"/>
                </a:solidFill>
              </a:rPr>
              <a:t> 1992-2007</a:t>
            </a:r>
            <a:endParaRPr lang="en-GB" sz="1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0" y="5229225"/>
            <a:ext cx="41767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1800" b="1">
                <a:solidFill>
                  <a:srgbClr val="0080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endParaRPr lang="de-DE" sz="1800" b="1">
              <a:solidFill>
                <a:srgbClr val="008000"/>
              </a:solidFill>
            </a:endParaRPr>
          </a:p>
          <a:p>
            <a:pPr algn="ctr">
              <a:spcBef>
                <a:spcPct val="20000"/>
              </a:spcBef>
              <a:buFontTx/>
              <a:buChar char="•"/>
            </a:pPr>
            <a:endParaRPr lang="de-DE" sz="1800" b="1">
              <a:solidFill>
                <a:srgbClr val="008000"/>
              </a:solidFill>
            </a:endParaRPr>
          </a:p>
          <a:p>
            <a:pPr algn="ctr">
              <a:spcBef>
                <a:spcPct val="20000"/>
              </a:spcBef>
              <a:buFontTx/>
              <a:buChar char="•"/>
            </a:pPr>
            <a:endParaRPr lang="de-DE" sz="1800" b="1">
              <a:solidFill>
                <a:srgbClr val="008000"/>
              </a:solidFill>
            </a:endParaRPr>
          </a:p>
        </p:txBody>
      </p:sp>
      <p:pic>
        <p:nvPicPr>
          <p:cNvPr id="8195" name="Picture 3" descr="georgheraac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53188"/>
          </a:xfrm>
          <a:ln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4533106"/>
            <a:ext cx="2563812" cy="1392238"/>
          </a:xfrm>
          <a:prstGeom prst="rect">
            <a:avLst/>
          </a:prstGeom>
          <a:solidFill>
            <a:srgbClr val="3984FF">
              <a:alpha val="43000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 dirty="0"/>
              <a:t>In 2001 the DESY directorate decided </a:t>
            </a:r>
            <a:endParaRPr lang="en-US" sz="1200" b="1" dirty="0" smtClean="0"/>
          </a:p>
          <a:p>
            <a:pPr>
              <a:spcBef>
                <a:spcPct val="20000"/>
              </a:spcBef>
            </a:pPr>
            <a:r>
              <a:rPr lang="en-US" sz="1200" b="1" dirty="0" smtClean="0"/>
              <a:t>to rebuild </a:t>
            </a:r>
            <a:r>
              <a:rPr lang="en-US" sz="1200" b="1" dirty="0"/>
              <a:t>PETRA as a 3</a:t>
            </a:r>
            <a:r>
              <a:rPr lang="en-US" sz="1200" b="1" baseline="30000" dirty="0"/>
              <a:t>rd</a:t>
            </a:r>
            <a:r>
              <a:rPr lang="en-US" sz="1200" b="1" dirty="0"/>
              <a:t> generation</a:t>
            </a:r>
          </a:p>
          <a:p>
            <a:pPr>
              <a:spcBef>
                <a:spcPct val="20000"/>
              </a:spcBef>
            </a:pPr>
            <a:r>
              <a:rPr lang="en-US" sz="1200" b="1" dirty="0"/>
              <a:t>synchrotron light source considering</a:t>
            </a:r>
          </a:p>
          <a:p>
            <a:pPr>
              <a:spcBef>
                <a:spcPct val="20000"/>
              </a:spcBef>
            </a:pPr>
            <a:r>
              <a:rPr lang="en-US" sz="1200" b="1" dirty="0"/>
              <a:t>the HERA </a:t>
            </a:r>
            <a:r>
              <a:rPr lang="en-US" sz="1200" b="1" dirty="0" err="1"/>
              <a:t>programme</a:t>
            </a:r>
            <a:r>
              <a:rPr lang="en-US" sz="1200" b="1" dirty="0"/>
              <a:t> to be exploited</a:t>
            </a:r>
          </a:p>
          <a:p>
            <a:pPr>
              <a:spcBef>
                <a:spcPct val="20000"/>
              </a:spcBef>
            </a:pPr>
            <a:r>
              <a:rPr lang="en-US" sz="1200" b="1" dirty="0"/>
              <a:t>by 2006 and TESLA to be the next</a:t>
            </a:r>
          </a:p>
          <a:p>
            <a:pPr>
              <a:spcBef>
                <a:spcPct val="20000"/>
              </a:spcBef>
            </a:pPr>
            <a:r>
              <a:rPr lang="en-US" sz="1200" b="1" dirty="0"/>
              <a:t>accelerator project  of the laboratory. 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4999"/>
            <a:ext cx="4316858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H1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1" y="2237285"/>
            <a:ext cx="4655477" cy="380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4781473"/>
            <a:ext cx="2933700" cy="60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5420667"/>
            <a:ext cx="2051050" cy="467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5943600"/>
            <a:ext cx="3086100" cy="583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4500" y="344999"/>
            <a:ext cx="3663796" cy="4001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LAr</a:t>
            </a:r>
            <a:r>
              <a:rPr lang="en-US" dirty="0" smtClean="0"/>
              <a:t> (</a:t>
            </a:r>
            <a:r>
              <a:rPr lang="en-US" dirty="0" err="1" smtClean="0"/>
              <a:t>Pb</a:t>
            </a:r>
            <a:r>
              <a:rPr lang="en-US" dirty="0" smtClean="0"/>
              <a:t> –elm, SS –</a:t>
            </a:r>
            <a:r>
              <a:rPr lang="en-US" dirty="0" err="1" smtClean="0"/>
              <a:t>hadr</a:t>
            </a:r>
            <a:r>
              <a:rPr lang="en-US" dirty="0" smtClean="0"/>
              <a:t>)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had</a:t>
            </a:r>
            <a:r>
              <a:rPr lang="en-US" dirty="0" smtClean="0"/>
              <a:t> =50%/√E</a:t>
            </a:r>
          </a:p>
          <a:p>
            <a:r>
              <a:rPr lang="en-US" dirty="0" err="1" smtClean="0"/>
              <a:t>SpaCal</a:t>
            </a:r>
            <a:r>
              <a:rPr lang="en-US" dirty="0" smtClean="0"/>
              <a:t> (</a:t>
            </a:r>
            <a:r>
              <a:rPr lang="en-US" dirty="0" err="1" smtClean="0"/>
              <a:t>elm+hadr</a:t>
            </a:r>
            <a:r>
              <a:rPr lang="en-US" dirty="0" smtClean="0"/>
              <a:t>)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elm</a:t>
            </a:r>
            <a:r>
              <a:rPr lang="en-US" dirty="0" smtClean="0"/>
              <a:t> =12%/√E</a:t>
            </a:r>
          </a:p>
          <a:p>
            <a:r>
              <a:rPr lang="en-US" dirty="0" smtClean="0"/>
              <a:t>B/C/FST</a:t>
            </a:r>
          </a:p>
          <a:p>
            <a:r>
              <a:rPr lang="en-US" dirty="0" smtClean="0"/>
              <a:t>CIP</a:t>
            </a:r>
          </a:p>
          <a:p>
            <a:r>
              <a:rPr lang="en-US" dirty="0" err="1" smtClean="0"/>
              <a:t>Driftchamber</a:t>
            </a:r>
            <a:r>
              <a:rPr lang="en-US" dirty="0" smtClean="0"/>
              <a:t> (CJC) …</a:t>
            </a:r>
          </a:p>
          <a:p>
            <a:r>
              <a:rPr lang="en-US" dirty="0" smtClean="0"/>
              <a:t>Trigger: </a:t>
            </a:r>
            <a:r>
              <a:rPr lang="en-US" dirty="0" err="1" smtClean="0"/>
              <a:t>LAr</a:t>
            </a:r>
            <a:r>
              <a:rPr lang="en-US" dirty="0" smtClean="0"/>
              <a:t>, CIP, FTT, BST </a:t>
            </a:r>
          </a:p>
          <a:p>
            <a:endParaRPr lang="en-US" sz="1600" dirty="0" smtClean="0"/>
          </a:p>
          <a:p>
            <a:r>
              <a:rPr lang="en-US" sz="1600" dirty="0" smtClean="0"/>
              <a:t>Alignment (trackers, </a:t>
            </a:r>
            <a:r>
              <a:rPr lang="en-US" sz="1600" dirty="0" err="1" smtClean="0"/>
              <a:t>Comptons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Calibration (</a:t>
            </a:r>
            <a:r>
              <a:rPr lang="en-US" sz="1600" dirty="0" err="1" smtClean="0"/>
              <a:t>kinem</a:t>
            </a:r>
            <a:r>
              <a:rPr lang="en-US" sz="1600" dirty="0" smtClean="0"/>
              <a:t>. </a:t>
            </a:r>
            <a:r>
              <a:rPr lang="en-US" sz="1600" dirty="0"/>
              <a:t>p</a:t>
            </a:r>
            <a:r>
              <a:rPr lang="en-US" sz="1600" dirty="0" smtClean="0"/>
              <a:t>eak, DA)</a:t>
            </a:r>
          </a:p>
          <a:p>
            <a:r>
              <a:rPr lang="en-US" sz="1600" dirty="0" smtClean="0"/>
              <a:t>Luminosity: </a:t>
            </a:r>
            <a:r>
              <a:rPr lang="en-US" sz="1600" dirty="0" err="1" smtClean="0"/>
              <a:t>ep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Wingdings"/>
              </a:rPr>
              <a:t>epγ</a:t>
            </a:r>
            <a:r>
              <a:rPr lang="en-US" sz="1600" dirty="0" smtClean="0">
                <a:sym typeface="Wingdings"/>
              </a:rPr>
              <a:t> (1%)</a:t>
            </a:r>
          </a:p>
          <a:p>
            <a:r>
              <a:rPr lang="en-US" sz="1600" dirty="0" smtClean="0">
                <a:sym typeface="Wingdings"/>
              </a:rPr>
              <a:t>MC simulation GEANT3 + physics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Redundant reconstruction of the</a:t>
            </a:r>
          </a:p>
          <a:p>
            <a:r>
              <a:rPr lang="en-US" sz="1600" dirty="0" smtClean="0">
                <a:sym typeface="Wingdings"/>
              </a:rPr>
              <a:t>kinematics from </a:t>
            </a:r>
            <a:r>
              <a:rPr lang="en-US" sz="1600" dirty="0" err="1" smtClean="0">
                <a:sym typeface="Wingdings"/>
              </a:rPr>
              <a:t>e</a:t>
            </a:r>
            <a:r>
              <a:rPr lang="en-US" sz="1600" dirty="0" smtClean="0">
                <a:sym typeface="Wingdings"/>
              </a:rPr>
              <a:t> and </a:t>
            </a:r>
            <a:r>
              <a:rPr lang="en-US" sz="1600" dirty="0" err="1" smtClean="0">
                <a:sym typeface="Wingdings"/>
              </a:rPr>
              <a:t>h(X</a:t>
            </a:r>
            <a:r>
              <a:rPr lang="en-US" sz="1600" dirty="0" smtClean="0">
                <a:sym typeface="Wingdings"/>
              </a:rPr>
              <a:t>) FS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450" y="4313806"/>
            <a:ext cx="3422650" cy="397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341" y="1811923"/>
            <a:ext cx="4001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neutral current DIS event in the H1 detector</a:t>
            </a:r>
            <a:endParaRPr lang="en-US" sz="16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44999"/>
            <a:ext cx="1168400" cy="81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42672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ZEUS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1" y="2514600"/>
            <a:ext cx="5466769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38100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Uranium/Sc –elm and </a:t>
            </a:r>
            <a:r>
              <a:rPr lang="en-US" dirty="0" err="1" smtClean="0"/>
              <a:t>hadronic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elm</a:t>
            </a:r>
            <a:r>
              <a:rPr lang="en-US" dirty="0" smtClean="0"/>
              <a:t> =18%/√E,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had</a:t>
            </a:r>
            <a:r>
              <a:rPr lang="en-US" dirty="0" smtClean="0"/>
              <a:t> =35%/√E</a:t>
            </a:r>
          </a:p>
          <a:p>
            <a:r>
              <a:rPr lang="en-US" dirty="0" smtClean="0"/>
              <a:t>MVD (fwd, central)</a:t>
            </a:r>
          </a:p>
          <a:p>
            <a:r>
              <a:rPr lang="en-US" dirty="0" err="1" smtClean="0"/>
              <a:t>Driftchamber</a:t>
            </a:r>
            <a:r>
              <a:rPr lang="en-US" dirty="0" smtClean="0"/>
              <a:t> (CTD) …</a:t>
            </a:r>
          </a:p>
          <a:p>
            <a:r>
              <a:rPr lang="en-US" dirty="0" smtClean="0"/>
              <a:t>Trigger: Calorimeter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856642"/>
            <a:ext cx="2851150" cy="65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850" y="2767199"/>
            <a:ext cx="2698750" cy="59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697515"/>
            <a:ext cx="1168400" cy="417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451350"/>
            <a:ext cx="2616200" cy="425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5029200"/>
            <a:ext cx="3200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Calibration and alignment methods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nd L measurement similar as for H1. Kinematic reconstruction different,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hich is at the origin of the systematic</a:t>
            </a:r>
          </a:p>
          <a:p>
            <a:r>
              <a:rPr lang="en-US" sz="1400" dirty="0"/>
              <a:t>e</a:t>
            </a:r>
            <a:r>
              <a:rPr lang="en-US" sz="1400" dirty="0" smtClean="0"/>
              <a:t>rror compensation in the combination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f the H1 and ZEUS cross section data.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48341" y="1811923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charged current DIS event in the ZEUS detector</a:t>
            </a:r>
            <a:endParaRPr lang="en-US" sz="16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429000" y="2767199"/>
          <a:ext cx="1003300" cy="1104900"/>
        </p:xfrm>
        <a:graphic>
          <a:graphicData uri="http://schemas.openxmlformats.org/presentationml/2006/ole">
            <p:oleObj spid="_x0000_s17410" name="Equation" r:id="rId8" imgW="1003300" imgH="1104900" progId="Equation.3">
              <p:embed/>
            </p:oleObj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3020" y="381000"/>
            <a:ext cx="1215679" cy="120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001"/>
            <a:ext cx="3581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=νW</a:t>
            </a:r>
            <a:r>
              <a:rPr lang="en-US" sz="1600" baseline="-25000" dirty="0" smtClean="0">
                <a:solidFill>
                  <a:srgbClr val="FF0000"/>
                </a:solidFill>
              </a:rPr>
              <a:t>2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1" y="762000"/>
            <a:ext cx="4795439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5800"/>
            <a:ext cx="2455704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4114800"/>
            <a:ext cx="4267200" cy="21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4953000"/>
            <a:ext cx="13306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First F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1600" b="1" dirty="0" smtClean="0">
                <a:solidFill>
                  <a:srgbClr val="FF0000"/>
                </a:solidFill>
              </a:rPr>
              <a:t>data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</a:rPr>
              <a:t>aken in 1992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L=0.03 pb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-1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H1: </a:t>
            </a:r>
            <a:r>
              <a:rPr lang="en-US" sz="1600" b="1" dirty="0" err="1" smtClean="0">
                <a:solidFill>
                  <a:srgbClr val="FF0000"/>
                </a:solidFill>
              </a:rPr>
              <a:t>e</a:t>
            </a:r>
            <a:r>
              <a:rPr lang="en-US" sz="1600" b="1" dirty="0" smtClean="0">
                <a:solidFill>
                  <a:srgbClr val="FF0000"/>
                </a:solidFill>
              </a:rPr>
              <a:t> and </a:t>
            </a:r>
            <a:r>
              <a:rPr lang="en-US" sz="1600" b="1" dirty="0" err="1" smtClean="0">
                <a:solidFill>
                  <a:srgbClr val="FF0000"/>
                </a:solidFill>
              </a:rPr>
              <a:t>h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ZEUS: DA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206" y="127001"/>
            <a:ext cx="2851182" cy="3718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162" y="457200"/>
            <a:ext cx="719044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046" y="3905242"/>
            <a:ext cx="3140342" cy="2371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544" y="6276438"/>
            <a:ext cx="2887844" cy="2909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1981200"/>
            <a:ext cx="108515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Most recent</a:t>
            </a:r>
          </a:p>
          <a:p>
            <a:r>
              <a:rPr lang="en-US" sz="1400" b="1" dirty="0" smtClean="0"/>
              <a:t>F</a:t>
            </a:r>
            <a:r>
              <a:rPr lang="en-US" sz="1400" b="1" baseline="-25000" dirty="0" smtClean="0"/>
              <a:t>2 </a:t>
            </a:r>
            <a:r>
              <a:rPr lang="en-US" sz="1400" b="1" dirty="0" smtClean="0"/>
              <a:t> from 00</a:t>
            </a:r>
          </a:p>
          <a:p>
            <a:r>
              <a:rPr lang="en-US" sz="1400" b="1" dirty="0" smtClean="0"/>
              <a:t>L=22 pb</a:t>
            </a:r>
            <a:r>
              <a:rPr lang="en-US" sz="1400" b="1" baseline="30000" dirty="0" smtClean="0"/>
              <a:t>-1</a:t>
            </a:r>
            <a:endParaRPr lang="en-US" sz="1400" b="1" dirty="0" smtClean="0"/>
          </a:p>
          <a:p>
            <a:r>
              <a:rPr lang="en-US" sz="1400" b="1" dirty="0" smtClean="0"/>
              <a:t>H1: </a:t>
            </a:r>
            <a:r>
              <a:rPr lang="en-US" sz="1400" b="1" dirty="0" err="1" smtClean="0"/>
              <a:t>e</a:t>
            </a:r>
            <a:r>
              <a:rPr lang="en-US" sz="1400" b="1" dirty="0" smtClean="0"/>
              <a:t> and </a:t>
            </a:r>
            <a:r>
              <a:rPr lang="en-US" sz="1400" b="1" dirty="0" err="1" smtClean="0"/>
              <a:t>Σ</a:t>
            </a:r>
            <a:endParaRPr lang="en-US" sz="1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199221"/>
            <a:ext cx="115752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Most recent</a:t>
            </a:r>
          </a:p>
          <a:p>
            <a:r>
              <a:rPr lang="en-US" sz="1400" b="1" dirty="0" smtClean="0"/>
              <a:t>F</a:t>
            </a:r>
            <a:r>
              <a:rPr lang="en-US" sz="1400" b="1" baseline="-25000" dirty="0" smtClean="0"/>
              <a:t>2,L </a:t>
            </a:r>
            <a:r>
              <a:rPr lang="en-US" sz="1400" b="1" dirty="0" smtClean="0"/>
              <a:t> from 07</a:t>
            </a:r>
          </a:p>
          <a:p>
            <a:r>
              <a:rPr lang="en-US" sz="1400" b="1" dirty="0" smtClean="0"/>
              <a:t>14+7+44 pb</a:t>
            </a:r>
            <a:r>
              <a:rPr lang="en-US" sz="1400" b="1" baseline="30000" dirty="0" smtClean="0"/>
              <a:t>-1</a:t>
            </a:r>
            <a:endParaRPr lang="en-US" sz="1400" b="1" dirty="0" smtClean="0"/>
          </a:p>
          <a:p>
            <a:r>
              <a:rPr lang="en-US" sz="1400" b="1" dirty="0" smtClean="0"/>
              <a:t>ZEUS: </a:t>
            </a:r>
            <a:r>
              <a:rPr lang="en-US" sz="1400" b="1" dirty="0" err="1" smtClean="0"/>
              <a:t>e</a:t>
            </a:r>
            <a:endParaRPr lang="en-US" sz="1400" b="1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2206" y="3660182"/>
            <a:ext cx="1797106" cy="24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349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lowest Q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,x measurement of </a:t>
            </a:r>
            <a:r>
              <a:rPr lang="en-US" sz="2400" b="1" dirty="0" err="1" smtClean="0"/>
              <a:t>σ</a:t>
            </a:r>
            <a:r>
              <a:rPr lang="en-US" sz="2400" b="1" baseline="-25000" dirty="0" err="1" smtClean="0"/>
              <a:t>r</a:t>
            </a:r>
            <a:r>
              <a:rPr lang="en-US" sz="2400" b="1" dirty="0" smtClean="0"/>
              <a:t> by H1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3431112" cy="227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19201"/>
            <a:ext cx="4267200" cy="5114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832" y="977900"/>
            <a:ext cx="3288080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H1: DESY 08-171 to appear</a:t>
            </a:r>
          </a:p>
          <a:p>
            <a:endParaRPr lang="en-US" sz="1400" dirty="0" smtClean="0"/>
          </a:p>
          <a:p>
            <a:r>
              <a:rPr lang="en-US" sz="1400" dirty="0" smtClean="0"/>
              <a:t>Detailed account of methods.</a:t>
            </a:r>
          </a:p>
          <a:p>
            <a:r>
              <a:rPr lang="en-US" sz="1400" dirty="0" smtClean="0"/>
              <a:t>Lowest 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accessed by shifting vertex,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nd using low edge of BDC + BST</a:t>
            </a:r>
          </a:p>
          <a:p>
            <a:endParaRPr lang="en-US" sz="1400" dirty="0" smtClean="0"/>
          </a:p>
          <a:p>
            <a:r>
              <a:rPr lang="en-US" sz="1400" dirty="0" smtClean="0"/>
              <a:t>Reanalysis of 97 data, +3% (</a:t>
            </a:r>
            <a:r>
              <a:rPr lang="en-US" sz="1400" dirty="0" err="1" smtClean="0"/>
              <a:t>lumi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Novel combination method to combine</a:t>
            </a:r>
          </a:p>
          <a:p>
            <a:r>
              <a:rPr lang="en-US" sz="1400" dirty="0" smtClean="0"/>
              <a:t>different measurements </a:t>
            </a:r>
            <a:r>
              <a:rPr lang="en-US" sz="1000" dirty="0" smtClean="0"/>
              <a:t>(</a:t>
            </a:r>
            <a:r>
              <a:rPr lang="en-US" sz="1000" dirty="0" err="1" smtClean="0"/>
              <a:t>S.Glazov</a:t>
            </a:r>
            <a:r>
              <a:rPr lang="en-US" sz="1000" dirty="0" smtClean="0"/>
              <a:t>, DIS05)</a:t>
            </a:r>
          </a:p>
          <a:p>
            <a:r>
              <a:rPr lang="en-US" sz="1400" dirty="0" smtClean="0"/>
              <a:t>based on 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 err="1" smtClean="0"/>
              <a:t>minimisation</a:t>
            </a:r>
            <a:r>
              <a:rPr lang="en-US" sz="1400" dirty="0" smtClean="0"/>
              <a:t> with adjustment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f systematic errors.</a:t>
            </a:r>
          </a:p>
          <a:p>
            <a:endParaRPr lang="en-US" sz="1400" dirty="0" smtClean="0"/>
          </a:p>
          <a:p>
            <a:r>
              <a:rPr lang="en-US" sz="1400" dirty="0" smtClean="0"/>
              <a:t>0.2% energy scale uncertainty in kinematic</a:t>
            </a:r>
          </a:p>
          <a:p>
            <a:r>
              <a:rPr lang="en-US" sz="1400" dirty="0" smtClean="0"/>
              <a:t>peak (E’ =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), lower scales from π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, J/ψ</a:t>
            </a:r>
          </a:p>
          <a:p>
            <a:r>
              <a:rPr lang="en-US" sz="1400" dirty="0" smtClean="0"/>
              <a:t>and QED Compton events.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41880" y="6403037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Lowest  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 better  covered  by  ZEUS  BPT  data.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2975</Words>
  <Application>Microsoft Macintosh PowerPoint</Application>
  <PresentationFormat>On-screen Show (4:3)</PresentationFormat>
  <Paragraphs>459</Paragraphs>
  <Slides>34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Structure Functions at HERA </vt:lpstr>
      <vt:lpstr>Deep Inelastic e/μp Scattering</vt:lpstr>
      <vt:lpstr>Neutral (NC) and Charged Current (CC) DIS Cross Sections</vt:lpstr>
      <vt:lpstr>Slide 4</vt:lpstr>
      <vt:lpstr>Slide 5</vt:lpstr>
      <vt:lpstr>H1</vt:lpstr>
      <vt:lpstr>ZEUS</vt:lpstr>
      <vt:lpstr> F2=νW2</vt:lpstr>
      <vt:lpstr>The lowest Q2,x measurement of σr by H1</vt:lpstr>
      <vt:lpstr>The most precise F2 measurement, H1 </vt:lpstr>
      <vt:lpstr>Low x - Violations of Bjorken Scaling</vt:lpstr>
      <vt:lpstr>The new high Q2  CC (e-pνX)  measurement  by ZEUS </vt:lpstr>
      <vt:lpstr>The new high Q2  NC (e-pe-X) measurement by ZEUS </vt:lpstr>
      <vt:lpstr>QCD Fits of HERA Structure Function Data</vt:lpstr>
      <vt:lpstr>The most recent NLO fit (H1PDF2009)</vt:lpstr>
      <vt:lpstr>Combination of H1 and ZEUS inclusive Data – xF3</vt:lpstr>
      <vt:lpstr>Combination of H1 and ZEUS inclusive Data – A±</vt:lpstr>
      <vt:lpstr>Combination of H1+ZEUS Data </vt:lpstr>
      <vt:lpstr>Expectations on FL </vt:lpstr>
      <vt:lpstr>  FL - an experimental challenge  </vt:lpstr>
      <vt:lpstr>Background Subtraction - H1</vt:lpstr>
      <vt:lpstr>How to extract FL ?</vt:lpstr>
      <vt:lpstr>The Longitudinal Structure Function FL - H1</vt:lpstr>
      <vt:lpstr>The Longitudinal Structure Function - ZEUS</vt:lpstr>
      <vt:lpstr>Measuring FL in e+p HERA  </vt:lpstr>
      <vt:lpstr>Summary</vt:lpstr>
      <vt:lpstr>The Fermi Scale [1985-2010]</vt:lpstr>
      <vt:lpstr>Beyond HERA’s structure functions?</vt:lpstr>
      <vt:lpstr>Structure Functions with the LHeC</vt:lpstr>
      <vt:lpstr>pdf’s and New Physics at the LHC </vt:lpstr>
      <vt:lpstr>The TeV Scale [2010-2035..]</vt:lpstr>
      <vt:lpstr>DIS has been most exciting for decades  there can be a future to DIS, a tribute to</vt:lpstr>
      <vt:lpstr>Thank you</vt:lpstr>
      <vt:lpstr>The 10-100 GeV Energy Scale [1968-1986]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Functions</dc:title>
  <dc:creator>max klein</dc:creator>
  <cp:lastModifiedBy>max klein</cp:lastModifiedBy>
  <cp:revision>87</cp:revision>
  <cp:lastPrinted>2009-04-08T18:03:45Z</cp:lastPrinted>
  <dcterms:created xsi:type="dcterms:W3CDTF">2009-04-16T09:29:44Z</dcterms:created>
  <dcterms:modified xsi:type="dcterms:W3CDTF">2009-04-16T09:30:14Z</dcterms:modified>
</cp:coreProperties>
</file>