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92" r:id="rId2"/>
    <p:sldId id="300" r:id="rId3"/>
    <p:sldId id="309" r:id="rId4"/>
    <p:sldId id="258" r:id="rId5"/>
    <p:sldId id="304" r:id="rId6"/>
    <p:sldId id="257" r:id="rId7"/>
    <p:sldId id="301" r:id="rId8"/>
    <p:sldId id="303" r:id="rId9"/>
    <p:sldId id="284" r:id="rId10"/>
    <p:sldId id="294" r:id="rId11"/>
    <p:sldId id="259" r:id="rId12"/>
    <p:sldId id="261" r:id="rId13"/>
    <p:sldId id="293" r:id="rId14"/>
    <p:sldId id="262" r:id="rId15"/>
    <p:sldId id="267" r:id="rId16"/>
    <p:sldId id="264" r:id="rId17"/>
    <p:sldId id="263" r:id="rId18"/>
    <p:sldId id="313" r:id="rId19"/>
    <p:sldId id="265" r:id="rId20"/>
    <p:sldId id="310" r:id="rId21"/>
    <p:sldId id="266" r:id="rId22"/>
    <p:sldId id="272" r:id="rId23"/>
    <p:sldId id="269" r:id="rId24"/>
    <p:sldId id="280" r:id="rId25"/>
    <p:sldId id="276" r:id="rId26"/>
    <p:sldId id="268" r:id="rId27"/>
    <p:sldId id="279" r:id="rId28"/>
    <p:sldId id="287" r:id="rId29"/>
    <p:sldId id="281" r:id="rId30"/>
    <p:sldId id="278" r:id="rId31"/>
    <p:sldId id="295" r:id="rId32"/>
    <p:sldId id="296" r:id="rId33"/>
    <p:sldId id="297" r:id="rId34"/>
    <p:sldId id="298" r:id="rId35"/>
    <p:sldId id="299" r:id="rId36"/>
    <p:sldId id="311" r:id="rId37"/>
    <p:sldId id="312" r:id="rId38"/>
    <p:sldId id="290" r:id="rId39"/>
    <p:sldId id="306" r:id="rId40"/>
    <p:sldId id="314" r:id="rId41"/>
    <p:sldId id="291" r:id="rId42"/>
    <p:sldId id="307" r:id="rId43"/>
    <p:sldId id="288" r:id="rId44"/>
    <p:sldId id="283" r:id="rId45"/>
    <p:sldId id="308" r:id="rId46"/>
    <p:sldId id="305" r:id="rId47"/>
    <p:sldId id="302" r:id="rId48"/>
    <p:sldId id="289" r:id="rId49"/>
    <p:sldId id="277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8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8673" autoAdjust="0"/>
    <p:restoredTop sz="94660"/>
  </p:normalViewPr>
  <p:slideViewPr>
    <p:cSldViewPr snapToGrid="0" snapToObjects="1">
      <p:cViewPr>
        <p:scale>
          <a:sx n="95" d="100"/>
          <a:sy n="95" d="100"/>
        </p:scale>
        <p:origin x="-7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1C052-30BB-934A-AED6-763E85F7A5C3}" type="datetimeFigureOut">
              <a:rPr lang="en-US" smtClean="0"/>
              <a:t>12/5/12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770C4-5EE3-704C-A64C-926758F6B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54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D7E1E31-D773-A744-B8DD-C042CBAE2D2B}" type="slidenum">
              <a:rPr lang="en-US" sz="1200"/>
              <a:pPr algn="r"/>
              <a:t>45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975AF9-F449-4AD4-A295-D78FBCF3A708}" type="slidenum">
              <a:rPr lang="en-US">
                <a:solidFill>
                  <a:srgbClr val="000000"/>
                </a:solidFill>
              </a:rPr>
              <a:pPr eaLnBrk="1" hangingPunct="1"/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41DC-2C4F-CF45-A380-E95EB4C2BD4B}" type="datetimeFigureOut">
              <a:rPr lang="en-US" smtClean="0"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BC15-D56F-B04D-9DA6-C9B381620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4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41DC-2C4F-CF45-A380-E95EB4C2BD4B}" type="datetimeFigureOut">
              <a:rPr lang="en-US" smtClean="0"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BC15-D56F-B04D-9DA6-C9B381620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3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41DC-2C4F-CF45-A380-E95EB4C2BD4B}" type="datetimeFigureOut">
              <a:rPr lang="en-US" smtClean="0"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BC15-D56F-B04D-9DA6-C9B381620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7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41DC-2C4F-CF45-A380-E95EB4C2BD4B}" type="datetimeFigureOut">
              <a:rPr lang="en-US" smtClean="0"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BC15-D56F-B04D-9DA6-C9B381620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4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41DC-2C4F-CF45-A380-E95EB4C2BD4B}" type="datetimeFigureOut">
              <a:rPr lang="en-US" smtClean="0"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BC15-D56F-B04D-9DA6-C9B381620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9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41DC-2C4F-CF45-A380-E95EB4C2BD4B}" type="datetimeFigureOut">
              <a:rPr lang="en-US" smtClean="0"/>
              <a:t>12/5/12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BC15-D56F-B04D-9DA6-C9B381620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86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41DC-2C4F-CF45-A380-E95EB4C2BD4B}" type="datetimeFigureOut">
              <a:rPr lang="en-US" smtClean="0"/>
              <a:t>12/5/12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BC15-D56F-B04D-9DA6-C9B381620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05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41DC-2C4F-CF45-A380-E95EB4C2BD4B}" type="datetimeFigureOut">
              <a:rPr lang="en-US" smtClean="0"/>
              <a:t>12/5/12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BC15-D56F-B04D-9DA6-C9B381620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6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41DC-2C4F-CF45-A380-E95EB4C2BD4B}" type="datetimeFigureOut">
              <a:rPr lang="en-US" smtClean="0"/>
              <a:t>12/5/12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BC15-D56F-B04D-9DA6-C9B381620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28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41DC-2C4F-CF45-A380-E95EB4C2BD4B}" type="datetimeFigureOut">
              <a:rPr lang="en-US" smtClean="0"/>
              <a:t>12/5/12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BC15-D56F-B04D-9DA6-C9B381620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5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41DC-2C4F-CF45-A380-E95EB4C2BD4B}" type="datetimeFigureOut">
              <a:rPr lang="en-US" smtClean="0"/>
              <a:t>12/5/12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BC15-D56F-B04D-9DA6-C9B381620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19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841DC-2C4F-CF45-A380-E95EB4C2BD4B}" type="datetimeFigureOut">
              <a:rPr lang="en-US" smtClean="0"/>
              <a:t>12/5/12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1BC15-D56F-B04D-9DA6-C9B381620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8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20" Type="http://schemas.openxmlformats.org/officeDocument/2006/relationships/image" Target="../media/image55.jpe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oleObject" Target="???" TargetMode="External"/><Relationship Id="rId24" Type="http://schemas.openxmlformats.org/officeDocument/2006/relationships/image" Target="../media/image36.png"/><Relationship Id="rId25" Type="http://schemas.openxmlformats.org/officeDocument/2006/relationships/image" Target="../media/image37.png"/><Relationship Id="rId26" Type="http://schemas.openxmlformats.org/officeDocument/2006/relationships/image" Target="../media/image13.png"/><Relationship Id="rId10" Type="http://schemas.openxmlformats.org/officeDocument/2006/relationships/image" Target="../media/image45.wmf"/><Relationship Id="rId11" Type="http://schemas.openxmlformats.org/officeDocument/2006/relationships/image" Target="../media/image46.png"/><Relationship Id="rId12" Type="http://schemas.openxmlformats.org/officeDocument/2006/relationships/image" Target="../media/image47.jpeg"/><Relationship Id="rId13" Type="http://schemas.openxmlformats.org/officeDocument/2006/relationships/image" Target="../media/image48.jpeg"/><Relationship Id="rId14" Type="http://schemas.openxmlformats.org/officeDocument/2006/relationships/image" Target="../media/image49.jpeg"/><Relationship Id="rId15" Type="http://schemas.openxmlformats.org/officeDocument/2006/relationships/image" Target="../media/image50.png"/><Relationship Id="rId16" Type="http://schemas.openxmlformats.org/officeDocument/2006/relationships/image" Target="../media/image51.jpeg"/><Relationship Id="rId17" Type="http://schemas.openxmlformats.org/officeDocument/2006/relationships/image" Target="../media/image52.png"/><Relationship Id="rId18" Type="http://schemas.openxmlformats.org/officeDocument/2006/relationships/image" Target="../media/image53.jpeg"/><Relationship Id="rId19" Type="http://schemas.openxmlformats.org/officeDocument/2006/relationships/image" Target="../media/image5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png"/><Relationship Id="rId5" Type="http://schemas.openxmlformats.org/officeDocument/2006/relationships/image" Target="../media/image7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g"/><Relationship Id="rId3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Departments\GS\Groups\SEM\CE\Activities and Services\DO\Kosmicki\etudes\LHeC\20120613-last minute.com\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0" t="13137" r="13443" b="8539"/>
          <a:stretch/>
        </p:blipFill>
        <p:spPr bwMode="auto">
          <a:xfrm>
            <a:off x="117250" y="290286"/>
            <a:ext cx="8973002" cy="625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0333" y="776110"/>
            <a:ext cx="5073953" cy="114300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venir Heavy"/>
                <a:cs typeface="Avenir Heavy"/>
              </a:rPr>
              <a:t>The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Avenir Heavy"/>
                <a:cs typeface="Avenir Heavy"/>
              </a:rPr>
              <a:t>LHeC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venir Heavy"/>
                <a:cs typeface="Avenir Heavy"/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11523" y="3530336"/>
            <a:ext cx="2982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Avenir Heavy"/>
                <a:cs typeface="Avenir Heavy"/>
              </a:rPr>
              <a:t>Project Overview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Avenir Heavy"/>
                <a:cs typeface="Avenir Heavy"/>
              </a:rPr>
              <a:t>Physics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  <a:latin typeface="Avenir Heavy"/>
                <a:cs typeface="Avenir Heavy"/>
              </a:rPr>
              <a:t>Programme</a:t>
            </a:r>
            <a:endParaRPr lang="en-US" sz="2400" dirty="0" smtClean="0">
              <a:solidFill>
                <a:schemeClr val="bg1">
                  <a:lumMod val="65000"/>
                </a:schemeClr>
              </a:solidFill>
              <a:latin typeface="Avenir Heavy"/>
              <a:cs typeface="Avenir Heavy"/>
            </a:endParaRPr>
          </a:p>
          <a:p>
            <a:pPr algn="ct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Avenir Heavy"/>
                <a:cs typeface="Avenir Heavy"/>
              </a:rPr>
              <a:t>Accelerator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Avenir Heavy"/>
                <a:cs typeface="Avenir Heavy"/>
              </a:rPr>
              <a:t>Detector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2908" y="6180667"/>
            <a:ext cx="6607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Max Klein, University of Liverpool  -  University of Geneva</a:t>
            </a:r>
            <a:r>
              <a:rPr lang="en-US" smtClean="0">
                <a:solidFill>
                  <a:srgbClr val="D9D9D9"/>
                </a:solidFill>
              </a:rPr>
              <a:t>, </a:t>
            </a:r>
            <a:r>
              <a:rPr lang="en-US" smtClean="0">
                <a:solidFill>
                  <a:srgbClr val="D9D9D9"/>
                </a:solidFill>
              </a:rPr>
              <a:t>5.12.2012</a:t>
            </a:r>
            <a:endParaRPr lang="en-US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963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Detector supported by L3 Magnet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4" name="Image 0" descr="FigureX-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606569" y="1224697"/>
            <a:ext cx="5746061" cy="417614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72911" y="5775158"/>
            <a:ext cx="781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Installation study in CDR </a:t>
            </a:r>
            <a:r>
              <a:rPr lang="en-US" dirty="0" smtClean="0"/>
              <a:t>(</a:t>
            </a:r>
            <a:r>
              <a:rPr lang="en-US" dirty="0" err="1" smtClean="0"/>
              <a:t>Herve</a:t>
            </a:r>
            <a:r>
              <a:rPr lang="en-US" dirty="0" smtClean="0"/>
              <a:t>, </a:t>
            </a:r>
            <a:r>
              <a:rPr lang="en-US" dirty="0" err="1" smtClean="0"/>
              <a:t>Ghaddi</a:t>
            </a:r>
            <a:r>
              <a:rPr lang="en-US" dirty="0" smtClean="0"/>
              <a:t>):  30 months for removal and installation</a:t>
            </a:r>
          </a:p>
          <a:p>
            <a:r>
              <a:rPr lang="en-US" dirty="0"/>
              <a:t>w</a:t>
            </a:r>
            <a:r>
              <a:rPr lang="en-US" dirty="0" smtClean="0"/>
              <a:t>hich is compatible with LHC shutdown for HL-LHC (“LS3”)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24089" y="-2074333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High Precision DIS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2911" y="282222"/>
            <a:ext cx="77724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Avenir Heavy"/>
                <a:cs typeface="Avenir Heavy"/>
              </a:rPr>
              <a:t>High Precision DIS 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63" y="1048456"/>
            <a:ext cx="8467726" cy="4059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3778" y="5108223"/>
            <a:ext cx="42114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&gt;&gt; M</a:t>
            </a:r>
            <a:r>
              <a:rPr lang="en-US" sz="1600" baseline="-25000" dirty="0" smtClean="0"/>
              <a:t>Z,W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hi luminosity, large acceptance</a:t>
            </a:r>
          </a:p>
          <a:p>
            <a:r>
              <a:rPr lang="en-US" sz="1600" dirty="0" smtClean="0"/>
              <a:t>Unprecedented precision in NC and CC</a:t>
            </a:r>
          </a:p>
          <a:p>
            <a:r>
              <a:rPr lang="en-US" sz="1600" dirty="0" smtClean="0"/>
              <a:t>Contact interactions probed to 50 </a:t>
            </a:r>
            <a:r>
              <a:rPr lang="en-US" sz="1600" dirty="0" err="1" smtClean="0"/>
              <a:t>TeV</a:t>
            </a:r>
            <a:endParaRPr lang="en-US" sz="1600" dirty="0" smtClean="0"/>
          </a:p>
          <a:p>
            <a:r>
              <a:rPr lang="en-US" sz="1600" dirty="0" smtClean="0"/>
              <a:t>Scale dependence of sin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θ left and right to LEP</a:t>
            </a:r>
          </a:p>
          <a:p>
            <a:endParaRPr lang="en-US" sz="1600" dirty="0"/>
          </a:p>
          <a:p>
            <a:r>
              <a:rPr lang="en-US" sz="1600" b="1" dirty="0" smtClean="0">
                <a:sym typeface="Wingdings"/>
              </a:rPr>
              <a:t> A renaissance of deep inelastic scattering </a:t>
            </a:r>
            <a:endParaRPr lang="en-US" sz="16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224158" y="5148541"/>
            <a:ext cx="29082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Solving a 40 year puzzle: </a:t>
            </a:r>
          </a:p>
          <a:p>
            <a:r>
              <a:rPr lang="en-US" sz="1600" dirty="0" smtClean="0"/>
              <a:t>α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 small in DIS or high with jets?</a:t>
            </a:r>
          </a:p>
          <a:p>
            <a:r>
              <a:rPr lang="en-US" sz="1600" dirty="0" smtClean="0"/>
              <a:t>Per mille measurement accuracy</a:t>
            </a:r>
          </a:p>
          <a:p>
            <a:r>
              <a:rPr lang="en-US" sz="1600" dirty="0" smtClean="0"/>
              <a:t>Testing QCD lattice calculations </a:t>
            </a:r>
          </a:p>
          <a:p>
            <a:r>
              <a:rPr lang="en-US" sz="1600" dirty="0" smtClean="0"/>
              <a:t>Constraining GUT </a:t>
            </a:r>
            <a:r>
              <a:rPr lang="en-US" sz="1200" dirty="0" smtClean="0"/>
              <a:t>(CMSSM40.2.5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Charm mass to 3MeV, N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LO</a:t>
            </a:r>
          </a:p>
        </p:txBody>
      </p:sp>
    </p:spTree>
    <p:extLst>
      <p:ext uri="{BB962C8B-B14F-4D97-AF65-F5344CB8AC3E}">
        <p14:creationId xmlns:p14="http://schemas.microsoft.com/office/powerpoint/2010/main" val="294718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8499" y="282222"/>
            <a:ext cx="7416812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PDFs from 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venir Heavy"/>
                <a:cs typeface="Avenir Heavy"/>
              </a:rPr>
              <a:t>HERA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venir Heavy"/>
                <a:cs typeface="Avenir Heavy"/>
              </a:rPr>
              <a:t>+LHC </a:t>
            </a:r>
            <a:r>
              <a:rPr lang="en-US" sz="3600" dirty="0" smtClean="0">
                <a:latin typeface="Avenir Heavy"/>
                <a:cs typeface="Avenir Heavy"/>
              </a:rPr>
              <a:t>and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Avenir Heavy"/>
                <a:cs typeface="Avenir Heavy"/>
              </a:rPr>
              <a:t>LHeC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699" y="1259912"/>
            <a:ext cx="6774612" cy="2229178"/>
          </a:xfrm>
          <a:prstGeom prst="rect">
            <a:avLst/>
          </a:prstGeom>
        </p:spPr>
      </p:pic>
      <p:pic>
        <p:nvPicPr>
          <p:cNvPr id="9" name="Picture 8" descr="strangelh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77" y="3135305"/>
            <a:ext cx="3321934" cy="39684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5721" y="1933054"/>
            <a:ext cx="1425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QCD fit with free</a:t>
            </a:r>
          </a:p>
          <a:p>
            <a:r>
              <a:rPr lang="en-US" sz="1200" dirty="0" err="1"/>
              <a:t>u</a:t>
            </a:r>
            <a:r>
              <a:rPr lang="en-US" sz="1200" dirty="0" err="1" smtClean="0"/>
              <a:t>,d,s</a:t>
            </a:r>
            <a:r>
              <a:rPr lang="en-US" sz="1200" dirty="0" smtClean="0"/>
              <a:t>, HERA plus ultimate ATLAS and </a:t>
            </a:r>
          </a:p>
          <a:p>
            <a:r>
              <a:rPr lang="en-US" sz="1200" dirty="0" smtClean="0"/>
              <a:t>full systematic error simulation on </a:t>
            </a:r>
            <a:r>
              <a:rPr lang="en-US" sz="1200" dirty="0" err="1" smtClean="0"/>
              <a:t>LHeC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964214" y="953715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</a:t>
            </a:r>
            <a:r>
              <a:rPr lang="en-US" sz="1400" dirty="0" smtClean="0"/>
              <a:t> valence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445828" y="971858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strange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7214" y="6186715"/>
            <a:ext cx="3967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Direct strange measurement from charged current</a:t>
            </a:r>
          </a:p>
          <a:p>
            <a:r>
              <a:rPr lang="en-US" sz="1400" dirty="0" err="1" smtClean="0">
                <a:cs typeface="Baskerville"/>
              </a:rPr>
              <a:t>Ws</a:t>
            </a:r>
            <a:r>
              <a:rPr lang="en-US" sz="1100" dirty="0" err="1">
                <a:cs typeface="Baskerville"/>
                <a:sym typeface="Wingdings"/>
              </a:rPr>
              <a:t></a:t>
            </a:r>
            <a:r>
              <a:rPr lang="en-US" sz="1400" dirty="0" err="1">
                <a:cs typeface="Baskerville"/>
                <a:sym typeface="Wingdings"/>
              </a:rPr>
              <a:t>c</a:t>
            </a:r>
            <a:r>
              <a:rPr lang="en-US" sz="1400" dirty="0">
                <a:cs typeface="Baskerville"/>
                <a:sym typeface="Wingdings"/>
              </a:rPr>
              <a:t> in </a:t>
            </a:r>
            <a:r>
              <a:rPr lang="en-US" sz="1400" dirty="0" err="1">
                <a:cs typeface="Baskerville"/>
                <a:sym typeface="Wingdings"/>
              </a:rPr>
              <a:t>ep</a:t>
            </a:r>
            <a:r>
              <a:rPr lang="en-US" sz="1400" dirty="0">
                <a:cs typeface="Baskerville"/>
                <a:sym typeface="Wingdings"/>
              </a:rPr>
              <a:t> </a:t>
            </a:r>
            <a:r>
              <a:rPr lang="en-US" sz="1100" dirty="0">
                <a:cs typeface="Baskerville"/>
                <a:sym typeface="Wingdings"/>
              </a:rPr>
              <a:t></a:t>
            </a:r>
            <a:r>
              <a:rPr lang="en-US" sz="1400" dirty="0">
                <a:cs typeface="Baskerville"/>
                <a:sym typeface="Wingdings"/>
              </a:rPr>
              <a:t> </a:t>
            </a:r>
            <a:r>
              <a:rPr lang="en-US" sz="1400" dirty="0" err="1" smtClean="0">
                <a:cs typeface="Baskerville"/>
                <a:sym typeface="Wingdings"/>
              </a:rPr>
              <a:t>νcX</a:t>
            </a:r>
            <a:r>
              <a:rPr lang="en-US" sz="1400" dirty="0" smtClean="0">
                <a:cs typeface="Baskerville"/>
                <a:sym typeface="Wingdings"/>
              </a:rPr>
              <a:t> </a:t>
            </a:r>
            <a:r>
              <a:rPr lang="en-US" sz="1100" dirty="0" smtClean="0">
                <a:cs typeface="Baskerville"/>
                <a:sym typeface="Wingdings"/>
              </a:rPr>
              <a:t>[high </a:t>
            </a:r>
            <a:r>
              <a:rPr lang="en-US" sz="1100" dirty="0" err="1" smtClean="0">
                <a:cs typeface="Baskerville"/>
                <a:sym typeface="Wingdings"/>
              </a:rPr>
              <a:t>lumi</a:t>
            </a:r>
            <a:r>
              <a:rPr lang="en-US" sz="1100" dirty="0" smtClean="0">
                <a:cs typeface="Baskerville"/>
                <a:sym typeface="Wingdings"/>
              </a:rPr>
              <a:t>, large range, small spot ~7μm</a:t>
            </a:r>
            <a:r>
              <a:rPr lang="en-US" sz="1100" baseline="30000" dirty="0" smtClean="0">
                <a:cs typeface="Baskerville"/>
                <a:sym typeface="Wingdings"/>
              </a:rPr>
              <a:t>2</a:t>
            </a:r>
            <a:r>
              <a:rPr lang="en-US" sz="1100" dirty="0" smtClean="0">
                <a:cs typeface="Baskerville"/>
                <a:sym typeface="Wingdings"/>
              </a:rPr>
              <a:t>]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399143" y="3525375"/>
            <a:ext cx="4254500" cy="3046988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DIS is the appropriate process to determine PDFs (just compare HERA – </a:t>
            </a:r>
            <a:r>
              <a:rPr lang="en-US" sz="1600" dirty="0" err="1" smtClean="0"/>
              <a:t>Tevatron</a:t>
            </a:r>
            <a:r>
              <a:rPr lang="en-US" sz="1600" dirty="0" smtClean="0"/>
              <a:t> PDF constraints)</a:t>
            </a:r>
          </a:p>
          <a:p>
            <a:endParaRPr lang="en-US" sz="1600" dirty="0"/>
          </a:p>
          <a:p>
            <a:r>
              <a:rPr lang="en-US" sz="1600" b="1" dirty="0" err="1" smtClean="0"/>
              <a:t>LHeC</a:t>
            </a:r>
            <a:r>
              <a:rPr lang="en-US" sz="1600" b="1" dirty="0" smtClean="0"/>
              <a:t>: first time ever to fully determine PDFs</a:t>
            </a:r>
            <a:r>
              <a:rPr lang="en-US" sz="1600" dirty="0" smtClean="0"/>
              <a:t>, free of symmetry and ad hoc assumptions</a:t>
            </a:r>
          </a:p>
          <a:p>
            <a:r>
              <a:rPr lang="en-US" sz="1600" dirty="0" smtClean="0"/>
              <a:t>in huge and unexplored kinematic range</a:t>
            </a:r>
          </a:p>
          <a:p>
            <a:endParaRPr lang="en-US" sz="1600" dirty="0"/>
          </a:p>
          <a:p>
            <a:r>
              <a:rPr lang="en-US" sz="1600" dirty="0" smtClean="0"/>
              <a:t>LHC: precision </a:t>
            </a:r>
            <a:r>
              <a:rPr lang="en-US" sz="1600" dirty="0" err="1" smtClean="0"/>
              <a:t>Drell</a:t>
            </a:r>
            <a:r>
              <a:rPr lang="en-US" sz="1600" dirty="0" smtClean="0"/>
              <a:t>-Yan data provide constraints</a:t>
            </a:r>
          </a:p>
          <a:p>
            <a:r>
              <a:rPr lang="en-US" sz="1600" i="1" dirty="0" smtClean="0"/>
              <a:t>(</a:t>
            </a:r>
            <a:r>
              <a:rPr lang="en-US" sz="1600" i="1" dirty="0" err="1" smtClean="0"/>
              <a:t>cf</a:t>
            </a:r>
            <a:r>
              <a:rPr lang="en-US" sz="1600" i="1" dirty="0" smtClean="0"/>
              <a:t> for example the ATLAS determination of s/d)</a:t>
            </a:r>
          </a:p>
          <a:p>
            <a:r>
              <a:rPr lang="en-US" sz="1600" dirty="0" smtClean="0"/>
              <a:t>Yet, high precision (&lt;1%) only achievable at W,Z</a:t>
            </a:r>
          </a:p>
          <a:p>
            <a:r>
              <a:rPr lang="en-US" sz="1600" dirty="0"/>
              <a:t>s</a:t>
            </a:r>
            <a:r>
              <a:rPr lang="en-US" sz="1600" dirty="0" smtClean="0"/>
              <a:t>cale (miss the evolution) and large </a:t>
            </a:r>
            <a:r>
              <a:rPr lang="en-US" sz="1600" dirty="0" err="1" smtClean="0"/>
              <a:t>eweak</a:t>
            </a:r>
            <a:r>
              <a:rPr lang="en-US" sz="1600" dirty="0" smtClean="0"/>
              <a:t>-QCD theory uncertainties complicate interpretation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934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929" y="282222"/>
            <a:ext cx="7029954" cy="1143001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>
                <a:latin typeface="Avenir Heavy"/>
                <a:cs typeface="Avenir Heavy"/>
              </a:rPr>
              <a:t>LHeC</a:t>
            </a:r>
            <a:r>
              <a:rPr lang="en-US" sz="3600" dirty="0" smtClean="0">
                <a:latin typeface="Avenir Heavy"/>
                <a:cs typeface="Avenir Heavy"/>
              </a:rPr>
              <a:t> and the HL-LHC </a:t>
            </a:r>
            <a:r>
              <a:rPr lang="en-US" sz="1800" dirty="0" smtClean="0">
                <a:latin typeface="Avenir Heavy"/>
                <a:cs typeface="Avenir Heavy"/>
              </a:rPr>
              <a:t>(SUSY searches)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884" y="5057666"/>
            <a:ext cx="8212004" cy="1569660"/>
          </a:xfrm>
          <a:prstGeom prst="rect">
            <a:avLst/>
          </a:prstGeom>
          <a:solidFill>
            <a:schemeClr val="accent3">
              <a:lumMod val="75000"/>
              <a:alpha val="2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 high energy and luminosity, the LHC search range will be extended to high masses,</a:t>
            </a:r>
          </a:p>
          <a:p>
            <a:r>
              <a:rPr lang="en-US" sz="1600" dirty="0"/>
              <a:t>u</a:t>
            </a:r>
            <a:r>
              <a:rPr lang="en-US" sz="1600" dirty="0" smtClean="0"/>
              <a:t>p to </a:t>
            </a:r>
            <a:r>
              <a:rPr lang="en-US" sz="1600" dirty="0"/>
              <a:t>5</a:t>
            </a:r>
            <a:r>
              <a:rPr lang="en-US" sz="1600" dirty="0" smtClean="0"/>
              <a:t> </a:t>
            </a:r>
            <a:r>
              <a:rPr lang="en-US" sz="1600" dirty="0" err="1" smtClean="0"/>
              <a:t>TeV</a:t>
            </a:r>
            <a:r>
              <a:rPr lang="en-US" sz="1600" dirty="0" smtClean="0"/>
              <a:t> in pair production. At correspondingly high x (&gt; 0.5) the PDFs are unknown to</a:t>
            </a:r>
          </a:p>
          <a:p>
            <a:r>
              <a:rPr lang="en-US" sz="1600" dirty="0" smtClean="0"/>
              <a:t>a considerable extent [</a:t>
            </a:r>
            <a:r>
              <a:rPr lang="en-US" sz="1600" dirty="0" err="1" smtClean="0"/>
              <a:t>cf</a:t>
            </a:r>
            <a:r>
              <a:rPr lang="en-US" sz="1600" dirty="0" smtClean="0"/>
              <a:t> </a:t>
            </a:r>
            <a:r>
              <a:rPr lang="en-US" sz="1600" dirty="0" err="1" smtClean="0"/>
              <a:t>gg</a:t>
            </a:r>
            <a:r>
              <a:rPr lang="en-US" sz="1600" dirty="0" smtClean="0"/>
              <a:t> luminosity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sym typeface="Wingdings"/>
              </a:rPr>
              <a:t>ğğ</a:t>
            </a:r>
            <a:r>
              <a:rPr lang="en-US" sz="1600" dirty="0" smtClean="0"/>
              <a:t> and gluon density from </a:t>
            </a:r>
            <a:r>
              <a:rPr lang="en-US" sz="1600" dirty="0" err="1" smtClean="0"/>
              <a:t>LHeC</a:t>
            </a:r>
            <a:r>
              <a:rPr lang="en-US" sz="1600" dirty="0" smtClean="0"/>
              <a:t> (10% at x=0.6)]</a:t>
            </a:r>
          </a:p>
          <a:p>
            <a:endParaRPr lang="en-US" sz="1600" dirty="0"/>
          </a:p>
          <a:p>
            <a:r>
              <a:rPr lang="en-US" sz="1600" b="1" dirty="0" smtClean="0"/>
              <a:t>The HL-LHC (search) </a:t>
            </a:r>
            <a:r>
              <a:rPr lang="en-US" sz="1600" b="1" dirty="0" err="1" smtClean="0"/>
              <a:t>programme</a:t>
            </a:r>
            <a:r>
              <a:rPr lang="en-US" sz="1600" b="1" dirty="0" smtClean="0"/>
              <a:t> requires a much more precise understanding of QCD</a:t>
            </a:r>
            <a:r>
              <a:rPr lang="en-US" sz="1600" dirty="0" smtClean="0"/>
              <a:t>,</a:t>
            </a:r>
          </a:p>
          <a:p>
            <a:r>
              <a:rPr lang="en-US" sz="1600" dirty="0"/>
              <a:t>w</a:t>
            </a:r>
            <a:r>
              <a:rPr lang="en-US" sz="1600" dirty="0" smtClean="0"/>
              <a:t>hich  the </a:t>
            </a:r>
            <a:r>
              <a:rPr lang="en-US" sz="1600" dirty="0" err="1" smtClean="0"/>
              <a:t>LHeC</a:t>
            </a:r>
            <a:r>
              <a:rPr lang="en-US" sz="1600" dirty="0" smtClean="0"/>
              <a:t> provides (strong coupling, gluon, valence, </a:t>
            </a:r>
            <a:r>
              <a:rPr lang="en-US" sz="1600" dirty="0" err="1"/>
              <a:t>f</a:t>
            </a:r>
            <a:r>
              <a:rPr lang="en-US" sz="1600" dirty="0" err="1" smtClean="0"/>
              <a:t>actorisation</a:t>
            </a:r>
            <a:r>
              <a:rPr lang="en-US" sz="1600" dirty="0" smtClean="0"/>
              <a:t>, saturation, diffraction..)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27" y="262467"/>
            <a:ext cx="1327116" cy="1003300"/>
          </a:xfrm>
          <a:prstGeom prst="rect">
            <a:avLst/>
          </a:prstGeom>
        </p:spPr>
      </p:pic>
      <p:pic>
        <p:nvPicPr>
          <p:cNvPr id="5" name="Picture 4" descr="kle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19" y="1425223"/>
            <a:ext cx="4317769" cy="3387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57" y="1462735"/>
            <a:ext cx="4650874" cy="33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7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Higgs and </a:t>
            </a:r>
            <a:r>
              <a:rPr lang="en-US" sz="3600" dirty="0" err="1" smtClean="0">
                <a:latin typeface="Avenir Heavy"/>
                <a:cs typeface="Avenir Heavy"/>
              </a:rPr>
              <a:t>LHeC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" y="3274786"/>
            <a:ext cx="3291064" cy="2656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0365" y="1016000"/>
            <a:ext cx="7583125" cy="830997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Precision measurements of couplings in WW and ZZ production (so far: bb in CC to 4%) </a:t>
            </a:r>
          </a:p>
          <a:p>
            <a:r>
              <a:rPr lang="en-US" sz="1600" dirty="0" smtClean="0">
                <a:sym typeface="Wingdings"/>
              </a:rPr>
              <a:t>Measurement of CP properties (J</a:t>
            </a:r>
            <a:r>
              <a:rPr lang="en-US" sz="1600" baseline="30000" dirty="0" smtClean="0">
                <a:sym typeface="Wingdings"/>
              </a:rPr>
              <a:t>PC</a:t>
            </a:r>
            <a:r>
              <a:rPr lang="en-US" sz="1600" dirty="0" smtClean="0">
                <a:sym typeface="Wingdings"/>
              </a:rPr>
              <a:t>=0</a:t>
            </a:r>
            <a:r>
              <a:rPr lang="en-US" sz="1600" baseline="30000" dirty="0" smtClean="0">
                <a:sym typeface="Wingdings"/>
              </a:rPr>
              <a:t>++ </a:t>
            </a:r>
            <a:r>
              <a:rPr lang="en-US" sz="1600" dirty="0" smtClean="0">
                <a:sym typeface="Wingdings"/>
              </a:rPr>
              <a:t>in SM; MSSM has 2  CP-even and 1 CP-odd states)</a:t>
            </a:r>
          </a:p>
          <a:p>
            <a:r>
              <a:rPr lang="en-US" sz="1600" dirty="0" smtClean="0">
                <a:sym typeface="Wingdings"/>
              </a:rPr>
              <a:t>Reduction of theoretical uncertainties for </a:t>
            </a:r>
            <a:r>
              <a:rPr lang="en-US" sz="1600" dirty="0" err="1" smtClean="0">
                <a:sym typeface="Wingdings"/>
              </a:rPr>
              <a:t>pp</a:t>
            </a:r>
            <a:r>
              <a:rPr lang="en-US" sz="1600" dirty="0" smtClean="0">
                <a:sym typeface="Wingdings"/>
              </a:rPr>
              <a:t> measurements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20286" y="2068702"/>
            <a:ext cx="2398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Initial study of </a:t>
            </a:r>
            <a:r>
              <a:rPr lang="en-US" sz="1400" dirty="0"/>
              <a:t>WW </a:t>
            </a:r>
            <a:r>
              <a:rPr lang="en-US" sz="1200" dirty="0">
                <a:sym typeface="Wingdings"/>
              </a:rPr>
              <a:t></a:t>
            </a:r>
            <a:r>
              <a:rPr lang="en-US" sz="1400" dirty="0">
                <a:sym typeface="Wingdings"/>
              </a:rPr>
              <a:t> H </a:t>
            </a:r>
            <a:r>
              <a:rPr lang="en-US" sz="1200" dirty="0">
                <a:sym typeface="Wingdings"/>
              </a:rPr>
              <a:t></a:t>
            </a:r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bb</a:t>
            </a:r>
            <a:endParaRPr lang="en-US" sz="1400" dirty="0">
              <a:sym typeface="Wingding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186" y="2521856"/>
            <a:ext cx="3217304" cy="3182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704" y="2189213"/>
            <a:ext cx="3115786" cy="3004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0365" y="2521856"/>
            <a:ext cx="32184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PGS for detector, cut based analysis,</a:t>
            </a:r>
          </a:p>
          <a:p>
            <a:r>
              <a:rPr lang="en-US" sz="1600" dirty="0" smtClean="0"/>
              <a:t>S/N =1, 500 H-bb events for 100fb</a:t>
            </a:r>
            <a:r>
              <a:rPr lang="en-US" sz="1600" baseline="30000" dirty="0" smtClean="0"/>
              <a:t>-1</a:t>
            </a: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53786" y="6368143"/>
            <a:ext cx="8401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With high luminosity the </a:t>
            </a:r>
            <a:r>
              <a:rPr lang="en-US" sz="1400" b="1" dirty="0" err="1" smtClean="0"/>
              <a:t>LHeC</a:t>
            </a:r>
            <a:r>
              <a:rPr lang="en-US" sz="1400" b="1" dirty="0" smtClean="0"/>
              <a:t> has a huge potential for precision Higgs physics</a:t>
            </a:r>
            <a:r>
              <a:rPr lang="en-US" sz="1400" dirty="0" smtClean="0"/>
              <a:t>, which is being further evaluated. 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617358" y="5720440"/>
            <a:ext cx="3903833" cy="584776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ICHEP12: J Campbell: ultimate limitation of</a:t>
            </a:r>
          </a:p>
          <a:p>
            <a:r>
              <a:rPr lang="en-US" sz="1600" dirty="0" smtClean="0"/>
              <a:t>Higgs measurements from LHC by PDFs/QCD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1275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Top Quark and </a:t>
            </a:r>
            <a:r>
              <a:rPr lang="en-US" sz="3600" dirty="0" err="1" smtClean="0">
                <a:latin typeface="Avenir Heavy"/>
                <a:cs typeface="Avenir Heavy"/>
              </a:rPr>
              <a:t>Leptoquarks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674" y="984248"/>
            <a:ext cx="4261160" cy="3986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8263" y="4971142"/>
            <a:ext cx="4044697" cy="1200328"/>
          </a:xfrm>
          <a:prstGeom prst="rect">
            <a:avLst/>
          </a:prstGeom>
          <a:solidFill>
            <a:srgbClr val="0000FF">
              <a:alpha val="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Leptoquarks</a:t>
            </a:r>
            <a:r>
              <a:rPr lang="en-US" sz="1400" dirty="0" smtClean="0"/>
              <a:t> (-gluons) are predicted in RPV SUSY,</a:t>
            </a:r>
          </a:p>
          <a:p>
            <a:r>
              <a:rPr lang="en-US" sz="1400" dirty="0" smtClean="0"/>
              <a:t>E6, extended </a:t>
            </a:r>
            <a:r>
              <a:rPr lang="en-US" sz="1400" dirty="0" err="1" smtClean="0"/>
              <a:t>technicolour</a:t>
            </a:r>
            <a:r>
              <a:rPr lang="en-US" sz="1400" dirty="0" smtClean="0"/>
              <a:t> theories or </a:t>
            </a:r>
            <a:r>
              <a:rPr lang="en-US" sz="1400" dirty="0" err="1" smtClean="0"/>
              <a:t>Pati</a:t>
            </a:r>
            <a:r>
              <a:rPr lang="en-US" sz="1400" dirty="0" smtClean="0"/>
              <a:t>-Salam.</a:t>
            </a:r>
          </a:p>
          <a:p>
            <a:endParaRPr lang="en-US" sz="1400" dirty="0"/>
          </a:p>
          <a:p>
            <a:r>
              <a:rPr lang="en-US" sz="1400" dirty="0" smtClean="0"/>
              <a:t>The </a:t>
            </a:r>
            <a:r>
              <a:rPr lang="en-US" sz="1400" dirty="0" err="1" smtClean="0"/>
              <a:t>LHeC</a:t>
            </a:r>
            <a:r>
              <a:rPr lang="en-US" sz="1400" dirty="0" smtClean="0"/>
              <a:t> is the appropriate configuration to do their</a:t>
            </a:r>
          </a:p>
          <a:p>
            <a:r>
              <a:rPr lang="en-US" sz="1400" dirty="0" smtClean="0"/>
              <a:t>spectroscopy, should they be discovered at the LHC.</a:t>
            </a:r>
            <a:r>
              <a:rPr lang="en-US" sz="1600" dirty="0" smtClean="0"/>
              <a:t>  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07999" y="1170865"/>
            <a:ext cx="3429144" cy="1169551"/>
          </a:xfrm>
          <a:prstGeom prst="rect">
            <a:avLst/>
          </a:prstGeom>
          <a:solidFill>
            <a:srgbClr val="0000FF">
              <a:alpha val="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 err="1" smtClean="0"/>
              <a:t>LHeC</a:t>
            </a:r>
            <a:r>
              <a:rPr lang="en-US" sz="1400" dirty="0" smtClean="0"/>
              <a:t> is a (single) top quark production</a:t>
            </a:r>
          </a:p>
          <a:p>
            <a:r>
              <a:rPr lang="en-US" sz="1400" dirty="0" smtClean="0"/>
              <a:t>factory, via </a:t>
            </a:r>
            <a:r>
              <a:rPr lang="en-US" sz="1400" dirty="0" err="1" smtClean="0"/>
              <a:t>Wb</a:t>
            </a:r>
            <a:r>
              <a:rPr lang="en-US" sz="1400" dirty="0" smtClean="0"/>
              <a:t>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t. Top was never observed</a:t>
            </a:r>
          </a:p>
          <a:p>
            <a:r>
              <a:rPr lang="en-US" sz="1400" dirty="0">
                <a:sym typeface="Wingdings"/>
              </a:rPr>
              <a:t>i</a:t>
            </a:r>
            <a:r>
              <a:rPr lang="en-US" sz="1400" dirty="0" smtClean="0">
                <a:sym typeface="Wingdings"/>
              </a:rPr>
              <a:t>n DIS. With </a:t>
            </a:r>
            <a:r>
              <a:rPr lang="en-US" sz="1400" dirty="0" err="1" smtClean="0">
                <a:sym typeface="Wingdings"/>
              </a:rPr>
              <a:t>ep</a:t>
            </a:r>
            <a:r>
              <a:rPr lang="en-US" sz="1400" dirty="0" smtClean="0">
                <a:sym typeface="Wingdings"/>
              </a:rPr>
              <a:t>:   top-PDF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6 </a:t>
            </a:r>
            <a:r>
              <a:rPr lang="en-US" sz="1400" dirty="0" err="1" smtClean="0">
                <a:sym typeface="Wingdings"/>
              </a:rPr>
              <a:t>flavour</a:t>
            </a:r>
            <a:r>
              <a:rPr lang="en-US" sz="1400" dirty="0" smtClean="0">
                <a:sym typeface="Wingdings"/>
              </a:rPr>
              <a:t> VFNS, </a:t>
            </a:r>
          </a:p>
          <a:p>
            <a:r>
              <a:rPr lang="en-US" sz="1400" dirty="0">
                <a:sym typeface="Wingdings"/>
              </a:rPr>
              <a:t>p</a:t>
            </a:r>
            <a:r>
              <a:rPr lang="en-US" sz="1400" dirty="0" smtClean="0">
                <a:sym typeface="Wingdings"/>
              </a:rPr>
              <a:t>recision M</a:t>
            </a:r>
            <a:r>
              <a:rPr lang="en-US" sz="1400" baseline="-25000" dirty="0" smtClean="0">
                <a:sym typeface="Wingdings"/>
              </a:rPr>
              <a:t>t</a:t>
            </a:r>
            <a:r>
              <a:rPr lang="en-US" sz="1400" dirty="0" smtClean="0">
                <a:sym typeface="Wingdings"/>
              </a:rPr>
              <a:t> direct and from cross section,</a:t>
            </a:r>
          </a:p>
          <a:p>
            <a:r>
              <a:rPr lang="en-US" sz="1400" dirty="0">
                <a:sym typeface="Wingdings"/>
              </a:rPr>
              <a:t>a</a:t>
            </a:r>
            <a:r>
              <a:rPr lang="en-US" sz="1400" dirty="0" smtClean="0">
                <a:sym typeface="Wingdings"/>
              </a:rPr>
              <a:t>nomalous couplings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46" y="2763157"/>
            <a:ext cx="3604628" cy="36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5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137731"/>
            <a:ext cx="7772400" cy="932698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Heavy Ion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P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hysics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122" y="3601357"/>
            <a:ext cx="2528706" cy="2567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122" y="1070429"/>
            <a:ext cx="2528706" cy="25545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756071" y="653143"/>
            <a:ext cx="18143" cy="5515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80698" y="6195785"/>
            <a:ext cx="212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u</a:t>
            </a:r>
            <a:r>
              <a:rPr lang="en-US" sz="1600" dirty="0" smtClean="0">
                <a:solidFill>
                  <a:srgbClr val="FF0000"/>
                </a:solidFill>
              </a:rPr>
              <a:t>nmeasured </a:t>
            </a:r>
            <a:r>
              <a:rPr lang="en-US" sz="1600" dirty="0" smtClean="0"/>
              <a:t> | </a:t>
            </a:r>
            <a:r>
              <a:rPr lang="en-US" sz="1600" dirty="0" smtClean="0">
                <a:solidFill>
                  <a:srgbClr val="008000"/>
                </a:solidFill>
              </a:rPr>
              <a:t>known?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0698" y="907143"/>
            <a:ext cx="971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</a:t>
            </a:r>
            <a:r>
              <a:rPr lang="en-US" sz="1400" dirty="0" smtClean="0"/>
              <a:t>p valence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634913" y="3471115"/>
            <a:ext cx="593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gluon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36196" y="5070929"/>
            <a:ext cx="5009705" cy="1323439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eA</a:t>
            </a:r>
            <a:r>
              <a:rPr lang="en-US" sz="1600" dirty="0" smtClean="0"/>
              <a:t> physics is essentially not done yet (no </a:t>
            </a:r>
            <a:r>
              <a:rPr lang="en-US" sz="1600" dirty="0" err="1" smtClean="0"/>
              <a:t>eA</a:t>
            </a:r>
            <a:r>
              <a:rPr lang="en-US" sz="1600" dirty="0" smtClean="0"/>
              <a:t> at HERA)</a:t>
            </a:r>
          </a:p>
          <a:p>
            <a:r>
              <a:rPr lang="en-US" sz="1600" b="1" dirty="0" err="1" smtClean="0"/>
              <a:t>LHeC</a:t>
            </a:r>
            <a:r>
              <a:rPr lang="en-US" sz="1600" b="1" dirty="0" smtClean="0"/>
              <a:t> has huge discovery potential for new HI physics</a:t>
            </a:r>
          </a:p>
          <a:p>
            <a:r>
              <a:rPr lang="en-US" sz="1600" dirty="0" smtClean="0"/>
              <a:t>(bb limit, saturation, </a:t>
            </a:r>
            <a:r>
              <a:rPr lang="en-US" sz="1600" dirty="0" err="1" smtClean="0"/>
              <a:t>deconfinement</a:t>
            </a:r>
            <a:r>
              <a:rPr lang="en-US" sz="1600" dirty="0" smtClean="0"/>
              <a:t>, </a:t>
            </a:r>
            <a:r>
              <a:rPr lang="en-US" sz="1600" dirty="0" err="1" smtClean="0"/>
              <a:t>hadronisation</a:t>
            </a:r>
            <a:r>
              <a:rPr lang="en-US" sz="1600" dirty="0" smtClean="0"/>
              <a:t>..)</a:t>
            </a:r>
          </a:p>
          <a:p>
            <a:r>
              <a:rPr lang="en-US" sz="1600" dirty="0" smtClean="0"/>
              <a:t>It will put </a:t>
            </a:r>
            <a:r>
              <a:rPr lang="en-US" sz="1600" dirty="0" err="1" smtClean="0"/>
              <a:t>nPDFs</a:t>
            </a:r>
            <a:r>
              <a:rPr lang="en-US" sz="1600" dirty="0" smtClean="0"/>
              <a:t> on completely new ground and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onstrain the initial conditions of the Quark-Gluon Plasma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57" y="983253"/>
            <a:ext cx="4171790" cy="38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2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Saturation – Low x Physics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28" y="1252205"/>
            <a:ext cx="3185483" cy="26481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2911" y="4318001"/>
            <a:ext cx="4044446" cy="2062103"/>
          </a:xfrm>
          <a:prstGeom prst="rect">
            <a:avLst/>
          </a:prstGeom>
          <a:solidFill>
            <a:srgbClr val="008000">
              <a:alpha val="2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New phase of matter: small coupling but</a:t>
            </a:r>
          </a:p>
          <a:p>
            <a:r>
              <a:rPr lang="en-US" sz="1600" b="1" dirty="0"/>
              <a:t>n</a:t>
            </a:r>
            <a:r>
              <a:rPr lang="en-US" sz="1600" b="1" dirty="0" smtClean="0"/>
              <a:t>on-linear </a:t>
            </a:r>
            <a:r>
              <a:rPr lang="en-US" sz="1600" b="1" dirty="0" err="1" smtClean="0"/>
              <a:t>parton-parton</a:t>
            </a:r>
            <a:r>
              <a:rPr lang="en-US" sz="1600" b="1" dirty="0" smtClean="0"/>
              <a:t> interactions:</a:t>
            </a:r>
          </a:p>
          <a:p>
            <a:endParaRPr lang="en-US" sz="1600" b="1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End of DGLAP ? BFKL?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Access to 10 </a:t>
            </a:r>
            <a:r>
              <a:rPr lang="en-US" sz="1600" dirty="0" err="1" smtClean="0"/>
              <a:t>TeV</a:t>
            </a:r>
            <a:r>
              <a:rPr lang="en-US" sz="1600" dirty="0" smtClean="0"/>
              <a:t> scale SUSY via BFKL (“DP”) </a:t>
            </a:r>
            <a:r>
              <a:rPr lang="en-US" sz="1200" dirty="0" smtClean="0"/>
              <a:t>arXiv:1205.6713 Kowalski, </a:t>
            </a:r>
            <a:r>
              <a:rPr lang="en-US" sz="1200" dirty="0" err="1" smtClean="0"/>
              <a:t>Lipatov</a:t>
            </a:r>
            <a:r>
              <a:rPr lang="en-US" sz="1200" dirty="0" smtClean="0"/>
              <a:t>, Ross</a:t>
            </a:r>
          </a:p>
          <a:p>
            <a:pPr marL="285750" indent="-285750">
              <a:buFontTx/>
              <a:buChar char="-"/>
            </a:pPr>
            <a:r>
              <a:rPr lang="en-US" sz="1600" dirty="0" err="1" smtClean="0"/>
              <a:t>Restauration</a:t>
            </a:r>
            <a:r>
              <a:rPr lang="en-US" sz="1600" dirty="0" smtClean="0"/>
              <a:t> of </a:t>
            </a:r>
            <a:r>
              <a:rPr lang="en-US" sz="1600" dirty="0" err="1" smtClean="0"/>
              <a:t>unitarity</a:t>
            </a:r>
            <a:r>
              <a:rPr lang="en-US" sz="1600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Relevant for UHE neutrino scattering 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416764" y="1034143"/>
            <a:ext cx="3094943" cy="646331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Precision Measurements of</a:t>
            </a:r>
          </a:p>
          <a:p>
            <a:r>
              <a:rPr lang="en-US" dirty="0"/>
              <a:t>c</a:t>
            </a:r>
            <a:r>
              <a:rPr lang="en-US" dirty="0" smtClean="0"/>
              <a:t>rucial observables (F</a:t>
            </a:r>
            <a:r>
              <a:rPr lang="en-US" baseline="-25000" dirty="0" smtClean="0"/>
              <a:t>2</a:t>
            </a:r>
            <a:r>
              <a:rPr lang="en-US" dirty="0" smtClean="0"/>
              <a:t>, F</a:t>
            </a:r>
            <a:r>
              <a:rPr lang="en-US" baseline="-25000" dirty="0" smtClean="0"/>
              <a:t>L</a:t>
            </a:r>
            <a:r>
              <a:rPr lang="en-US" dirty="0" smtClean="0"/>
              <a:t>,</a:t>
            </a:r>
            <a:r>
              <a:rPr lang="en-US" baseline="-25000" dirty="0" smtClean="0"/>
              <a:t> </a:t>
            </a:r>
            <a:r>
              <a:rPr lang="en-US" dirty="0" smtClean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..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310" y="4013948"/>
            <a:ext cx="3341397" cy="2366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018" y="1984696"/>
            <a:ext cx="3465689" cy="202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8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6" y="1813782"/>
            <a:ext cx="8643941" cy="3284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976" y="5088553"/>
            <a:ext cx="1932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Lev </a:t>
            </a:r>
            <a:r>
              <a:rPr lang="en-US" sz="1400" dirty="0" err="1" smtClean="0">
                <a:solidFill>
                  <a:srgbClr val="FF0000"/>
                </a:solidFill>
              </a:rPr>
              <a:t>Lipatov</a:t>
            </a:r>
            <a:r>
              <a:rPr lang="en-US" sz="1400" dirty="0" smtClean="0">
                <a:solidFill>
                  <a:srgbClr val="FF0000"/>
                </a:solidFill>
              </a:rPr>
              <a:t> in the CDR…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0976" y="4796914"/>
            <a:ext cx="8791356" cy="22681"/>
          </a:xfrm>
          <a:prstGeom prst="line">
            <a:avLst/>
          </a:prstGeom>
          <a:ln w="31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417517" y="244887"/>
            <a:ext cx="2230824" cy="646330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PDFs (t, s, q-q, </a:t>
            </a:r>
            <a:r>
              <a:rPr lang="en-US" dirty="0" err="1" smtClean="0"/>
              <a:t>val</a:t>
            </a:r>
            <a:r>
              <a:rPr lang="en-US" dirty="0" smtClean="0"/>
              <a:t>, </a:t>
            </a:r>
            <a:r>
              <a:rPr lang="en-US" dirty="0" err="1" smtClean="0"/>
              <a:t>xg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Odderon</a:t>
            </a:r>
            <a:endParaRPr lang="en-US" dirty="0" smtClean="0"/>
          </a:p>
          <a:p>
            <a:r>
              <a:rPr lang="en-US" dirty="0" err="1" smtClean="0"/>
              <a:t>Instanton</a:t>
            </a:r>
            <a:endParaRPr lang="en-US" dirty="0" smtClean="0"/>
          </a:p>
          <a:p>
            <a:r>
              <a:rPr lang="en-US" dirty="0"/>
              <a:t>(</a:t>
            </a:r>
            <a:r>
              <a:rPr lang="en-US" dirty="0" smtClean="0"/>
              <a:t>no) saturation, QCD</a:t>
            </a:r>
            <a:endParaRPr lang="en-US" dirty="0"/>
          </a:p>
          <a:p>
            <a:r>
              <a:rPr lang="en-US" dirty="0" smtClean="0"/>
              <a:t>QGP initial state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Factorization </a:t>
            </a:r>
            <a:r>
              <a:rPr lang="en-US" dirty="0" err="1" smtClean="0"/>
              <a:t>pp-ep</a:t>
            </a:r>
            <a:endParaRPr lang="en-US" dirty="0"/>
          </a:p>
          <a:p>
            <a:r>
              <a:rPr lang="en-US" dirty="0" smtClean="0"/>
              <a:t>LQs, RPV SUSY</a:t>
            </a:r>
            <a:endParaRPr lang="en-US" dirty="0"/>
          </a:p>
          <a:p>
            <a:r>
              <a:rPr lang="en-US" dirty="0" smtClean="0"/>
              <a:t>e</a:t>
            </a:r>
            <a:r>
              <a:rPr lang="en-US" baseline="30000" dirty="0" smtClean="0"/>
              <a:t>*</a:t>
            </a:r>
          </a:p>
          <a:p>
            <a:r>
              <a:rPr lang="en-US" dirty="0" smtClean="0"/>
              <a:t>Higgs CP</a:t>
            </a:r>
          </a:p>
          <a:p>
            <a:r>
              <a:rPr lang="en-US" dirty="0" smtClean="0"/>
              <a:t>α</a:t>
            </a:r>
            <a:r>
              <a:rPr lang="en-US" baseline="-25000" dirty="0" smtClean="0"/>
              <a:t>s</a:t>
            </a:r>
            <a:r>
              <a:rPr lang="en-US" dirty="0" smtClean="0"/>
              <a:t> indeed small (GUT)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0976" y="288749"/>
            <a:ext cx="5249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Candidates for Surprises and Discoveries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327" y="5630978"/>
            <a:ext cx="5283258" cy="984885"/>
          </a:xfrm>
          <a:prstGeom prst="rect">
            <a:avLst/>
          </a:prstGeom>
          <a:solidFill>
            <a:srgbClr val="008000">
              <a:alpha val="1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Ultra high precision (detector, e-h redundancy)    -  new insight</a:t>
            </a:r>
          </a:p>
          <a:p>
            <a:r>
              <a:rPr lang="en-US" sz="1400" dirty="0" smtClean="0"/>
              <a:t>  Maximum luminosity and much extended range  -  rare, new effects</a:t>
            </a:r>
          </a:p>
          <a:p>
            <a:r>
              <a:rPr lang="en-US" sz="1400" dirty="0" smtClean="0"/>
              <a:t>  Deep relation to (HL-) LHC (</a:t>
            </a:r>
            <a:r>
              <a:rPr lang="en-US" sz="1400" dirty="0" err="1" smtClean="0"/>
              <a:t>precision+range</a:t>
            </a:r>
            <a:r>
              <a:rPr lang="en-US" sz="1400" dirty="0" smtClean="0"/>
              <a:t>)         -  complementarity</a:t>
            </a:r>
          </a:p>
          <a:p>
            <a:r>
              <a:rPr lang="en-US" sz="1200" dirty="0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b="1" dirty="0" err="1" smtClean="0">
                <a:sym typeface="Wingdings"/>
              </a:rPr>
              <a:t>LHeC</a:t>
            </a:r>
            <a:r>
              <a:rPr lang="en-US" sz="1600" b="1" dirty="0" smtClean="0">
                <a:sym typeface="Wingdings"/>
              </a:rPr>
              <a:t> brings a substantial enrichment of LHC physics</a:t>
            </a:r>
            <a:endParaRPr lang="en-US" sz="1600" b="1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632700" y="288749"/>
            <a:ext cx="20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30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902668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Summary of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LHeC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 Physics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[arXiv:1211:4831+5102]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8" y="1009056"/>
            <a:ext cx="8790214" cy="5622646"/>
          </a:xfrm>
          <a:prstGeom prst="rect">
            <a:avLst/>
          </a:prstGeom>
          <a:ln w="57150" cmpd="thickThin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2634268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9317"/>
            <a:ext cx="7772400" cy="65803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Colliders explored the Fermi Energy Scale</a:t>
            </a:r>
            <a:endParaRPr lang="en-US" sz="3200" dirty="0">
              <a:latin typeface="Baskerville"/>
              <a:cs typeface="Baskervil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383" y="1063622"/>
            <a:ext cx="89126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Baskerville"/>
                <a:cs typeface="Baskerville"/>
              </a:rPr>
              <a:t>Tevatron</a:t>
            </a:r>
            <a:r>
              <a:rPr lang="en-US" sz="1600" dirty="0">
                <a:latin typeface="Baskerville"/>
                <a:cs typeface="Baskerville"/>
              </a:rPr>
              <a:t> </a:t>
            </a:r>
            <a:r>
              <a:rPr lang="en-US" sz="1600" dirty="0" smtClean="0">
                <a:latin typeface="Baskerville"/>
                <a:cs typeface="Baskerville"/>
              </a:rPr>
              <a:t>to find SUSY and BSM;</a:t>
            </a:r>
            <a:r>
              <a:rPr lang="en-US" sz="1600" b="1" dirty="0" smtClean="0">
                <a:latin typeface="Baskerville"/>
                <a:cs typeface="Baskerville"/>
              </a:rPr>
              <a:t> LEP/SLC </a:t>
            </a:r>
            <a:r>
              <a:rPr lang="en-US" sz="1600" dirty="0" smtClean="0">
                <a:latin typeface="Baskerville"/>
                <a:cs typeface="Baskerville"/>
              </a:rPr>
              <a:t>to find SUSY and the Higgs; </a:t>
            </a:r>
            <a:r>
              <a:rPr lang="en-US" sz="1600" b="1" dirty="0" smtClean="0">
                <a:latin typeface="Baskerville"/>
                <a:cs typeface="Baskerville"/>
              </a:rPr>
              <a:t>HERA</a:t>
            </a:r>
            <a:r>
              <a:rPr lang="en-US" sz="1600" dirty="0" smtClean="0">
                <a:latin typeface="Baskerville"/>
                <a:cs typeface="Baskerville"/>
              </a:rPr>
              <a:t> to find </a:t>
            </a:r>
            <a:r>
              <a:rPr lang="en-US" sz="1600" dirty="0" err="1" smtClean="0">
                <a:latin typeface="Baskerville"/>
                <a:cs typeface="Baskerville"/>
              </a:rPr>
              <a:t>Lepto</a:t>
            </a:r>
            <a:r>
              <a:rPr lang="en-US" sz="1600" dirty="0" smtClean="0">
                <a:latin typeface="Baskerville"/>
                <a:cs typeface="Baskerville"/>
              </a:rPr>
              <a:t>-Quarks</a:t>
            </a:r>
          </a:p>
          <a:p>
            <a:endParaRPr lang="en-US" sz="1600" dirty="0">
              <a:latin typeface="Baskerville"/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21" y="2034283"/>
            <a:ext cx="4096028" cy="4012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65" y="1952815"/>
            <a:ext cx="4316287" cy="398975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683983" y="5819283"/>
            <a:ext cx="12330" cy="394527"/>
          </a:xfrm>
          <a:prstGeom prst="line">
            <a:avLst/>
          </a:prstGeom>
          <a:ln w="41275">
            <a:solidFill>
              <a:schemeClr val="bg1">
                <a:lumMod val="6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66137" y="6226139"/>
            <a:ext cx="2845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Baskerville"/>
                <a:cs typeface="Baskerville"/>
              </a:rPr>
              <a:t>Practical end of HERA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latin typeface="Baskerville"/>
                <a:cs typeface="Baskerville"/>
              </a:rPr>
              <a:t>xg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Baskerville"/>
                <a:cs typeface="Baskerville"/>
              </a:rPr>
              <a:t> sensitivity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3409629" y="4340953"/>
            <a:ext cx="2217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R.Lopes</a:t>
            </a:r>
            <a:r>
              <a:rPr lang="en-US" sz="1200" dirty="0" smtClean="0"/>
              <a:t> de Sa (</a:t>
            </a:r>
            <a:r>
              <a:rPr lang="en-US" sz="1200" dirty="0" err="1" smtClean="0"/>
              <a:t>Moriond</a:t>
            </a:r>
            <a:r>
              <a:rPr lang="en-US" sz="1200" dirty="0" smtClean="0"/>
              <a:t> 11.3.12)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18721" y="6250797"/>
            <a:ext cx="3456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M</a:t>
            </a:r>
            <a:r>
              <a:rPr lang="en-US" sz="1600" baseline="-25000" dirty="0" smtClean="0">
                <a:latin typeface="Baskerville"/>
                <a:cs typeface="Baskerville"/>
              </a:rPr>
              <a:t>Z</a:t>
            </a:r>
            <a:r>
              <a:rPr lang="en-US" sz="1600" dirty="0" smtClean="0">
                <a:latin typeface="Baskerville"/>
                <a:cs typeface="Baskerville"/>
              </a:rPr>
              <a:t>=91.1876±0.0021 </a:t>
            </a:r>
            <a:r>
              <a:rPr lang="en-US" sz="1600" dirty="0" err="1" smtClean="0">
                <a:latin typeface="Baskerville"/>
                <a:cs typeface="Baskerville"/>
              </a:rPr>
              <a:t>GeV</a:t>
            </a:r>
            <a:r>
              <a:rPr lang="en-US" sz="1600" dirty="0" smtClean="0">
                <a:latin typeface="Baskerville"/>
                <a:cs typeface="Baskerville"/>
              </a:rPr>
              <a:t>  (PDG2010)</a:t>
            </a:r>
            <a:endParaRPr lang="en-US" sz="1600" dirty="0">
              <a:latin typeface="Baskerville"/>
              <a:cs typeface="Baskervill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11938" y="1707352"/>
            <a:ext cx="91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NNLO!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6879" y="1522686"/>
            <a:ext cx="306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Baskerville"/>
                <a:cs typeface="Baskerville"/>
              </a:rPr>
              <a:t>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Baskerville"/>
                <a:cs typeface="Baskerville"/>
              </a:rPr>
              <a:t>robable legacy plots/numbers</a:t>
            </a:r>
            <a:endParaRPr lang="en-US" dirty="0">
              <a:solidFill>
                <a:schemeClr val="bg1">
                  <a:lumMod val="75000"/>
                </a:schemeClr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165804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logo-example-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14400"/>
            <a:ext cx="3124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9" descr="Logo_Big-BN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2" y="5676900"/>
            <a:ext cx="3100388" cy="113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Liverpool_UN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8923" y="4953000"/>
            <a:ext cx="2844100" cy="76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1" descr="CI_logo_larg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1676400"/>
            <a:ext cx="19812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 descr="cernlogo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066800"/>
            <a:ext cx="132601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4" descr="logo-AU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819400"/>
            <a:ext cx="47625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5" descr="uludag_universitesi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0" y="266700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2743200"/>
            <a:ext cx="10287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73" descr="ankara-logo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24400" y="2743200"/>
            <a:ext cx="1028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24" descr="EPFL-logo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953000"/>
            <a:ext cx="1450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28" descr="sera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95600" y="4038600"/>
            <a:ext cx="4183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29" descr="tobbetu-logo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66088" y="2743200"/>
            <a:ext cx="1019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Box 30"/>
          <p:cNvSpPr txBox="1">
            <a:spLocks noChangeArrowheads="1"/>
          </p:cNvSpPr>
          <p:nvPr/>
        </p:nvSpPr>
        <p:spPr bwMode="auto">
          <a:xfrm>
            <a:off x="7939088" y="3362325"/>
            <a:ext cx="12049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TOBB ETU</a:t>
            </a:r>
          </a:p>
        </p:txBody>
      </p:sp>
      <p:pic>
        <p:nvPicPr>
          <p:cNvPr id="29711" name="Picture 67" descr="desylogo100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28800" y="3886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69" descr="ecfasmall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00" y="4038600"/>
            <a:ext cx="11430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3" descr="800px-Ntnu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57600" y="914400"/>
            <a:ext cx="2438400" cy="874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9714" name="Picture 3" descr="clic-logo-myfavorite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162800" y="838200"/>
            <a:ext cx="14620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5" descr="logo-c.gif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934200" y="5334000"/>
            <a:ext cx="1865313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30" descr="JLab_logo_text_white1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521075" y="1752600"/>
            <a:ext cx="37941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31" descr="weblogo5-legnaro.g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28600" y="4114800"/>
            <a:ext cx="14478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32" descr="logo08-legnaro.gif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5105400"/>
            <a:ext cx="1828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0" name="TextBox 33"/>
          <p:cNvSpPr txBox="1">
            <a:spLocks noChangeArrowheads="1"/>
          </p:cNvSpPr>
          <p:nvPr/>
        </p:nvSpPr>
        <p:spPr bwMode="auto">
          <a:xfrm>
            <a:off x="8497888" y="6172200"/>
            <a:ext cx="671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3333FF"/>
                </a:solidFill>
              </a:rPr>
              <a:t>KEK</a:t>
            </a:r>
          </a:p>
        </p:txBody>
      </p:sp>
      <p:sp>
        <p:nvSpPr>
          <p:cNvPr id="29721" name="TextBox 4"/>
          <p:cNvSpPr txBox="1">
            <a:spLocks noChangeArrowheads="1"/>
          </p:cNvSpPr>
          <p:nvPr/>
        </p:nvSpPr>
        <p:spPr bwMode="auto">
          <a:xfrm flipH="1"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ea typeface="Arial" charset="0"/>
                <a:cs typeface="Arial" charset="0"/>
              </a:rPr>
              <a:t> </a:t>
            </a:r>
            <a:r>
              <a:rPr lang="en-US" sz="3200" dirty="0" smtClean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Accelerator Design: Participating </a:t>
            </a:r>
            <a:r>
              <a:rPr lang="en-US" sz="3200" dirty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I</a:t>
            </a:r>
            <a:r>
              <a:rPr lang="en-US" sz="3200" dirty="0" smtClean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nstitutes</a:t>
            </a:r>
            <a:endParaRPr lang="en-US" sz="3200" dirty="0">
              <a:solidFill>
                <a:srgbClr val="1F497D"/>
              </a:solidFill>
              <a:latin typeface="+mj-lt"/>
              <a:ea typeface="Arial" charset="0"/>
              <a:cs typeface="Arial" charset="0"/>
            </a:endParaRPr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3888923" y="6000750"/>
          <a:ext cx="3045277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Document" r:id="rId23" imgW="5486400" imgH="812800" progId="Word.Document.12">
                  <p:link updateAutomatic="1"/>
                </p:oleObj>
              </mc:Choice>
              <mc:Fallback>
                <p:oleObj name="Document" r:id="rId23" imgW="5486400" imgH="8128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8923" y="6000750"/>
                        <a:ext cx="3045277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3956750" y="5849938"/>
          <a:ext cx="620899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Document" r:id="rId23" imgW="774700" imgH="863600" progId="Word.Document.12">
                  <p:link updateAutomatic="1"/>
                </p:oleObj>
              </mc:Choice>
              <mc:Fallback>
                <p:oleObj name="Document" r:id="rId23" imgW="774700" imgH="8636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6750" y="5849938"/>
                        <a:ext cx="620899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060" y="142324"/>
            <a:ext cx="925904" cy="5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15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>
                <a:latin typeface="Avenir Heavy"/>
                <a:cs typeface="Avenir Heavy"/>
              </a:rPr>
              <a:t>LHeC</a:t>
            </a:r>
            <a:r>
              <a:rPr lang="en-US" sz="3600" dirty="0" smtClean="0">
                <a:latin typeface="Avenir Heavy"/>
                <a:cs typeface="Avenir Heavy"/>
              </a:rPr>
              <a:t> Parameters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39" y="1089379"/>
            <a:ext cx="5048294" cy="4257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911" y="5752068"/>
            <a:ext cx="8229735" cy="584776"/>
          </a:xfrm>
          <a:prstGeom prst="rect">
            <a:avLst/>
          </a:prstGeom>
          <a:solidFill>
            <a:schemeClr val="accent3">
              <a:lumMod val="40000"/>
              <a:lumOff val="60000"/>
              <a:alpha val="4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CDR: Two options for electron beam: Ring or (Racetrack) </a:t>
            </a:r>
            <a:r>
              <a:rPr lang="en-US" sz="1600" dirty="0" err="1" smtClean="0"/>
              <a:t>Linac</a:t>
            </a:r>
            <a:r>
              <a:rPr lang="en-US" sz="1600" dirty="0" smtClean="0"/>
              <a:t> with E-recovery for L &gt; 10</a:t>
            </a:r>
            <a:r>
              <a:rPr lang="en-US" sz="1600" baseline="30000" dirty="0" smtClean="0"/>
              <a:t>33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</a:p>
          <a:p>
            <a:r>
              <a:rPr lang="en-US" sz="1600" dirty="0" smtClean="0"/>
              <a:t>Synchronous operation of </a:t>
            </a:r>
            <a:r>
              <a:rPr lang="en-US" sz="1600" dirty="0" err="1" smtClean="0"/>
              <a:t>pp</a:t>
            </a:r>
            <a:r>
              <a:rPr lang="en-US" sz="1600" dirty="0" smtClean="0"/>
              <a:t> and </a:t>
            </a:r>
            <a:r>
              <a:rPr lang="en-US" sz="1600" dirty="0" err="1" smtClean="0"/>
              <a:t>ep</a:t>
            </a:r>
            <a:r>
              <a:rPr lang="en-US" sz="1600" dirty="0" smtClean="0"/>
              <a:t> in HL-LHC phase. </a:t>
            </a:r>
            <a:r>
              <a:rPr lang="en-US" sz="1600" dirty="0"/>
              <a:t>e</a:t>
            </a:r>
            <a:r>
              <a:rPr lang="en-US" sz="1600" dirty="0" smtClean="0"/>
              <a:t> Ring required bypassing </a:t>
            </a:r>
            <a:r>
              <a:rPr lang="en-US" sz="1600" dirty="0" err="1" smtClean="0"/>
              <a:t>pp</a:t>
            </a:r>
            <a:r>
              <a:rPr lang="en-US" sz="1600" dirty="0" smtClean="0"/>
              <a:t> experiments </a:t>
            </a:r>
            <a:endParaRPr lang="en-US" sz="16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964231"/>
              </p:ext>
            </p:extLst>
          </p:nvPr>
        </p:nvGraphicFramePr>
        <p:xfrm>
          <a:off x="5957711" y="2526692"/>
          <a:ext cx="2919188" cy="238579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459594"/>
                <a:gridCol w="1459594"/>
              </a:tblGrid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Source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Power [MW]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Cryogenics</a:t>
                      </a:r>
                      <a:r>
                        <a:rPr lang="en-US" sz="1200" baseline="0" dirty="0" smtClean="0"/>
                        <a:t> (</a:t>
                      </a:r>
                      <a:r>
                        <a:rPr lang="en-US" sz="1200" baseline="0" dirty="0" err="1" smtClean="0"/>
                        <a:t>linac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21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Linac</a:t>
                      </a:r>
                      <a:r>
                        <a:rPr lang="en-US" sz="1200" baseline="0" dirty="0" smtClean="0"/>
                        <a:t> grid power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</a:t>
                      </a:r>
                      <a:r>
                        <a:rPr lang="en-US" sz="1200" baseline="0" dirty="0" smtClean="0"/>
                        <a:t>            </a:t>
                      </a:r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SR compensation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23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Extra RF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cryopower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  2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Injector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  6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Arc magnets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  3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Total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             78</a:t>
                      </a:r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5360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9782"/>
            <a:ext cx="9143999" cy="503387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rgbClr val="000000"/>
                </a:solidFill>
                <a:latin typeface="+mj-lt"/>
                <a:ea typeface="+mj-ea"/>
                <a:cs typeface="Baskerville"/>
              </a:rPr>
              <a:t>Ring-Ring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Baskervil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422248"/>
            <a:ext cx="2049043" cy="18699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483100" y="4462608"/>
            <a:ext cx="42206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cs typeface="Baskerville"/>
              </a:rPr>
              <a:t>Civil engineering studied and reviewed by CH company Amber, both for ring and for </a:t>
            </a:r>
            <a:r>
              <a:rPr lang="en-US" sz="1400" dirty="0" err="1" smtClean="0">
                <a:cs typeface="Baskerville"/>
              </a:rPr>
              <a:t>linac</a:t>
            </a:r>
            <a:r>
              <a:rPr lang="en-US" sz="1400" dirty="0" smtClean="0">
                <a:cs typeface="Baskerville"/>
              </a:rPr>
              <a:t> options. Bypass in </a:t>
            </a:r>
          </a:p>
          <a:p>
            <a:r>
              <a:rPr lang="en-US" sz="1400" dirty="0">
                <a:cs typeface="Baskerville"/>
              </a:rPr>
              <a:t>r</a:t>
            </a:r>
            <a:r>
              <a:rPr lang="en-US" sz="1400" dirty="0" smtClean="0">
                <a:cs typeface="Baskerville"/>
              </a:rPr>
              <a:t>ing option used to house rf. ~4years of installation</a:t>
            </a:r>
          </a:p>
          <a:p>
            <a:endParaRPr lang="en-US" sz="1400" dirty="0">
              <a:cs typeface="Baskerville"/>
            </a:endParaRPr>
          </a:p>
          <a:p>
            <a:r>
              <a:rPr lang="en-US" sz="1400" dirty="0" smtClean="0">
                <a:cs typeface="Baskerville"/>
              </a:rPr>
              <a:t>Quite some interference with LHC: </a:t>
            </a:r>
            <a:r>
              <a:rPr lang="en-US" sz="1400" dirty="0" err="1" smtClean="0">
                <a:cs typeface="Baskerville"/>
              </a:rPr>
              <a:t>cryo</a:t>
            </a:r>
            <a:r>
              <a:rPr lang="en-US" sz="1400" dirty="0" smtClean="0">
                <a:cs typeface="Baskerville"/>
              </a:rPr>
              <a:t> jumpers (asymmetric FODO), connection of bypasses, access to</a:t>
            </a:r>
          </a:p>
          <a:p>
            <a:r>
              <a:rPr lang="en-US" sz="1400" dirty="0" smtClean="0">
                <a:cs typeface="Baskerville"/>
              </a:rPr>
              <a:t>LHC, proton dump area (point 3), RF (point 4), .. </a:t>
            </a:r>
            <a:r>
              <a:rPr lang="en-US" sz="1400" dirty="0" err="1" smtClean="0">
                <a:cs typeface="Baskerville"/>
              </a:rPr>
              <a:t>Cf</a:t>
            </a:r>
            <a:r>
              <a:rPr lang="en-US" sz="1400" dirty="0" smtClean="0">
                <a:cs typeface="Baskerville"/>
              </a:rPr>
              <a:t> CDR</a:t>
            </a:r>
          </a:p>
          <a:p>
            <a:endParaRPr lang="en-US" sz="1400" dirty="0" smtClean="0">
              <a:cs typeface="Baskerville"/>
            </a:endParaRPr>
          </a:p>
          <a:p>
            <a:r>
              <a:rPr lang="en-US" sz="1400" b="1" dirty="0" smtClean="0">
                <a:cs typeface="Baskerville"/>
                <a:sym typeface="Wingdings"/>
              </a:rPr>
              <a:t>June workshop, after CDR: RR not preferred, design LR</a:t>
            </a:r>
            <a:endParaRPr lang="en-US" sz="1400" b="1" dirty="0" smtClean="0">
              <a:cs typeface="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33" y="4075953"/>
            <a:ext cx="2954867" cy="241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22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588"/>
            <a:ext cx="8934824" cy="6532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2662"/>
            <a:ext cx="6290235" cy="6805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60 </a:t>
            </a:r>
            <a:r>
              <a:rPr lang="en-US" sz="3200" dirty="0" err="1" smtClean="0"/>
              <a:t>GeV</a:t>
            </a:r>
            <a:r>
              <a:rPr lang="en-US" sz="3200" dirty="0" smtClean="0"/>
              <a:t> Electron Accelerator  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ICHEP LHeC Max Klein 7.7.2012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8021-CC59-CD4F-86F9-02366857CF7B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92941" y="1374590"/>
            <a:ext cx="3227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1km long LINACs </a:t>
            </a:r>
          </a:p>
          <a:p>
            <a:r>
              <a:rPr lang="en-US" dirty="0" smtClean="0"/>
              <a:t>connected at CERN territory</a:t>
            </a:r>
          </a:p>
          <a:p>
            <a:r>
              <a:rPr lang="en-US" dirty="0" smtClean="0"/>
              <a:t>Arcs of 1km radius: ~9km tunnel</a:t>
            </a:r>
          </a:p>
          <a:p>
            <a:r>
              <a:rPr lang="en-US" dirty="0" smtClean="0"/>
              <a:t>3 passages with energy recovery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56368" y="5949933"/>
            <a:ext cx="2495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John Osborne (June </a:t>
            </a:r>
            <a:r>
              <a:rPr lang="en-US" sz="1200" dirty="0" err="1" smtClean="0"/>
              <a:t>LHeC</a:t>
            </a:r>
            <a:r>
              <a:rPr lang="en-US" sz="1200" dirty="0" smtClean="0"/>
              <a:t> Workshop)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5355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Civil Engineering until 2015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44219" y="2142617"/>
            <a:ext cx="2317181" cy="3046987"/>
          </a:xfrm>
          <a:prstGeom prst="rect">
            <a:avLst/>
          </a:prstGeom>
          <a:solidFill>
            <a:srgbClr val="FFFF00">
              <a:alpha val="13000"/>
            </a:srgbClr>
          </a:solidFill>
        </p:spPr>
        <p:txBody>
          <a:bodyPr wrap="square">
            <a:spAutoFit/>
          </a:bodyPr>
          <a:lstStyle/>
          <a:p>
            <a:r>
              <a:rPr lang="en-US" sz="1200" dirty="0" smtClean="0"/>
              <a:t>CDR: Evaluation of CE, analysis </a:t>
            </a:r>
          </a:p>
          <a:p>
            <a:r>
              <a:rPr lang="en-US" sz="1200" dirty="0" smtClean="0"/>
              <a:t>of ring and </a:t>
            </a:r>
            <a:r>
              <a:rPr lang="en-US" sz="1200" dirty="0" err="1" smtClean="0"/>
              <a:t>linac</a:t>
            </a:r>
            <a:r>
              <a:rPr lang="en-US" sz="1200" dirty="0" smtClean="0"/>
              <a:t> by Amber Zurich</a:t>
            </a:r>
          </a:p>
          <a:p>
            <a:r>
              <a:rPr lang="en-US" sz="1200" dirty="0"/>
              <a:t>w</a:t>
            </a:r>
            <a:r>
              <a:rPr lang="en-US" sz="1200" dirty="0" smtClean="0"/>
              <a:t>ith detailed cost estimate</a:t>
            </a:r>
          </a:p>
          <a:p>
            <a:r>
              <a:rPr lang="en-US" sz="1200" dirty="0" smtClean="0"/>
              <a:t>[</a:t>
            </a:r>
            <a:r>
              <a:rPr lang="en-US" sz="1200" dirty="0" err="1" smtClean="0"/>
              <a:t>linac</a:t>
            </a:r>
            <a:r>
              <a:rPr lang="en-US" sz="1200" dirty="0" smtClean="0"/>
              <a:t> CE: 249,928 </a:t>
            </a:r>
            <a:r>
              <a:rPr lang="en-US" sz="1200" dirty="0" err="1" smtClean="0"/>
              <a:t>kSF</a:t>
            </a:r>
            <a:r>
              <a:rPr lang="en-US" sz="1200" dirty="0" smtClean="0"/>
              <a:t>..] and time:</a:t>
            </a:r>
          </a:p>
          <a:p>
            <a:r>
              <a:rPr lang="en-US" sz="1200" b="1" dirty="0"/>
              <a:t>3.5 years for underground works </a:t>
            </a:r>
            <a:r>
              <a:rPr lang="en-US" sz="1200" dirty="0"/>
              <a:t>using 2 </a:t>
            </a:r>
            <a:r>
              <a:rPr lang="en-US" sz="1200" dirty="0" err="1"/>
              <a:t>roadheaders</a:t>
            </a:r>
            <a:r>
              <a:rPr lang="en-US" sz="1200" dirty="0"/>
              <a:t> and 1 TBM</a:t>
            </a:r>
            <a:endParaRPr lang="en-GB" sz="1200" dirty="0"/>
          </a:p>
          <a:p>
            <a:endParaRPr lang="en-US" sz="1200" dirty="0" smtClean="0"/>
          </a:p>
          <a:p>
            <a:endParaRPr lang="en-US" sz="1200" b="1" dirty="0"/>
          </a:p>
          <a:p>
            <a:r>
              <a:rPr lang="en-US" sz="1200" b="1" dirty="0" smtClean="0"/>
              <a:t>More </a:t>
            </a:r>
            <a:r>
              <a:rPr lang="en-US" sz="1200" b="1" dirty="0"/>
              <a:t>studies needed </a:t>
            </a:r>
            <a:r>
              <a:rPr lang="en-US" sz="1200" dirty="0" smtClean="0"/>
              <a:t>for</a:t>
            </a:r>
          </a:p>
          <a:p>
            <a:r>
              <a:rPr lang="en-US" sz="1200" dirty="0" smtClean="0"/>
              <a:t>Integration </a:t>
            </a:r>
            <a:r>
              <a:rPr lang="en-US" sz="1200" dirty="0"/>
              <a:t>with all services </a:t>
            </a:r>
            <a:endParaRPr lang="en-US" sz="1200" dirty="0" smtClean="0"/>
          </a:p>
          <a:p>
            <a:r>
              <a:rPr lang="en-US" sz="1200" dirty="0" smtClean="0"/>
              <a:t>(</a:t>
            </a:r>
            <a:r>
              <a:rPr lang="en-US" sz="1200" dirty="0"/>
              <a:t>EL,CV, transport, survey </a:t>
            </a:r>
            <a:r>
              <a:rPr lang="en-US" sz="1200" dirty="0" err="1"/>
              <a:t>etc</a:t>
            </a:r>
            <a:r>
              <a:rPr lang="en-US" sz="1200" dirty="0"/>
              <a:t>)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Geology</a:t>
            </a:r>
          </a:p>
          <a:p>
            <a:r>
              <a:rPr lang="en-US" sz="1200" dirty="0" smtClean="0"/>
              <a:t>Understanding </a:t>
            </a:r>
            <a:r>
              <a:rPr lang="en-US" sz="1200" dirty="0"/>
              <a:t>vibration </a:t>
            </a:r>
            <a:r>
              <a:rPr lang="en-US" sz="1200" dirty="0" smtClean="0"/>
              <a:t>risks</a:t>
            </a:r>
          </a:p>
          <a:p>
            <a:r>
              <a:rPr lang="en-US" sz="1200" dirty="0" smtClean="0"/>
              <a:t>Environmental </a:t>
            </a:r>
            <a:r>
              <a:rPr lang="en-US" sz="1200" dirty="0"/>
              <a:t>impact </a:t>
            </a:r>
            <a:r>
              <a:rPr lang="en-US" sz="1200" dirty="0" smtClean="0"/>
              <a:t>assessment</a:t>
            </a:r>
          </a:p>
          <a:p>
            <a:endParaRPr lang="en-US" sz="1200" dirty="0"/>
          </a:p>
          <a:p>
            <a:r>
              <a:rPr lang="en-US" sz="1200" dirty="0" smtClean="0"/>
              <a:t>Tunnel connection in IP2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888792" y="967360"/>
            <a:ext cx="4993658" cy="4812786"/>
            <a:chOff x="1014594" y="750854"/>
            <a:chExt cx="5891032" cy="5617568"/>
          </a:xfrm>
        </p:grpSpPr>
        <p:pic>
          <p:nvPicPr>
            <p:cNvPr id="6" name="Picture 11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" t="18148" r="58403" b="16667"/>
            <a:stretch/>
          </p:blipFill>
          <p:spPr bwMode="auto">
            <a:xfrm>
              <a:off x="1014594" y="750854"/>
              <a:ext cx="5891032" cy="5524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409316" y="1406720"/>
              <a:ext cx="17283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Shaft sinking installation</a:t>
              </a:r>
              <a:endParaRPr lang="en-GB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21608" y="2109689"/>
              <a:ext cx="1037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Roadheader 1</a:t>
              </a:r>
              <a:endParaRPr lang="en-GB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22396" y="2669977"/>
              <a:ext cx="1037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Roadheader 2</a:t>
              </a:r>
              <a:endParaRPr lang="en-GB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390650" y="1435295"/>
              <a:ext cx="0" cy="493312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73" y="5357172"/>
            <a:ext cx="1797569" cy="100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57143" y="5918645"/>
            <a:ext cx="1559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J.Osborne</a:t>
            </a:r>
            <a:r>
              <a:rPr lang="en-US" sz="1200" dirty="0" smtClean="0"/>
              <a:t>, Chavannes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3118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545111"/>
            <a:ext cx="2330174" cy="1603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78" y="2149065"/>
            <a:ext cx="2769487" cy="42395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999" y="4122101"/>
            <a:ext cx="5063711" cy="121493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254001" y="4751554"/>
            <a:ext cx="3454060" cy="22680"/>
          </a:xfrm>
          <a:prstGeom prst="line">
            <a:avLst/>
          </a:prstGeom>
          <a:ln w="12700">
            <a:solidFill>
              <a:srgbClr val="32B7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56662" y="6425672"/>
            <a:ext cx="9774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from CDR </a:t>
            </a:r>
            <a:r>
              <a:rPr lang="en-US" sz="1000" dirty="0" err="1" smtClean="0"/>
              <a:t>LHeC</a:t>
            </a:r>
            <a:endParaRPr lang="en-US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689" y="5802798"/>
            <a:ext cx="5086374" cy="585790"/>
          </a:xfrm>
          <a:prstGeom prst="rect">
            <a:avLst/>
          </a:prstGeom>
          <a:ln>
            <a:solidFill>
              <a:srgbClr val="32B7D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745581" y="188719"/>
            <a:ext cx="4338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Components and Cryogenics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001" y="30357"/>
            <a:ext cx="178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Chapter 9 of CDR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6706" y="925605"/>
            <a:ext cx="4811059" cy="308818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7186706" y="3735294"/>
            <a:ext cx="1688353" cy="1494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87765" y="3212074"/>
            <a:ext cx="619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Jlab</a:t>
            </a:r>
            <a:r>
              <a:rPr lang="en-US" sz="1400" dirty="0" smtClean="0"/>
              <a:t>:</a:t>
            </a:r>
          </a:p>
          <a:p>
            <a:r>
              <a:rPr lang="en-US" sz="1400" dirty="0" smtClean="0"/>
              <a:t>4 10</a:t>
            </a:r>
            <a:r>
              <a:rPr lang="en-US" sz="1400" baseline="30000" dirty="0" smtClean="0"/>
              <a:t>11</a:t>
            </a:r>
            <a:endParaRPr lang="en-US" sz="1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708061" y="5337037"/>
            <a:ext cx="4253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develop </a:t>
            </a:r>
            <a:r>
              <a:rPr lang="en-US" dirty="0" err="1" smtClean="0"/>
              <a:t>LHeC</a:t>
            </a:r>
            <a:r>
              <a:rPr lang="en-US" dirty="0" smtClean="0"/>
              <a:t> cavity (</a:t>
            </a:r>
            <a:r>
              <a:rPr lang="en-US" dirty="0" err="1" smtClean="0"/>
              <a:t>cryo</a:t>
            </a:r>
            <a:r>
              <a:rPr lang="en-US" dirty="0" smtClean="0"/>
              <a:t>-module)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33309" y="925605"/>
            <a:ext cx="1154456" cy="308818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3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0315" y="2822"/>
            <a:ext cx="7194883" cy="78457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CERN Mandate </a:t>
            </a:r>
            <a:r>
              <a:rPr lang="en-US" sz="2000" dirty="0" smtClean="0">
                <a:latin typeface="Avenir Heavy"/>
                <a:cs typeface="Avenir Heavy"/>
              </a:rPr>
              <a:t>– TDR by ~2015</a:t>
            </a:r>
            <a:endParaRPr lang="en-US" sz="2000" dirty="0">
              <a:latin typeface="Avenir Heavy"/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983" y="994009"/>
            <a:ext cx="4436533" cy="2636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983" y="3554215"/>
            <a:ext cx="4605868" cy="24973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77648" y="809171"/>
            <a:ext cx="5006622" cy="5384800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34602" y="6225100"/>
            <a:ext cx="4243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8000"/>
                </a:solidFill>
              </a:rPr>
              <a:t>S.Bertolucci</a:t>
            </a:r>
            <a:r>
              <a:rPr lang="en-US" sz="1400" dirty="0" smtClean="0">
                <a:solidFill>
                  <a:srgbClr val="008000"/>
                </a:solidFill>
              </a:rPr>
              <a:t> at Chavannes workshop 6/12 based on </a:t>
            </a:r>
          </a:p>
          <a:p>
            <a:r>
              <a:rPr lang="en-US" sz="1400" b="1" dirty="0" smtClean="0">
                <a:solidFill>
                  <a:srgbClr val="008000"/>
                </a:solidFill>
              </a:rPr>
              <a:t>CERN</a:t>
            </a:r>
            <a:r>
              <a:rPr lang="en-US" sz="1400" b="1" dirty="0">
                <a:solidFill>
                  <a:srgbClr val="008000"/>
                </a:solidFill>
              </a:rPr>
              <a:t> </a:t>
            </a:r>
            <a:r>
              <a:rPr lang="en-US" sz="1400" b="1" dirty="0" smtClean="0">
                <a:solidFill>
                  <a:srgbClr val="008000"/>
                </a:solidFill>
              </a:rPr>
              <a:t>directorate’s decision to include </a:t>
            </a:r>
            <a:r>
              <a:rPr lang="en-US" sz="1400" b="1" dirty="0" err="1" smtClean="0">
                <a:solidFill>
                  <a:srgbClr val="008000"/>
                </a:solidFill>
              </a:rPr>
              <a:t>LHeC</a:t>
            </a:r>
            <a:r>
              <a:rPr lang="en-US" sz="1400" b="1" dirty="0" smtClean="0">
                <a:solidFill>
                  <a:srgbClr val="008000"/>
                </a:solidFill>
              </a:rPr>
              <a:t> in the MTP 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8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RF Development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72911" y="963558"/>
            <a:ext cx="3521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 choice: </a:t>
            </a:r>
            <a:r>
              <a:rPr lang="en-GB" i="1" dirty="0"/>
              <a:t>n</a:t>
            </a:r>
            <a:r>
              <a:rPr lang="en-GB" dirty="0"/>
              <a:t> * 120.237 </a:t>
            </a:r>
            <a:r>
              <a:rPr lang="en-GB" dirty="0" smtClean="0"/>
              <a:t>MHz</a:t>
            </a:r>
          </a:p>
          <a:p>
            <a:r>
              <a:rPr lang="en-GB" dirty="0" smtClean="0"/>
              <a:t>N=6: 721 MHz, n=11: 1.3GHz (XFEL)</a:t>
            </a:r>
            <a:endParaRPr lang="en-GB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8" name="Picture 1" descr="G:\Departments\EN\Groups\MME\MechanicalEngineering\Ofelia.Capatina\SPL\Yellow report CDR 2011\Schematic sectional view -2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100" y="2268528"/>
            <a:ext cx="2342443" cy="2172429"/>
          </a:xfrm>
          <a:prstGeom prst="rect">
            <a:avLst/>
          </a:prstGeom>
          <a:noFill/>
        </p:spPr>
      </p:pic>
      <p:sp>
        <p:nvSpPr>
          <p:cNvPr id="79" name="TextBox 78"/>
          <p:cNvSpPr txBox="1"/>
          <p:nvPr/>
        </p:nvSpPr>
        <p:spPr>
          <a:xfrm>
            <a:off x="1188819" y="1889117"/>
            <a:ext cx="1774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SPL cryomodule 704 MHz</a:t>
            </a:r>
            <a:endParaRPr lang="en-GB" sz="1200" dirty="0"/>
          </a:p>
        </p:txBody>
      </p:sp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64051" r="57746" b="6667"/>
          <a:stretch/>
        </p:blipFill>
        <p:spPr bwMode="auto">
          <a:xfrm>
            <a:off x="1081514" y="5298973"/>
            <a:ext cx="2079029" cy="106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Rectangle 81"/>
          <p:cNvSpPr/>
          <p:nvPr/>
        </p:nvSpPr>
        <p:spPr>
          <a:xfrm>
            <a:off x="818100" y="4629835"/>
            <a:ext cx="292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BNL 704 MHz cavity (20 MV/m </a:t>
            </a:r>
            <a:r>
              <a:rPr lang="en-US" sz="1200" dirty="0" smtClean="0"/>
              <a:t>with</a:t>
            </a:r>
          </a:p>
          <a:p>
            <a:r>
              <a:rPr lang="en-US" sz="1200" dirty="0" smtClean="0"/>
              <a:t> high Q0 demonstrated</a:t>
            </a:r>
            <a:r>
              <a:rPr lang="en-US" sz="1200" dirty="0"/>
              <a:t>)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454072" y="894591"/>
            <a:ext cx="43011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Detailed comparison (threshold current, </a:t>
            </a:r>
            <a:r>
              <a:rPr lang="en-US" sz="1400" dirty="0" err="1" smtClean="0"/>
              <a:t>cryo</a:t>
            </a:r>
            <a:r>
              <a:rPr lang="en-US" sz="1400" dirty="0" smtClean="0"/>
              <a:t> power,</a:t>
            </a:r>
          </a:p>
          <a:p>
            <a:r>
              <a:rPr lang="en-US" sz="1400" dirty="0" err="1" smtClean="0"/>
              <a:t>Rf</a:t>
            </a:r>
            <a:r>
              <a:rPr lang="en-US" sz="1400" dirty="0" smtClean="0"/>
              <a:t> power, size, cost, collaboration, synergy..)</a:t>
            </a:r>
          </a:p>
          <a:p>
            <a:endParaRPr lang="en-US" sz="1400" dirty="0"/>
          </a:p>
          <a:p>
            <a:r>
              <a:rPr lang="en-US" sz="1400" dirty="0" smtClean="0"/>
              <a:t>ALICE 1.3 GHz, not CW –  only EU ERL facility operational</a:t>
            </a:r>
          </a:p>
          <a:p>
            <a:r>
              <a:rPr lang="en-US" sz="1400" dirty="0" err="1" smtClean="0"/>
              <a:t>Daresbury</a:t>
            </a:r>
            <a:r>
              <a:rPr lang="en-US" sz="1400" dirty="0"/>
              <a:t> </a:t>
            </a:r>
            <a:r>
              <a:rPr lang="en-US" sz="1400" dirty="0" smtClean="0"/>
              <a:t>develops </a:t>
            </a:r>
            <a:r>
              <a:rPr lang="en-US" sz="1400" dirty="0" err="1" smtClean="0"/>
              <a:t>cryomodule</a:t>
            </a:r>
            <a:r>
              <a:rPr lang="en-US" sz="1400" dirty="0" smtClean="0"/>
              <a:t> for ESS (700 MHz)</a:t>
            </a:r>
          </a:p>
          <a:p>
            <a:r>
              <a:rPr lang="en-US" sz="1400" dirty="0" smtClean="0"/>
              <a:t>CERN: in house collaboration with SPL, and </a:t>
            </a:r>
            <a:r>
              <a:rPr lang="en-US" sz="1400" dirty="0" err="1" smtClean="0"/>
              <a:t>eRHIC</a:t>
            </a:r>
            <a:r>
              <a:rPr lang="en-US" sz="1400" dirty="0" smtClean="0"/>
              <a:t>/BNL</a:t>
            </a:r>
          </a:p>
        </p:txBody>
      </p:sp>
      <p:sp>
        <p:nvSpPr>
          <p:cNvPr id="86" name="Rectangle 85"/>
          <p:cNvSpPr/>
          <p:nvPr/>
        </p:nvSpPr>
        <p:spPr>
          <a:xfrm>
            <a:off x="3773311" y="2296302"/>
            <a:ext cx="4572000" cy="2462213"/>
          </a:xfrm>
          <a:prstGeom prst="rect">
            <a:avLst/>
          </a:prstGeom>
          <a:solidFill>
            <a:schemeClr val="accent2">
              <a:lumMod val="40000"/>
              <a:lumOff val="60000"/>
              <a:alpha val="27000"/>
            </a:schemeClr>
          </a:solidFill>
        </p:spPr>
        <p:txBody>
          <a:bodyPr>
            <a:spAutoFit/>
          </a:bodyPr>
          <a:lstStyle/>
          <a:p>
            <a:r>
              <a:rPr lang="en-GB" sz="1400" dirty="0" smtClean="0"/>
              <a:t>Accelerator physics </a:t>
            </a:r>
            <a:r>
              <a:rPr lang="en-GB" sz="1400" dirty="0"/>
              <a:t>motivation:</a:t>
            </a:r>
          </a:p>
          <a:p>
            <a:pPr lvl="1"/>
            <a:r>
              <a:rPr lang="en-GB" sz="1400" dirty="0"/>
              <a:t>ERL demonstration, FEL, </a:t>
            </a:r>
            <a:r>
              <a:rPr lang="el-GR" sz="1400" dirty="0">
                <a:ea typeface="Cambria Math"/>
              </a:rPr>
              <a:t>γ</a:t>
            </a:r>
            <a:r>
              <a:rPr lang="en-GB" sz="1400" dirty="0">
                <a:ea typeface="Cambria Math"/>
              </a:rPr>
              <a:t>-ray source, e-cooling demo!</a:t>
            </a:r>
          </a:p>
          <a:p>
            <a:pPr lvl="1"/>
            <a:r>
              <a:rPr lang="en-GB" sz="1400" dirty="0">
                <a:ea typeface="Cambria Math"/>
              </a:rPr>
              <a:t>Ultra-short electron bunches</a:t>
            </a:r>
            <a:endParaRPr lang="en-GB" sz="1400" dirty="0"/>
          </a:p>
          <a:p>
            <a:r>
              <a:rPr lang="en-GB" sz="1400" dirty="0"/>
              <a:t>One of the 1</a:t>
            </a:r>
            <a:r>
              <a:rPr lang="en-GB" sz="1400" baseline="30000" dirty="0"/>
              <a:t>st</a:t>
            </a:r>
            <a:r>
              <a:rPr lang="en-GB" sz="1400" dirty="0"/>
              <a:t> low-frequency, multi-pass SC-ERL</a:t>
            </a:r>
          </a:p>
          <a:p>
            <a:pPr lvl="1"/>
            <a:r>
              <a:rPr lang="en-GB" sz="1400" dirty="0"/>
              <a:t>synergy with SPL/ESS and BNL activities</a:t>
            </a:r>
          </a:p>
          <a:p>
            <a:r>
              <a:rPr lang="en-GB" sz="1400" dirty="0"/>
              <a:t>High energies (200 … 400 MeV) &amp; CW</a:t>
            </a:r>
          </a:p>
          <a:p>
            <a:r>
              <a:rPr lang="en-GB" sz="1400" dirty="0"/>
              <a:t>Multi-cavity </a:t>
            </a:r>
            <a:r>
              <a:rPr lang="en-GB" sz="1400" dirty="0" err="1"/>
              <a:t>cryomodule</a:t>
            </a:r>
            <a:r>
              <a:rPr lang="en-GB" sz="1400" dirty="0"/>
              <a:t> layout – validation and gymnastics</a:t>
            </a:r>
          </a:p>
          <a:p>
            <a:r>
              <a:rPr lang="en-GB" sz="1400" dirty="0"/>
              <a:t>Two-</a:t>
            </a:r>
            <a:r>
              <a:rPr lang="en-GB" sz="1400" dirty="0" err="1"/>
              <a:t>Linac</a:t>
            </a:r>
            <a:r>
              <a:rPr lang="en-GB" sz="1400" dirty="0"/>
              <a:t> layout (similar to </a:t>
            </a:r>
            <a:r>
              <a:rPr lang="en-GB" sz="1400" dirty="0" err="1"/>
              <a:t>LHeC</a:t>
            </a:r>
            <a:r>
              <a:rPr lang="en-GB" sz="1400" dirty="0"/>
              <a:t>)</a:t>
            </a:r>
          </a:p>
          <a:p>
            <a:r>
              <a:rPr lang="en-GB" sz="1400" dirty="0"/>
              <a:t>MW class power coupler tests in non-ER mode</a:t>
            </a:r>
          </a:p>
          <a:p>
            <a:r>
              <a:rPr lang="en-GB" sz="1400" dirty="0"/>
              <a:t>Complete HOM characterization and instability studies!</a:t>
            </a:r>
          </a:p>
          <a:p>
            <a:r>
              <a:rPr lang="en-GB" sz="1400" dirty="0"/>
              <a:t>Cryogenics &amp; instrumentation test </a:t>
            </a:r>
            <a:r>
              <a:rPr lang="en-GB" sz="1400" dirty="0" smtClean="0"/>
              <a:t>bed …   </a:t>
            </a:r>
            <a:r>
              <a:rPr lang="en-GB" sz="1200" dirty="0" err="1" smtClean="0"/>
              <a:t>E.Jensen</a:t>
            </a:r>
            <a:endParaRPr lang="en-GB" sz="1200" dirty="0" smtClean="0"/>
          </a:p>
        </p:txBody>
      </p:sp>
      <p:sp>
        <p:nvSpPr>
          <p:cNvPr id="87" name="TextBox 86"/>
          <p:cNvSpPr txBox="1"/>
          <p:nvPr/>
        </p:nvSpPr>
        <p:spPr>
          <a:xfrm>
            <a:off x="3739100" y="5033179"/>
            <a:ext cx="48240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Steps: Design of </a:t>
            </a:r>
            <a:r>
              <a:rPr lang="en-US" sz="1600" dirty="0" err="1" smtClean="0"/>
              <a:t>LHeC</a:t>
            </a:r>
            <a:r>
              <a:rPr lang="en-US" sz="1600" dirty="0" smtClean="0"/>
              <a:t> ERL TF, cavity-</a:t>
            </a:r>
            <a:r>
              <a:rPr lang="en-US" sz="1600" dirty="0" err="1" smtClean="0"/>
              <a:t>cryo</a:t>
            </a:r>
            <a:r>
              <a:rPr lang="en-US" sz="1600" dirty="0" smtClean="0"/>
              <a:t> module (hi Q),</a:t>
            </a:r>
          </a:p>
          <a:p>
            <a:r>
              <a:rPr lang="en-US" sz="1600" dirty="0"/>
              <a:t>l</a:t>
            </a:r>
            <a:r>
              <a:rPr lang="en-US" sz="1600" dirty="0" smtClean="0"/>
              <a:t>attice, optics, magnets, source, ….</a:t>
            </a:r>
          </a:p>
          <a:p>
            <a:r>
              <a:rPr lang="en-US" sz="1600" dirty="0" smtClean="0"/>
              <a:t>Watch out for surprises as humming bird:  </a:t>
            </a:r>
            <a:endParaRPr lang="en-US" sz="1600" dirty="0"/>
          </a:p>
          <a:p>
            <a:r>
              <a:rPr lang="en-US" sz="1600" dirty="0" smtClean="0"/>
              <a:t>Building international collaboration</a:t>
            </a:r>
          </a:p>
          <a:p>
            <a:r>
              <a:rPr lang="en-US" sz="1600" dirty="0" smtClean="0"/>
              <a:t>(</a:t>
            </a:r>
            <a:r>
              <a:rPr lang="en-US" sz="1600" dirty="0" err="1" smtClean="0"/>
              <a:t>CERN,Daresbury</a:t>
            </a:r>
            <a:r>
              <a:rPr lang="en-US" sz="1600" dirty="0" smtClean="0"/>
              <a:t>, </a:t>
            </a:r>
            <a:r>
              <a:rPr lang="en-US" sz="1600" dirty="0" err="1" smtClean="0"/>
              <a:t>Jlab</a:t>
            </a:r>
            <a:r>
              <a:rPr lang="en-US" sz="1600" dirty="0" smtClean="0"/>
              <a:t>, others?) </a:t>
            </a:r>
          </a:p>
        </p:txBody>
      </p:sp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1357" y="5526176"/>
            <a:ext cx="1270000" cy="90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Rectangle 88"/>
          <p:cNvSpPr/>
          <p:nvPr/>
        </p:nvSpPr>
        <p:spPr>
          <a:xfrm>
            <a:off x="5710873" y="6532890"/>
            <a:ext cx="32620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beam structure at ALICE with 230-kV DC gun </a:t>
            </a:r>
            <a:r>
              <a:rPr lang="en-GB" sz="1100" dirty="0" smtClean="0"/>
              <a:t>voltage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91452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116014" y="66675"/>
            <a:ext cx="5509856" cy="688975"/>
          </a:xfrm>
        </p:spPr>
        <p:txBody>
          <a:bodyPr>
            <a:normAutofit/>
          </a:bodyPr>
          <a:lstStyle/>
          <a:p>
            <a:r>
              <a:rPr lang="en-GB" sz="3200" b="0" dirty="0" err="1" smtClean="0">
                <a:solidFill>
                  <a:srgbClr val="000000"/>
                </a:solidFill>
                <a:latin typeface="Avenir Heavy"/>
                <a:cs typeface="Avenir Heavy"/>
              </a:rPr>
              <a:t>LHeC</a:t>
            </a:r>
            <a:r>
              <a:rPr lang="en-GB" sz="3200" b="0" dirty="0" smtClean="0">
                <a:solidFill>
                  <a:srgbClr val="000000"/>
                </a:solidFill>
                <a:latin typeface="Avenir Heavy"/>
                <a:cs typeface="Avenir Heavy"/>
              </a:rPr>
              <a:t> - ERL</a:t>
            </a:r>
            <a:r>
              <a:rPr lang="en-GB" sz="3200" b="0" dirty="0">
                <a:solidFill>
                  <a:srgbClr val="000000"/>
                </a:solidFill>
                <a:latin typeface="Avenir Heavy"/>
                <a:cs typeface="Avenir Heavy"/>
              </a:rPr>
              <a:t>-</a:t>
            </a:r>
            <a:r>
              <a:rPr lang="en-GB" sz="3200" b="0" dirty="0" smtClean="0">
                <a:solidFill>
                  <a:srgbClr val="000000"/>
                </a:solidFill>
                <a:latin typeface="Avenir Heavy"/>
                <a:cs typeface="Avenir Heavy"/>
              </a:rPr>
              <a:t>TF</a:t>
            </a:r>
            <a:endParaRPr lang="en-GB" sz="3200" b="0" dirty="0">
              <a:solidFill>
                <a:srgbClr val="000000"/>
              </a:solidFill>
              <a:latin typeface="Avenir Heavy"/>
              <a:cs typeface="Avenir Heavy"/>
            </a:endParaRPr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2209800"/>
            <a:ext cx="8986838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533" name="Straight Arrow Connector 8"/>
          <p:cNvCxnSpPr>
            <a:cxnSpLocks noChangeShapeType="1"/>
          </p:cNvCxnSpPr>
          <p:nvPr/>
        </p:nvCxnSpPr>
        <p:spPr bwMode="auto">
          <a:xfrm>
            <a:off x="3605213" y="2967038"/>
            <a:ext cx="271462" cy="66675"/>
          </a:xfrm>
          <a:prstGeom prst="straightConnector1">
            <a:avLst/>
          </a:prstGeom>
          <a:noFill/>
          <a:ln w="12699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4" name="TextBox 12"/>
          <p:cNvSpPr txBox="1">
            <a:spLocks noChangeArrowheads="1"/>
          </p:cNvSpPr>
          <p:nvPr/>
        </p:nvSpPr>
        <p:spPr bwMode="auto">
          <a:xfrm>
            <a:off x="3348038" y="2776538"/>
            <a:ext cx="663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</a:rPr>
              <a:t>5 MeV</a:t>
            </a:r>
          </a:p>
        </p:txBody>
      </p:sp>
      <p:sp>
        <p:nvSpPr>
          <p:cNvPr id="22535" name="TextBox 13"/>
          <p:cNvSpPr txBox="1">
            <a:spLocks noChangeArrowheads="1"/>
          </p:cNvSpPr>
          <p:nvPr/>
        </p:nvSpPr>
        <p:spPr bwMode="auto">
          <a:xfrm>
            <a:off x="4805363" y="2767013"/>
            <a:ext cx="962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  <a:latin typeface="Symbol" charset="0"/>
              </a:rPr>
              <a:t>D</a:t>
            </a:r>
            <a:r>
              <a:rPr lang="en-US">
                <a:solidFill>
                  <a:srgbClr val="FFFF00"/>
                </a:solidFill>
              </a:rPr>
              <a:t>E = 75 MeV</a:t>
            </a:r>
          </a:p>
        </p:txBody>
      </p:sp>
      <p:sp>
        <p:nvSpPr>
          <p:cNvPr id="22536" name="TextBox 14"/>
          <p:cNvSpPr txBox="1">
            <a:spLocks noChangeArrowheads="1"/>
          </p:cNvSpPr>
          <p:nvPr/>
        </p:nvSpPr>
        <p:spPr bwMode="auto">
          <a:xfrm>
            <a:off x="3676650" y="3452813"/>
            <a:ext cx="9810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  <a:latin typeface="Symbol" charset="0"/>
              </a:rPr>
              <a:t>D</a:t>
            </a:r>
            <a:r>
              <a:rPr lang="en-US">
                <a:solidFill>
                  <a:srgbClr val="FFFF00"/>
                </a:solidFill>
              </a:rPr>
              <a:t>E = 75 MeV</a:t>
            </a:r>
          </a:p>
        </p:txBody>
      </p:sp>
      <p:sp>
        <p:nvSpPr>
          <p:cNvPr id="22537" name="TextBox 15"/>
          <p:cNvSpPr txBox="1">
            <a:spLocks noChangeArrowheads="1"/>
          </p:cNvSpPr>
          <p:nvPr/>
        </p:nvSpPr>
        <p:spPr bwMode="auto">
          <a:xfrm>
            <a:off x="2143125" y="3829050"/>
            <a:ext cx="6969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</a:rPr>
              <a:t>5 MeV</a:t>
            </a:r>
          </a:p>
        </p:txBody>
      </p:sp>
      <p:cxnSp>
        <p:nvCxnSpPr>
          <p:cNvPr id="22538" name="Straight Arrow Connector 16"/>
          <p:cNvCxnSpPr>
            <a:cxnSpLocks noChangeShapeType="1"/>
          </p:cNvCxnSpPr>
          <p:nvPr/>
        </p:nvCxnSpPr>
        <p:spPr bwMode="auto">
          <a:xfrm flipH="1">
            <a:off x="2376488" y="3733800"/>
            <a:ext cx="276225" cy="90488"/>
          </a:xfrm>
          <a:prstGeom prst="straightConnector1">
            <a:avLst/>
          </a:prstGeom>
          <a:noFill/>
          <a:ln w="12699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9" name="TextBox 21"/>
          <p:cNvSpPr txBox="1">
            <a:spLocks noChangeArrowheads="1"/>
          </p:cNvSpPr>
          <p:nvPr/>
        </p:nvSpPr>
        <p:spPr bwMode="auto">
          <a:xfrm>
            <a:off x="85725" y="3614738"/>
            <a:ext cx="9810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  <a:latin typeface="Symbol" charset="0"/>
              </a:rPr>
              <a:t>D</a:t>
            </a:r>
            <a:r>
              <a:rPr lang="en-US">
                <a:solidFill>
                  <a:srgbClr val="FFFF00"/>
                </a:solidFill>
              </a:rPr>
              <a:t>C = </a:t>
            </a:r>
            <a:r>
              <a:rPr lang="en-US">
                <a:solidFill>
                  <a:srgbClr val="FFFF00"/>
                </a:solidFill>
                <a:latin typeface="Symbol" charset="0"/>
              </a:rPr>
              <a:t>l</a:t>
            </a:r>
            <a:r>
              <a:rPr lang="en-US">
                <a:solidFill>
                  <a:srgbClr val="FFFF00"/>
                </a:solidFill>
              </a:rPr>
              <a:t>/2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770313" y="2990850"/>
            <a:ext cx="107950" cy="11588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endParaRPr lang="en-US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389075" y="6381750"/>
            <a:ext cx="4597400" cy="238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050" dirty="0" smtClean="0"/>
              <a:t>Alex </a:t>
            </a:r>
            <a:r>
              <a:rPr lang="en-US" sz="1050" dirty="0" err="1" smtClean="0"/>
              <a:t>Bogacz</a:t>
            </a:r>
            <a:r>
              <a:rPr lang="en-US" sz="1050" dirty="0" smtClean="0"/>
              <a:t>, </a:t>
            </a:r>
            <a:r>
              <a:rPr lang="en-US" sz="1050" dirty="0" err="1" smtClean="0"/>
              <a:t>JLab</a:t>
            </a:r>
            <a:r>
              <a:rPr lang="en-US" sz="1050" dirty="0" smtClean="0"/>
              <a:t>, August 21, 2012 </a:t>
            </a:r>
          </a:p>
        </p:txBody>
      </p:sp>
      <p:grpSp>
        <p:nvGrpSpPr>
          <p:cNvPr id="14" name="Group 5"/>
          <p:cNvGrpSpPr>
            <a:grpSpLocks noChangeAspect="1"/>
          </p:cNvGrpSpPr>
          <p:nvPr/>
        </p:nvGrpSpPr>
        <p:grpSpPr bwMode="auto">
          <a:xfrm>
            <a:off x="5767388" y="657838"/>
            <a:ext cx="2755627" cy="1255533"/>
            <a:chOff x="447" y="517"/>
            <a:chExt cx="4741" cy="2160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/>
          </p:nvSpPr>
          <p:spPr bwMode="auto">
            <a:xfrm>
              <a:off x="448" y="517"/>
              <a:ext cx="4704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448" y="517"/>
              <a:ext cx="4704" cy="2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520" y="661"/>
              <a:ext cx="4560" cy="1866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4828" y="2539"/>
              <a:ext cx="30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7.07065</a:t>
              </a:r>
              <a:endParaRPr lang="en-US"/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520" y="2539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/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568" y="595"/>
              <a:ext cx="48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                         </a:t>
              </a:r>
              <a:endParaRPr lang="en-US"/>
            </a:p>
          </p:txBody>
        </p:sp>
        <p:sp>
          <p:nvSpPr>
            <p:cNvPr id="22" name="Rectangle 12"/>
            <p:cNvSpPr>
              <a:spLocks noChangeArrowheads="1"/>
            </p:cNvSpPr>
            <p:nvPr/>
          </p:nvSpPr>
          <p:spPr bwMode="auto">
            <a:xfrm rot="-5400000">
              <a:off x="439" y="621"/>
              <a:ext cx="12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10</a:t>
              </a:r>
              <a:endParaRPr lang="en-US"/>
            </a:p>
          </p:txBody>
        </p:sp>
        <p:sp>
          <p:nvSpPr>
            <p:cNvPr id="23" name="Rectangle 13"/>
            <p:cNvSpPr>
              <a:spLocks noChangeArrowheads="1"/>
            </p:cNvSpPr>
            <p:nvPr/>
          </p:nvSpPr>
          <p:spPr bwMode="auto">
            <a:xfrm rot="-5400000">
              <a:off x="459" y="2443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/>
            </a:p>
          </p:txBody>
        </p:sp>
        <p:sp>
          <p:nvSpPr>
            <p:cNvPr id="24" name="Rectangle 14"/>
            <p:cNvSpPr>
              <a:spLocks noChangeArrowheads="1"/>
            </p:cNvSpPr>
            <p:nvPr/>
          </p:nvSpPr>
          <p:spPr bwMode="auto">
            <a:xfrm rot="-5400000">
              <a:off x="5098" y="606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US"/>
            </a:p>
          </p:txBody>
        </p:sp>
        <p:sp>
          <p:nvSpPr>
            <p:cNvPr id="25" name="Rectangle 15"/>
            <p:cNvSpPr>
              <a:spLocks noChangeArrowheads="1"/>
            </p:cNvSpPr>
            <p:nvPr/>
          </p:nvSpPr>
          <p:spPr bwMode="auto">
            <a:xfrm rot="-5400000">
              <a:off x="5086" y="2431"/>
              <a:ext cx="102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-2</a:t>
              </a:r>
              <a:endParaRPr lang="en-US"/>
            </a:p>
          </p:txBody>
        </p: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 rot="-5400000">
              <a:off x="225" y="1471"/>
              <a:ext cx="54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BETA_X&amp;Y[m]</a:t>
              </a:r>
              <a:endParaRPr lang="en-US"/>
            </a:p>
          </p:txBody>
        </p:sp>
        <p:sp>
          <p:nvSpPr>
            <p:cNvPr id="27" name="Rectangle 17"/>
            <p:cNvSpPr>
              <a:spLocks noChangeArrowheads="1"/>
            </p:cNvSpPr>
            <p:nvPr/>
          </p:nvSpPr>
          <p:spPr bwMode="auto">
            <a:xfrm rot="-5400000">
              <a:off x="4882" y="1488"/>
              <a:ext cx="51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DISP_X&amp;Y[m]</a:t>
              </a:r>
              <a:endParaRPr lang="en-US"/>
            </a:p>
          </p:txBody>
        </p:sp>
        <p:sp>
          <p:nvSpPr>
            <p:cNvPr id="28" name="Line 18"/>
            <p:cNvSpPr>
              <a:spLocks noChangeShapeType="1"/>
            </p:cNvSpPr>
            <p:nvPr/>
          </p:nvSpPr>
          <p:spPr bwMode="auto">
            <a:xfrm flipH="1">
              <a:off x="5050" y="847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9"/>
            <p:cNvSpPr>
              <a:spLocks noChangeShapeType="1"/>
            </p:cNvSpPr>
            <p:nvPr/>
          </p:nvSpPr>
          <p:spPr bwMode="auto">
            <a:xfrm>
              <a:off x="520" y="847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0"/>
            <p:cNvSpPr>
              <a:spLocks noChangeShapeType="1"/>
            </p:cNvSpPr>
            <p:nvPr/>
          </p:nvSpPr>
          <p:spPr bwMode="auto">
            <a:xfrm flipV="1">
              <a:off x="976" y="2503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1"/>
            <p:cNvSpPr>
              <a:spLocks noChangeShapeType="1"/>
            </p:cNvSpPr>
            <p:nvPr/>
          </p:nvSpPr>
          <p:spPr bwMode="auto">
            <a:xfrm>
              <a:off x="976" y="661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2"/>
            <p:cNvSpPr>
              <a:spLocks noChangeShapeType="1"/>
            </p:cNvSpPr>
            <p:nvPr/>
          </p:nvSpPr>
          <p:spPr bwMode="auto">
            <a:xfrm flipH="1">
              <a:off x="5050" y="103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3"/>
            <p:cNvSpPr>
              <a:spLocks noChangeShapeType="1"/>
            </p:cNvSpPr>
            <p:nvPr/>
          </p:nvSpPr>
          <p:spPr bwMode="auto">
            <a:xfrm>
              <a:off x="520" y="103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24"/>
            <p:cNvSpPr>
              <a:spLocks noChangeShapeType="1"/>
            </p:cNvSpPr>
            <p:nvPr/>
          </p:nvSpPr>
          <p:spPr bwMode="auto">
            <a:xfrm flipV="1">
              <a:off x="1432" y="2503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5"/>
            <p:cNvSpPr>
              <a:spLocks noChangeShapeType="1"/>
            </p:cNvSpPr>
            <p:nvPr/>
          </p:nvSpPr>
          <p:spPr bwMode="auto">
            <a:xfrm>
              <a:off x="1432" y="661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6"/>
            <p:cNvSpPr>
              <a:spLocks noChangeShapeType="1"/>
            </p:cNvSpPr>
            <p:nvPr/>
          </p:nvSpPr>
          <p:spPr bwMode="auto">
            <a:xfrm flipH="1">
              <a:off x="5050" y="1219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27"/>
            <p:cNvSpPr>
              <a:spLocks noChangeShapeType="1"/>
            </p:cNvSpPr>
            <p:nvPr/>
          </p:nvSpPr>
          <p:spPr bwMode="auto">
            <a:xfrm>
              <a:off x="520" y="1219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28"/>
            <p:cNvSpPr>
              <a:spLocks noChangeShapeType="1"/>
            </p:cNvSpPr>
            <p:nvPr/>
          </p:nvSpPr>
          <p:spPr bwMode="auto">
            <a:xfrm flipV="1">
              <a:off x="1888" y="2503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29"/>
            <p:cNvSpPr>
              <a:spLocks noChangeShapeType="1"/>
            </p:cNvSpPr>
            <p:nvPr/>
          </p:nvSpPr>
          <p:spPr bwMode="auto">
            <a:xfrm>
              <a:off x="1888" y="661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30"/>
            <p:cNvSpPr>
              <a:spLocks noChangeShapeType="1"/>
            </p:cNvSpPr>
            <p:nvPr/>
          </p:nvSpPr>
          <p:spPr bwMode="auto">
            <a:xfrm flipH="1">
              <a:off x="5050" y="1405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31"/>
            <p:cNvSpPr>
              <a:spLocks noChangeShapeType="1"/>
            </p:cNvSpPr>
            <p:nvPr/>
          </p:nvSpPr>
          <p:spPr bwMode="auto">
            <a:xfrm>
              <a:off x="520" y="1405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32"/>
            <p:cNvSpPr>
              <a:spLocks noChangeShapeType="1"/>
            </p:cNvSpPr>
            <p:nvPr/>
          </p:nvSpPr>
          <p:spPr bwMode="auto">
            <a:xfrm flipV="1">
              <a:off x="2344" y="2503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33"/>
            <p:cNvSpPr>
              <a:spLocks noChangeShapeType="1"/>
            </p:cNvSpPr>
            <p:nvPr/>
          </p:nvSpPr>
          <p:spPr bwMode="auto">
            <a:xfrm>
              <a:off x="2344" y="661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34"/>
            <p:cNvSpPr>
              <a:spLocks noChangeShapeType="1"/>
            </p:cNvSpPr>
            <p:nvPr/>
          </p:nvSpPr>
          <p:spPr bwMode="auto">
            <a:xfrm flipH="1">
              <a:off x="5050" y="1597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35"/>
            <p:cNvSpPr>
              <a:spLocks noChangeShapeType="1"/>
            </p:cNvSpPr>
            <p:nvPr/>
          </p:nvSpPr>
          <p:spPr bwMode="auto">
            <a:xfrm>
              <a:off x="520" y="1597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36"/>
            <p:cNvSpPr>
              <a:spLocks noChangeShapeType="1"/>
            </p:cNvSpPr>
            <p:nvPr/>
          </p:nvSpPr>
          <p:spPr bwMode="auto">
            <a:xfrm flipV="1">
              <a:off x="2800" y="2503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37"/>
            <p:cNvSpPr>
              <a:spLocks noChangeShapeType="1"/>
            </p:cNvSpPr>
            <p:nvPr/>
          </p:nvSpPr>
          <p:spPr bwMode="auto">
            <a:xfrm>
              <a:off x="2800" y="661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38"/>
            <p:cNvSpPr>
              <a:spLocks noChangeShapeType="1"/>
            </p:cNvSpPr>
            <p:nvPr/>
          </p:nvSpPr>
          <p:spPr bwMode="auto">
            <a:xfrm flipH="1">
              <a:off x="5050" y="178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39"/>
            <p:cNvSpPr>
              <a:spLocks noChangeShapeType="1"/>
            </p:cNvSpPr>
            <p:nvPr/>
          </p:nvSpPr>
          <p:spPr bwMode="auto">
            <a:xfrm>
              <a:off x="520" y="178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40"/>
            <p:cNvSpPr>
              <a:spLocks noChangeShapeType="1"/>
            </p:cNvSpPr>
            <p:nvPr/>
          </p:nvSpPr>
          <p:spPr bwMode="auto">
            <a:xfrm flipV="1">
              <a:off x="3256" y="2503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41"/>
            <p:cNvSpPr>
              <a:spLocks noChangeShapeType="1"/>
            </p:cNvSpPr>
            <p:nvPr/>
          </p:nvSpPr>
          <p:spPr bwMode="auto">
            <a:xfrm>
              <a:off x="3256" y="661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42"/>
            <p:cNvSpPr>
              <a:spLocks noChangeShapeType="1"/>
            </p:cNvSpPr>
            <p:nvPr/>
          </p:nvSpPr>
          <p:spPr bwMode="auto">
            <a:xfrm flipH="1">
              <a:off x="5050" y="1969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43"/>
            <p:cNvSpPr>
              <a:spLocks noChangeShapeType="1"/>
            </p:cNvSpPr>
            <p:nvPr/>
          </p:nvSpPr>
          <p:spPr bwMode="auto">
            <a:xfrm>
              <a:off x="520" y="1969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44"/>
            <p:cNvSpPr>
              <a:spLocks noChangeShapeType="1"/>
            </p:cNvSpPr>
            <p:nvPr/>
          </p:nvSpPr>
          <p:spPr bwMode="auto">
            <a:xfrm flipV="1">
              <a:off x="3712" y="2503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45"/>
            <p:cNvSpPr>
              <a:spLocks noChangeShapeType="1"/>
            </p:cNvSpPr>
            <p:nvPr/>
          </p:nvSpPr>
          <p:spPr bwMode="auto">
            <a:xfrm>
              <a:off x="3712" y="661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46"/>
            <p:cNvSpPr>
              <a:spLocks noChangeShapeType="1"/>
            </p:cNvSpPr>
            <p:nvPr/>
          </p:nvSpPr>
          <p:spPr bwMode="auto">
            <a:xfrm flipH="1">
              <a:off x="5050" y="2155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47"/>
            <p:cNvSpPr>
              <a:spLocks noChangeShapeType="1"/>
            </p:cNvSpPr>
            <p:nvPr/>
          </p:nvSpPr>
          <p:spPr bwMode="auto">
            <a:xfrm>
              <a:off x="520" y="2155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48"/>
            <p:cNvSpPr>
              <a:spLocks noChangeShapeType="1"/>
            </p:cNvSpPr>
            <p:nvPr/>
          </p:nvSpPr>
          <p:spPr bwMode="auto">
            <a:xfrm flipV="1">
              <a:off x="4168" y="2503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49"/>
            <p:cNvSpPr>
              <a:spLocks noChangeShapeType="1"/>
            </p:cNvSpPr>
            <p:nvPr/>
          </p:nvSpPr>
          <p:spPr bwMode="auto">
            <a:xfrm>
              <a:off x="4168" y="661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50"/>
            <p:cNvSpPr>
              <a:spLocks noChangeShapeType="1"/>
            </p:cNvSpPr>
            <p:nvPr/>
          </p:nvSpPr>
          <p:spPr bwMode="auto">
            <a:xfrm flipH="1">
              <a:off x="5050" y="234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51"/>
            <p:cNvSpPr>
              <a:spLocks noChangeShapeType="1"/>
            </p:cNvSpPr>
            <p:nvPr/>
          </p:nvSpPr>
          <p:spPr bwMode="auto">
            <a:xfrm>
              <a:off x="520" y="234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52"/>
            <p:cNvSpPr>
              <a:spLocks noChangeShapeType="1"/>
            </p:cNvSpPr>
            <p:nvPr/>
          </p:nvSpPr>
          <p:spPr bwMode="auto">
            <a:xfrm flipV="1">
              <a:off x="4624" y="2503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53"/>
            <p:cNvSpPr>
              <a:spLocks noChangeShapeType="1"/>
            </p:cNvSpPr>
            <p:nvPr/>
          </p:nvSpPr>
          <p:spPr bwMode="auto">
            <a:xfrm>
              <a:off x="4624" y="661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4"/>
            <p:cNvSpPr>
              <a:spLocks/>
            </p:cNvSpPr>
            <p:nvPr/>
          </p:nvSpPr>
          <p:spPr bwMode="auto">
            <a:xfrm>
              <a:off x="520" y="1075"/>
              <a:ext cx="4560" cy="1434"/>
            </a:xfrm>
            <a:custGeom>
              <a:avLst/>
              <a:gdLst>
                <a:gd name="T0" fmla="*/ 66 w 4560"/>
                <a:gd name="T1" fmla="*/ 366 h 1434"/>
                <a:gd name="T2" fmla="*/ 138 w 4560"/>
                <a:gd name="T3" fmla="*/ 606 h 1434"/>
                <a:gd name="T4" fmla="*/ 210 w 4560"/>
                <a:gd name="T5" fmla="*/ 834 h 1434"/>
                <a:gd name="T6" fmla="*/ 282 w 4560"/>
                <a:gd name="T7" fmla="*/ 1038 h 1434"/>
                <a:gd name="T8" fmla="*/ 354 w 4560"/>
                <a:gd name="T9" fmla="*/ 1200 h 1434"/>
                <a:gd name="T10" fmla="*/ 426 w 4560"/>
                <a:gd name="T11" fmla="*/ 1326 h 1434"/>
                <a:gd name="T12" fmla="*/ 498 w 4560"/>
                <a:gd name="T13" fmla="*/ 1404 h 1434"/>
                <a:gd name="T14" fmla="*/ 576 w 4560"/>
                <a:gd name="T15" fmla="*/ 1434 h 1434"/>
                <a:gd name="T16" fmla="*/ 648 w 4560"/>
                <a:gd name="T17" fmla="*/ 1410 h 1434"/>
                <a:gd name="T18" fmla="*/ 714 w 4560"/>
                <a:gd name="T19" fmla="*/ 1338 h 1434"/>
                <a:gd name="T20" fmla="*/ 792 w 4560"/>
                <a:gd name="T21" fmla="*/ 1206 h 1434"/>
                <a:gd name="T22" fmla="*/ 864 w 4560"/>
                <a:gd name="T23" fmla="*/ 972 h 1434"/>
                <a:gd name="T24" fmla="*/ 936 w 4560"/>
                <a:gd name="T25" fmla="*/ 648 h 1434"/>
                <a:gd name="T26" fmla="*/ 1008 w 4560"/>
                <a:gd name="T27" fmla="*/ 246 h 1434"/>
                <a:gd name="T28" fmla="*/ 1080 w 4560"/>
                <a:gd name="T29" fmla="*/ 0 h 1434"/>
                <a:gd name="T30" fmla="*/ 1152 w 4560"/>
                <a:gd name="T31" fmla="*/ 300 h 1434"/>
                <a:gd name="T32" fmla="*/ 1224 w 4560"/>
                <a:gd name="T33" fmla="*/ 630 h 1434"/>
                <a:gd name="T34" fmla="*/ 1296 w 4560"/>
                <a:gd name="T35" fmla="*/ 900 h 1434"/>
                <a:gd name="T36" fmla="*/ 1368 w 4560"/>
                <a:gd name="T37" fmla="*/ 1068 h 1434"/>
                <a:gd name="T38" fmla="*/ 1440 w 4560"/>
                <a:gd name="T39" fmla="*/ 1086 h 1434"/>
                <a:gd name="T40" fmla="*/ 1512 w 4560"/>
                <a:gd name="T41" fmla="*/ 1086 h 1434"/>
                <a:gd name="T42" fmla="*/ 1584 w 4560"/>
                <a:gd name="T43" fmla="*/ 1086 h 1434"/>
                <a:gd name="T44" fmla="*/ 1656 w 4560"/>
                <a:gd name="T45" fmla="*/ 1092 h 1434"/>
                <a:gd name="T46" fmla="*/ 1728 w 4560"/>
                <a:gd name="T47" fmla="*/ 1104 h 1434"/>
                <a:gd name="T48" fmla="*/ 1800 w 4560"/>
                <a:gd name="T49" fmla="*/ 1122 h 1434"/>
                <a:gd name="T50" fmla="*/ 1872 w 4560"/>
                <a:gd name="T51" fmla="*/ 1140 h 1434"/>
                <a:gd name="T52" fmla="*/ 1944 w 4560"/>
                <a:gd name="T53" fmla="*/ 1158 h 1434"/>
                <a:gd name="T54" fmla="*/ 2016 w 4560"/>
                <a:gd name="T55" fmla="*/ 1176 h 1434"/>
                <a:gd name="T56" fmla="*/ 2088 w 4560"/>
                <a:gd name="T57" fmla="*/ 1200 h 1434"/>
                <a:gd name="T58" fmla="*/ 2160 w 4560"/>
                <a:gd name="T59" fmla="*/ 1224 h 1434"/>
                <a:gd name="T60" fmla="*/ 2232 w 4560"/>
                <a:gd name="T61" fmla="*/ 1248 h 1434"/>
                <a:gd name="T62" fmla="*/ 2304 w 4560"/>
                <a:gd name="T63" fmla="*/ 1248 h 1434"/>
                <a:gd name="T64" fmla="*/ 2376 w 4560"/>
                <a:gd name="T65" fmla="*/ 1230 h 1434"/>
                <a:gd name="T66" fmla="*/ 2448 w 4560"/>
                <a:gd name="T67" fmla="*/ 1206 h 1434"/>
                <a:gd name="T68" fmla="*/ 2520 w 4560"/>
                <a:gd name="T69" fmla="*/ 1182 h 1434"/>
                <a:gd name="T70" fmla="*/ 2592 w 4560"/>
                <a:gd name="T71" fmla="*/ 1164 h 1434"/>
                <a:gd name="T72" fmla="*/ 2664 w 4560"/>
                <a:gd name="T73" fmla="*/ 1140 h 1434"/>
                <a:gd name="T74" fmla="*/ 2736 w 4560"/>
                <a:gd name="T75" fmla="*/ 1122 h 1434"/>
                <a:gd name="T76" fmla="*/ 2808 w 4560"/>
                <a:gd name="T77" fmla="*/ 1110 h 1434"/>
                <a:gd name="T78" fmla="*/ 2880 w 4560"/>
                <a:gd name="T79" fmla="*/ 1098 h 1434"/>
                <a:gd name="T80" fmla="*/ 2952 w 4560"/>
                <a:gd name="T81" fmla="*/ 1092 h 1434"/>
                <a:gd name="T82" fmla="*/ 3024 w 4560"/>
                <a:gd name="T83" fmla="*/ 1086 h 1434"/>
                <a:gd name="T84" fmla="*/ 3096 w 4560"/>
                <a:gd name="T85" fmla="*/ 1086 h 1434"/>
                <a:gd name="T86" fmla="*/ 3168 w 4560"/>
                <a:gd name="T87" fmla="*/ 1080 h 1434"/>
                <a:gd name="T88" fmla="*/ 3240 w 4560"/>
                <a:gd name="T89" fmla="*/ 966 h 1434"/>
                <a:gd name="T90" fmla="*/ 3312 w 4560"/>
                <a:gd name="T91" fmla="*/ 714 h 1434"/>
                <a:gd name="T92" fmla="*/ 3384 w 4560"/>
                <a:gd name="T93" fmla="*/ 408 h 1434"/>
                <a:gd name="T94" fmla="*/ 3456 w 4560"/>
                <a:gd name="T95" fmla="*/ 54 h 1434"/>
                <a:gd name="T96" fmla="*/ 3528 w 4560"/>
                <a:gd name="T97" fmla="*/ 120 h 1434"/>
                <a:gd name="T98" fmla="*/ 3600 w 4560"/>
                <a:gd name="T99" fmla="*/ 540 h 1434"/>
                <a:gd name="T100" fmla="*/ 3672 w 4560"/>
                <a:gd name="T101" fmla="*/ 888 h 1434"/>
                <a:gd name="T102" fmla="*/ 3744 w 4560"/>
                <a:gd name="T103" fmla="*/ 1152 h 1434"/>
                <a:gd name="T104" fmla="*/ 3816 w 4560"/>
                <a:gd name="T105" fmla="*/ 1308 h 1434"/>
                <a:gd name="T106" fmla="*/ 3888 w 4560"/>
                <a:gd name="T107" fmla="*/ 1398 h 1434"/>
                <a:gd name="T108" fmla="*/ 3960 w 4560"/>
                <a:gd name="T109" fmla="*/ 1428 h 1434"/>
                <a:gd name="T110" fmla="*/ 4032 w 4560"/>
                <a:gd name="T111" fmla="*/ 1416 h 1434"/>
                <a:gd name="T112" fmla="*/ 4104 w 4560"/>
                <a:gd name="T113" fmla="*/ 1350 h 1434"/>
                <a:gd name="T114" fmla="*/ 4176 w 4560"/>
                <a:gd name="T115" fmla="*/ 1242 h 1434"/>
                <a:gd name="T116" fmla="*/ 4248 w 4560"/>
                <a:gd name="T117" fmla="*/ 1092 h 1434"/>
                <a:gd name="T118" fmla="*/ 4320 w 4560"/>
                <a:gd name="T119" fmla="*/ 900 h 1434"/>
                <a:gd name="T120" fmla="*/ 4392 w 4560"/>
                <a:gd name="T121" fmla="*/ 678 h 1434"/>
                <a:gd name="T122" fmla="*/ 4464 w 4560"/>
                <a:gd name="T123" fmla="*/ 432 h 1434"/>
                <a:gd name="T124" fmla="*/ 4536 w 4560"/>
                <a:gd name="T125" fmla="*/ 186 h 14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560"/>
                <a:gd name="T190" fmla="*/ 0 h 1434"/>
                <a:gd name="T191" fmla="*/ 4560 w 4560"/>
                <a:gd name="T192" fmla="*/ 1434 h 14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560" h="1434">
                  <a:moveTo>
                    <a:pt x="0" y="114"/>
                  </a:moveTo>
                  <a:lnTo>
                    <a:pt x="0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6" y="144"/>
                  </a:lnTo>
                  <a:lnTo>
                    <a:pt x="6" y="150"/>
                  </a:lnTo>
                  <a:lnTo>
                    <a:pt x="6" y="156"/>
                  </a:lnTo>
                  <a:lnTo>
                    <a:pt x="12" y="162"/>
                  </a:lnTo>
                  <a:lnTo>
                    <a:pt x="12" y="168"/>
                  </a:lnTo>
                  <a:lnTo>
                    <a:pt x="12" y="174"/>
                  </a:lnTo>
                  <a:lnTo>
                    <a:pt x="18" y="180"/>
                  </a:lnTo>
                  <a:lnTo>
                    <a:pt x="18" y="186"/>
                  </a:lnTo>
                  <a:lnTo>
                    <a:pt x="18" y="192"/>
                  </a:lnTo>
                  <a:lnTo>
                    <a:pt x="18" y="198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24" y="210"/>
                  </a:lnTo>
                  <a:lnTo>
                    <a:pt x="24" y="216"/>
                  </a:lnTo>
                  <a:lnTo>
                    <a:pt x="30" y="216"/>
                  </a:lnTo>
                  <a:lnTo>
                    <a:pt x="30" y="222"/>
                  </a:lnTo>
                  <a:lnTo>
                    <a:pt x="30" y="228"/>
                  </a:lnTo>
                  <a:lnTo>
                    <a:pt x="30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36" y="246"/>
                  </a:lnTo>
                  <a:lnTo>
                    <a:pt x="36" y="252"/>
                  </a:lnTo>
                  <a:lnTo>
                    <a:pt x="36" y="258"/>
                  </a:lnTo>
                  <a:lnTo>
                    <a:pt x="42" y="264"/>
                  </a:lnTo>
                  <a:lnTo>
                    <a:pt x="42" y="270"/>
                  </a:lnTo>
                  <a:lnTo>
                    <a:pt x="42" y="276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8" y="294"/>
                  </a:lnTo>
                  <a:lnTo>
                    <a:pt x="48" y="300"/>
                  </a:lnTo>
                  <a:lnTo>
                    <a:pt x="54" y="306"/>
                  </a:lnTo>
                  <a:lnTo>
                    <a:pt x="54" y="312"/>
                  </a:lnTo>
                  <a:lnTo>
                    <a:pt x="54" y="318"/>
                  </a:lnTo>
                  <a:lnTo>
                    <a:pt x="60" y="324"/>
                  </a:lnTo>
                  <a:lnTo>
                    <a:pt x="60" y="330"/>
                  </a:lnTo>
                  <a:lnTo>
                    <a:pt x="60" y="336"/>
                  </a:lnTo>
                  <a:lnTo>
                    <a:pt x="60" y="342"/>
                  </a:lnTo>
                  <a:lnTo>
                    <a:pt x="66" y="342"/>
                  </a:lnTo>
                  <a:lnTo>
                    <a:pt x="66" y="348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6" y="366"/>
                  </a:lnTo>
                  <a:lnTo>
                    <a:pt x="72" y="366"/>
                  </a:lnTo>
                  <a:lnTo>
                    <a:pt x="72" y="372"/>
                  </a:lnTo>
                  <a:lnTo>
                    <a:pt x="72" y="378"/>
                  </a:lnTo>
                  <a:lnTo>
                    <a:pt x="72" y="384"/>
                  </a:lnTo>
                  <a:lnTo>
                    <a:pt x="78" y="384"/>
                  </a:lnTo>
                  <a:lnTo>
                    <a:pt x="78" y="390"/>
                  </a:lnTo>
                  <a:lnTo>
                    <a:pt x="78" y="396"/>
                  </a:lnTo>
                  <a:lnTo>
                    <a:pt x="78" y="402"/>
                  </a:lnTo>
                  <a:lnTo>
                    <a:pt x="84" y="408"/>
                  </a:lnTo>
                  <a:lnTo>
                    <a:pt x="84" y="414"/>
                  </a:lnTo>
                  <a:lnTo>
                    <a:pt x="84" y="420"/>
                  </a:lnTo>
                  <a:lnTo>
                    <a:pt x="90" y="426"/>
                  </a:lnTo>
                  <a:lnTo>
                    <a:pt x="90" y="432"/>
                  </a:lnTo>
                  <a:lnTo>
                    <a:pt x="90" y="438"/>
                  </a:lnTo>
                  <a:lnTo>
                    <a:pt x="90" y="444"/>
                  </a:lnTo>
                  <a:lnTo>
                    <a:pt x="96" y="450"/>
                  </a:lnTo>
                  <a:lnTo>
                    <a:pt x="96" y="456"/>
                  </a:lnTo>
                  <a:lnTo>
                    <a:pt x="96" y="462"/>
                  </a:lnTo>
                  <a:lnTo>
                    <a:pt x="102" y="468"/>
                  </a:lnTo>
                  <a:lnTo>
                    <a:pt x="102" y="474"/>
                  </a:lnTo>
                  <a:lnTo>
                    <a:pt x="102" y="480"/>
                  </a:lnTo>
                  <a:lnTo>
                    <a:pt x="102" y="486"/>
                  </a:lnTo>
                  <a:lnTo>
                    <a:pt x="108" y="486"/>
                  </a:lnTo>
                  <a:lnTo>
                    <a:pt x="108" y="492"/>
                  </a:lnTo>
                  <a:lnTo>
                    <a:pt x="108" y="498"/>
                  </a:lnTo>
                  <a:lnTo>
                    <a:pt x="108" y="504"/>
                  </a:lnTo>
                  <a:lnTo>
                    <a:pt x="114" y="510"/>
                  </a:lnTo>
                  <a:lnTo>
                    <a:pt x="114" y="516"/>
                  </a:lnTo>
                  <a:lnTo>
                    <a:pt x="114" y="522"/>
                  </a:lnTo>
                  <a:lnTo>
                    <a:pt x="120" y="528"/>
                  </a:lnTo>
                  <a:lnTo>
                    <a:pt x="120" y="534"/>
                  </a:lnTo>
                  <a:lnTo>
                    <a:pt x="120" y="540"/>
                  </a:lnTo>
                  <a:lnTo>
                    <a:pt x="120" y="546"/>
                  </a:lnTo>
                  <a:lnTo>
                    <a:pt x="126" y="552"/>
                  </a:lnTo>
                  <a:lnTo>
                    <a:pt x="126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32" y="576"/>
                  </a:lnTo>
                  <a:lnTo>
                    <a:pt x="132" y="582"/>
                  </a:lnTo>
                  <a:lnTo>
                    <a:pt x="132" y="588"/>
                  </a:lnTo>
                  <a:lnTo>
                    <a:pt x="138" y="588"/>
                  </a:lnTo>
                  <a:lnTo>
                    <a:pt x="138" y="594"/>
                  </a:lnTo>
                  <a:lnTo>
                    <a:pt x="138" y="600"/>
                  </a:lnTo>
                  <a:lnTo>
                    <a:pt x="138" y="606"/>
                  </a:lnTo>
                  <a:lnTo>
                    <a:pt x="144" y="612"/>
                  </a:lnTo>
                  <a:lnTo>
                    <a:pt x="144" y="618"/>
                  </a:lnTo>
                  <a:lnTo>
                    <a:pt x="144" y="624"/>
                  </a:lnTo>
                  <a:lnTo>
                    <a:pt x="150" y="630"/>
                  </a:lnTo>
                  <a:lnTo>
                    <a:pt x="150" y="636"/>
                  </a:lnTo>
                  <a:lnTo>
                    <a:pt x="150" y="642"/>
                  </a:lnTo>
                  <a:lnTo>
                    <a:pt x="150" y="648"/>
                  </a:lnTo>
                  <a:lnTo>
                    <a:pt x="156" y="648"/>
                  </a:lnTo>
                  <a:lnTo>
                    <a:pt x="156" y="654"/>
                  </a:lnTo>
                  <a:lnTo>
                    <a:pt x="156" y="660"/>
                  </a:lnTo>
                  <a:lnTo>
                    <a:pt x="156" y="666"/>
                  </a:lnTo>
                  <a:lnTo>
                    <a:pt x="162" y="666"/>
                  </a:lnTo>
                  <a:lnTo>
                    <a:pt x="162" y="672"/>
                  </a:lnTo>
                  <a:lnTo>
                    <a:pt x="162" y="678"/>
                  </a:lnTo>
                  <a:lnTo>
                    <a:pt x="162" y="684"/>
                  </a:lnTo>
                  <a:lnTo>
                    <a:pt x="168" y="690"/>
                  </a:lnTo>
                  <a:lnTo>
                    <a:pt x="168" y="696"/>
                  </a:lnTo>
                  <a:lnTo>
                    <a:pt x="168" y="702"/>
                  </a:lnTo>
                  <a:lnTo>
                    <a:pt x="174" y="708"/>
                  </a:lnTo>
                  <a:lnTo>
                    <a:pt x="174" y="714"/>
                  </a:lnTo>
                  <a:lnTo>
                    <a:pt x="174" y="720"/>
                  </a:lnTo>
                  <a:lnTo>
                    <a:pt x="180" y="726"/>
                  </a:lnTo>
                  <a:lnTo>
                    <a:pt x="180" y="732"/>
                  </a:lnTo>
                  <a:lnTo>
                    <a:pt x="180" y="738"/>
                  </a:lnTo>
                  <a:lnTo>
                    <a:pt x="180" y="744"/>
                  </a:lnTo>
                  <a:lnTo>
                    <a:pt x="186" y="744"/>
                  </a:lnTo>
                  <a:lnTo>
                    <a:pt x="186" y="750"/>
                  </a:lnTo>
                  <a:lnTo>
                    <a:pt x="186" y="756"/>
                  </a:lnTo>
                  <a:lnTo>
                    <a:pt x="186" y="762"/>
                  </a:lnTo>
                  <a:lnTo>
                    <a:pt x="192" y="762"/>
                  </a:lnTo>
                  <a:lnTo>
                    <a:pt x="192" y="768"/>
                  </a:lnTo>
                  <a:lnTo>
                    <a:pt x="192" y="774"/>
                  </a:lnTo>
                  <a:lnTo>
                    <a:pt x="192" y="780"/>
                  </a:lnTo>
                  <a:lnTo>
                    <a:pt x="198" y="780"/>
                  </a:lnTo>
                  <a:lnTo>
                    <a:pt x="198" y="786"/>
                  </a:lnTo>
                  <a:lnTo>
                    <a:pt x="198" y="792"/>
                  </a:lnTo>
                  <a:lnTo>
                    <a:pt x="198" y="798"/>
                  </a:lnTo>
                  <a:lnTo>
                    <a:pt x="204" y="798"/>
                  </a:lnTo>
                  <a:lnTo>
                    <a:pt x="204" y="804"/>
                  </a:lnTo>
                  <a:lnTo>
                    <a:pt x="204" y="810"/>
                  </a:lnTo>
                  <a:lnTo>
                    <a:pt x="204" y="816"/>
                  </a:lnTo>
                  <a:lnTo>
                    <a:pt x="210" y="822"/>
                  </a:lnTo>
                  <a:lnTo>
                    <a:pt x="210" y="828"/>
                  </a:lnTo>
                  <a:lnTo>
                    <a:pt x="210" y="834"/>
                  </a:lnTo>
                  <a:lnTo>
                    <a:pt x="216" y="840"/>
                  </a:lnTo>
                  <a:lnTo>
                    <a:pt x="216" y="846"/>
                  </a:lnTo>
                  <a:lnTo>
                    <a:pt x="216" y="852"/>
                  </a:lnTo>
                  <a:lnTo>
                    <a:pt x="222" y="852"/>
                  </a:lnTo>
                  <a:lnTo>
                    <a:pt x="222" y="858"/>
                  </a:lnTo>
                  <a:lnTo>
                    <a:pt x="222" y="864"/>
                  </a:lnTo>
                  <a:lnTo>
                    <a:pt x="222" y="870"/>
                  </a:lnTo>
                  <a:lnTo>
                    <a:pt x="228" y="876"/>
                  </a:lnTo>
                  <a:lnTo>
                    <a:pt x="228" y="882"/>
                  </a:lnTo>
                  <a:lnTo>
                    <a:pt x="228" y="888"/>
                  </a:lnTo>
                  <a:lnTo>
                    <a:pt x="234" y="888"/>
                  </a:lnTo>
                  <a:lnTo>
                    <a:pt x="234" y="894"/>
                  </a:lnTo>
                  <a:lnTo>
                    <a:pt x="234" y="900"/>
                  </a:lnTo>
                  <a:lnTo>
                    <a:pt x="234" y="906"/>
                  </a:lnTo>
                  <a:lnTo>
                    <a:pt x="240" y="906"/>
                  </a:lnTo>
                  <a:lnTo>
                    <a:pt x="240" y="912"/>
                  </a:lnTo>
                  <a:lnTo>
                    <a:pt x="240" y="918"/>
                  </a:lnTo>
                  <a:lnTo>
                    <a:pt x="240" y="924"/>
                  </a:lnTo>
                  <a:lnTo>
                    <a:pt x="246" y="930"/>
                  </a:lnTo>
                  <a:lnTo>
                    <a:pt x="246" y="936"/>
                  </a:lnTo>
                  <a:lnTo>
                    <a:pt x="246" y="942"/>
                  </a:lnTo>
                  <a:lnTo>
                    <a:pt x="252" y="942"/>
                  </a:lnTo>
                  <a:lnTo>
                    <a:pt x="252" y="948"/>
                  </a:lnTo>
                  <a:lnTo>
                    <a:pt x="252" y="954"/>
                  </a:lnTo>
                  <a:lnTo>
                    <a:pt x="252" y="960"/>
                  </a:lnTo>
                  <a:lnTo>
                    <a:pt x="258" y="960"/>
                  </a:lnTo>
                  <a:lnTo>
                    <a:pt x="258" y="966"/>
                  </a:lnTo>
                  <a:lnTo>
                    <a:pt x="258" y="972"/>
                  </a:lnTo>
                  <a:lnTo>
                    <a:pt x="264" y="978"/>
                  </a:lnTo>
                  <a:lnTo>
                    <a:pt x="264" y="984"/>
                  </a:lnTo>
                  <a:lnTo>
                    <a:pt x="264" y="990"/>
                  </a:lnTo>
                  <a:lnTo>
                    <a:pt x="270" y="990"/>
                  </a:lnTo>
                  <a:lnTo>
                    <a:pt x="270" y="996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76" y="1020"/>
                  </a:lnTo>
                  <a:lnTo>
                    <a:pt x="282" y="1026"/>
                  </a:lnTo>
                  <a:lnTo>
                    <a:pt x="282" y="1032"/>
                  </a:lnTo>
                  <a:lnTo>
                    <a:pt x="282" y="1038"/>
                  </a:lnTo>
                  <a:lnTo>
                    <a:pt x="288" y="1038"/>
                  </a:lnTo>
                  <a:lnTo>
                    <a:pt x="288" y="1044"/>
                  </a:lnTo>
                  <a:lnTo>
                    <a:pt x="288" y="1050"/>
                  </a:lnTo>
                  <a:lnTo>
                    <a:pt x="294" y="1056"/>
                  </a:lnTo>
                  <a:lnTo>
                    <a:pt x="294" y="1062"/>
                  </a:lnTo>
                  <a:lnTo>
                    <a:pt x="294" y="1068"/>
                  </a:lnTo>
                  <a:lnTo>
                    <a:pt x="300" y="1068"/>
                  </a:lnTo>
                  <a:lnTo>
                    <a:pt x="300" y="1074"/>
                  </a:lnTo>
                  <a:lnTo>
                    <a:pt x="300" y="1080"/>
                  </a:lnTo>
                  <a:lnTo>
                    <a:pt x="300" y="1086"/>
                  </a:lnTo>
                  <a:lnTo>
                    <a:pt x="306" y="1086"/>
                  </a:lnTo>
                  <a:lnTo>
                    <a:pt x="306" y="1092"/>
                  </a:lnTo>
                  <a:lnTo>
                    <a:pt x="306" y="1098"/>
                  </a:lnTo>
                  <a:lnTo>
                    <a:pt x="312" y="1098"/>
                  </a:lnTo>
                  <a:lnTo>
                    <a:pt x="312" y="1104"/>
                  </a:lnTo>
                  <a:lnTo>
                    <a:pt x="312" y="1110"/>
                  </a:lnTo>
                  <a:lnTo>
                    <a:pt x="318" y="1116"/>
                  </a:lnTo>
                  <a:lnTo>
                    <a:pt x="318" y="1122"/>
                  </a:lnTo>
                  <a:lnTo>
                    <a:pt x="324" y="1128"/>
                  </a:lnTo>
                  <a:lnTo>
                    <a:pt x="324" y="1134"/>
                  </a:lnTo>
                  <a:lnTo>
                    <a:pt x="324" y="1140"/>
                  </a:lnTo>
                  <a:lnTo>
                    <a:pt x="330" y="1140"/>
                  </a:lnTo>
                  <a:lnTo>
                    <a:pt x="330" y="1146"/>
                  </a:lnTo>
                  <a:lnTo>
                    <a:pt x="330" y="1152"/>
                  </a:lnTo>
                  <a:lnTo>
                    <a:pt x="336" y="1152"/>
                  </a:lnTo>
                  <a:lnTo>
                    <a:pt x="336" y="1158"/>
                  </a:lnTo>
                  <a:lnTo>
                    <a:pt x="336" y="1164"/>
                  </a:lnTo>
                  <a:lnTo>
                    <a:pt x="342" y="1164"/>
                  </a:lnTo>
                  <a:lnTo>
                    <a:pt x="342" y="1170"/>
                  </a:lnTo>
                  <a:lnTo>
                    <a:pt x="342" y="1176"/>
                  </a:lnTo>
                  <a:lnTo>
                    <a:pt x="348" y="1176"/>
                  </a:lnTo>
                  <a:lnTo>
                    <a:pt x="348" y="1182"/>
                  </a:lnTo>
                  <a:lnTo>
                    <a:pt x="348" y="1188"/>
                  </a:lnTo>
                  <a:lnTo>
                    <a:pt x="354" y="1188"/>
                  </a:lnTo>
                  <a:lnTo>
                    <a:pt x="354" y="1194"/>
                  </a:lnTo>
                  <a:lnTo>
                    <a:pt x="354" y="1200"/>
                  </a:lnTo>
                  <a:lnTo>
                    <a:pt x="360" y="1200"/>
                  </a:lnTo>
                  <a:lnTo>
                    <a:pt x="360" y="1206"/>
                  </a:lnTo>
                  <a:lnTo>
                    <a:pt x="360" y="1212"/>
                  </a:lnTo>
                  <a:lnTo>
                    <a:pt x="366" y="1212"/>
                  </a:lnTo>
                  <a:lnTo>
                    <a:pt x="366" y="1218"/>
                  </a:lnTo>
                  <a:lnTo>
                    <a:pt x="366" y="1224"/>
                  </a:lnTo>
                  <a:lnTo>
                    <a:pt x="372" y="1224"/>
                  </a:lnTo>
                  <a:lnTo>
                    <a:pt x="372" y="1230"/>
                  </a:lnTo>
                  <a:lnTo>
                    <a:pt x="372" y="1236"/>
                  </a:lnTo>
                  <a:lnTo>
                    <a:pt x="378" y="1236"/>
                  </a:lnTo>
                  <a:lnTo>
                    <a:pt x="378" y="1242"/>
                  </a:lnTo>
                  <a:lnTo>
                    <a:pt x="378" y="1248"/>
                  </a:lnTo>
                  <a:lnTo>
                    <a:pt x="384" y="1248"/>
                  </a:lnTo>
                  <a:lnTo>
                    <a:pt x="384" y="1254"/>
                  </a:lnTo>
                  <a:lnTo>
                    <a:pt x="384" y="1260"/>
                  </a:lnTo>
                  <a:lnTo>
                    <a:pt x="390" y="1260"/>
                  </a:lnTo>
                  <a:lnTo>
                    <a:pt x="390" y="1266"/>
                  </a:lnTo>
                  <a:lnTo>
                    <a:pt x="396" y="1266"/>
                  </a:lnTo>
                  <a:lnTo>
                    <a:pt x="396" y="1272"/>
                  </a:lnTo>
                  <a:lnTo>
                    <a:pt x="396" y="1278"/>
                  </a:lnTo>
                  <a:lnTo>
                    <a:pt x="402" y="1278"/>
                  </a:lnTo>
                  <a:lnTo>
                    <a:pt x="402" y="1284"/>
                  </a:lnTo>
                  <a:lnTo>
                    <a:pt x="402" y="1290"/>
                  </a:lnTo>
                  <a:lnTo>
                    <a:pt x="408" y="1290"/>
                  </a:lnTo>
                  <a:lnTo>
                    <a:pt x="408" y="1296"/>
                  </a:lnTo>
                  <a:lnTo>
                    <a:pt x="414" y="1296"/>
                  </a:lnTo>
                  <a:lnTo>
                    <a:pt x="414" y="1302"/>
                  </a:lnTo>
                  <a:lnTo>
                    <a:pt x="414" y="1308"/>
                  </a:lnTo>
                  <a:lnTo>
                    <a:pt x="420" y="1308"/>
                  </a:lnTo>
                  <a:lnTo>
                    <a:pt x="420" y="1314"/>
                  </a:lnTo>
                  <a:lnTo>
                    <a:pt x="426" y="1314"/>
                  </a:lnTo>
                  <a:lnTo>
                    <a:pt x="426" y="1320"/>
                  </a:lnTo>
                  <a:lnTo>
                    <a:pt x="426" y="1326"/>
                  </a:lnTo>
                  <a:lnTo>
                    <a:pt x="432" y="1326"/>
                  </a:lnTo>
                  <a:lnTo>
                    <a:pt x="432" y="1332"/>
                  </a:lnTo>
                  <a:lnTo>
                    <a:pt x="438" y="1332"/>
                  </a:lnTo>
                  <a:lnTo>
                    <a:pt x="438" y="1338"/>
                  </a:lnTo>
                  <a:lnTo>
                    <a:pt x="444" y="1338"/>
                  </a:lnTo>
                  <a:lnTo>
                    <a:pt x="444" y="1344"/>
                  </a:lnTo>
                  <a:lnTo>
                    <a:pt x="444" y="1350"/>
                  </a:lnTo>
                  <a:lnTo>
                    <a:pt x="450" y="1350"/>
                  </a:lnTo>
                  <a:lnTo>
                    <a:pt x="450" y="1356"/>
                  </a:lnTo>
                  <a:lnTo>
                    <a:pt x="456" y="1356"/>
                  </a:lnTo>
                  <a:lnTo>
                    <a:pt x="456" y="1362"/>
                  </a:lnTo>
                  <a:lnTo>
                    <a:pt x="462" y="1362"/>
                  </a:lnTo>
                  <a:lnTo>
                    <a:pt x="462" y="1368"/>
                  </a:lnTo>
                  <a:lnTo>
                    <a:pt x="468" y="1368"/>
                  </a:lnTo>
                  <a:lnTo>
                    <a:pt x="468" y="1374"/>
                  </a:lnTo>
                  <a:lnTo>
                    <a:pt x="474" y="1374"/>
                  </a:lnTo>
                  <a:lnTo>
                    <a:pt x="474" y="1380"/>
                  </a:lnTo>
                  <a:lnTo>
                    <a:pt x="480" y="1380"/>
                  </a:lnTo>
                  <a:lnTo>
                    <a:pt x="480" y="1386"/>
                  </a:lnTo>
                  <a:lnTo>
                    <a:pt x="486" y="1386"/>
                  </a:lnTo>
                  <a:lnTo>
                    <a:pt x="486" y="1392"/>
                  </a:lnTo>
                  <a:lnTo>
                    <a:pt x="492" y="1392"/>
                  </a:lnTo>
                  <a:lnTo>
                    <a:pt x="492" y="1398"/>
                  </a:lnTo>
                  <a:lnTo>
                    <a:pt x="498" y="1398"/>
                  </a:lnTo>
                  <a:lnTo>
                    <a:pt x="498" y="1404"/>
                  </a:lnTo>
                  <a:lnTo>
                    <a:pt x="504" y="1404"/>
                  </a:lnTo>
                  <a:lnTo>
                    <a:pt x="510" y="1410"/>
                  </a:lnTo>
                  <a:lnTo>
                    <a:pt x="516" y="1410"/>
                  </a:lnTo>
                  <a:lnTo>
                    <a:pt x="516" y="1416"/>
                  </a:lnTo>
                  <a:lnTo>
                    <a:pt x="522" y="1416"/>
                  </a:lnTo>
                  <a:lnTo>
                    <a:pt x="528" y="1416"/>
                  </a:lnTo>
                  <a:lnTo>
                    <a:pt x="528" y="1422"/>
                  </a:lnTo>
                  <a:lnTo>
                    <a:pt x="534" y="1422"/>
                  </a:lnTo>
                  <a:lnTo>
                    <a:pt x="540" y="1422"/>
                  </a:lnTo>
                  <a:lnTo>
                    <a:pt x="540" y="1428"/>
                  </a:lnTo>
                  <a:lnTo>
                    <a:pt x="546" y="1428"/>
                  </a:lnTo>
                  <a:lnTo>
                    <a:pt x="552" y="1428"/>
                  </a:lnTo>
                  <a:lnTo>
                    <a:pt x="558" y="1428"/>
                  </a:lnTo>
                  <a:lnTo>
                    <a:pt x="564" y="1428"/>
                  </a:lnTo>
                  <a:lnTo>
                    <a:pt x="570" y="1434"/>
                  </a:lnTo>
                  <a:lnTo>
                    <a:pt x="576" y="1434"/>
                  </a:lnTo>
                  <a:lnTo>
                    <a:pt x="582" y="1434"/>
                  </a:lnTo>
                  <a:lnTo>
                    <a:pt x="588" y="1434"/>
                  </a:lnTo>
                  <a:lnTo>
                    <a:pt x="594" y="1434"/>
                  </a:lnTo>
                  <a:lnTo>
                    <a:pt x="594" y="1428"/>
                  </a:lnTo>
                  <a:lnTo>
                    <a:pt x="600" y="1428"/>
                  </a:lnTo>
                  <a:lnTo>
                    <a:pt x="606" y="1428"/>
                  </a:lnTo>
                  <a:lnTo>
                    <a:pt x="612" y="1428"/>
                  </a:lnTo>
                  <a:lnTo>
                    <a:pt x="618" y="1428"/>
                  </a:lnTo>
                  <a:lnTo>
                    <a:pt x="618" y="1422"/>
                  </a:lnTo>
                  <a:lnTo>
                    <a:pt x="624" y="1422"/>
                  </a:lnTo>
                  <a:lnTo>
                    <a:pt x="630" y="1422"/>
                  </a:lnTo>
                  <a:lnTo>
                    <a:pt x="630" y="1416"/>
                  </a:lnTo>
                  <a:lnTo>
                    <a:pt x="636" y="1416"/>
                  </a:lnTo>
                  <a:lnTo>
                    <a:pt x="642" y="1416"/>
                  </a:lnTo>
                  <a:lnTo>
                    <a:pt x="642" y="1410"/>
                  </a:lnTo>
                  <a:lnTo>
                    <a:pt x="648" y="1410"/>
                  </a:lnTo>
                  <a:lnTo>
                    <a:pt x="654" y="1404"/>
                  </a:lnTo>
                  <a:lnTo>
                    <a:pt x="660" y="1404"/>
                  </a:lnTo>
                  <a:lnTo>
                    <a:pt x="660" y="1398"/>
                  </a:lnTo>
                  <a:lnTo>
                    <a:pt x="666" y="1398"/>
                  </a:lnTo>
                  <a:lnTo>
                    <a:pt x="666" y="1392"/>
                  </a:lnTo>
                  <a:lnTo>
                    <a:pt x="672" y="1392"/>
                  </a:lnTo>
                  <a:lnTo>
                    <a:pt x="672" y="1386"/>
                  </a:lnTo>
                  <a:lnTo>
                    <a:pt x="678" y="1386"/>
                  </a:lnTo>
                  <a:lnTo>
                    <a:pt x="678" y="1380"/>
                  </a:lnTo>
                  <a:lnTo>
                    <a:pt x="684" y="1380"/>
                  </a:lnTo>
                  <a:lnTo>
                    <a:pt x="684" y="1374"/>
                  </a:lnTo>
                  <a:lnTo>
                    <a:pt x="690" y="1374"/>
                  </a:lnTo>
                  <a:lnTo>
                    <a:pt x="690" y="1368"/>
                  </a:lnTo>
                  <a:lnTo>
                    <a:pt x="696" y="1368"/>
                  </a:lnTo>
                  <a:lnTo>
                    <a:pt x="696" y="1362"/>
                  </a:lnTo>
                  <a:lnTo>
                    <a:pt x="702" y="1362"/>
                  </a:lnTo>
                  <a:lnTo>
                    <a:pt x="702" y="1356"/>
                  </a:lnTo>
                  <a:lnTo>
                    <a:pt x="708" y="1356"/>
                  </a:lnTo>
                  <a:lnTo>
                    <a:pt x="708" y="1350"/>
                  </a:lnTo>
                  <a:lnTo>
                    <a:pt x="714" y="1350"/>
                  </a:lnTo>
                  <a:lnTo>
                    <a:pt x="714" y="1344"/>
                  </a:lnTo>
                  <a:lnTo>
                    <a:pt x="714" y="1338"/>
                  </a:lnTo>
                  <a:lnTo>
                    <a:pt x="720" y="1338"/>
                  </a:lnTo>
                  <a:lnTo>
                    <a:pt x="720" y="1332"/>
                  </a:lnTo>
                  <a:lnTo>
                    <a:pt x="726" y="1332"/>
                  </a:lnTo>
                  <a:lnTo>
                    <a:pt x="726" y="1326"/>
                  </a:lnTo>
                  <a:lnTo>
                    <a:pt x="732" y="1320"/>
                  </a:lnTo>
                  <a:lnTo>
                    <a:pt x="732" y="1314"/>
                  </a:lnTo>
                  <a:lnTo>
                    <a:pt x="738" y="1314"/>
                  </a:lnTo>
                  <a:lnTo>
                    <a:pt x="738" y="1308"/>
                  </a:lnTo>
                  <a:lnTo>
                    <a:pt x="744" y="1302"/>
                  </a:lnTo>
                  <a:lnTo>
                    <a:pt x="744" y="1296"/>
                  </a:lnTo>
                  <a:lnTo>
                    <a:pt x="750" y="1296"/>
                  </a:lnTo>
                  <a:lnTo>
                    <a:pt x="750" y="1290"/>
                  </a:lnTo>
                  <a:lnTo>
                    <a:pt x="750" y="1284"/>
                  </a:lnTo>
                  <a:lnTo>
                    <a:pt x="756" y="1284"/>
                  </a:lnTo>
                  <a:lnTo>
                    <a:pt x="756" y="1278"/>
                  </a:lnTo>
                  <a:lnTo>
                    <a:pt x="756" y="1272"/>
                  </a:lnTo>
                  <a:lnTo>
                    <a:pt x="762" y="1272"/>
                  </a:lnTo>
                  <a:lnTo>
                    <a:pt x="762" y="1266"/>
                  </a:lnTo>
                  <a:lnTo>
                    <a:pt x="762" y="1260"/>
                  </a:lnTo>
                  <a:lnTo>
                    <a:pt x="768" y="1260"/>
                  </a:lnTo>
                  <a:lnTo>
                    <a:pt x="768" y="1254"/>
                  </a:lnTo>
                  <a:lnTo>
                    <a:pt x="768" y="1248"/>
                  </a:lnTo>
                  <a:lnTo>
                    <a:pt x="774" y="1248"/>
                  </a:lnTo>
                  <a:lnTo>
                    <a:pt x="774" y="1242"/>
                  </a:lnTo>
                  <a:lnTo>
                    <a:pt x="774" y="1236"/>
                  </a:lnTo>
                  <a:lnTo>
                    <a:pt x="780" y="1236"/>
                  </a:lnTo>
                  <a:lnTo>
                    <a:pt x="780" y="1230"/>
                  </a:lnTo>
                  <a:lnTo>
                    <a:pt x="780" y="1224"/>
                  </a:lnTo>
                  <a:lnTo>
                    <a:pt x="786" y="1218"/>
                  </a:lnTo>
                  <a:lnTo>
                    <a:pt x="786" y="1212"/>
                  </a:lnTo>
                  <a:lnTo>
                    <a:pt x="786" y="1206"/>
                  </a:lnTo>
                  <a:lnTo>
                    <a:pt x="792" y="1206"/>
                  </a:lnTo>
                  <a:lnTo>
                    <a:pt x="792" y="1200"/>
                  </a:lnTo>
                  <a:lnTo>
                    <a:pt x="792" y="1194"/>
                  </a:lnTo>
                  <a:lnTo>
                    <a:pt x="798" y="1188"/>
                  </a:lnTo>
                  <a:lnTo>
                    <a:pt x="798" y="1182"/>
                  </a:lnTo>
                  <a:lnTo>
                    <a:pt x="798" y="1176"/>
                  </a:lnTo>
                  <a:lnTo>
                    <a:pt x="804" y="1176"/>
                  </a:lnTo>
                  <a:lnTo>
                    <a:pt x="804" y="1170"/>
                  </a:lnTo>
                  <a:lnTo>
                    <a:pt x="804" y="1164"/>
                  </a:lnTo>
                  <a:lnTo>
                    <a:pt x="804" y="1158"/>
                  </a:lnTo>
                  <a:lnTo>
                    <a:pt x="810" y="1158"/>
                  </a:lnTo>
                  <a:lnTo>
                    <a:pt x="810" y="1152"/>
                  </a:lnTo>
                  <a:lnTo>
                    <a:pt x="810" y="1146"/>
                  </a:lnTo>
                  <a:lnTo>
                    <a:pt x="810" y="1140"/>
                  </a:lnTo>
                  <a:lnTo>
                    <a:pt x="816" y="1140"/>
                  </a:lnTo>
                  <a:lnTo>
                    <a:pt x="816" y="1134"/>
                  </a:lnTo>
                  <a:lnTo>
                    <a:pt x="816" y="1128"/>
                  </a:lnTo>
                  <a:lnTo>
                    <a:pt x="816" y="1122"/>
                  </a:lnTo>
                  <a:lnTo>
                    <a:pt x="822" y="1122"/>
                  </a:lnTo>
                  <a:lnTo>
                    <a:pt x="822" y="1116"/>
                  </a:lnTo>
                  <a:lnTo>
                    <a:pt x="822" y="1110"/>
                  </a:lnTo>
                  <a:lnTo>
                    <a:pt x="822" y="1104"/>
                  </a:lnTo>
                  <a:lnTo>
                    <a:pt x="828" y="1104"/>
                  </a:lnTo>
                  <a:lnTo>
                    <a:pt x="828" y="1098"/>
                  </a:lnTo>
                  <a:lnTo>
                    <a:pt x="828" y="1092"/>
                  </a:lnTo>
                  <a:lnTo>
                    <a:pt x="828" y="1086"/>
                  </a:lnTo>
                  <a:lnTo>
                    <a:pt x="834" y="1080"/>
                  </a:lnTo>
                  <a:lnTo>
                    <a:pt x="834" y="1074"/>
                  </a:lnTo>
                  <a:lnTo>
                    <a:pt x="834" y="1068"/>
                  </a:lnTo>
                  <a:lnTo>
                    <a:pt x="840" y="1062"/>
                  </a:lnTo>
                  <a:lnTo>
                    <a:pt x="840" y="1056"/>
                  </a:lnTo>
                  <a:lnTo>
                    <a:pt x="840" y="1050"/>
                  </a:lnTo>
                  <a:lnTo>
                    <a:pt x="840" y="1044"/>
                  </a:lnTo>
                  <a:lnTo>
                    <a:pt x="846" y="1038"/>
                  </a:lnTo>
                  <a:lnTo>
                    <a:pt x="846" y="1032"/>
                  </a:lnTo>
                  <a:lnTo>
                    <a:pt x="846" y="1026"/>
                  </a:lnTo>
                  <a:lnTo>
                    <a:pt x="846" y="1020"/>
                  </a:lnTo>
                  <a:lnTo>
                    <a:pt x="852" y="1014"/>
                  </a:lnTo>
                  <a:lnTo>
                    <a:pt x="852" y="1008"/>
                  </a:lnTo>
                  <a:lnTo>
                    <a:pt x="852" y="1002"/>
                  </a:lnTo>
                  <a:lnTo>
                    <a:pt x="858" y="996"/>
                  </a:lnTo>
                  <a:lnTo>
                    <a:pt x="858" y="990"/>
                  </a:lnTo>
                  <a:lnTo>
                    <a:pt x="858" y="984"/>
                  </a:lnTo>
                  <a:lnTo>
                    <a:pt x="858" y="978"/>
                  </a:lnTo>
                  <a:lnTo>
                    <a:pt x="864" y="972"/>
                  </a:lnTo>
                  <a:lnTo>
                    <a:pt x="864" y="966"/>
                  </a:lnTo>
                  <a:lnTo>
                    <a:pt x="864" y="960"/>
                  </a:lnTo>
                  <a:lnTo>
                    <a:pt x="864" y="954"/>
                  </a:lnTo>
                  <a:lnTo>
                    <a:pt x="870" y="948"/>
                  </a:lnTo>
                  <a:lnTo>
                    <a:pt x="870" y="942"/>
                  </a:lnTo>
                  <a:lnTo>
                    <a:pt x="870" y="936"/>
                  </a:lnTo>
                  <a:lnTo>
                    <a:pt x="870" y="930"/>
                  </a:lnTo>
                  <a:lnTo>
                    <a:pt x="876" y="924"/>
                  </a:lnTo>
                  <a:lnTo>
                    <a:pt x="876" y="918"/>
                  </a:lnTo>
                  <a:lnTo>
                    <a:pt x="876" y="912"/>
                  </a:lnTo>
                  <a:lnTo>
                    <a:pt x="876" y="906"/>
                  </a:lnTo>
                  <a:lnTo>
                    <a:pt x="876" y="900"/>
                  </a:lnTo>
                  <a:lnTo>
                    <a:pt x="882" y="900"/>
                  </a:lnTo>
                  <a:lnTo>
                    <a:pt x="882" y="894"/>
                  </a:lnTo>
                  <a:lnTo>
                    <a:pt x="882" y="888"/>
                  </a:lnTo>
                  <a:lnTo>
                    <a:pt x="882" y="882"/>
                  </a:lnTo>
                  <a:lnTo>
                    <a:pt x="888" y="876"/>
                  </a:lnTo>
                  <a:lnTo>
                    <a:pt x="888" y="870"/>
                  </a:lnTo>
                  <a:lnTo>
                    <a:pt x="888" y="864"/>
                  </a:lnTo>
                  <a:lnTo>
                    <a:pt x="888" y="858"/>
                  </a:lnTo>
                  <a:lnTo>
                    <a:pt x="888" y="852"/>
                  </a:lnTo>
                  <a:lnTo>
                    <a:pt x="894" y="846"/>
                  </a:lnTo>
                  <a:lnTo>
                    <a:pt x="894" y="840"/>
                  </a:lnTo>
                  <a:lnTo>
                    <a:pt x="894" y="834"/>
                  </a:lnTo>
                  <a:lnTo>
                    <a:pt x="894" y="828"/>
                  </a:lnTo>
                  <a:lnTo>
                    <a:pt x="900" y="822"/>
                  </a:lnTo>
                  <a:lnTo>
                    <a:pt x="900" y="816"/>
                  </a:lnTo>
                  <a:lnTo>
                    <a:pt x="900" y="810"/>
                  </a:lnTo>
                  <a:lnTo>
                    <a:pt x="900" y="804"/>
                  </a:lnTo>
                  <a:lnTo>
                    <a:pt x="900" y="798"/>
                  </a:lnTo>
                  <a:lnTo>
                    <a:pt x="906" y="792"/>
                  </a:lnTo>
                  <a:lnTo>
                    <a:pt x="906" y="786"/>
                  </a:lnTo>
                  <a:lnTo>
                    <a:pt x="906" y="780"/>
                  </a:lnTo>
                  <a:lnTo>
                    <a:pt x="906" y="774"/>
                  </a:lnTo>
                  <a:lnTo>
                    <a:pt x="906" y="768"/>
                  </a:lnTo>
                  <a:lnTo>
                    <a:pt x="912" y="768"/>
                  </a:lnTo>
                  <a:lnTo>
                    <a:pt x="912" y="762"/>
                  </a:lnTo>
                  <a:lnTo>
                    <a:pt x="912" y="756"/>
                  </a:lnTo>
                  <a:lnTo>
                    <a:pt x="912" y="750"/>
                  </a:lnTo>
                  <a:lnTo>
                    <a:pt x="912" y="744"/>
                  </a:lnTo>
                  <a:lnTo>
                    <a:pt x="918" y="738"/>
                  </a:lnTo>
                  <a:lnTo>
                    <a:pt x="918" y="732"/>
                  </a:lnTo>
                  <a:lnTo>
                    <a:pt x="918" y="726"/>
                  </a:lnTo>
                  <a:lnTo>
                    <a:pt x="918" y="720"/>
                  </a:lnTo>
                  <a:lnTo>
                    <a:pt x="918" y="714"/>
                  </a:lnTo>
                  <a:lnTo>
                    <a:pt x="924" y="708"/>
                  </a:lnTo>
                  <a:lnTo>
                    <a:pt x="924" y="702"/>
                  </a:lnTo>
                  <a:lnTo>
                    <a:pt x="924" y="696"/>
                  </a:lnTo>
                  <a:lnTo>
                    <a:pt x="924" y="690"/>
                  </a:lnTo>
                  <a:lnTo>
                    <a:pt x="930" y="684"/>
                  </a:lnTo>
                  <a:lnTo>
                    <a:pt x="930" y="678"/>
                  </a:lnTo>
                  <a:lnTo>
                    <a:pt x="930" y="672"/>
                  </a:lnTo>
                  <a:lnTo>
                    <a:pt x="930" y="666"/>
                  </a:lnTo>
                  <a:lnTo>
                    <a:pt x="930" y="660"/>
                  </a:lnTo>
                  <a:lnTo>
                    <a:pt x="930" y="654"/>
                  </a:lnTo>
                  <a:lnTo>
                    <a:pt x="936" y="648"/>
                  </a:lnTo>
                  <a:lnTo>
                    <a:pt x="936" y="642"/>
                  </a:lnTo>
                  <a:lnTo>
                    <a:pt x="936" y="636"/>
                  </a:lnTo>
                  <a:lnTo>
                    <a:pt x="936" y="630"/>
                  </a:lnTo>
                  <a:lnTo>
                    <a:pt x="936" y="624"/>
                  </a:lnTo>
                  <a:lnTo>
                    <a:pt x="942" y="618"/>
                  </a:lnTo>
                  <a:lnTo>
                    <a:pt x="942" y="612"/>
                  </a:lnTo>
                  <a:lnTo>
                    <a:pt x="942" y="606"/>
                  </a:lnTo>
                  <a:lnTo>
                    <a:pt x="942" y="600"/>
                  </a:lnTo>
                  <a:lnTo>
                    <a:pt x="942" y="594"/>
                  </a:lnTo>
                  <a:lnTo>
                    <a:pt x="948" y="588"/>
                  </a:lnTo>
                  <a:lnTo>
                    <a:pt x="948" y="582"/>
                  </a:lnTo>
                  <a:lnTo>
                    <a:pt x="948" y="576"/>
                  </a:lnTo>
                  <a:lnTo>
                    <a:pt x="948" y="570"/>
                  </a:lnTo>
                  <a:lnTo>
                    <a:pt x="948" y="564"/>
                  </a:lnTo>
                  <a:lnTo>
                    <a:pt x="954" y="558"/>
                  </a:lnTo>
                  <a:lnTo>
                    <a:pt x="954" y="552"/>
                  </a:lnTo>
                  <a:lnTo>
                    <a:pt x="954" y="546"/>
                  </a:lnTo>
                  <a:lnTo>
                    <a:pt x="954" y="540"/>
                  </a:lnTo>
                  <a:lnTo>
                    <a:pt x="954" y="534"/>
                  </a:lnTo>
                  <a:lnTo>
                    <a:pt x="960" y="528"/>
                  </a:lnTo>
                  <a:lnTo>
                    <a:pt x="960" y="522"/>
                  </a:lnTo>
                  <a:lnTo>
                    <a:pt x="960" y="516"/>
                  </a:lnTo>
                  <a:lnTo>
                    <a:pt x="960" y="510"/>
                  </a:lnTo>
                  <a:lnTo>
                    <a:pt x="960" y="504"/>
                  </a:lnTo>
                  <a:lnTo>
                    <a:pt x="960" y="498"/>
                  </a:lnTo>
                  <a:lnTo>
                    <a:pt x="966" y="492"/>
                  </a:lnTo>
                  <a:lnTo>
                    <a:pt x="966" y="486"/>
                  </a:lnTo>
                  <a:lnTo>
                    <a:pt x="966" y="480"/>
                  </a:lnTo>
                  <a:lnTo>
                    <a:pt x="966" y="474"/>
                  </a:lnTo>
                  <a:lnTo>
                    <a:pt x="966" y="468"/>
                  </a:lnTo>
                  <a:lnTo>
                    <a:pt x="966" y="462"/>
                  </a:lnTo>
                  <a:lnTo>
                    <a:pt x="972" y="456"/>
                  </a:lnTo>
                  <a:lnTo>
                    <a:pt x="972" y="450"/>
                  </a:lnTo>
                  <a:lnTo>
                    <a:pt x="972" y="444"/>
                  </a:lnTo>
                  <a:lnTo>
                    <a:pt x="972" y="438"/>
                  </a:lnTo>
                  <a:lnTo>
                    <a:pt x="972" y="432"/>
                  </a:lnTo>
                  <a:lnTo>
                    <a:pt x="978" y="426"/>
                  </a:lnTo>
                  <a:lnTo>
                    <a:pt x="978" y="420"/>
                  </a:lnTo>
                  <a:lnTo>
                    <a:pt x="978" y="414"/>
                  </a:lnTo>
                  <a:lnTo>
                    <a:pt x="978" y="408"/>
                  </a:lnTo>
                  <a:lnTo>
                    <a:pt x="978" y="402"/>
                  </a:lnTo>
                  <a:lnTo>
                    <a:pt x="978" y="396"/>
                  </a:lnTo>
                  <a:lnTo>
                    <a:pt x="984" y="390"/>
                  </a:lnTo>
                  <a:lnTo>
                    <a:pt x="984" y="384"/>
                  </a:lnTo>
                  <a:lnTo>
                    <a:pt x="984" y="378"/>
                  </a:lnTo>
                  <a:lnTo>
                    <a:pt x="984" y="372"/>
                  </a:lnTo>
                  <a:lnTo>
                    <a:pt x="984" y="366"/>
                  </a:lnTo>
                  <a:lnTo>
                    <a:pt x="984" y="360"/>
                  </a:lnTo>
                  <a:lnTo>
                    <a:pt x="990" y="354"/>
                  </a:lnTo>
                  <a:lnTo>
                    <a:pt x="990" y="348"/>
                  </a:lnTo>
                  <a:lnTo>
                    <a:pt x="990" y="342"/>
                  </a:lnTo>
                  <a:lnTo>
                    <a:pt x="990" y="336"/>
                  </a:lnTo>
                  <a:lnTo>
                    <a:pt x="990" y="330"/>
                  </a:lnTo>
                  <a:lnTo>
                    <a:pt x="990" y="324"/>
                  </a:lnTo>
                  <a:lnTo>
                    <a:pt x="996" y="318"/>
                  </a:lnTo>
                  <a:lnTo>
                    <a:pt x="996" y="312"/>
                  </a:lnTo>
                  <a:lnTo>
                    <a:pt x="996" y="306"/>
                  </a:lnTo>
                  <a:lnTo>
                    <a:pt x="996" y="300"/>
                  </a:lnTo>
                  <a:lnTo>
                    <a:pt x="996" y="294"/>
                  </a:lnTo>
                  <a:lnTo>
                    <a:pt x="996" y="288"/>
                  </a:lnTo>
                  <a:lnTo>
                    <a:pt x="1002" y="282"/>
                  </a:lnTo>
                  <a:lnTo>
                    <a:pt x="1002" y="276"/>
                  </a:lnTo>
                  <a:lnTo>
                    <a:pt x="1002" y="270"/>
                  </a:lnTo>
                  <a:lnTo>
                    <a:pt x="1002" y="264"/>
                  </a:lnTo>
                  <a:lnTo>
                    <a:pt x="1002" y="258"/>
                  </a:lnTo>
                  <a:lnTo>
                    <a:pt x="1002" y="252"/>
                  </a:lnTo>
                  <a:lnTo>
                    <a:pt x="1008" y="246"/>
                  </a:lnTo>
                  <a:lnTo>
                    <a:pt x="1008" y="240"/>
                  </a:lnTo>
                  <a:lnTo>
                    <a:pt x="1008" y="234"/>
                  </a:lnTo>
                  <a:lnTo>
                    <a:pt x="1008" y="228"/>
                  </a:lnTo>
                  <a:lnTo>
                    <a:pt x="1008" y="222"/>
                  </a:lnTo>
                  <a:lnTo>
                    <a:pt x="1008" y="216"/>
                  </a:lnTo>
                  <a:lnTo>
                    <a:pt x="1008" y="210"/>
                  </a:lnTo>
                  <a:lnTo>
                    <a:pt x="1014" y="204"/>
                  </a:lnTo>
                  <a:lnTo>
                    <a:pt x="1014" y="198"/>
                  </a:lnTo>
                  <a:lnTo>
                    <a:pt x="1014" y="192"/>
                  </a:lnTo>
                  <a:lnTo>
                    <a:pt x="1014" y="186"/>
                  </a:lnTo>
                  <a:lnTo>
                    <a:pt x="1014" y="180"/>
                  </a:lnTo>
                  <a:lnTo>
                    <a:pt x="1014" y="174"/>
                  </a:lnTo>
                  <a:lnTo>
                    <a:pt x="1020" y="168"/>
                  </a:lnTo>
                  <a:lnTo>
                    <a:pt x="1020" y="162"/>
                  </a:lnTo>
                  <a:lnTo>
                    <a:pt x="1020" y="156"/>
                  </a:lnTo>
                  <a:lnTo>
                    <a:pt x="1020" y="150"/>
                  </a:lnTo>
                  <a:lnTo>
                    <a:pt x="1020" y="144"/>
                  </a:lnTo>
                  <a:lnTo>
                    <a:pt x="1020" y="138"/>
                  </a:lnTo>
                  <a:lnTo>
                    <a:pt x="1026" y="132"/>
                  </a:lnTo>
                  <a:lnTo>
                    <a:pt x="1026" y="126"/>
                  </a:lnTo>
                  <a:lnTo>
                    <a:pt x="1026" y="120"/>
                  </a:lnTo>
                  <a:lnTo>
                    <a:pt x="1026" y="114"/>
                  </a:lnTo>
                  <a:lnTo>
                    <a:pt x="1026" y="108"/>
                  </a:lnTo>
                  <a:lnTo>
                    <a:pt x="1026" y="102"/>
                  </a:lnTo>
                  <a:lnTo>
                    <a:pt x="1032" y="102"/>
                  </a:lnTo>
                  <a:lnTo>
                    <a:pt x="1032" y="96"/>
                  </a:lnTo>
                  <a:lnTo>
                    <a:pt x="1032" y="90"/>
                  </a:lnTo>
                  <a:lnTo>
                    <a:pt x="1032" y="84"/>
                  </a:lnTo>
                  <a:lnTo>
                    <a:pt x="1032" y="78"/>
                  </a:lnTo>
                  <a:lnTo>
                    <a:pt x="1038" y="72"/>
                  </a:lnTo>
                  <a:lnTo>
                    <a:pt x="1038" y="66"/>
                  </a:lnTo>
                  <a:lnTo>
                    <a:pt x="1038" y="60"/>
                  </a:lnTo>
                  <a:lnTo>
                    <a:pt x="1038" y="54"/>
                  </a:lnTo>
                  <a:lnTo>
                    <a:pt x="1044" y="48"/>
                  </a:lnTo>
                  <a:lnTo>
                    <a:pt x="1044" y="42"/>
                  </a:lnTo>
                  <a:lnTo>
                    <a:pt x="1044" y="36"/>
                  </a:lnTo>
                  <a:lnTo>
                    <a:pt x="1044" y="30"/>
                  </a:lnTo>
                  <a:lnTo>
                    <a:pt x="1050" y="30"/>
                  </a:lnTo>
                  <a:lnTo>
                    <a:pt x="1050" y="24"/>
                  </a:lnTo>
                  <a:lnTo>
                    <a:pt x="1050" y="18"/>
                  </a:lnTo>
                  <a:lnTo>
                    <a:pt x="1056" y="18"/>
                  </a:lnTo>
                  <a:lnTo>
                    <a:pt x="1056" y="12"/>
                  </a:lnTo>
                  <a:lnTo>
                    <a:pt x="1056" y="6"/>
                  </a:lnTo>
                  <a:lnTo>
                    <a:pt x="1062" y="6"/>
                  </a:lnTo>
                  <a:lnTo>
                    <a:pt x="1062" y="0"/>
                  </a:lnTo>
                  <a:lnTo>
                    <a:pt x="1068" y="0"/>
                  </a:lnTo>
                  <a:lnTo>
                    <a:pt x="1074" y="0"/>
                  </a:lnTo>
                  <a:lnTo>
                    <a:pt x="1080" y="0"/>
                  </a:lnTo>
                  <a:lnTo>
                    <a:pt x="1080" y="6"/>
                  </a:lnTo>
                  <a:lnTo>
                    <a:pt x="1080" y="12"/>
                  </a:lnTo>
                  <a:lnTo>
                    <a:pt x="1086" y="12"/>
                  </a:lnTo>
                  <a:lnTo>
                    <a:pt x="1086" y="18"/>
                  </a:lnTo>
                  <a:lnTo>
                    <a:pt x="1086" y="24"/>
                  </a:lnTo>
                  <a:lnTo>
                    <a:pt x="1092" y="24"/>
                  </a:lnTo>
                  <a:lnTo>
                    <a:pt x="1092" y="30"/>
                  </a:lnTo>
                  <a:lnTo>
                    <a:pt x="1092" y="36"/>
                  </a:lnTo>
                  <a:lnTo>
                    <a:pt x="1098" y="42"/>
                  </a:lnTo>
                  <a:lnTo>
                    <a:pt x="1098" y="48"/>
                  </a:lnTo>
                  <a:lnTo>
                    <a:pt x="1098" y="54"/>
                  </a:lnTo>
                  <a:lnTo>
                    <a:pt x="1098" y="60"/>
                  </a:lnTo>
                  <a:lnTo>
                    <a:pt x="1104" y="60"/>
                  </a:lnTo>
                  <a:lnTo>
                    <a:pt x="1104" y="66"/>
                  </a:lnTo>
                  <a:lnTo>
                    <a:pt x="1104" y="72"/>
                  </a:lnTo>
                  <a:lnTo>
                    <a:pt x="1104" y="78"/>
                  </a:lnTo>
                  <a:lnTo>
                    <a:pt x="1104" y="84"/>
                  </a:lnTo>
                  <a:lnTo>
                    <a:pt x="1110" y="90"/>
                  </a:lnTo>
                  <a:lnTo>
                    <a:pt x="1110" y="96"/>
                  </a:lnTo>
                  <a:lnTo>
                    <a:pt x="1110" y="102"/>
                  </a:lnTo>
                  <a:lnTo>
                    <a:pt x="1110" y="108"/>
                  </a:lnTo>
                  <a:lnTo>
                    <a:pt x="1110" y="114"/>
                  </a:lnTo>
                  <a:lnTo>
                    <a:pt x="1116" y="120"/>
                  </a:lnTo>
                  <a:lnTo>
                    <a:pt x="1116" y="126"/>
                  </a:lnTo>
                  <a:lnTo>
                    <a:pt x="1116" y="132"/>
                  </a:lnTo>
                  <a:lnTo>
                    <a:pt x="1116" y="138"/>
                  </a:lnTo>
                  <a:lnTo>
                    <a:pt x="1116" y="144"/>
                  </a:lnTo>
                  <a:lnTo>
                    <a:pt x="1122" y="150"/>
                  </a:lnTo>
                  <a:lnTo>
                    <a:pt x="1122" y="156"/>
                  </a:lnTo>
                  <a:lnTo>
                    <a:pt x="1122" y="162"/>
                  </a:lnTo>
                  <a:lnTo>
                    <a:pt x="1122" y="168"/>
                  </a:lnTo>
                  <a:lnTo>
                    <a:pt x="1122" y="174"/>
                  </a:lnTo>
                  <a:lnTo>
                    <a:pt x="1122" y="180"/>
                  </a:lnTo>
                  <a:lnTo>
                    <a:pt x="1128" y="180"/>
                  </a:lnTo>
                  <a:lnTo>
                    <a:pt x="1128" y="186"/>
                  </a:lnTo>
                  <a:lnTo>
                    <a:pt x="1128" y="192"/>
                  </a:lnTo>
                  <a:lnTo>
                    <a:pt x="1128" y="198"/>
                  </a:lnTo>
                  <a:lnTo>
                    <a:pt x="1128" y="204"/>
                  </a:lnTo>
                  <a:lnTo>
                    <a:pt x="1128" y="210"/>
                  </a:lnTo>
                  <a:lnTo>
                    <a:pt x="1134" y="216"/>
                  </a:lnTo>
                  <a:lnTo>
                    <a:pt x="1134" y="222"/>
                  </a:lnTo>
                  <a:lnTo>
                    <a:pt x="1134" y="228"/>
                  </a:lnTo>
                  <a:lnTo>
                    <a:pt x="1134" y="234"/>
                  </a:lnTo>
                  <a:lnTo>
                    <a:pt x="1134" y="240"/>
                  </a:lnTo>
                  <a:lnTo>
                    <a:pt x="1140" y="246"/>
                  </a:lnTo>
                  <a:lnTo>
                    <a:pt x="1140" y="252"/>
                  </a:lnTo>
                  <a:lnTo>
                    <a:pt x="1140" y="258"/>
                  </a:lnTo>
                  <a:lnTo>
                    <a:pt x="1140" y="264"/>
                  </a:lnTo>
                  <a:lnTo>
                    <a:pt x="1140" y="270"/>
                  </a:lnTo>
                  <a:lnTo>
                    <a:pt x="1146" y="276"/>
                  </a:lnTo>
                  <a:lnTo>
                    <a:pt x="1146" y="282"/>
                  </a:lnTo>
                  <a:lnTo>
                    <a:pt x="1146" y="288"/>
                  </a:lnTo>
                  <a:lnTo>
                    <a:pt x="1146" y="294"/>
                  </a:lnTo>
                  <a:lnTo>
                    <a:pt x="1146" y="300"/>
                  </a:lnTo>
                  <a:lnTo>
                    <a:pt x="1152" y="300"/>
                  </a:lnTo>
                  <a:lnTo>
                    <a:pt x="1152" y="306"/>
                  </a:lnTo>
                  <a:lnTo>
                    <a:pt x="1152" y="312"/>
                  </a:lnTo>
                  <a:lnTo>
                    <a:pt x="1152" y="318"/>
                  </a:lnTo>
                  <a:lnTo>
                    <a:pt x="1152" y="324"/>
                  </a:lnTo>
                  <a:lnTo>
                    <a:pt x="1152" y="330"/>
                  </a:lnTo>
                  <a:lnTo>
                    <a:pt x="1158" y="336"/>
                  </a:lnTo>
                  <a:lnTo>
                    <a:pt x="1158" y="342"/>
                  </a:lnTo>
                  <a:lnTo>
                    <a:pt x="1158" y="348"/>
                  </a:lnTo>
                  <a:lnTo>
                    <a:pt x="1158" y="354"/>
                  </a:lnTo>
                  <a:lnTo>
                    <a:pt x="1158" y="360"/>
                  </a:lnTo>
                  <a:lnTo>
                    <a:pt x="1164" y="366"/>
                  </a:lnTo>
                  <a:lnTo>
                    <a:pt x="1164" y="372"/>
                  </a:lnTo>
                  <a:lnTo>
                    <a:pt x="1164" y="378"/>
                  </a:lnTo>
                  <a:lnTo>
                    <a:pt x="1164" y="384"/>
                  </a:lnTo>
                  <a:lnTo>
                    <a:pt x="1170" y="390"/>
                  </a:lnTo>
                  <a:lnTo>
                    <a:pt x="1170" y="396"/>
                  </a:lnTo>
                  <a:lnTo>
                    <a:pt x="1170" y="402"/>
                  </a:lnTo>
                  <a:lnTo>
                    <a:pt x="1170" y="408"/>
                  </a:lnTo>
                  <a:lnTo>
                    <a:pt x="1170" y="414"/>
                  </a:lnTo>
                  <a:lnTo>
                    <a:pt x="1176" y="420"/>
                  </a:lnTo>
                  <a:lnTo>
                    <a:pt x="1176" y="426"/>
                  </a:lnTo>
                  <a:lnTo>
                    <a:pt x="1176" y="432"/>
                  </a:lnTo>
                  <a:lnTo>
                    <a:pt x="1176" y="438"/>
                  </a:lnTo>
                  <a:lnTo>
                    <a:pt x="1182" y="444"/>
                  </a:lnTo>
                  <a:lnTo>
                    <a:pt x="1182" y="450"/>
                  </a:lnTo>
                  <a:lnTo>
                    <a:pt x="1182" y="456"/>
                  </a:lnTo>
                  <a:lnTo>
                    <a:pt x="1182" y="462"/>
                  </a:lnTo>
                  <a:lnTo>
                    <a:pt x="1182" y="468"/>
                  </a:lnTo>
                  <a:lnTo>
                    <a:pt x="1188" y="474"/>
                  </a:lnTo>
                  <a:lnTo>
                    <a:pt x="1188" y="480"/>
                  </a:lnTo>
                  <a:lnTo>
                    <a:pt x="1188" y="486"/>
                  </a:lnTo>
                  <a:lnTo>
                    <a:pt x="1188" y="492"/>
                  </a:lnTo>
                  <a:lnTo>
                    <a:pt x="1188" y="498"/>
                  </a:lnTo>
                  <a:lnTo>
                    <a:pt x="1194" y="504"/>
                  </a:lnTo>
                  <a:lnTo>
                    <a:pt x="1194" y="510"/>
                  </a:lnTo>
                  <a:lnTo>
                    <a:pt x="1194" y="516"/>
                  </a:lnTo>
                  <a:lnTo>
                    <a:pt x="1194" y="522"/>
                  </a:lnTo>
                  <a:lnTo>
                    <a:pt x="1200" y="528"/>
                  </a:lnTo>
                  <a:lnTo>
                    <a:pt x="1200" y="534"/>
                  </a:lnTo>
                  <a:lnTo>
                    <a:pt x="1200" y="540"/>
                  </a:lnTo>
                  <a:lnTo>
                    <a:pt x="1200" y="546"/>
                  </a:lnTo>
                  <a:lnTo>
                    <a:pt x="1200" y="552"/>
                  </a:lnTo>
                  <a:lnTo>
                    <a:pt x="1206" y="552"/>
                  </a:lnTo>
                  <a:lnTo>
                    <a:pt x="1206" y="558"/>
                  </a:lnTo>
                  <a:lnTo>
                    <a:pt x="1206" y="564"/>
                  </a:lnTo>
                  <a:lnTo>
                    <a:pt x="1206" y="570"/>
                  </a:lnTo>
                  <a:lnTo>
                    <a:pt x="1206" y="576"/>
                  </a:lnTo>
                  <a:lnTo>
                    <a:pt x="1212" y="576"/>
                  </a:lnTo>
                  <a:lnTo>
                    <a:pt x="1212" y="582"/>
                  </a:lnTo>
                  <a:lnTo>
                    <a:pt x="1212" y="588"/>
                  </a:lnTo>
                  <a:lnTo>
                    <a:pt x="1212" y="594"/>
                  </a:lnTo>
                  <a:lnTo>
                    <a:pt x="1212" y="600"/>
                  </a:lnTo>
                  <a:lnTo>
                    <a:pt x="1218" y="606"/>
                  </a:lnTo>
                  <a:lnTo>
                    <a:pt x="1218" y="612"/>
                  </a:lnTo>
                  <a:lnTo>
                    <a:pt x="1218" y="618"/>
                  </a:lnTo>
                  <a:lnTo>
                    <a:pt x="1218" y="624"/>
                  </a:lnTo>
                  <a:lnTo>
                    <a:pt x="1218" y="630"/>
                  </a:lnTo>
                  <a:lnTo>
                    <a:pt x="1224" y="630"/>
                  </a:lnTo>
                  <a:lnTo>
                    <a:pt x="1224" y="636"/>
                  </a:lnTo>
                  <a:lnTo>
                    <a:pt x="1224" y="642"/>
                  </a:lnTo>
                  <a:lnTo>
                    <a:pt x="1224" y="648"/>
                  </a:lnTo>
                  <a:lnTo>
                    <a:pt x="1230" y="654"/>
                  </a:lnTo>
                  <a:lnTo>
                    <a:pt x="1230" y="660"/>
                  </a:lnTo>
                  <a:lnTo>
                    <a:pt x="1230" y="666"/>
                  </a:lnTo>
                  <a:lnTo>
                    <a:pt x="1230" y="672"/>
                  </a:lnTo>
                  <a:lnTo>
                    <a:pt x="1230" y="678"/>
                  </a:lnTo>
                  <a:lnTo>
                    <a:pt x="1236" y="678"/>
                  </a:lnTo>
                  <a:lnTo>
                    <a:pt x="1236" y="684"/>
                  </a:lnTo>
                  <a:lnTo>
                    <a:pt x="1236" y="690"/>
                  </a:lnTo>
                  <a:lnTo>
                    <a:pt x="1236" y="696"/>
                  </a:lnTo>
                  <a:lnTo>
                    <a:pt x="1242" y="702"/>
                  </a:lnTo>
                  <a:lnTo>
                    <a:pt x="1242" y="708"/>
                  </a:lnTo>
                  <a:lnTo>
                    <a:pt x="1242" y="714"/>
                  </a:lnTo>
                  <a:lnTo>
                    <a:pt x="1242" y="720"/>
                  </a:lnTo>
                  <a:lnTo>
                    <a:pt x="1248" y="726"/>
                  </a:lnTo>
                  <a:lnTo>
                    <a:pt x="1248" y="732"/>
                  </a:lnTo>
                  <a:lnTo>
                    <a:pt x="1248" y="738"/>
                  </a:lnTo>
                  <a:lnTo>
                    <a:pt x="1248" y="744"/>
                  </a:lnTo>
                  <a:lnTo>
                    <a:pt x="1254" y="750"/>
                  </a:lnTo>
                  <a:lnTo>
                    <a:pt x="1254" y="756"/>
                  </a:lnTo>
                  <a:lnTo>
                    <a:pt x="1254" y="762"/>
                  </a:lnTo>
                  <a:lnTo>
                    <a:pt x="1254" y="768"/>
                  </a:lnTo>
                  <a:lnTo>
                    <a:pt x="1260" y="774"/>
                  </a:lnTo>
                  <a:lnTo>
                    <a:pt x="1260" y="780"/>
                  </a:lnTo>
                  <a:lnTo>
                    <a:pt x="1260" y="786"/>
                  </a:lnTo>
                  <a:lnTo>
                    <a:pt x="1260" y="792"/>
                  </a:lnTo>
                  <a:lnTo>
                    <a:pt x="1266" y="792"/>
                  </a:lnTo>
                  <a:lnTo>
                    <a:pt x="1266" y="798"/>
                  </a:lnTo>
                  <a:lnTo>
                    <a:pt x="1266" y="804"/>
                  </a:lnTo>
                  <a:lnTo>
                    <a:pt x="1266" y="810"/>
                  </a:lnTo>
                  <a:lnTo>
                    <a:pt x="1272" y="816"/>
                  </a:lnTo>
                  <a:lnTo>
                    <a:pt x="1272" y="822"/>
                  </a:lnTo>
                  <a:lnTo>
                    <a:pt x="1272" y="828"/>
                  </a:lnTo>
                  <a:lnTo>
                    <a:pt x="1272" y="834"/>
                  </a:lnTo>
                  <a:lnTo>
                    <a:pt x="1278" y="840"/>
                  </a:lnTo>
                  <a:lnTo>
                    <a:pt x="1278" y="846"/>
                  </a:lnTo>
                  <a:lnTo>
                    <a:pt x="1278" y="852"/>
                  </a:lnTo>
                  <a:lnTo>
                    <a:pt x="1278" y="858"/>
                  </a:lnTo>
                  <a:lnTo>
                    <a:pt x="1284" y="858"/>
                  </a:lnTo>
                  <a:lnTo>
                    <a:pt x="1284" y="864"/>
                  </a:lnTo>
                  <a:lnTo>
                    <a:pt x="1284" y="870"/>
                  </a:lnTo>
                  <a:lnTo>
                    <a:pt x="1284" y="876"/>
                  </a:lnTo>
                  <a:lnTo>
                    <a:pt x="1290" y="882"/>
                  </a:lnTo>
                  <a:lnTo>
                    <a:pt x="1290" y="888"/>
                  </a:lnTo>
                  <a:lnTo>
                    <a:pt x="1290" y="894"/>
                  </a:lnTo>
                  <a:lnTo>
                    <a:pt x="1290" y="900"/>
                  </a:lnTo>
                  <a:lnTo>
                    <a:pt x="1296" y="900"/>
                  </a:lnTo>
                  <a:lnTo>
                    <a:pt x="1296" y="906"/>
                  </a:lnTo>
                  <a:lnTo>
                    <a:pt x="1296" y="912"/>
                  </a:lnTo>
                  <a:lnTo>
                    <a:pt x="1296" y="918"/>
                  </a:lnTo>
                  <a:lnTo>
                    <a:pt x="1302" y="918"/>
                  </a:lnTo>
                  <a:lnTo>
                    <a:pt x="1302" y="924"/>
                  </a:lnTo>
                  <a:lnTo>
                    <a:pt x="1302" y="930"/>
                  </a:lnTo>
                  <a:lnTo>
                    <a:pt x="1302" y="936"/>
                  </a:lnTo>
                  <a:lnTo>
                    <a:pt x="1308" y="942"/>
                  </a:lnTo>
                  <a:lnTo>
                    <a:pt x="1308" y="948"/>
                  </a:lnTo>
                  <a:lnTo>
                    <a:pt x="1308" y="954"/>
                  </a:lnTo>
                  <a:lnTo>
                    <a:pt x="1314" y="960"/>
                  </a:lnTo>
                  <a:lnTo>
                    <a:pt x="1314" y="966"/>
                  </a:lnTo>
                  <a:lnTo>
                    <a:pt x="1314" y="972"/>
                  </a:lnTo>
                  <a:lnTo>
                    <a:pt x="1320" y="978"/>
                  </a:lnTo>
                  <a:lnTo>
                    <a:pt x="1320" y="984"/>
                  </a:lnTo>
                  <a:lnTo>
                    <a:pt x="1320" y="990"/>
                  </a:lnTo>
                  <a:lnTo>
                    <a:pt x="1326" y="990"/>
                  </a:lnTo>
                  <a:lnTo>
                    <a:pt x="1326" y="996"/>
                  </a:lnTo>
                  <a:lnTo>
                    <a:pt x="1326" y="1002"/>
                  </a:lnTo>
                  <a:lnTo>
                    <a:pt x="1332" y="1008"/>
                  </a:lnTo>
                  <a:lnTo>
                    <a:pt x="1332" y="1014"/>
                  </a:lnTo>
                  <a:lnTo>
                    <a:pt x="1338" y="1020"/>
                  </a:lnTo>
                  <a:lnTo>
                    <a:pt x="1338" y="1026"/>
                  </a:lnTo>
                  <a:lnTo>
                    <a:pt x="1338" y="1032"/>
                  </a:lnTo>
                  <a:lnTo>
                    <a:pt x="1344" y="1032"/>
                  </a:lnTo>
                  <a:lnTo>
                    <a:pt x="1344" y="1038"/>
                  </a:lnTo>
                  <a:lnTo>
                    <a:pt x="1350" y="1044"/>
                  </a:lnTo>
                  <a:lnTo>
                    <a:pt x="1350" y="1050"/>
                  </a:lnTo>
                  <a:lnTo>
                    <a:pt x="1356" y="1050"/>
                  </a:lnTo>
                  <a:lnTo>
                    <a:pt x="1356" y="1056"/>
                  </a:lnTo>
                  <a:lnTo>
                    <a:pt x="1362" y="1056"/>
                  </a:lnTo>
                  <a:lnTo>
                    <a:pt x="1362" y="1062"/>
                  </a:lnTo>
                  <a:lnTo>
                    <a:pt x="1368" y="1062"/>
                  </a:lnTo>
                  <a:lnTo>
                    <a:pt x="1368" y="1068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80"/>
                  </a:lnTo>
                  <a:lnTo>
                    <a:pt x="1386" y="1080"/>
                  </a:lnTo>
                  <a:lnTo>
                    <a:pt x="1392" y="1086"/>
                  </a:lnTo>
                  <a:lnTo>
                    <a:pt x="1398" y="1086"/>
                  </a:lnTo>
                  <a:lnTo>
                    <a:pt x="1404" y="1086"/>
                  </a:lnTo>
                  <a:lnTo>
                    <a:pt x="1410" y="1086"/>
                  </a:lnTo>
                  <a:lnTo>
                    <a:pt x="1416" y="1086"/>
                  </a:lnTo>
                  <a:lnTo>
                    <a:pt x="1422" y="1086"/>
                  </a:lnTo>
                  <a:lnTo>
                    <a:pt x="1428" y="1086"/>
                  </a:lnTo>
                  <a:lnTo>
                    <a:pt x="1434" y="1086"/>
                  </a:lnTo>
                  <a:lnTo>
                    <a:pt x="1440" y="1086"/>
                  </a:lnTo>
                  <a:lnTo>
                    <a:pt x="1446" y="1086"/>
                  </a:lnTo>
                  <a:lnTo>
                    <a:pt x="1452" y="1086"/>
                  </a:lnTo>
                  <a:lnTo>
                    <a:pt x="1458" y="1086"/>
                  </a:lnTo>
                  <a:lnTo>
                    <a:pt x="1464" y="1086"/>
                  </a:lnTo>
                  <a:lnTo>
                    <a:pt x="1470" y="1086"/>
                  </a:lnTo>
                  <a:lnTo>
                    <a:pt x="1476" y="1086"/>
                  </a:lnTo>
                  <a:lnTo>
                    <a:pt x="1482" y="1086"/>
                  </a:lnTo>
                  <a:lnTo>
                    <a:pt x="1488" y="1086"/>
                  </a:lnTo>
                  <a:lnTo>
                    <a:pt x="1494" y="1086"/>
                  </a:lnTo>
                  <a:lnTo>
                    <a:pt x="1500" y="1086"/>
                  </a:lnTo>
                  <a:lnTo>
                    <a:pt x="1506" y="1086"/>
                  </a:lnTo>
                  <a:lnTo>
                    <a:pt x="1512" y="1086"/>
                  </a:lnTo>
                  <a:lnTo>
                    <a:pt x="1518" y="1086"/>
                  </a:lnTo>
                  <a:lnTo>
                    <a:pt x="1524" y="1086"/>
                  </a:lnTo>
                  <a:lnTo>
                    <a:pt x="1530" y="1086"/>
                  </a:lnTo>
                  <a:lnTo>
                    <a:pt x="1536" y="1086"/>
                  </a:lnTo>
                  <a:lnTo>
                    <a:pt x="1542" y="1086"/>
                  </a:lnTo>
                  <a:lnTo>
                    <a:pt x="1548" y="1086"/>
                  </a:lnTo>
                  <a:lnTo>
                    <a:pt x="1554" y="1086"/>
                  </a:lnTo>
                  <a:lnTo>
                    <a:pt x="1560" y="1086"/>
                  </a:lnTo>
                  <a:lnTo>
                    <a:pt x="1566" y="1086"/>
                  </a:lnTo>
                  <a:lnTo>
                    <a:pt x="1572" y="1086"/>
                  </a:lnTo>
                  <a:lnTo>
                    <a:pt x="1578" y="1086"/>
                  </a:lnTo>
                  <a:lnTo>
                    <a:pt x="1584" y="1086"/>
                  </a:lnTo>
                  <a:lnTo>
                    <a:pt x="1590" y="1086"/>
                  </a:lnTo>
                  <a:lnTo>
                    <a:pt x="1596" y="1086"/>
                  </a:lnTo>
                  <a:lnTo>
                    <a:pt x="1602" y="1086"/>
                  </a:lnTo>
                  <a:lnTo>
                    <a:pt x="1602" y="1092"/>
                  </a:lnTo>
                  <a:lnTo>
                    <a:pt x="1608" y="1092"/>
                  </a:lnTo>
                  <a:lnTo>
                    <a:pt x="1614" y="1092"/>
                  </a:lnTo>
                  <a:lnTo>
                    <a:pt x="1620" y="1092"/>
                  </a:lnTo>
                  <a:lnTo>
                    <a:pt x="1626" y="1092"/>
                  </a:lnTo>
                  <a:lnTo>
                    <a:pt x="1632" y="1092"/>
                  </a:lnTo>
                  <a:lnTo>
                    <a:pt x="1638" y="1092"/>
                  </a:lnTo>
                  <a:lnTo>
                    <a:pt x="1644" y="1092"/>
                  </a:lnTo>
                  <a:lnTo>
                    <a:pt x="1650" y="1092"/>
                  </a:lnTo>
                  <a:lnTo>
                    <a:pt x="1656" y="1092"/>
                  </a:lnTo>
                  <a:lnTo>
                    <a:pt x="1662" y="1092"/>
                  </a:lnTo>
                  <a:lnTo>
                    <a:pt x="1668" y="1092"/>
                  </a:lnTo>
                  <a:lnTo>
                    <a:pt x="1674" y="1092"/>
                  </a:lnTo>
                  <a:lnTo>
                    <a:pt x="1674" y="1098"/>
                  </a:lnTo>
                  <a:lnTo>
                    <a:pt x="1680" y="1098"/>
                  </a:lnTo>
                  <a:lnTo>
                    <a:pt x="1686" y="1098"/>
                  </a:lnTo>
                  <a:lnTo>
                    <a:pt x="1692" y="1098"/>
                  </a:lnTo>
                  <a:lnTo>
                    <a:pt x="1698" y="1098"/>
                  </a:lnTo>
                  <a:lnTo>
                    <a:pt x="1704" y="1098"/>
                  </a:lnTo>
                  <a:lnTo>
                    <a:pt x="1710" y="1098"/>
                  </a:lnTo>
                  <a:lnTo>
                    <a:pt x="1716" y="1104"/>
                  </a:lnTo>
                  <a:lnTo>
                    <a:pt x="1722" y="1104"/>
                  </a:lnTo>
                  <a:lnTo>
                    <a:pt x="1728" y="1104"/>
                  </a:lnTo>
                  <a:lnTo>
                    <a:pt x="1734" y="1104"/>
                  </a:lnTo>
                  <a:lnTo>
                    <a:pt x="1740" y="1104"/>
                  </a:lnTo>
                  <a:lnTo>
                    <a:pt x="1746" y="1104"/>
                  </a:lnTo>
                  <a:lnTo>
                    <a:pt x="1746" y="1110"/>
                  </a:lnTo>
                  <a:lnTo>
                    <a:pt x="1752" y="1110"/>
                  </a:lnTo>
                  <a:lnTo>
                    <a:pt x="1758" y="1110"/>
                  </a:lnTo>
                  <a:lnTo>
                    <a:pt x="1764" y="1110"/>
                  </a:lnTo>
                  <a:lnTo>
                    <a:pt x="1770" y="1110"/>
                  </a:lnTo>
                  <a:lnTo>
                    <a:pt x="1770" y="1116"/>
                  </a:lnTo>
                  <a:lnTo>
                    <a:pt x="1776" y="1116"/>
                  </a:lnTo>
                  <a:lnTo>
                    <a:pt x="1782" y="1116"/>
                  </a:lnTo>
                  <a:lnTo>
                    <a:pt x="1788" y="1116"/>
                  </a:lnTo>
                  <a:lnTo>
                    <a:pt x="1794" y="1116"/>
                  </a:lnTo>
                  <a:lnTo>
                    <a:pt x="1794" y="1122"/>
                  </a:lnTo>
                  <a:lnTo>
                    <a:pt x="1800" y="1122"/>
                  </a:lnTo>
                  <a:lnTo>
                    <a:pt x="1806" y="1122"/>
                  </a:lnTo>
                  <a:lnTo>
                    <a:pt x="1812" y="1122"/>
                  </a:lnTo>
                  <a:lnTo>
                    <a:pt x="1818" y="1122"/>
                  </a:lnTo>
                  <a:lnTo>
                    <a:pt x="1818" y="1128"/>
                  </a:lnTo>
                  <a:lnTo>
                    <a:pt x="1824" y="1128"/>
                  </a:lnTo>
                  <a:lnTo>
                    <a:pt x="1830" y="1128"/>
                  </a:lnTo>
                  <a:lnTo>
                    <a:pt x="1836" y="1128"/>
                  </a:lnTo>
                  <a:lnTo>
                    <a:pt x="1842" y="1128"/>
                  </a:lnTo>
                  <a:lnTo>
                    <a:pt x="1842" y="1134"/>
                  </a:lnTo>
                  <a:lnTo>
                    <a:pt x="1848" y="1134"/>
                  </a:lnTo>
                  <a:lnTo>
                    <a:pt x="1854" y="1134"/>
                  </a:lnTo>
                  <a:lnTo>
                    <a:pt x="1860" y="1134"/>
                  </a:lnTo>
                  <a:lnTo>
                    <a:pt x="1866" y="1134"/>
                  </a:lnTo>
                  <a:lnTo>
                    <a:pt x="1872" y="1134"/>
                  </a:lnTo>
                  <a:lnTo>
                    <a:pt x="1872" y="1140"/>
                  </a:lnTo>
                  <a:lnTo>
                    <a:pt x="1878" y="1140"/>
                  </a:lnTo>
                  <a:lnTo>
                    <a:pt x="1884" y="1140"/>
                  </a:lnTo>
                  <a:lnTo>
                    <a:pt x="1890" y="1140"/>
                  </a:lnTo>
                  <a:lnTo>
                    <a:pt x="1896" y="1140"/>
                  </a:lnTo>
                  <a:lnTo>
                    <a:pt x="1896" y="1146"/>
                  </a:lnTo>
                  <a:lnTo>
                    <a:pt x="1902" y="1146"/>
                  </a:lnTo>
                  <a:lnTo>
                    <a:pt x="1908" y="1146"/>
                  </a:lnTo>
                  <a:lnTo>
                    <a:pt x="1914" y="1146"/>
                  </a:lnTo>
                  <a:lnTo>
                    <a:pt x="1920" y="1146"/>
                  </a:lnTo>
                  <a:lnTo>
                    <a:pt x="1920" y="1152"/>
                  </a:lnTo>
                  <a:lnTo>
                    <a:pt x="1926" y="1152"/>
                  </a:lnTo>
                  <a:lnTo>
                    <a:pt x="1932" y="1152"/>
                  </a:lnTo>
                  <a:lnTo>
                    <a:pt x="1938" y="1152"/>
                  </a:lnTo>
                  <a:lnTo>
                    <a:pt x="1944" y="1152"/>
                  </a:lnTo>
                  <a:lnTo>
                    <a:pt x="1944" y="1158"/>
                  </a:lnTo>
                  <a:lnTo>
                    <a:pt x="1950" y="1158"/>
                  </a:lnTo>
                  <a:lnTo>
                    <a:pt x="1956" y="1158"/>
                  </a:lnTo>
                  <a:lnTo>
                    <a:pt x="1962" y="1158"/>
                  </a:lnTo>
                  <a:lnTo>
                    <a:pt x="1962" y="1164"/>
                  </a:lnTo>
                  <a:lnTo>
                    <a:pt x="1968" y="1164"/>
                  </a:lnTo>
                  <a:lnTo>
                    <a:pt x="1974" y="1164"/>
                  </a:lnTo>
                  <a:lnTo>
                    <a:pt x="1980" y="1164"/>
                  </a:lnTo>
                  <a:lnTo>
                    <a:pt x="1986" y="1164"/>
                  </a:lnTo>
                  <a:lnTo>
                    <a:pt x="1986" y="1170"/>
                  </a:lnTo>
                  <a:lnTo>
                    <a:pt x="1992" y="1170"/>
                  </a:lnTo>
                  <a:lnTo>
                    <a:pt x="1998" y="1170"/>
                  </a:lnTo>
                  <a:lnTo>
                    <a:pt x="2004" y="1170"/>
                  </a:lnTo>
                  <a:lnTo>
                    <a:pt x="2004" y="1176"/>
                  </a:lnTo>
                  <a:lnTo>
                    <a:pt x="2010" y="1176"/>
                  </a:lnTo>
                  <a:lnTo>
                    <a:pt x="2016" y="1176"/>
                  </a:lnTo>
                  <a:lnTo>
                    <a:pt x="2022" y="1176"/>
                  </a:lnTo>
                  <a:lnTo>
                    <a:pt x="2022" y="1182"/>
                  </a:lnTo>
                  <a:lnTo>
                    <a:pt x="2028" y="1182"/>
                  </a:lnTo>
                  <a:lnTo>
                    <a:pt x="2034" y="1182"/>
                  </a:lnTo>
                  <a:lnTo>
                    <a:pt x="2040" y="1182"/>
                  </a:lnTo>
                  <a:lnTo>
                    <a:pt x="2040" y="1188"/>
                  </a:lnTo>
                  <a:lnTo>
                    <a:pt x="2046" y="1188"/>
                  </a:lnTo>
                  <a:lnTo>
                    <a:pt x="2052" y="1188"/>
                  </a:lnTo>
                  <a:lnTo>
                    <a:pt x="2058" y="1188"/>
                  </a:lnTo>
                  <a:lnTo>
                    <a:pt x="2058" y="1194"/>
                  </a:lnTo>
                  <a:lnTo>
                    <a:pt x="2064" y="1194"/>
                  </a:lnTo>
                  <a:lnTo>
                    <a:pt x="2070" y="1194"/>
                  </a:lnTo>
                  <a:lnTo>
                    <a:pt x="2076" y="1194"/>
                  </a:lnTo>
                  <a:lnTo>
                    <a:pt x="2076" y="1200"/>
                  </a:lnTo>
                  <a:lnTo>
                    <a:pt x="2082" y="1200"/>
                  </a:lnTo>
                  <a:lnTo>
                    <a:pt x="2088" y="1200"/>
                  </a:lnTo>
                  <a:lnTo>
                    <a:pt x="2094" y="1200"/>
                  </a:lnTo>
                  <a:lnTo>
                    <a:pt x="2094" y="1206"/>
                  </a:lnTo>
                  <a:lnTo>
                    <a:pt x="2100" y="1206"/>
                  </a:lnTo>
                  <a:lnTo>
                    <a:pt x="2106" y="1206"/>
                  </a:lnTo>
                  <a:lnTo>
                    <a:pt x="2112" y="1206"/>
                  </a:lnTo>
                  <a:lnTo>
                    <a:pt x="2112" y="1212"/>
                  </a:lnTo>
                  <a:lnTo>
                    <a:pt x="2118" y="1212"/>
                  </a:lnTo>
                  <a:lnTo>
                    <a:pt x="2124" y="1212"/>
                  </a:lnTo>
                  <a:lnTo>
                    <a:pt x="2130" y="1212"/>
                  </a:lnTo>
                  <a:lnTo>
                    <a:pt x="2130" y="1218"/>
                  </a:lnTo>
                  <a:lnTo>
                    <a:pt x="2136" y="1218"/>
                  </a:lnTo>
                  <a:lnTo>
                    <a:pt x="2142" y="1218"/>
                  </a:lnTo>
                  <a:lnTo>
                    <a:pt x="2148" y="1218"/>
                  </a:lnTo>
                  <a:lnTo>
                    <a:pt x="2148" y="1224"/>
                  </a:lnTo>
                  <a:lnTo>
                    <a:pt x="2154" y="1224"/>
                  </a:lnTo>
                  <a:lnTo>
                    <a:pt x="2160" y="1224"/>
                  </a:lnTo>
                  <a:lnTo>
                    <a:pt x="2166" y="1224"/>
                  </a:lnTo>
                  <a:lnTo>
                    <a:pt x="2166" y="1230"/>
                  </a:lnTo>
                  <a:lnTo>
                    <a:pt x="2172" y="1230"/>
                  </a:lnTo>
                  <a:lnTo>
                    <a:pt x="2178" y="1230"/>
                  </a:lnTo>
                  <a:lnTo>
                    <a:pt x="2184" y="1230"/>
                  </a:lnTo>
                  <a:lnTo>
                    <a:pt x="2184" y="1236"/>
                  </a:lnTo>
                  <a:lnTo>
                    <a:pt x="2190" y="1236"/>
                  </a:lnTo>
                  <a:lnTo>
                    <a:pt x="2196" y="1236"/>
                  </a:lnTo>
                  <a:lnTo>
                    <a:pt x="2202" y="1236"/>
                  </a:lnTo>
                  <a:lnTo>
                    <a:pt x="2208" y="1236"/>
                  </a:lnTo>
                  <a:lnTo>
                    <a:pt x="2208" y="1242"/>
                  </a:lnTo>
                  <a:lnTo>
                    <a:pt x="2214" y="1242"/>
                  </a:lnTo>
                  <a:lnTo>
                    <a:pt x="2220" y="1242"/>
                  </a:lnTo>
                  <a:lnTo>
                    <a:pt x="2226" y="1242"/>
                  </a:lnTo>
                  <a:lnTo>
                    <a:pt x="2232" y="1242"/>
                  </a:lnTo>
                  <a:lnTo>
                    <a:pt x="2232" y="1248"/>
                  </a:lnTo>
                  <a:lnTo>
                    <a:pt x="2238" y="1248"/>
                  </a:lnTo>
                  <a:lnTo>
                    <a:pt x="2244" y="1248"/>
                  </a:lnTo>
                  <a:lnTo>
                    <a:pt x="2250" y="1248"/>
                  </a:lnTo>
                  <a:lnTo>
                    <a:pt x="2256" y="1248"/>
                  </a:lnTo>
                  <a:lnTo>
                    <a:pt x="2262" y="1248"/>
                  </a:lnTo>
                  <a:lnTo>
                    <a:pt x="2268" y="1248"/>
                  </a:lnTo>
                  <a:lnTo>
                    <a:pt x="2274" y="1248"/>
                  </a:lnTo>
                  <a:lnTo>
                    <a:pt x="2280" y="1248"/>
                  </a:lnTo>
                  <a:lnTo>
                    <a:pt x="2286" y="1248"/>
                  </a:lnTo>
                  <a:lnTo>
                    <a:pt x="2292" y="1248"/>
                  </a:lnTo>
                  <a:lnTo>
                    <a:pt x="2298" y="1248"/>
                  </a:lnTo>
                  <a:lnTo>
                    <a:pt x="2304" y="1248"/>
                  </a:lnTo>
                  <a:lnTo>
                    <a:pt x="2310" y="1248"/>
                  </a:lnTo>
                  <a:lnTo>
                    <a:pt x="2316" y="1248"/>
                  </a:lnTo>
                  <a:lnTo>
                    <a:pt x="2322" y="1248"/>
                  </a:lnTo>
                  <a:lnTo>
                    <a:pt x="2322" y="1242"/>
                  </a:lnTo>
                  <a:lnTo>
                    <a:pt x="2328" y="1242"/>
                  </a:lnTo>
                  <a:lnTo>
                    <a:pt x="2334" y="1242"/>
                  </a:lnTo>
                  <a:lnTo>
                    <a:pt x="2340" y="1242"/>
                  </a:lnTo>
                  <a:lnTo>
                    <a:pt x="2346" y="1242"/>
                  </a:lnTo>
                  <a:lnTo>
                    <a:pt x="2346" y="1236"/>
                  </a:lnTo>
                  <a:lnTo>
                    <a:pt x="2352" y="1236"/>
                  </a:lnTo>
                  <a:lnTo>
                    <a:pt x="2358" y="1236"/>
                  </a:lnTo>
                  <a:lnTo>
                    <a:pt x="2364" y="1236"/>
                  </a:lnTo>
                  <a:lnTo>
                    <a:pt x="2370" y="1236"/>
                  </a:lnTo>
                  <a:lnTo>
                    <a:pt x="2370" y="1230"/>
                  </a:lnTo>
                  <a:lnTo>
                    <a:pt x="2376" y="1230"/>
                  </a:lnTo>
                  <a:lnTo>
                    <a:pt x="2382" y="1230"/>
                  </a:lnTo>
                  <a:lnTo>
                    <a:pt x="2388" y="1230"/>
                  </a:lnTo>
                  <a:lnTo>
                    <a:pt x="2388" y="1224"/>
                  </a:lnTo>
                  <a:lnTo>
                    <a:pt x="2394" y="1224"/>
                  </a:lnTo>
                  <a:lnTo>
                    <a:pt x="2400" y="1224"/>
                  </a:lnTo>
                  <a:lnTo>
                    <a:pt x="2406" y="1224"/>
                  </a:lnTo>
                  <a:lnTo>
                    <a:pt x="2406" y="1218"/>
                  </a:lnTo>
                  <a:lnTo>
                    <a:pt x="2412" y="1218"/>
                  </a:lnTo>
                  <a:lnTo>
                    <a:pt x="2418" y="1218"/>
                  </a:lnTo>
                  <a:lnTo>
                    <a:pt x="2424" y="1218"/>
                  </a:lnTo>
                  <a:lnTo>
                    <a:pt x="2424" y="1212"/>
                  </a:lnTo>
                  <a:lnTo>
                    <a:pt x="2430" y="1212"/>
                  </a:lnTo>
                  <a:lnTo>
                    <a:pt x="2436" y="1212"/>
                  </a:lnTo>
                  <a:lnTo>
                    <a:pt x="2442" y="1212"/>
                  </a:lnTo>
                  <a:lnTo>
                    <a:pt x="2442" y="1206"/>
                  </a:lnTo>
                  <a:lnTo>
                    <a:pt x="2448" y="1206"/>
                  </a:lnTo>
                  <a:lnTo>
                    <a:pt x="2454" y="1206"/>
                  </a:lnTo>
                  <a:lnTo>
                    <a:pt x="2460" y="1206"/>
                  </a:lnTo>
                  <a:lnTo>
                    <a:pt x="2460" y="1200"/>
                  </a:lnTo>
                  <a:lnTo>
                    <a:pt x="2466" y="1200"/>
                  </a:lnTo>
                  <a:lnTo>
                    <a:pt x="2472" y="1200"/>
                  </a:lnTo>
                  <a:lnTo>
                    <a:pt x="2478" y="1200"/>
                  </a:lnTo>
                  <a:lnTo>
                    <a:pt x="2478" y="1194"/>
                  </a:lnTo>
                  <a:lnTo>
                    <a:pt x="2484" y="1194"/>
                  </a:lnTo>
                  <a:lnTo>
                    <a:pt x="2490" y="1194"/>
                  </a:lnTo>
                  <a:lnTo>
                    <a:pt x="2496" y="1194"/>
                  </a:lnTo>
                  <a:lnTo>
                    <a:pt x="2496" y="1188"/>
                  </a:lnTo>
                  <a:lnTo>
                    <a:pt x="2502" y="1188"/>
                  </a:lnTo>
                  <a:lnTo>
                    <a:pt x="2508" y="1188"/>
                  </a:lnTo>
                  <a:lnTo>
                    <a:pt x="2514" y="1188"/>
                  </a:lnTo>
                  <a:lnTo>
                    <a:pt x="2514" y="1182"/>
                  </a:lnTo>
                  <a:lnTo>
                    <a:pt x="2520" y="1182"/>
                  </a:lnTo>
                  <a:lnTo>
                    <a:pt x="2526" y="1182"/>
                  </a:lnTo>
                  <a:lnTo>
                    <a:pt x="2532" y="1182"/>
                  </a:lnTo>
                  <a:lnTo>
                    <a:pt x="2532" y="1176"/>
                  </a:lnTo>
                  <a:lnTo>
                    <a:pt x="2538" y="1176"/>
                  </a:lnTo>
                  <a:lnTo>
                    <a:pt x="2544" y="1176"/>
                  </a:lnTo>
                  <a:lnTo>
                    <a:pt x="2550" y="1176"/>
                  </a:lnTo>
                  <a:lnTo>
                    <a:pt x="2550" y="1170"/>
                  </a:lnTo>
                  <a:lnTo>
                    <a:pt x="2556" y="1170"/>
                  </a:lnTo>
                  <a:lnTo>
                    <a:pt x="2562" y="1170"/>
                  </a:lnTo>
                  <a:lnTo>
                    <a:pt x="2568" y="1170"/>
                  </a:lnTo>
                  <a:lnTo>
                    <a:pt x="2568" y="1164"/>
                  </a:lnTo>
                  <a:lnTo>
                    <a:pt x="2574" y="1164"/>
                  </a:lnTo>
                  <a:lnTo>
                    <a:pt x="2580" y="1164"/>
                  </a:lnTo>
                  <a:lnTo>
                    <a:pt x="2586" y="1164"/>
                  </a:lnTo>
                  <a:lnTo>
                    <a:pt x="2592" y="1164"/>
                  </a:lnTo>
                  <a:lnTo>
                    <a:pt x="2592" y="1158"/>
                  </a:lnTo>
                  <a:lnTo>
                    <a:pt x="2598" y="1158"/>
                  </a:lnTo>
                  <a:lnTo>
                    <a:pt x="2604" y="1158"/>
                  </a:lnTo>
                  <a:lnTo>
                    <a:pt x="2610" y="1158"/>
                  </a:lnTo>
                  <a:lnTo>
                    <a:pt x="2610" y="1152"/>
                  </a:lnTo>
                  <a:lnTo>
                    <a:pt x="2616" y="1152"/>
                  </a:lnTo>
                  <a:lnTo>
                    <a:pt x="2622" y="1152"/>
                  </a:lnTo>
                  <a:lnTo>
                    <a:pt x="2628" y="1152"/>
                  </a:lnTo>
                  <a:lnTo>
                    <a:pt x="2634" y="1152"/>
                  </a:lnTo>
                  <a:lnTo>
                    <a:pt x="2634" y="1146"/>
                  </a:lnTo>
                  <a:lnTo>
                    <a:pt x="2640" y="1146"/>
                  </a:lnTo>
                  <a:lnTo>
                    <a:pt x="2646" y="1146"/>
                  </a:lnTo>
                  <a:lnTo>
                    <a:pt x="2652" y="1146"/>
                  </a:lnTo>
                  <a:lnTo>
                    <a:pt x="2658" y="1146"/>
                  </a:lnTo>
                  <a:lnTo>
                    <a:pt x="2658" y="1140"/>
                  </a:lnTo>
                  <a:lnTo>
                    <a:pt x="2664" y="1140"/>
                  </a:lnTo>
                  <a:lnTo>
                    <a:pt x="2670" y="1140"/>
                  </a:lnTo>
                  <a:lnTo>
                    <a:pt x="2676" y="1140"/>
                  </a:lnTo>
                  <a:lnTo>
                    <a:pt x="2682" y="1140"/>
                  </a:lnTo>
                  <a:lnTo>
                    <a:pt x="2682" y="1134"/>
                  </a:lnTo>
                  <a:lnTo>
                    <a:pt x="2688" y="1134"/>
                  </a:lnTo>
                  <a:lnTo>
                    <a:pt x="2694" y="1134"/>
                  </a:lnTo>
                  <a:lnTo>
                    <a:pt x="2700" y="1134"/>
                  </a:lnTo>
                  <a:lnTo>
                    <a:pt x="2706" y="1134"/>
                  </a:lnTo>
                  <a:lnTo>
                    <a:pt x="2712" y="1134"/>
                  </a:lnTo>
                  <a:lnTo>
                    <a:pt x="2712" y="1128"/>
                  </a:lnTo>
                  <a:lnTo>
                    <a:pt x="2718" y="1128"/>
                  </a:lnTo>
                  <a:lnTo>
                    <a:pt x="2724" y="1128"/>
                  </a:lnTo>
                  <a:lnTo>
                    <a:pt x="2730" y="1128"/>
                  </a:lnTo>
                  <a:lnTo>
                    <a:pt x="2736" y="1128"/>
                  </a:lnTo>
                  <a:lnTo>
                    <a:pt x="2736" y="1122"/>
                  </a:lnTo>
                  <a:lnTo>
                    <a:pt x="2742" y="1122"/>
                  </a:lnTo>
                  <a:lnTo>
                    <a:pt x="2748" y="1122"/>
                  </a:lnTo>
                  <a:lnTo>
                    <a:pt x="2754" y="1122"/>
                  </a:lnTo>
                  <a:lnTo>
                    <a:pt x="2760" y="1122"/>
                  </a:lnTo>
                  <a:lnTo>
                    <a:pt x="2760" y="1116"/>
                  </a:lnTo>
                  <a:lnTo>
                    <a:pt x="2766" y="1116"/>
                  </a:lnTo>
                  <a:lnTo>
                    <a:pt x="2772" y="1116"/>
                  </a:lnTo>
                  <a:lnTo>
                    <a:pt x="2778" y="1116"/>
                  </a:lnTo>
                  <a:lnTo>
                    <a:pt x="2784" y="1116"/>
                  </a:lnTo>
                  <a:lnTo>
                    <a:pt x="2784" y="1110"/>
                  </a:lnTo>
                  <a:lnTo>
                    <a:pt x="2790" y="1110"/>
                  </a:lnTo>
                  <a:lnTo>
                    <a:pt x="2796" y="1110"/>
                  </a:lnTo>
                  <a:lnTo>
                    <a:pt x="2802" y="1110"/>
                  </a:lnTo>
                  <a:lnTo>
                    <a:pt x="2808" y="1110"/>
                  </a:lnTo>
                  <a:lnTo>
                    <a:pt x="2808" y="1104"/>
                  </a:lnTo>
                  <a:lnTo>
                    <a:pt x="2814" y="1104"/>
                  </a:lnTo>
                  <a:lnTo>
                    <a:pt x="2820" y="1104"/>
                  </a:lnTo>
                  <a:lnTo>
                    <a:pt x="2826" y="1104"/>
                  </a:lnTo>
                  <a:lnTo>
                    <a:pt x="2832" y="1104"/>
                  </a:lnTo>
                  <a:lnTo>
                    <a:pt x="2838" y="1104"/>
                  </a:lnTo>
                  <a:lnTo>
                    <a:pt x="2844" y="1098"/>
                  </a:lnTo>
                  <a:lnTo>
                    <a:pt x="2850" y="1098"/>
                  </a:lnTo>
                  <a:lnTo>
                    <a:pt x="2856" y="1098"/>
                  </a:lnTo>
                  <a:lnTo>
                    <a:pt x="2862" y="1098"/>
                  </a:lnTo>
                  <a:lnTo>
                    <a:pt x="2868" y="1098"/>
                  </a:lnTo>
                  <a:lnTo>
                    <a:pt x="2874" y="1098"/>
                  </a:lnTo>
                  <a:lnTo>
                    <a:pt x="2880" y="1098"/>
                  </a:lnTo>
                  <a:lnTo>
                    <a:pt x="2880" y="1092"/>
                  </a:lnTo>
                  <a:lnTo>
                    <a:pt x="2886" y="1092"/>
                  </a:lnTo>
                  <a:lnTo>
                    <a:pt x="2892" y="1092"/>
                  </a:lnTo>
                  <a:lnTo>
                    <a:pt x="2898" y="1092"/>
                  </a:lnTo>
                  <a:lnTo>
                    <a:pt x="2904" y="1092"/>
                  </a:lnTo>
                  <a:lnTo>
                    <a:pt x="2910" y="1092"/>
                  </a:lnTo>
                  <a:lnTo>
                    <a:pt x="2916" y="1092"/>
                  </a:lnTo>
                  <a:lnTo>
                    <a:pt x="2922" y="1092"/>
                  </a:lnTo>
                  <a:lnTo>
                    <a:pt x="2928" y="1092"/>
                  </a:lnTo>
                  <a:lnTo>
                    <a:pt x="2934" y="1092"/>
                  </a:lnTo>
                  <a:lnTo>
                    <a:pt x="2940" y="1092"/>
                  </a:lnTo>
                  <a:lnTo>
                    <a:pt x="2946" y="1092"/>
                  </a:lnTo>
                  <a:lnTo>
                    <a:pt x="2952" y="1092"/>
                  </a:lnTo>
                  <a:lnTo>
                    <a:pt x="2952" y="1086"/>
                  </a:lnTo>
                  <a:lnTo>
                    <a:pt x="2958" y="1086"/>
                  </a:lnTo>
                  <a:lnTo>
                    <a:pt x="2964" y="1086"/>
                  </a:lnTo>
                  <a:lnTo>
                    <a:pt x="2970" y="1086"/>
                  </a:lnTo>
                  <a:lnTo>
                    <a:pt x="2976" y="1086"/>
                  </a:lnTo>
                  <a:lnTo>
                    <a:pt x="2982" y="1086"/>
                  </a:lnTo>
                  <a:lnTo>
                    <a:pt x="2988" y="1086"/>
                  </a:lnTo>
                  <a:lnTo>
                    <a:pt x="2994" y="1086"/>
                  </a:lnTo>
                  <a:lnTo>
                    <a:pt x="3000" y="1086"/>
                  </a:lnTo>
                  <a:lnTo>
                    <a:pt x="3006" y="1086"/>
                  </a:lnTo>
                  <a:lnTo>
                    <a:pt x="3012" y="1086"/>
                  </a:lnTo>
                  <a:lnTo>
                    <a:pt x="3018" y="1086"/>
                  </a:lnTo>
                  <a:lnTo>
                    <a:pt x="3024" y="1086"/>
                  </a:lnTo>
                  <a:lnTo>
                    <a:pt x="3030" y="1086"/>
                  </a:lnTo>
                  <a:lnTo>
                    <a:pt x="3036" y="1086"/>
                  </a:lnTo>
                  <a:lnTo>
                    <a:pt x="3042" y="1086"/>
                  </a:lnTo>
                  <a:lnTo>
                    <a:pt x="3048" y="1086"/>
                  </a:lnTo>
                  <a:lnTo>
                    <a:pt x="3054" y="1086"/>
                  </a:lnTo>
                  <a:lnTo>
                    <a:pt x="3060" y="1086"/>
                  </a:lnTo>
                  <a:lnTo>
                    <a:pt x="3066" y="1086"/>
                  </a:lnTo>
                  <a:lnTo>
                    <a:pt x="3072" y="1086"/>
                  </a:lnTo>
                  <a:lnTo>
                    <a:pt x="3078" y="1086"/>
                  </a:lnTo>
                  <a:lnTo>
                    <a:pt x="3084" y="1086"/>
                  </a:lnTo>
                  <a:lnTo>
                    <a:pt x="3090" y="1086"/>
                  </a:lnTo>
                  <a:lnTo>
                    <a:pt x="3096" y="1086"/>
                  </a:lnTo>
                  <a:lnTo>
                    <a:pt x="3102" y="1086"/>
                  </a:lnTo>
                  <a:lnTo>
                    <a:pt x="3108" y="1086"/>
                  </a:lnTo>
                  <a:lnTo>
                    <a:pt x="3114" y="1086"/>
                  </a:lnTo>
                  <a:lnTo>
                    <a:pt x="3120" y="1086"/>
                  </a:lnTo>
                  <a:lnTo>
                    <a:pt x="3126" y="1086"/>
                  </a:lnTo>
                  <a:lnTo>
                    <a:pt x="3132" y="1086"/>
                  </a:lnTo>
                  <a:lnTo>
                    <a:pt x="3138" y="1086"/>
                  </a:lnTo>
                  <a:lnTo>
                    <a:pt x="3144" y="1086"/>
                  </a:lnTo>
                  <a:lnTo>
                    <a:pt x="3150" y="1086"/>
                  </a:lnTo>
                  <a:lnTo>
                    <a:pt x="3156" y="1086"/>
                  </a:lnTo>
                  <a:lnTo>
                    <a:pt x="3162" y="1086"/>
                  </a:lnTo>
                  <a:lnTo>
                    <a:pt x="3168" y="1080"/>
                  </a:lnTo>
                  <a:lnTo>
                    <a:pt x="3174" y="1080"/>
                  </a:lnTo>
                  <a:lnTo>
                    <a:pt x="3174" y="1074"/>
                  </a:lnTo>
                  <a:lnTo>
                    <a:pt x="3180" y="1074"/>
                  </a:lnTo>
                  <a:lnTo>
                    <a:pt x="3186" y="1068"/>
                  </a:lnTo>
                  <a:lnTo>
                    <a:pt x="3186" y="1062"/>
                  </a:lnTo>
                  <a:lnTo>
                    <a:pt x="3192" y="1062"/>
                  </a:lnTo>
                  <a:lnTo>
                    <a:pt x="3192" y="1056"/>
                  </a:lnTo>
                  <a:lnTo>
                    <a:pt x="3198" y="1056"/>
                  </a:lnTo>
                  <a:lnTo>
                    <a:pt x="3198" y="1050"/>
                  </a:lnTo>
                  <a:lnTo>
                    <a:pt x="3204" y="1050"/>
                  </a:lnTo>
                  <a:lnTo>
                    <a:pt x="3204" y="1044"/>
                  </a:lnTo>
                  <a:lnTo>
                    <a:pt x="3210" y="1038"/>
                  </a:lnTo>
                  <a:lnTo>
                    <a:pt x="3210" y="1032"/>
                  </a:lnTo>
                  <a:lnTo>
                    <a:pt x="3216" y="1026"/>
                  </a:lnTo>
                  <a:lnTo>
                    <a:pt x="3216" y="1020"/>
                  </a:lnTo>
                  <a:lnTo>
                    <a:pt x="3222" y="1014"/>
                  </a:lnTo>
                  <a:lnTo>
                    <a:pt x="3222" y="1008"/>
                  </a:lnTo>
                  <a:lnTo>
                    <a:pt x="3228" y="1002"/>
                  </a:lnTo>
                  <a:lnTo>
                    <a:pt x="3228" y="996"/>
                  </a:lnTo>
                  <a:lnTo>
                    <a:pt x="3228" y="990"/>
                  </a:lnTo>
                  <a:lnTo>
                    <a:pt x="3234" y="990"/>
                  </a:lnTo>
                  <a:lnTo>
                    <a:pt x="3234" y="984"/>
                  </a:lnTo>
                  <a:lnTo>
                    <a:pt x="3234" y="978"/>
                  </a:lnTo>
                  <a:lnTo>
                    <a:pt x="3240" y="972"/>
                  </a:lnTo>
                  <a:lnTo>
                    <a:pt x="3240" y="966"/>
                  </a:lnTo>
                  <a:lnTo>
                    <a:pt x="3240" y="960"/>
                  </a:lnTo>
                  <a:lnTo>
                    <a:pt x="3246" y="954"/>
                  </a:lnTo>
                  <a:lnTo>
                    <a:pt x="3246" y="948"/>
                  </a:lnTo>
                  <a:lnTo>
                    <a:pt x="3246" y="942"/>
                  </a:lnTo>
                  <a:lnTo>
                    <a:pt x="3252" y="936"/>
                  </a:lnTo>
                  <a:lnTo>
                    <a:pt x="3252" y="930"/>
                  </a:lnTo>
                  <a:lnTo>
                    <a:pt x="3252" y="924"/>
                  </a:lnTo>
                  <a:lnTo>
                    <a:pt x="3252" y="918"/>
                  </a:lnTo>
                  <a:lnTo>
                    <a:pt x="3258" y="918"/>
                  </a:lnTo>
                  <a:lnTo>
                    <a:pt x="3258" y="912"/>
                  </a:lnTo>
                  <a:lnTo>
                    <a:pt x="3258" y="906"/>
                  </a:lnTo>
                  <a:lnTo>
                    <a:pt x="3258" y="900"/>
                  </a:lnTo>
                  <a:lnTo>
                    <a:pt x="3264" y="900"/>
                  </a:lnTo>
                  <a:lnTo>
                    <a:pt x="3264" y="894"/>
                  </a:lnTo>
                  <a:lnTo>
                    <a:pt x="3264" y="888"/>
                  </a:lnTo>
                  <a:lnTo>
                    <a:pt x="3264" y="882"/>
                  </a:lnTo>
                  <a:lnTo>
                    <a:pt x="3270" y="876"/>
                  </a:lnTo>
                  <a:lnTo>
                    <a:pt x="3270" y="870"/>
                  </a:lnTo>
                  <a:lnTo>
                    <a:pt x="3270" y="864"/>
                  </a:lnTo>
                  <a:lnTo>
                    <a:pt x="3270" y="858"/>
                  </a:lnTo>
                  <a:lnTo>
                    <a:pt x="3276" y="858"/>
                  </a:lnTo>
                  <a:lnTo>
                    <a:pt x="3276" y="852"/>
                  </a:lnTo>
                  <a:lnTo>
                    <a:pt x="3276" y="846"/>
                  </a:lnTo>
                  <a:lnTo>
                    <a:pt x="3276" y="840"/>
                  </a:lnTo>
                  <a:lnTo>
                    <a:pt x="3282" y="834"/>
                  </a:lnTo>
                  <a:lnTo>
                    <a:pt x="3282" y="828"/>
                  </a:lnTo>
                  <a:lnTo>
                    <a:pt x="3282" y="822"/>
                  </a:lnTo>
                  <a:lnTo>
                    <a:pt x="3282" y="816"/>
                  </a:lnTo>
                  <a:lnTo>
                    <a:pt x="3288" y="810"/>
                  </a:lnTo>
                  <a:lnTo>
                    <a:pt x="3288" y="804"/>
                  </a:lnTo>
                  <a:lnTo>
                    <a:pt x="3288" y="798"/>
                  </a:lnTo>
                  <a:lnTo>
                    <a:pt x="3288" y="792"/>
                  </a:lnTo>
                  <a:lnTo>
                    <a:pt x="3294" y="792"/>
                  </a:lnTo>
                  <a:lnTo>
                    <a:pt x="3294" y="786"/>
                  </a:lnTo>
                  <a:lnTo>
                    <a:pt x="3294" y="780"/>
                  </a:lnTo>
                  <a:lnTo>
                    <a:pt x="3294" y="774"/>
                  </a:lnTo>
                  <a:lnTo>
                    <a:pt x="3300" y="768"/>
                  </a:lnTo>
                  <a:lnTo>
                    <a:pt x="3300" y="762"/>
                  </a:lnTo>
                  <a:lnTo>
                    <a:pt x="3300" y="756"/>
                  </a:lnTo>
                  <a:lnTo>
                    <a:pt x="3300" y="750"/>
                  </a:lnTo>
                  <a:lnTo>
                    <a:pt x="3306" y="744"/>
                  </a:lnTo>
                  <a:lnTo>
                    <a:pt x="3306" y="738"/>
                  </a:lnTo>
                  <a:lnTo>
                    <a:pt x="3306" y="732"/>
                  </a:lnTo>
                  <a:lnTo>
                    <a:pt x="3306" y="726"/>
                  </a:lnTo>
                  <a:lnTo>
                    <a:pt x="3312" y="720"/>
                  </a:lnTo>
                  <a:lnTo>
                    <a:pt x="3312" y="714"/>
                  </a:lnTo>
                  <a:lnTo>
                    <a:pt x="3312" y="708"/>
                  </a:lnTo>
                  <a:lnTo>
                    <a:pt x="3312" y="702"/>
                  </a:lnTo>
                  <a:lnTo>
                    <a:pt x="3318" y="696"/>
                  </a:lnTo>
                  <a:lnTo>
                    <a:pt x="3318" y="690"/>
                  </a:lnTo>
                  <a:lnTo>
                    <a:pt x="3318" y="684"/>
                  </a:lnTo>
                  <a:lnTo>
                    <a:pt x="3318" y="678"/>
                  </a:lnTo>
                  <a:lnTo>
                    <a:pt x="3324" y="678"/>
                  </a:lnTo>
                  <a:lnTo>
                    <a:pt x="3324" y="672"/>
                  </a:lnTo>
                  <a:lnTo>
                    <a:pt x="3324" y="666"/>
                  </a:lnTo>
                  <a:lnTo>
                    <a:pt x="3324" y="660"/>
                  </a:lnTo>
                  <a:lnTo>
                    <a:pt x="3324" y="654"/>
                  </a:lnTo>
                  <a:lnTo>
                    <a:pt x="3330" y="648"/>
                  </a:lnTo>
                  <a:lnTo>
                    <a:pt x="3330" y="642"/>
                  </a:lnTo>
                  <a:lnTo>
                    <a:pt x="3330" y="636"/>
                  </a:lnTo>
                  <a:lnTo>
                    <a:pt x="3330" y="630"/>
                  </a:lnTo>
                  <a:lnTo>
                    <a:pt x="3336" y="630"/>
                  </a:lnTo>
                  <a:lnTo>
                    <a:pt x="3336" y="624"/>
                  </a:lnTo>
                  <a:lnTo>
                    <a:pt x="3336" y="618"/>
                  </a:lnTo>
                  <a:lnTo>
                    <a:pt x="3336" y="612"/>
                  </a:lnTo>
                  <a:lnTo>
                    <a:pt x="3336" y="606"/>
                  </a:lnTo>
                  <a:lnTo>
                    <a:pt x="3342" y="600"/>
                  </a:lnTo>
                  <a:lnTo>
                    <a:pt x="3342" y="594"/>
                  </a:lnTo>
                  <a:lnTo>
                    <a:pt x="3342" y="588"/>
                  </a:lnTo>
                  <a:lnTo>
                    <a:pt x="3342" y="582"/>
                  </a:lnTo>
                  <a:lnTo>
                    <a:pt x="3342" y="576"/>
                  </a:lnTo>
                  <a:lnTo>
                    <a:pt x="3348" y="576"/>
                  </a:lnTo>
                  <a:lnTo>
                    <a:pt x="3348" y="570"/>
                  </a:lnTo>
                  <a:lnTo>
                    <a:pt x="3348" y="564"/>
                  </a:lnTo>
                  <a:lnTo>
                    <a:pt x="3348" y="558"/>
                  </a:lnTo>
                  <a:lnTo>
                    <a:pt x="3348" y="552"/>
                  </a:lnTo>
                  <a:lnTo>
                    <a:pt x="3354" y="552"/>
                  </a:lnTo>
                  <a:lnTo>
                    <a:pt x="3354" y="546"/>
                  </a:lnTo>
                  <a:lnTo>
                    <a:pt x="3354" y="540"/>
                  </a:lnTo>
                  <a:lnTo>
                    <a:pt x="3354" y="534"/>
                  </a:lnTo>
                  <a:lnTo>
                    <a:pt x="3354" y="528"/>
                  </a:lnTo>
                  <a:lnTo>
                    <a:pt x="3360" y="522"/>
                  </a:lnTo>
                  <a:lnTo>
                    <a:pt x="3360" y="516"/>
                  </a:lnTo>
                  <a:lnTo>
                    <a:pt x="3360" y="510"/>
                  </a:lnTo>
                  <a:lnTo>
                    <a:pt x="3360" y="504"/>
                  </a:lnTo>
                  <a:lnTo>
                    <a:pt x="3366" y="498"/>
                  </a:lnTo>
                  <a:lnTo>
                    <a:pt x="3366" y="492"/>
                  </a:lnTo>
                  <a:lnTo>
                    <a:pt x="3366" y="486"/>
                  </a:lnTo>
                  <a:lnTo>
                    <a:pt x="3366" y="480"/>
                  </a:lnTo>
                  <a:lnTo>
                    <a:pt x="3366" y="474"/>
                  </a:lnTo>
                  <a:lnTo>
                    <a:pt x="3372" y="468"/>
                  </a:lnTo>
                  <a:lnTo>
                    <a:pt x="3372" y="462"/>
                  </a:lnTo>
                  <a:lnTo>
                    <a:pt x="3372" y="456"/>
                  </a:lnTo>
                  <a:lnTo>
                    <a:pt x="3372" y="450"/>
                  </a:lnTo>
                  <a:lnTo>
                    <a:pt x="3372" y="444"/>
                  </a:lnTo>
                  <a:lnTo>
                    <a:pt x="3378" y="438"/>
                  </a:lnTo>
                  <a:lnTo>
                    <a:pt x="3378" y="432"/>
                  </a:lnTo>
                  <a:lnTo>
                    <a:pt x="3378" y="426"/>
                  </a:lnTo>
                  <a:lnTo>
                    <a:pt x="3378" y="420"/>
                  </a:lnTo>
                  <a:lnTo>
                    <a:pt x="3384" y="414"/>
                  </a:lnTo>
                  <a:lnTo>
                    <a:pt x="3384" y="408"/>
                  </a:lnTo>
                  <a:lnTo>
                    <a:pt x="3384" y="402"/>
                  </a:lnTo>
                  <a:lnTo>
                    <a:pt x="3384" y="396"/>
                  </a:lnTo>
                  <a:lnTo>
                    <a:pt x="3384" y="390"/>
                  </a:lnTo>
                  <a:lnTo>
                    <a:pt x="3390" y="384"/>
                  </a:lnTo>
                  <a:lnTo>
                    <a:pt x="3390" y="378"/>
                  </a:lnTo>
                  <a:lnTo>
                    <a:pt x="3390" y="366"/>
                  </a:lnTo>
                  <a:lnTo>
                    <a:pt x="3396" y="360"/>
                  </a:lnTo>
                  <a:lnTo>
                    <a:pt x="3396" y="354"/>
                  </a:lnTo>
                  <a:lnTo>
                    <a:pt x="3396" y="348"/>
                  </a:lnTo>
                  <a:lnTo>
                    <a:pt x="3396" y="342"/>
                  </a:lnTo>
                  <a:lnTo>
                    <a:pt x="3396" y="336"/>
                  </a:lnTo>
                  <a:lnTo>
                    <a:pt x="3402" y="330"/>
                  </a:lnTo>
                  <a:lnTo>
                    <a:pt x="3402" y="324"/>
                  </a:lnTo>
                  <a:lnTo>
                    <a:pt x="3402" y="318"/>
                  </a:lnTo>
                  <a:lnTo>
                    <a:pt x="3402" y="312"/>
                  </a:lnTo>
                  <a:lnTo>
                    <a:pt x="3402" y="306"/>
                  </a:lnTo>
                  <a:lnTo>
                    <a:pt x="3402" y="300"/>
                  </a:lnTo>
                  <a:lnTo>
                    <a:pt x="3408" y="300"/>
                  </a:lnTo>
                  <a:lnTo>
                    <a:pt x="3408" y="294"/>
                  </a:lnTo>
                  <a:lnTo>
                    <a:pt x="3408" y="288"/>
                  </a:lnTo>
                  <a:lnTo>
                    <a:pt x="3408" y="282"/>
                  </a:lnTo>
                  <a:lnTo>
                    <a:pt x="3408" y="276"/>
                  </a:lnTo>
                  <a:lnTo>
                    <a:pt x="3414" y="270"/>
                  </a:lnTo>
                  <a:lnTo>
                    <a:pt x="3414" y="264"/>
                  </a:lnTo>
                  <a:lnTo>
                    <a:pt x="3414" y="258"/>
                  </a:lnTo>
                  <a:lnTo>
                    <a:pt x="3414" y="252"/>
                  </a:lnTo>
                  <a:lnTo>
                    <a:pt x="3414" y="246"/>
                  </a:lnTo>
                  <a:lnTo>
                    <a:pt x="3420" y="240"/>
                  </a:lnTo>
                  <a:lnTo>
                    <a:pt x="3420" y="234"/>
                  </a:lnTo>
                  <a:lnTo>
                    <a:pt x="3420" y="228"/>
                  </a:lnTo>
                  <a:lnTo>
                    <a:pt x="3420" y="222"/>
                  </a:lnTo>
                  <a:lnTo>
                    <a:pt x="3420" y="216"/>
                  </a:lnTo>
                  <a:lnTo>
                    <a:pt x="3426" y="210"/>
                  </a:lnTo>
                  <a:lnTo>
                    <a:pt x="3426" y="204"/>
                  </a:lnTo>
                  <a:lnTo>
                    <a:pt x="3426" y="198"/>
                  </a:lnTo>
                  <a:lnTo>
                    <a:pt x="3426" y="192"/>
                  </a:lnTo>
                  <a:lnTo>
                    <a:pt x="3426" y="186"/>
                  </a:lnTo>
                  <a:lnTo>
                    <a:pt x="3426" y="180"/>
                  </a:lnTo>
                  <a:lnTo>
                    <a:pt x="3432" y="180"/>
                  </a:lnTo>
                  <a:lnTo>
                    <a:pt x="3432" y="174"/>
                  </a:lnTo>
                  <a:lnTo>
                    <a:pt x="3432" y="168"/>
                  </a:lnTo>
                  <a:lnTo>
                    <a:pt x="3432" y="162"/>
                  </a:lnTo>
                  <a:lnTo>
                    <a:pt x="3432" y="156"/>
                  </a:lnTo>
                  <a:lnTo>
                    <a:pt x="3432" y="150"/>
                  </a:lnTo>
                  <a:lnTo>
                    <a:pt x="3438" y="144"/>
                  </a:lnTo>
                  <a:lnTo>
                    <a:pt x="3438" y="138"/>
                  </a:lnTo>
                  <a:lnTo>
                    <a:pt x="3438" y="132"/>
                  </a:lnTo>
                  <a:lnTo>
                    <a:pt x="3438" y="126"/>
                  </a:lnTo>
                  <a:lnTo>
                    <a:pt x="3438" y="120"/>
                  </a:lnTo>
                  <a:lnTo>
                    <a:pt x="3444" y="114"/>
                  </a:lnTo>
                  <a:lnTo>
                    <a:pt x="3444" y="108"/>
                  </a:lnTo>
                  <a:lnTo>
                    <a:pt x="3444" y="102"/>
                  </a:lnTo>
                  <a:lnTo>
                    <a:pt x="3444" y="96"/>
                  </a:lnTo>
                  <a:lnTo>
                    <a:pt x="3444" y="90"/>
                  </a:lnTo>
                  <a:lnTo>
                    <a:pt x="3450" y="84"/>
                  </a:lnTo>
                  <a:lnTo>
                    <a:pt x="3450" y="78"/>
                  </a:lnTo>
                  <a:lnTo>
                    <a:pt x="3450" y="72"/>
                  </a:lnTo>
                  <a:lnTo>
                    <a:pt x="3450" y="66"/>
                  </a:lnTo>
                  <a:lnTo>
                    <a:pt x="3450" y="60"/>
                  </a:lnTo>
                  <a:lnTo>
                    <a:pt x="3456" y="60"/>
                  </a:lnTo>
                  <a:lnTo>
                    <a:pt x="3456" y="54"/>
                  </a:lnTo>
                  <a:lnTo>
                    <a:pt x="3456" y="48"/>
                  </a:lnTo>
                  <a:lnTo>
                    <a:pt x="3456" y="42"/>
                  </a:lnTo>
                  <a:lnTo>
                    <a:pt x="3462" y="36"/>
                  </a:lnTo>
                  <a:lnTo>
                    <a:pt x="3462" y="30"/>
                  </a:lnTo>
                  <a:lnTo>
                    <a:pt x="3462" y="24"/>
                  </a:lnTo>
                  <a:lnTo>
                    <a:pt x="3468" y="24"/>
                  </a:lnTo>
                  <a:lnTo>
                    <a:pt x="3468" y="18"/>
                  </a:lnTo>
                  <a:lnTo>
                    <a:pt x="3468" y="12"/>
                  </a:lnTo>
                  <a:lnTo>
                    <a:pt x="3474" y="12"/>
                  </a:lnTo>
                  <a:lnTo>
                    <a:pt x="3474" y="6"/>
                  </a:lnTo>
                  <a:lnTo>
                    <a:pt x="3474" y="0"/>
                  </a:lnTo>
                  <a:lnTo>
                    <a:pt x="3480" y="0"/>
                  </a:lnTo>
                  <a:lnTo>
                    <a:pt x="3486" y="0"/>
                  </a:lnTo>
                  <a:lnTo>
                    <a:pt x="3492" y="0"/>
                  </a:lnTo>
                  <a:lnTo>
                    <a:pt x="3492" y="6"/>
                  </a:lnTo>
                  <a:lnTo>
                    <a:pt x="3498" y="6"/>
                  </a:lnTo>
                  <a:lnTo>
                    <a:pt x="3498" y="12"/>
                  </a:lnTo>
                  <a:lnTo>
                    <a:pt x="3498" y="18"/>
                  </a:lnTo>
                  <a:lnTo>
                    <a:pt x="3504" y="18"/>
                  </a:lnTo>
                  <a:lnTo>
                    <a:pt x="3504" y="24"/>
                  </a:lnTo>
                  <a:lnTo>
                    <a:pt x="3504" y="30"/>
                  </a:lnTo>
                  <a:lnTo>
                    <a:pt x="3510" y="30"/>
                  </a:lnTo>
                  <a:lnTo>
                    <a:pt x="3510" y="36"/>
                  </a:lnTo>
                  <a:lnTo>
                    <a:pt x="3510" y="42"/>
                  </a:lnTo>
                  <a:lnTo>
                    <a:pt x="3510" y="48"/>
                  </a:lnTo>
                  <a:lnTo>
                    <a:pt x="3516" y="54"/>
                  </a:lnTo>
                  <a:lnTo>
                    <a:pt x="3516" y="60"/>
                  </a:lnTo>
                  <a:lnTo>
                    <a:pt x="3516" y="66"/>
                  </a:lnTo>
                  <a:lnTo>
                    <a:pt x="3516" y="72"/>
                  </a:lnTo>
                  <a:lnTo>
                    <a:pt x="3516" y="78"/>
                  </a:lnTo>
                  <a:lnTo>
                    <a:pt x="3522" y="84"/>
                  </a:lnTo>
                  <a:lnTo>
                    <a:pt x="3522" y="90"/>
                  </a:lnTo>
                  <a:lnTo>
                    <a:pt x="3522" y="96"/>
                  </a:lnTo>
                  <a:lnTo>
                    <a:pt x="3522" y="102"/>
                  </a:lnTo>
                  <a:lnTo>
                    <a:pt x="3528" y="102"/>
                  </a:lnTo>
                  <a:lnTo>
                    <a:pt x="3528" y="108"/>
                  </a:lnTo>
                  <a:lnTo>
                    <a:pt x="3528" y="114"/>
                  </a:lnTo>
                  <a:lnTo>
                    <a:pt x="3528" y="120"/>
                  </a:lnTo>
                  <a:lnTo>
                    <a:pt x="3528" y="126"/>
                  </a:lnTo>
                  <a:lnTo>
                    <a:pt x="3528" y="132"/>
                  </a:lnTo>
                  <a:lnTo>
                    <a:pt x="3534" y="138"/>
                  </a:lnTo>
                  <a:lnTo>
                    <a:pt x="3534" y="144"/>
                  </a:lnTo>
                  <a:lnTo>
                    <a:pt x="3534" y="150"/>
                  </a:lnTo>
                  <a:lnTo>
                    <a:pt x="3534" y="156"/>
                  </a:lnTo>
                  <a:lnTo>
                    <a:pt x="3534" y="162"/>
                  </a:lnTo>
                  <a:lnTo>
                    <a:pt x="3534" y="168"/>
                  </a:lnTo>
                  <a:lnTo>
                    <a:pt x="3540" y="174"/>
                  </a:lnTo>
                  <a:lnTo>
                    <a:pt x="3540" y="180"/>
                  </a:lnTo>
                  <a:lnTo>
                    <a:pt x="3540" y="186"/>
                  </a:lnTo>
                  <a:lnTo>
                    <a:pt x="3540" y="192"/>
                  </a:lnTo>
                  <a:lnTo>
                    <a:pt x="3540" y="198"/>
                  </a:lnTo>
                  <a:lnTo>
                    <a:pt x="3540" y="204"/>
                  </a:lnTo>
                  <a:lnTo>
                    <a:pt x="3546" y="210"/>
                  </a:lnTo>
                  <a:lnTo>
                    <a:pt x="3546" y="216"/>
                  </a:lnTo>
                  <a:lnTo>
                    <a:pt x="3546" y="222"/>
                  </a:lnTo>
                  <a:lnTo>
                    <a:pt x="3546" y="228"/>
                  </a:lnTo>
                  <a:lnTo>
                    <a:pt x="3546" y="234"/>
                  </a:lnTo>
                  <a:lnTo>
                    <a:pt x="3546" y="240"/>
                  </a:lnTo>
                  <a:lnTo>
                    <a:pt x="3546" y="246"/>
                  </a:lnTo>
                  <a:lnTo>
                    <a:pt x="3552" y="252"/>
                  </a:lnTo>
                  <a:lnTo>
                    <a:pt x="3552" y="258"/>
                  </a:lnTo>
                  <a:lnTo>
                    <a:pt x="3552" y="264"/>
                  </a:lnTo>
                  <a:lnTo>
                    <a:pt x="3552" y="270"/>
                  </a:lnTo>
                  <a:lnTo>
                    <a:pt x="3552" y="276"/>
                  </a:lnTo>
                  <a:lnTo>
                    <a:pt x="3552" y="282"/>
                  </a:lnTo>
                  <a:lnTo>
                    <a:pt x="3558" y="288"/>
                  </a:lnTo>
                  <a:lnTo>
                    <a:pt x="3558" y="294"/>
                  </a:lnTo>
                  <a:lnTo>
                    <a:pt x="3558" y="300"/>
                  </a:lnTo>
                  <a:lnTo>
                    <a:pt x="3558" y="306"/>
                  </a:lnTo>
                  <a:lnTo>
                    <a:pt x="3558" y="312"/>
                  </a:lnTo>
                  <a:lnTo>
                    <a:pt x="3558" y="318"/>
                  </a:lnTo>
                  <a:lnTo>
                    <a:pt x="3564" y="324"/>
                  </a:lnTo>
                  <a:lnTo>
                    <a:pt x="3564" y="330"/>
                  </a:lnTo>
                  <a:lnTo>
                    <a:pt x="3564" y="336"/>
                  </a:lnTo>
                  <a:lnTo>
                    <a:pt x="3564" y="342"/>
                  </a:lnTo>
                  <a:lnTo>
                    <a:pt x="3564" y="348"/>
                  </a:lnTo>
                  <a:lnTo>
                    <a:pt x="3564" y="354"/>
                  </a:lnTo>
                  <a:lnTo>
                    <a:pt x="3570" y="360"/>
                  </a:lnTo>
                  <a:lnTo>
                    <a:pt x="3570" y="366"/>
                  </a:lnTo>
                  <a:lnTo>
                    <a:pt x="3570" y="372"/>
                  </a:lnTo>
                  <a:lnTo>
                    <a:pt x="3570" y="378"/>
                  </a:lnTo>
                  <a:lnTo>
                    <a:pt x="3570" y="384"/>
                  </a:lnTo>
                  <a:lnTo>
                    <a:pt x="3570" y="390"/>
                  </a:lnTo>
                  <a:lnTo>
                    <a:pt x="3576" y="396"/>
                  </a:lnTo>
                  <a:lnTo>
                    <a:pt x="3576" y="402"/>
                  </a:lnTo>
                  <a:lnTo>
                    <a:pt x="3576" y="408"/>
                  </a:lnTo>
                  <a:lnTo>
                    <a:pt x="3576" y="414"/>
                  </a:lnTo>
                  <a:lnTo>
                    <a:pt x="3576" y="420"/>
                  </a:lnTo>
                  <a:lnTo>
                    <a:pt x="3576" y="426"/>
                  </a:lnTo>
                  <a:lnTo>
                    <a:pt x="3582" y="432"/>
                  </a:lnTo>
                  <a:lnTo>
                    <a:pt x="3582" y="438"/>
                  </a:lnTo>
                  <a:lnTo>
                    <a:pt x="3582" y="444"/>
                  </a:lnTo>
                  <a:lnTo>
                    <a:pt x="3582" y="450"/>
                  </a:lnTo>
                  <a:lnTo>
                    <a:pt x="3582" y="456"/>
                  </a:lnTo>
                  <a:lnTo>
                    <a:pt x="3588" y="462"/>
                  </a:lnTo>
                  <a:lnTo>
                    <a:pt x="3588" y="468"/>
                  </a:lnTo>
                  <a:lnTo>
                    <a:pt x="3588" y="474"/>
                  </a:lnTo>
                  <a:lnTo>
                    <a:pt x="3588" y="480"/>
                  </a:lnTo>
                  <a:lnTo>
                    <a:pt x="3588" y="486"/>
                  </a:lnTo>
                  <a:lnTo>
                    <a:pt x="3588" y="492"/>
                  </a:lnTo>
                  <a:lnTo>
                    <a:pt x="3594" y="498"/>
                  </a:lnTo>
                  <a:lnTo>
                    <a:pt x="3594" y="504"/>
                  </a:lnTo>
                  <a:lnTo>
                    <a:pt x="3594" y="510"/>
                  </a:lnTo>
                  <a:lnTo>
                    <a:pt x="3594" y="516"/>
                  </a:lnTo>
                  <a:lnTo>
                    <a:pt x="3594" y="522"/>
                  </a:lnTo>
                  <a:lnTo>
                    <a:pt x="3594" y="528"/>
                  </a:lnTo>
                  <a:lnTo>
                    <a:pt x="3600" y="534"/>
                  </a:lnTo>
                  <a:lnTo>
                    <a:pt x="3600" y="540"/>
                  </a:lnTo>
                  <a:lnTo>
                    <a:pt x="3600" y="546"/>
                  </a:lnTo>
                  <a:lnTo>
                    <a:pt x="3600" y="552"/>
                  </a:lnTo>
                  <a:lnTo>
                    <a:pt x="3600" y="558"/>
                  </a:lnTo>
                  <a:lnTo>
                    <a:pt x="3606" y="564"/>
                  </a:lnTo>
                  <a:lnTo>
                    <a:pt x="3606" y="570"/>
                  </a:lnTo>
                  <a:lnTo>
                    <a:pt x="3606" y="576"/>
                  </a:lnTo>
                  <a:lnTo>
                    <a:pt x="3606" y="582"/>
                  </a:lnTo>
                  <a:lnTo>
                    <a:pt x="3606" y="588"/>
                  </a:lnTo>
                  <a:lnTo>
                    <a:pt x="3612" y="594"/>
                  </a:lnTo>
                  <a:lnTo>
                    <a:pt x="3612" y="600"/>
                  </a:lnTo>
                  <a:lnTo>
                    <a:pt x="3612" y="606"/>
                  </a:lnTo>
                  <a:lnTo>
                    <a:pt x="3612" y="612"/>
                  </a:lnTo>
                  <a:lnTo>
                    <a:pt x="3612" y="618"/>
                  </a:lnTo>
                  <a:lnTo>
                    <a:pt x="3618" y="624"/>
                  </a:lnTo>
                  <a:lnTo>
                    <a:pt x="3618" y="630"/>
                  </a:lnTo>
                  <a:lnTo>
                    <a:pt x="3618" y="636"/>
                  </a:lnTo>
                  <a:lnTo>
                    <a:pt x="3618" y="642"/>
                  </a:lnTo>
                  <a:lnTo>
                    <a:pt x="3618" y="648"/>
                  </a:lnTo>
                  <a:lnTo>
                    <a:pt x="3624" y="654"/>
                  </a:lnTo>
                  <a:lnTo>
                    <a:pt x="3624" y="660"/>
                  </a:lnTo>
                  <a:lnTo>
                    <a:pt x="3624" y="666"/>
                  </a:lnTo>
                  <a:lnTo>
                    <a:pt x="3624" y="672"/>
                  </a:lnTo>
                  <a:lnTo>
                    <a:pt x="3624" y="678"/>
                  </a:lnTo>
                  <a:lnTo>
                    <a:pt x="3624" y="684"/>
                  </a:lnTo>
                  <a:lnTo>
                    <a:pt x="3630" y="690"/>
                  </a:lnTo>
                  <a:lnTo>
                    <a:pt x="3630" y="696"/>
                  </a:lnTo>
                  <a:lnTo>
                    <a:pt x="3630" y="702"/>
                  </a:lnTo>
                  <a:lnTo>
                    <a:pt x="3630" y="708"/>
                  </a:lnTo>
                  <a:lnTo>
                    <a:pt x="3636" y="714"/>
                  </a:lnTo>
                  <a:lnTo>
                    <a:pt x="3636" y="720"/>
                  </a:lnTo>
                  <a:lnTo>
                    <a:pt x="3636" y="726"/>
                  </a:lnTo>
                  <a:lnTo>
                    <a:pt x="3636" y="732"/>
                  </a:lnTo>
                  <a:lnTo>
                    <a:pt x="3636" y="738"/>
                  </a:lnTo>
                  <a:lnTo>
                    <a:pt x="3642" y="744"/>
                  </a:lnTo>
                  <a:lnTo>
                    <a:pt x="3642" y="750"/>
                  </a:lnTo>
                  <a:lnTo>
                    <a:pt x="3642" y="756"/>
                  </a:lnTo>
                  <a:lnTo>
                    <a:pt x="3642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48" y="774"/>
                  </a:lnTo>
                  <a:lnTo>
                    <a:pt x="3648" y="780"/>
                  </a:lnTo>
                  <a:lnTo>
                    <a:pt x="3648" y="786"/>
                  </a:lnTo>
                  <a:lnTo>
                    <a:pt x="3648" y="792"/>
                  </a:lnTo>
                  <a:lnTo>
                    <a:pt x="3654" y="798"/>
                  </a:lnTo>
                  <a:lnTo>
                    <a:pt x="3654" y="804"/>
                  </a:lnTo>
                  <a:lnTo>
                    <a:pt x="3654" y="810"/>
                  </a:lnTo>
                  <a:lnTo>
                    <a:pt x="3654" y="816"/>
                  </a:lnTo>
                  <a:lnTo>
                    <a:pt x="3654" y="822"/>
                  </a:lnTo>
                  <a:lnTo>
                    <a:pt x="3660" y="828"/>
                  </a:lnTo>
                  <a:lnTo>
                    <a:pt x="3660" y="834"/>
                  </a:lnTo>
                  <a:lnTo>
                    <a:pt x="3660" y="840"/>
                  </a:lnTo>
                  <a:lnTo>
                    <a:pt x="3660" y="846"/>
                  </a:lnTo>
                  <a:lnTo>
                    <a:pt x="3666" y="852"/>
                  </a:lnTo>
                  <a:lnTo>
                    <a:pt x="3666" y="858"/>
                  </a:lnTo>
                  <a:lnTo>
                    <a:pt x="3666" y="864"/>
                  </a:lnTo>
                  <a:lnTo>
                    <a:pt x="3666" y="870"/>
                  </a:lnTo>
                  <a:lnTo>
                    <a:pt x="3666" y="876"/>
                  </a:lnTo>
                  <a:lnTo>
                    <a:pt x="3672" y="882"/>
                  </a:lnTo>
                  <a:lnTo>
                    <a:pt x="3672" y="888"/>
                  </a:lnTo>
                  <a:lnTo>
                    <a:pt x="3672" y="894"/>
                  </a:lnTo>
                  <a:lnTo>
                    <a:pt x="3672" y="900"/>
                  </a:lnTo>
                  <a:lnTo>
                    <a:pt x="3678" y="900"/>
                  </a:lnTo>
                  <a:lnTo>
                    <a:pt x="3678" y="906"/>
                  </a:lnTo>
                  <a:lnTo>
                    <a:pt x="3678" y="912"/>
                  </a:lnTo>
                  <a:lnTo>
                    <a:pt x="3678" y="918"/>
                  </a:lnTo>
                  <a:lnTo>
                    <a:pt x="3678" y="924"/>
                  </a:lnTo>
                  <a:lnTo>
                    <a:pt x="3684" y="930"/>
                  </a:lnTo>
                  <a:lnTo>
                    <a:pt x="3684" y="936"/>
                  </a:lnTo>
                  <a:lnTo>
                    <a:pt x="3684" y="942"/>
                  </a:lnTo>
                  <a:lnTo>
                    <a:pt x="3684" y="948"/>
                  </a:lnTo>
                  <a:lnTo>
                    <a:pt x="3690" y="954"/>
                  </a:lnTo>
                  <a:lnTo>
                    <a:pt x="3690" y="960"/>
                  </a:lnTo>
                  <a:lnTo>
                    <a:pt x="3690" y="966"/>
                  </a:lnTo>
                  <a:lnTo>
                    <a:pt x="3690" y="972"/>
                  </a:lnTo>
                  <a:lnTo>
                    <a:pt x="3696" y="978"/>
                  </a:lnTo>
                  <a:lnTo>
                    <a:pt x="3696" y="984"/>
                  </a:lnTo>
                  <a:lnTo>
                    <a:pt x="3696" y="990"/>
                  </a:lnTo>
                  <a:lnTo>
                    <a:pt x="3696" y="996"/>
                  </a:lnTo>
                  <a:lnTo>
                    <a:pt x="3702" y="1002"/>
                  </a:lnTo>
                  <a:lnTo>
                    <a:pt x="3702" y="1008"/>
                  </a:lnTo>
                  <a:lnTo>
                    <a:pt x="3702" y="1014"/>
                  </a:lnTo>
                  <a:lnTo>
                    <a:pt x="3708" y="1020"/>
                  </a:lnTo>
                  <a:lnTo>
                    <a:pt x="3708" y="1026"/>
                  </a:lnTo>
                  <a:lnTo>
                    <a:pt x="3708" y="1032"/>
                  </a:lnTo>
                  <a:lnTo>
                    <a:pt x="3708" y="1038"/>
                  </a:lnTo>
                  <a:lnTo>
                    <a:pt x="3714" y="1044"/>
                  </a:lnTo>
                  <a:lnTo>
                    <a:pt x="3714" y="1050"/>
                  </a:lnTo>
                  <a:lnTo>
                    <a:pt x="3714" y="1056"/>
                  </a:lnTo>
                  <a:lnTo>
                    <a:pt x="3714" y="1062"/>
                  </a:lnTo>
                  <a:lnTo>
                    <a:pt x="3720" y="1068"/>
                  </a:lnTo>
                  <a:lnTo>
                    <a:pt x="3720" y="1074"/>
                  </a:lnTo>
                  <a:lnTo>
                    <a:pt x="3720" y="1080"/>
                  </a:lnTo>
                  <a:lnTo>
                    <a:pt x="3726" y="1086"/>
                  </a:lnTo>
                  <a:lnTo>
                    <a:pt x="3726" y="1092"/>
                  </a:lnTo>
                  <a:lnTo>
                    <a:pt x="3726" y="1098"/>
                  </a:lnTo>
                  <a:lnTo>
                    <a:pt x="3726" y="1104"/>
                  </a:lnTo>
                  <a:lnTo>
                    <a:pt x="3732" y="1104"/>
                  </a:lnTo>
                  <a:lnTo>
                    <a:pt x="3732" y="1110"/>
                  </a:lnTo>
                  <a:lnTo>
                    <a:pt x="3732" y="1116"/>
                  </a:lnTo>
                  <a:lnTo>
                    <a:pt x="3732" y="1122"/>
                  </a:lnTo>
                  <a:lnTo>
                    <a:pt x="3738" y="1122"/>
                  </a:lnTo>
                  <a:lnTo>
                    <a:pt x="3738" y="1128"/>
                  </a:lnTo>
                  <a:lnTo>
                    <a:pt x="3738" y="1134"/>
                  </a:lnTo>
                  <a:lnTo>
                    <a:pt x="3738" y="1140"/>
                  </a:lnTo>
                  <a:lnTo>
                    <a:pt x="3744" y="1140"/>
                  </a:lnTo>
                  <a:lnTo>
                    <a:pt x="3744" y="1146"/>
                  </a:lnTo>
                  <a:lnTo>
                    <a:pt x="3744" y="1152"/>
                  </a:lnTo>
                  <a:lnTo>
                    <a:pt x="3744" y="1158"/>
                  </a:lnTo>
                  <a:lnTo>
                    <a:pt x="3750" y="1158"/>
                  </a:lnTo>
                  <a:lnTo>
                    <a:pt x="3750" y="1164"/>
                  </a:lnTo>
                  <a:lnTo>
                    <a:pt x="3750" y="1170"/>
                  </a:lnTo>
                  <a:lnTo>
                    <a:pt x="3750" y="1176"/>
                  </a:lnTo>
                  <a:lnTo>
                    <a:pt x="3756" y="1176"/>
                  </a:lnTo>
                  <a:lnTo>
                    <a:pt x="3756" y="1182"/>
                  </a:lnTo>
                  <a:lnTo>
                    <a:pt x="3756" y="1188"/>
                  </a:lnTo>
                  <a:lnTo>
                    <a:pt x="3762" y="1194"/>
                  </a:lnTo>
                  <a:lnTo>
                    <a:pt x="3762" y="1200"/>
                  </a:lnTo>
                  <a:lnTo>
                    <a:pt x="3762" y="1206"/>
                  </a:lnTo>
                  <a:lnTo>
                    <a:pt x="3768" y="1206"/>
                  </a:lnTo>
                  <a:lnTo>
                    <a:pt x="3768" y="1212"/>
                  </a:lnTo>
                  <a:lnTo>
                    <a:pt x="3768" y="1218"/>
                  </a:lnTo>
                  <a:lnTo>
                    <a:pt x="3774" y="1224"/>
                  </a:lnTo>
                  <a:lnTo>
                    <a:pt x="3774" y="1230"/>
                  </a:lnTo>
                  <a:lnTo>
                    <a:pt x="3774" y="1236"/>
                  </a:lnTo>
                  <a:lnTo>
                    <a:pt x="3780" y="1236"/>
                  </a:lnTo>
                  <a:lnTo>
                    <a:pt x="3780" y="1242"/>
                  </a:lnTo>
                  <a:lnTo>
                    <a:pt x="3780" y="1248"/>
                  </a:lnTo>
                  <a:lnTo>
                    <a:pt x="3786" y="1248"/>
                  </a:lnTo>
                  <a:lnTo>
                    <a:pt x="3786" y="1254"/>
                  </a:lnTo>
                  <a:lnTo>
                    <a:pt x="3786" y="1260"/>
                  </a:lnTo>
                  <a:lnTo>
                    <a:pt x="3792" y="1260"/>
                  </a:lnTo>
                  <a:lnTo>
                    <a:pt x="3792" y="1266"/>
                  </a:lnTo>
                  <a:lnTo>
                    <a:pt x="3792" y="1272"/>
                  </a:lnTo>
                  <a:lnTo>
                    <a:pt x="3798" y="1272"/>
                  </a:lnTo>
                  <a:lnTo>
                    <a:pt x="3798" y="1278"/>
                  </a:lnTo>
                  <a:lnTo>
                    <a:pt x="3798" y="1284"/>
                  </a:lnTo>
                  <a:lnTo>
                    <a:pt x="3804" y="1284"/>
                  </a:lnTo>
                  <a:lnTo>
                    <a:pt x="3804" y="1290"/>
                  </a:lnTo>
                  <a:lnTo>
                    <a:pt x="3804" y="1296"/>
                  </a:lnTo>
                  <a:lnTo>
                    <a:pt x="3810" y="1296"/>
                  </a:lnTo>
                  <a:lnTo>
                    <a:pt x="3810" y="1302"/>
                  </a:lnTo>
                  <a:lnTo>
                    <a:pt x="3816" y="1308"/>
                  </a:lnTo>
                  <a:lnTo>
                    <a:pt x="3816" y="1314"/>
                  </a:lnTo>
                  <a:lnTo>
                    <a:pt x="3822" y="1314"/>
                  </a:lnTo>
                  <a:lnTo>
                    <a:pt x="3822" y="1320"/>
                  </a:lnTo>
                  <a:lnTo>
                    <a:pt x="3828" y="1326"/>
                  </a:lnTo>
                  <a:lnTo>
                    <a:pt x="3828" y="1332"/>
                  </a:lnTo>
                  <a:lnTo>
                    <a:pt x="3834" y="1332"/>
                  </a:lnTo>
                  <a:lnTo>
                    <a:pt x="3834" y="1338"/>
                  </a:lnTo>
                  <a:lnTo>
                    <a:pt x="3840" y="1338"/>
                  </a:lnTo>
                  <a:lnTo>
                    <a:pt x="3840" y="1344"/>
                  </a:lnTo>
                  <a:lnTo>
                    <a:pt x="3840" y="1350"/>
                  </a:lnTo>
                  <a:lnTo>
                    <a:pt x="3846" y="1350"/>
                  </a:lnTo>
                  <a:lnTo>
                    <a:pt x="3846" y="1356"/>
                  </a:lnTo>
                  <a:lnTo>
                    <a:pt x="3852" y="1356"/>
                  </a:lnTo>
                  <a:lnTo>
                    <a:pt x="3852" y="1362"/>
                  </a:lnTo>
                  <a:lnTo>
                    <a:pt x="3858" y="1362"/>
                  </a:lnTo>
                  <a:lnTo>
                    <a:pt x="3858" y="1368"/>
                  </a:lnTo>
                  <a:lnTo>
                    <a:pt x="3864" y="1368"/>
                  </a:lnTo>
                  <a:lnTo>
                    <a:pt x="3864" y="1374"/>
                  </a:lnTo>
                  <a:lnTo>
                    <a:pt x="3870" y="1374"/>
                  </a:lnTo>
                  <a:lnTo>
                    <a:pt x="3870" y="1380"/>
                  </a:lnTo>
                  <a:lnTo>
                    <a:pt x="3876" y="1380"/>
                  </a:lnTo>
                  <a:lnTo>
                    <a:pt x="3876" y="1386"/>
                  </a:lnTo>
                  <a:lnTo>
                    <a:pt x="3882" y="1386"/>
                  </a:lnTo>
                  <a:lnTo>
                    <a:pt x="3882" y="1392"/>
                  </a:lnTo>
                  <a:lnTo>
                    <a:pt x="3888" y="1392"/>
                  </a:lnTo>
                  <a:lnTo>
                    <a:pt x="3888" y="1398"/>
                  </a:lnTo>
                  <a:lnTo>
                    <a:pt x="3894" y="1398"/>
                  </a:lnTo>
                  <a:lnTo>
                    <a:pt x="3894" y="1404"/>
                  </a:lnTo>
                  <a:lnTo>
                    <a:pt x="3900" y="1404"/>
                  </a:lnTo>
                  <a:lnTo>
                    <a:pt x="3906" y="1410"/>
                  </a:lnTo>
                  <a:lnTo>
                    <a:pt x="3912" y="1410"/>
                  </a:lnTo>
                  <a:lnTo>
                    <a:pt x="3912" y="1416"/>
                  </a:lnTo>
                  <a:lnTo>
                    <a:pt x="3918" y="1416"/>
                  </a:lnTo>
                  <a:lnTo>
                    <a:pt x="3924" y="1416"/>
                  </a:lnTo>
                  <a:lnTo>
                    <a:pt x="3924" y="1422"/>
                  </a:lnTo>
                  <a:lnTo>
                    <a:pt x="3930" y="1422"/>
                  </a:lnTo>
                  <a:lnTo>
                    <a:pt x="3936" y="1422"/>
                  </a:lnTo>
                  <a:lnTo>
                    <a:pt x="3936" y="1428"/>
                  </a:lnTo>
                  <a:lnTo>
                    <a:pt x="3942" y="1428"/>
                  </a:lnTo>
                  <a:lnTo>
                    <a:pt x="3948" y="1428"/>
                  </a:lnTo>
                  <a:lnTo>
                    <a:pt x="3954" y="1428"/>
                  </a:lnTo>
                  <a:lnTo>
                    <a:pt x="3960" y="1428"/>
                  </a:lnTo>
                  <a:lnTo>
                    <a:pt x="3960" y="1434"/>
                  </a:lnTo>
                  <a:lnTo>
                    <a:pt x="3966" y="1434"/>
                  </a:lnTo>
                  <a:lnTo>
                    <a:pt x="3972" y="1434"/>
                  </a:lnTo>
                  <a:lnTo>
                    <a:pt x="3978" y="1434"/>
                  </a:lnTo>
                  <a:lnTo>
                    <a:pt x="3984" y="1434"/>
                  </a:lnTo>
                  <a:lnTo>
                    <a:pt x="3990" y="1428"/>
                  </a:lnTo>
                  <a:lnTo>
                    <a:pt x="3996" y="1428"/>
                  </a:lnTo>
                  <a:lnTo>
                    <a:pt x="4002" y="1428"/>
                  </a:lnTo>
                  <a:lnTo>
                    <a:pt x="4008" y="1428"/>
                  </a:lnTo>
                  <a:lnTo>
                    <a:pt x="4014" y="1428"/>
                  </a:lnTo>
                  <a:lnTo>
                    <a:pt x="4014" y="1422"/>
                  </a:lnTo>
                  <a:lnTo>
                    <a:pt x="4020" y="1422"/>
                  </a:lnTo>
                  <a:lnTo>
                    <a:pt x="4026" y="1422"/>
                  </a:lnTo>
                  <a:lnTo>
                    <a:pt x="4026" y="1416"/>
                  </a:lnTo>
                  <a:lnTo>
                    <a:pt x="4032" y="1416"/>
                  </a:lnTo>
                  <a:lnTo>
                    <a:pt x="4038" y="1416"/>
                  </a:lnTo>
                  <a:lnTo>
                    <a:pt x="4038" y="1410"/>
                  </a:lnTo>
                  <a:lnTo>
                    <a:pt x="4044" y="1410"/>
                  </a:lnTo>
                  <a:lnTo>
                    <a:pt x="4050" y="1404"/>
                  </a:lnTo>
                  <a:lnTo>
                    <a:pt x="4056" y="1404"/>
                  </a:lnTo>
                  <a:lnTo>
                    <a:pt x="4056" y="1398"/>
                  </a:lnTo>
                  <a:lnTo>
                    <a:pt x="4062" y="1398"/>
                  </a:lnTo>
                  <a:lnTo>
                    <a:pt x="4062" y="1392"/>
                  </a:lnTo>
                  <a:lnTo>
                    <a:pt x="4068" y="1392"/>
                  </a:lnTo>
                  <a:lnTo>
                    <a:pt x="4068" y="1386"/>
                  </a:lnTo>
                  <a:lnTo>
                    <a:pt x="4074" y="1386"/>
                  </a:lnTo>
                  <a:lnTo>
                    <a:pt x="4074" y="1380"/>
                  </a:lnTo>
                  <a:lnTo>
                    <a:pt x="4080" y="1380"/>
                  </a:lnTo>
                  <a:lnTo>
                    <a:pt x="4080" y="1374"/>
                  </a:lnTo>
                  <a:lnTo>
                    <a:pt x="4086" y="1374"/>
                  </a:lnTo>
                  <a:lnTo>
                    <a:pt x="4086" y="1368"/>
                  </a:lnTo>
                  <a:lnTo>
                    <a:pt x="4092" y="1368"/>
                  </a:lnTo>
                  <a:lnTo>
                    <a:pt x="4092" y="1362"/>
                  </a:lnTo>
                  <a:lnTo>
                    <a:pt x="4098" y="1362"/>
                  </a:lnTo>
                  <a:lnTo>
                    <a:pt x="4098" y="1356"/>
                  </a:lnTo>
                  <a:lnTo>
                    <a:pt x="4104" y="1356"/>
                  </a:lnTo>
                  <a:lnTo>
                    <a:pt x="4104" y="1350"/>
                  </a:lnTo>
                  <a:lnTo>
                    <a:pt x="4110" y="1350"/>
                  </a:lnTo>
                  <a:lnTo>
                    <a:pt x="4110" y="1344"/>
                  </a:lnTo>
                  <a:lnTo>
                    <a:pt x="4110" y="1338"/>
                  </a:lnTo>
                  <a:lnTo>
                    <a:pt x="4116" y="1338"/>
                  </a:lnTo>
                  <a:lnTo>
                    <a:pt x="4116" y="1332"/>
                  </a:lnTo>
                  <a:lnTo>
                    <a:pt x="4122" y="1332"/>
                  </a:lnTo>
                  <a:lnTo>
                    <a:pt x="4122" y="1326"/>
                  </a:lnTo>
                  <a:lnTo>
                    <a:pt x="4128" y="1326"/>
                  </a:lnTo>
                  <a:lnTo>
                    <a:pt x="4128" y="1320"/>
                  </a:lnTo>
                  <a:lnTo>
                    <a:pt x="4128" y="1314"/>
                  </a:lnTo>
                  <a:lnTo>
                    <a:pt x="4134" y="1314"/>
                  </a:lnTo>
                  <a:lnTo>
                    <a:pt x="4134" y="1308"/>
                  </a:lnTo>
                  <a:lnTo>
                    <a:pt x="4140" y="1308"/>
                  </a:lnTo>
                  <a:lnTo>
                    <a:pt x="4140" y="1302"/>
                  </a:lnTo>
                  <a:lnTo>
                    <a:pt x="4140" y="1296"/>
                  </a:lnTo>
                  <a:lnTo>
                    <a:pt x="4146" y="1296"/>
                  </a:lnTo>
                  <a:lnTo>
                    <a:pt x="4146" y="1290"/>
                  </a:lnTo>
                  <a:lnTo>
                    <a:pt x="4152" y="1290"/>
                  </a:lnTo>
                  <a:lnTo>
                    <a:pt x="4152" y="1284"/>
                  </a:lnTo>
                  <a:lnTo>
                    <a:pt x="4152" y="1278"/>
                  </a:lnTo>
                  <a:lnTo>
                    <a:pt x="4158" y="1278"/>
                  </a:lnTo>
                  <a:lnTo>
                    <a:pt x="4158" y="1272"/>
                  </a:lnTo>
                  <a:lnTo>
                    <a:pt x="4158" y="1266"/>
                  </a:lnTo>
                  <a:lnTo>
                    <a:pt x="4164" y="1266"/>
                  </a:lnTo>
                  <a:lnTo>
                    <a:pt x="4164" y="1260"/>
                  </a:lnTo>
                  <a:lnTo>
                    <a:pt x="4170" y="1260"/>
                  </a:lnTo>
                  <a:lnTo>
                    <a:pt x="4170" y="1254"/>
                  </a:lnTo>
                  <a:lnTo>
                    <a:pt x="4170" y="1248"/>
                  </a:lnTo>
                  <a:lnTo>
                    <a:pt x="4176" y="1248"/>
                  </a:lnTo>
                  <a:lnTo>
                    <a:pt x="4176" y="1242"/>
                  </a:lnTo>
                  <a:lnTo>
                    <a:pt x="4176" y="1236"/>
                  </a:lnTo>
                  <a:lnTo>
                    <a:pt x="4182" y="1236"/>
                  </a:lnTo>
                  <a:lnTo>
                    <a:pt x="4182" y="1230"/>
                  </a:lnTo>
                  <a:lnTo>
                    <a:pt x="4182" y="1224"/>
                  </a:lnTo>
                  <a:lnTo>
                    <a:pt x="4188" y="1224"/>
                  </a:lnTo>
                  <a:lnTo>
                    <a:pt x="4188" y="1218"/>
                  </a:lnTo>
                  <a:lnTo>
                    <a:pt x="4188" y="1212"/>
                  </a:lnTo>
                  <a:lnTo>
                    <a:pt x="4194" y="1212"/>
                  </a:lnTo>
                  <a:lnTo>
                    <a:pt x="4194" y="1206"/>
                  </a:lnTo>
                  <a:lnTo>
                    <a:pt x="4194" y="1200"/>
                  </a:lnTo>
                  <a:lnTo>
                    <a:pt x="4200" y="1200"/>
                  </a:lnTo>
                  <a:lnTo>
                    <a:pt x="4200" y="1194"/>
                  </a:lnTo>
                  <a:lnTo>
                    <a:pt x="4200" y="1188"/>
                  </a:lnTo>
                  <a:lnTo>
                    <a:pt x="4206" y="1188"/>
                  </a:lnTo>
                  <a:lnTo>
                    <a:pt x="4206" y="1182"/>
                  </a:lnTo>
                  <a:lnTo>
                    <a:pt x="4206" y="1176"/>
                  </a:lnTo>
                  <a:lnTo>
                    <a:pt x="4212" y="1176"/>
                  </a:lnTo>
                  <a:lnTo>
                    <a:pt x="4212" y="1170"/>
                  </a:lnTo>
                  <a:lnTo>
                    <a:pt x="4212" y="1164"/>
                  </a:lnTo>
                  <a:lnTo>
                    <a:pt x="4218" y="1164"/>
                  </a:lnTo>
                  <a:lnTo>
                    <a:pt x="4218" y="1158"/>
                  </a:lnTo>
                  <a:lnTo>
                    <a:pt x="4218" y="1152"/>
                  </a:lnTo>
                  <a:lnTo>
                    <a:pt x="4224" y="1152"/>
                  </a:lnTo>
                  <a:lnTo>
                    <a:pt x="4224" y="1146"/>
                  </a:lnTo>
                  <a:lnTo>
                    <a:pt x="4224" y="1140"/>
                  </a:lnTo>
                  <a:lnTo>
                    <a:pt x="4230" y="1140"/>
                  </a:lnTo>
                  <a:lnTo>
                    <a:pt x="4230" y="1134"/>
                  </a:lnTo>
                  <a:lnTo>
                    <a:pt x="4230" y="1128"/>
                  </a:lnTo>
                  <a:lnTo>
                    <a:pt x="4236" y="1122"/>
                  </a:lnTo>
                  <a:lnTo>
                    <a:pt x="4236" y="1116"/>
                  </a:lnTo>
                  <a:lnTo>
                    <a:pt x="4242" y="1110"/>
                  </a:lnTo>
                  <a:lnTo>
                    <a:pt x="4242" y="1104"/>
                  </a:lnTo>
                  <a:lnTo>
                    <a:pt x="4242" y="1098"/>
                  </a:lnTo>
                  <a:lnTo>
                    <a:pt x="4248" y="1098"/>
                  </a:lnTo>
                  <a:lnTo>
                    <a:pt x="4248" y="1092"/>
                  </a:lnTo>
                  <a:lnTo>
                    <a:pt x="4248" y="1086"/>
                  </a:lnTo>
                  <a:lnTo>
                    <a:pt x="4254" y="1086"/>
                  </a:lnTo>
                  <a:lnTo>
                    <a:pt x="4254" y="1080"/>
                  </a:lnTo>
                  <a:lnTo>
                    <a:pt x="4254" y="1074"/>
                  </a:lnTo>
                  <a:lnTo>
                    <a:pt x="4254" y="1068"/>
                  </a:lnTo>
                  <a:lnTo>
                    <a:pt x="4260" y="1068"/>
                  </a:lnTo>
                  <a:lnTo>
                    <a:pt x="4260" y="1062"/>
                  </a:lnTo>
                  <a:lnTo>
                    <a:pt x="4260" y="1056"/>
                  </a:lnTo>
                  <a:lnTo>
                    <a:pt x="4266" y="1050"/>
                  </a:lnTo>
                  <a:lnTo>
                    <a:pt x="4266" y="1044"/>
                  </a:lnTo>
                  <a:lnTo>
                    <a:pt x="4266" y="1038"/>
                  </a:lnTo>
                  <a:lnTo>
                    <a:pt x="4272" y="1038"/>
                  </a:lnTo>
                  <a:lnTo>
                    <a:pt x="4272" y="1032"/>
                  </a:lnTo>
                  <a:lnTo>
                    <a:pt x="4272" y="1026"/>
                  </a:lnTo>
                  <a:lnTo>
                    <a:pt x="4278" y="1020"/>
                  </a:lnTo>
                  <a:lnTo>
                    <a:pt x="4278" y="1014"/>
                  </a:lnTo>
                  <a:lnTo>
                    <a:pt x="4278" y="1008"/>
                  </a:lnTo>
                  <a:lnTo>
                    <a:pt x="4284" y="1008"/>
                  </a:lnTo>
                  <a:lnTo>
                    <a:pt x="4284" y="1002"/>
                  </a:lnTo>
                  <a:lnTo>
                    <a:pt x="4284" y="996"/>
                  </a:lnTo>
                  <a:lnTo>
                    <a:pt x="4284" y="990"/>
                  </a:lnTo>
                  <a:lnTo>
                    <a:pt x="4290" y="990"/>
                  </a:lnTo>
                  <a:lnTo>
                    <a:pt x="4290" y="984"/>
                  </a:lnTo>
                  <a:lnTo>
                    <a:pt x="4290" y="978"/>
                  </a:lnTo>
                  <a:lnTo>
                    <a:pt x="4296" y="972"/>
                  </a:lnTo>
                  <a:lnTo>
                    <a:pt x="4296" y="966"/>
                  </a:lnTo>
                  <a:lnTo>
                    <a:pt x="4296" y="960"/>
                  </a:lnTo>
                  <a:lnTo>
                    <a:pt x="4302" y="960"/>
                  </a:lnTo>
                  <a:lnTo>
                    <a:pt x="4302" y="954"/>
                  </a:lnTo>
                  <a:lnTo>
                    <a:pt x="4302" y="948"/>
                  </a:lnTo>
                  <a:lnTo>
                    <a:pt x="4302" y="942"/>
                  </a:lnTo>
                  <a:lnTo>
                    <a:pt x="4308" y="942"/>
                  </a:lnTo>
                  <a:lnTo>
                    <a:pt x="4308" y="936"/>
                  </a:lnTo>
                  <a:lnTo>
                    <a:pt x="4308" y="930"/>
                  </a:lnTo>
                  <a:lnTo>
                    <a:pt x="4314" y="924"/>
                  </a:lnTo>
                  <a:lnTo>
                    <a:pt x="4314" y="918"/>
                  </a:lnTo>
                  <a:lnTo>
                    <a:pt x="4314" y="912"/>
                  </a:lnTo>
                  <a:lnTo>
                    <a:pt x="4314" y="906"/>
                  </a:lnTo>
                  <a:lnTo>
                    <a:pt x="4320" y="906"/>
                  </a:lnTo>
                  <a:lnTo>
                    <a:pt x="4320" y="900"/>
                  </a:lnTo>
                  <a:lnTo>
                    <a:pt x="4320" y="894"/>
                  </a:lnTo>
                  <a:lnTo>
                    <a:pt x="4320" y="888"/>
                  </a:lnTo>
                  <a:lnTo>
                    <a:pt x="4326" y="888"/>
                  </a:lnTo>
                  <a:lnTo>
                    <a:pt x="4326" y="882"/>
                  </a:lnTo>
                  <a:lnTo>
                    <a:pt x="4326" y="876"/>
                  </a:lnTo>
                  <a:lnTo>
                    <a:pt x="4332" y="870"/>
                  </a:lnTo>
                  <a:lnTo>
                    <a:pt x="4332" y="864"/>
                  </a:lnTo>
                  <a:lnTo>
                    <a:pt x="4332" y="858"/>
                  </a:lnTo>
                  <a:lnTo>
                    <a:pt x="4332" y="852"/>
                  </a:lnTo>
                  <a:lnTo>
                    <a:pt x="4338" y="852"/>
                  </a:lnTo>
                  <a:lnTo>
                    <a:pt x="4338" y="846"/>
                  </a:lnTo>
                  <a:lnTo>
                    <a:pt x="4338" y="840"/>
                  </a:lnTo>
                  <a:lnTo>
                    <a:pt x="4344" y="834"/>
                  </a:lnTo>
                  <a:lnTo>
                    <a:pt x="4344" y="828"/>
                  </a:lnTo>
                  <a:lnTo>
                    <a:pt x="4344" y="822"/>
                  </a:lnTo>
                  <a:lnTo>
                    <a:pt x="4350" y="816"/>
                  </a:lnTo>
                  <a:lnTo>
                    <a:pt x="4350" y="810"/>
                  </a:lnTo>
                  <a:lnTo>
                    <a:pt x="4350" y="804"/>
                  </a:lnTo>
                  <a:lnTo>
                    <a:pt x="4350" y="798"/>
                  </a:lnTo>
                  <a:lnTo>
                    <a:pt x="4356" y="798"/>
                  </a:lnTo>
                  <a:lnTo>
                    <a:pt x="4356" y="792"/>
                  </a:lnTo>
                  <a:lnTo>
                    <a:pt x="4356" y="786"/>
                  </a:lnTo>
                  <a:lnTo>
                    <a:pt x="4356" y="780"/>
                  </a:lnTo>
                  <a:lnTo>
                    <a:pt x="4362" y="780"/>
                  </a:lnTo>
                  <a:lnTo>
                    <a:pt x="4362" y="774"/>
                  </a:lnTo>
                  <a:lnTo>
                    <a:pt x="4362" y="768"/>
                  </a:lnTo>
                  <a:lnTo>
                    <a:pt x="4362" y="762"/>
                  </a:lnTo>
                  <a:lnTo>
                    <a:pt x="4368" y="762"/>
                  </a:lnTo>
                  <a:lnTo>
                    <a:pt x="4368" y="756"/>
                  </a:lnTo>
                  <a:lnTo>
                    <a:pt x="4368" y="750"/>
                  </a:lnTo>
                  <a:lnTo>
                    <a:pt x="4368" y="744"/>
                  </a:lnTo>
                  <a:lnTo>
                    <a:pt x="4374" y="744"/>
                  </a:lnTo>
                  <a:lnTo>
                    <a:pt x="4374" y="738"/>
                  </a:lnTo>
                  <a:lnTo>
                    <a:pt x="4374" y="732"/>
                  </a:lnTo>
                  <a:lnTo>
                    <a:pt x="4374" y="726"/>
                  </a:lnTo>
                  <a:lnTo>
                    <a:pt x="4380" y="720"/>
                  </a:lnTo>
                  <a:lnTo>
                    <a:pt x="4380" y="714"/>
                  </a:lnTo>
                  <a:lnTo>
                    <a:pt x="4380" y="708"/>
                  </a:lnTo>
                  <a:lnTo>
                    <a:pt x="4386" y="702"/>
                  </a:lnTo>
                  <a:lnTo>
                    <a:pt x="4386" y="696"/>
                  </a:lnTo>
                  <a:lnTo>
                    <a:pt x="4386" y="690"/>
                  </a:lnTo>
                  <a:lnTo>
                    <a:pt x="4392" y="684"/>
                  </a:lnTo>
                  <a:lnTo>
                    <a:pt x="4392" y="678"/>
                  </a:lnTo>
                  <a:lnTo>
                    <a:pt x="4392" y="672"/>
                  </a:lnTo>
                  <a:lnTo>
                    <a:pt x="4392" y="666"/>
                  </a:lnTo>
                  <a:lnTo>
                    <a:pt x="4398" y="666"/>
                  </a:lnTo>
                  <a:lnTo>
                    <a:pt x="4398" y="660"/>
                  </a:lnTo>
                  <a:lnTo>
                    <a:pt x="4398" y="654"/>
                  </a:lnTo>
                  <a:lnTo>
                    <a:pt x="4398" y="648"/>
                  </a:lnTo>
                  <a:lnTo>
                    <a:pt x="4404" y="648"/>
                  </a:lnTo>
                  <a:lnTo>
                    <a:pt x="4404" y="642"/>
                  </a:lnTo>
                  <a:lnTo>
                    <a:pt x="4404" y="636"/>
                  </a:lnTo>
                  <a:lnTo>
                    <a:pt x="4404" y="630"/>
                  </a:lnTo>
                  <a:lnTo>
                    <a:pt x="4410" y="624"/>
                  </a:lnTo>
                  <a:lnTo>
                    <a:pt x="4410" y="618"/>
                  </a:lnTo>
                  <a:lnTo>
                    <a:pt x="4410" y="612"/>
                  </a:lnTo>
                  <a:lnTo>
                    <a:pt x="4416" y="606"/>
                  </a:lnTo>
                  <a:lnTo>
                    <a:pt x="4416" y="600"/>
                  </a:lnTo>
                  <a:lnTo>
                    <a:pt x="4416" y="594"/>
                  </a:lnTo>
                  <a:lnTo>
                    <a:pt x="4416" y="588"/>
                  </a:lnTo>
                  <a:lnTo>
                    <a:pt x="4422" y="588"/>
                  </a:lnTo>
                  <a:lnTo>
                    <a:pt x="4422" y="582"/>
                  </a:lnTo>
                  <a:lnTo>
                    <a:pt x="4422" y="576"/>
                  </a:lnTo>
                  <a:lnTo>
                    <a:pt x="4422" y="570"/>
                  </a:lnTo>
                  <a:lnTo>
                    <a:pt x="4428" y="564"/>
                  </a:lnTo>
                  <a:lnTo>
                    <a:pt x="4428" y="558"/>
                  </a:lnTo>
                  <a:lnTo>
                    <a:pt x="4428" y="552"/>
                  </a:lnTo>
                  <a:lnTo>
                    <a:pt x="4434" y="546"/>
                  </a:lnTo>
                  <a:lnTo>
                    <a:pt x="4434" y="540"/>
                  </a:lnTo>
                  <a:lnTo>
                    <a:pt x="4434" y="534"/>
                  </a:lnTo>
                  <a:lnTo>
                    <a:pt x="4434" y="528"/>
                  </a:lnTo>
                  <a:lnTo>
                    <a:pt x="4440" y="522"/>
                  </a:lnTo>
                  <a:lnTo>
                    <a:pt x="4440" y="516"/>
                  </a:lnTo>
                  <a:lnTo>
                    <a:pt x="4440" y="510"/>
                  </a:lnTo>
                  <a:lnTo>
                    <a:pt x="4446" y="504"/>
                  </a:lnTo>
                  <a:lnTo>
                    <a:pt x="4446" y="498"/>
                  </a:lnTo>
                  <a:lnTo>
                    <a:pt x="4446" y="492"/>
                  </a:lnTo>
                  <a:lnTo>
                    <a:pt x="4446" y="486"/>
                  </a:lnTo>
                  <a:lnTo>
                    <a:pt x="4452" y="486"/>
                  </a:lnTo>
                  <a:lnTo>
                    <a:pt x="4452" y="480"/>
                  </a:lnTo>
                  <a:lnTo>
                    <a:pt x="4452" y="474"/>
                  </a:lnTo>
                  <a:lnTo>
                    <a:pt x="4452" y="468"/>
                  </a:lnTo>
                  <a:lnTo>
                    <a:pt x="4458" y="462"/>
                  </a:lnTo>
                  <a:lnTo>
                    <a:pt x="4458" y="456"/>
                  </a:lnTo>
                  <a:lnTo>
                    <a:pt x="4458" y="450"/>
                  </a:lnTo>
                  <a:lnTo>
                    <a:pt x="4464" y="444"/>
                  </a:lnTo>
                  <a:lnTo>
                    <a:pt x="4464" y="438"/>
                  </a:lnTo>
                  <a:lnTo>
                    <a:pt x="4464" y="432"/>
                  </a:lnTo>
                  <a:lnTo>
                    <a:pt x="4464" y="426"/>
                  </a:lnTo>
                  <a:lnTo>
                    <a:pt x="4470" y="420"/>
                  </a:lnTo>
                  <a:lnTo>
                    <a:pt x="4470" y="414"/>
                  </a:lnTo>
                  <a:lnTo>
                    <a:pt x="4470" y="408"/>
                  </a:lnTo>
                  <a:lnTo>
                    <a:pt x="4476" y="402"/>
                  </a:lnTo>
                  <a:lnTo>
                    <a:pt x="4476" y="396"/>
                  </a:lnTo>
                  <a:lnTo>
                    <a:pt x="4476" y="390"/>
                  </a:lnTo>
                  <a:lnTo>
                    <a:pt x="4476" y="384"/>
                  </a:lnTo>
                  <a:lnTo>
                    <a:pt x="4482" y="384"/>
                  </a:lnTo>
                  <a:lnTo>
                    <a:pt x="4482" y="378"/>
                  </a:lnTo>
                  <a:lnTo>
                    <a:pt x="4482" y="372"/>
                  </a:lnTo>
                  <a:lnTo>
                    <a:pt x="4482" y="366"/>
                  </a:lnTo>
                  <a:lnTo>
                    <a:pt x="4488" y="366"/>
                  </a:lnTo>
                  <a:lnTo>
                    <a:pt x="4488" y="360"/>
                  </a:lnTo>
                  <a:lnTo>
                    <a:pt x="4488" y="354"/>
                  </a:lnTo>
                  <a:lnTo>
                    <a:pt x="4488" y="348"/>
                  </a:lnTo>
                  <a:lnTo>
                    <a:pt x="4488" y="342"/>
                  </a:lnTo>
                  <a:lnTo>
                    <a:pt x="4494" y="342"/>
                  </a:lnTo>
                  <a:lnTo>
                    <a:pt x="4494" y="336"/>
                  </a:lnTo>
                  <a:lnTo>
                    <a:pt x="4494" y="330"/>
                  </a:lnTo>
                  <a:lnTo>
                    <a:pt x="4494" y="324"/>
                  </a:lnTo>
                  <a:lnTo>
                    <a:pt x="4500" y="318"/>
                  </a:lnTo>
                  <a:lnTo>
                    <a:pt x="4500" y="312"/>
                  </a:lnTo>
                  <a:lnTo>
                    <a:pt x="4500" y="306"/>
                  </a:lnTo>
                  <a:lnTo>
                    <a:pt x="4506" y="300"/>
                  </a:lnTo>
                  <a:lnTo>
                    <a:pt x="4506" y="294"/>
                  </a:lnTo>
                  <a:lnTo>
                    <a:pt x="4506" y="288"/>
                  </a:lnTo>
                  <a:lnTo>
                    <a:pt x="4506" y="282"/>
                  </a:lnTo>
                  <a:lnTo>
                    <a:pt x="4512" y="276"/>
                  </a:lnTo>
                  <a:lnTo>
                    <a:pt x="4512" y="270"/>
                  </a:lnTo>
                  <a:lnTo>
                    <a:pt x="4512" y="264"/>
                  </a:lnTo>
                  <a:lnTo>
                    <a:pt x="4518" y="258"/>
                  </a:lnTo>
                  <a:lnTo>
                    <a:pt x="4518" y="252"/>
                  </a:lnTo>
                  <a:lnTo>
                    <a:pt x="4518" y="246"/>
                  </a:lnTo>
                  <a:lnTo>
                    <a:pt x="4518" y="240"/>
                  </a:lnTo>
                  <a:lnTo>
                    <a:pt x="4524" y="240"/>
                  </a:lnTo>
                  <a:lnTo>
                    <a:pt x="4524" y="234"/>
                  </a:lnTo>
                  <a:lnTo>
                    <a:pt x="4524" y="228"/>
                  </a:lnTo>
                  <a:lnTo>
                    <a:pt x="4524" y="222"/>
                  </a:lnTo>
                  <a:lnTo>
                    <a:pt x="4524" y="216"/>
                  </a:lnTo>
                  <a:lnTo>
                    <a:pt x="4530" y="216"/>
                  </a:lnTo>
                  <a:lnTo>
                    <a:pt x="4530" y="210"/>
                  </a:lnTo>
                  <a:lnTo>
                    <a:pt x="4530" y="204"/>
                  </a:lnTo>
                  <a:lnTo>
                    <a:pt x="4530" y="198"/>
                  </a:lnTo>
                  <a:lnTo>
                    <a:pt x="4536" y="198"/>
                  </a:lnTo>
                  <a:lnTo>
                    <a:pt x="4536" y="192"/>
                  </a:lnTo>
                  <a:lnTo>
                    <a:pt x="4536" y="186"/>
                  </a:lnTo>
                  <a:lnTo>
                    <a:pt x="4536" y="180"/>
                  </a:lnTo>
                  <a:lnTo>
                    <a:pt x="4542" y="174"/>
                  </a:lnTo>
                  <a:lnTo>
                    <a:pt x="4542" y="168"/>
                  </a:lnTo>
                  <a:lnTo>
                    <a:pt x="4542" y="162"/>
                  </a:lnTo>
                  <a:lnTo>
                    <a:pt x="4548" y="156"/>
                  </a:lnTo>
                  <a:lnTo>
                    <a:pt x="4548" y="150"/>
                  </a:lnTo>
                  <a:lnTo>
                    <a:pt x="4548" y="144"/>
                  </a:lnTo>
                  <a:lnTo>
                    <a:pt x="4548" y="138"/>
                  </a:lnTo>
                  <a:lnTo>
                    <a:pt x="4554" y="132"/>
                  </a:lnTo>
                  <a:lnTo>
                    <a:pt x="4554" y="126"/>
                  </a:lnTo>
                  <a:lnTo>
                    <a:pt x="4554" y="120"/>
                  </a:lnTo>
                  <a:lnTo>
                    <a:pt x="4560" y="11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Rectangle 55"/>
            <p:cNvSpPr>
              <a:spLocks noChangeArrowheads="1"/>
            </p:cNvSpPr>
            <p:nvPr/>
          </p:nvSpPr>
          <p:spPr bwMode="auto">
            <a:xfrm>
              <a:off x="748" y="2539"/>
              <a:ext cx="33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  <a:latin typeface="Arial" charset="0"/>
                </a:rPr>
                <a:t>BETA_X</a:t>
              </a:r>
              <a:endParaRPr lang="en-US"/>
            </a:p>
          </p:txBody>
        </p:sp>
        <p:sp>
          <p:nvSpPr>
            <p:cNvPr id="66" name="Freeform 56"/>
            <p:cNvSpPr>
              <a:spLocks/>
            </p:cNvSpPr>
            <p:nvPr/>
          </p:nvSpPr>
          <p:spPr bwMode="auto">
            <a:xfrm>
              <a:off x="520" y="1171"/>
              <a:ext cx="4560" cy="1302"/>
            </a:xfrm>
            <a:custGeom>
              <a:avLst/>
              <a:gdLst>
                <a:gd name="T0" fmla="*/ 66 w 4560"/>
                <a:gd name="T1" fmla="*/ 1008 h 1302"/>
                <a:gd name="T2" fmla="*/ 138 w 4560"/>
                <a:gd name="T3" fmla="*/ 1074 h 1302"/>
                <a:gd name="T4" fmla="*/ 210 w 4560"/>
                <a:gd name="T5" fmla="*/ 1134 h 1302"/>
                <a:gd name="T6" fmla="*/ 282 w 4560"/>
                <a:gd name="T7" fmla="*/ 1182 h 1302"/>
                <a:gd name="T8" fmla="*/ 354 w 4560"/>
                <a:gd name="T9" fmla="*/ 1224 h 1302"/>
                <a:gd name="T10" fmla="*/ 426 w 4560"/>
                <a:gd name="T11" fmla="*/ 1248 h 1302"/>
                <a:gd name="T12" fmla="*/ 498 w 4560"/>
                <a:gd name="T13" fmla="*/ 1266 h 1302"/>
                <a:gd name="T14" fmla="*/ 576 w 4560"/>
                <a:gd name="T15" fmla="*/ 1272 h 1302"/>
                <a:gd name="T16" fmla="*/ 648 w 4560"/>
                <a:gd name="T17" fmla="*/ 1266 h 1302"/>
                <a:gd name="T18" fmla="*/ 714 w 4560"/>
                <a:gd name="T19" fmla="*/ 1254 h 1302"/>
                <a:gd name="T20" fmla="*/ 792 w 4560"/>
                <a:gd name="T21" fmla="*/ 1230 h 1302"/>
                <a:gd name="T22" fmla="*/ 864 w 4560"/>
                <a:gd name="T23" fmla="*/ 1218 h 1302"/>
                <a:gd name="T24" fmla="*/ 936 w 4560"/>
                <a:gd name="T25" fmla="*/ 1206 h 1302"/>
                <a:gd name="T26" fmla="*/ 1008 w 4560"/>
                <a:gd name="T27" fmla="*/ 1182 h 1302"/>
                <a:gd name="T28" fmla="*/ 1080 w 4560"/>
                <a:gd name="T29" fmla="*/ 1116 h 1302"/>
                <a:gd name="T30" fmla="*/ 1152 w 4560"/>
                <a:gd name="T31" fmla="*/ 918 h 1302"/>
                <a:gd name="T32" fmla="*/ 1224 w 4560"/>
                <a:gd name="T33" fmla="*/ 624 h 1302"/>
                <a:gd name="T34" fmla="*/ 1296 w 4560"/>
                <a:gd name="T35" fmla="*/ 264 h 1302"/>
                <a:gd name="T36" fmla="*/ 1368 w 4560"/>
                <a:gd name="T37" fmla="*/ 0 h 1302"/>
                <a:gd name="T38" fmla="*/ 1440 w 4560"/>
                <a:gd name="T39" fmla="*/ 144 h 1302"/>
                <a:gd name="T40" fmla="*/ 1512 w 4560"/>
                <a:gd name="T41" fmla="*/ 336 h 1302"/>
                <a:gd name="T42" fmla="*/ 1584 w 4560"/>
                <a:gd name="T43" fmla="*/ 516 h 1302"/>
                <a:gd name="T44" fmla="*/ 1656 w 4560"/>
                <a:gd name="T45" fmla="*/ 672 h 1302"/>
                <a:gd name="T46" fmla="*/ 1728 w 4560"/>
                <a:gd name="T47" fmla="*/ 810 h 1302"/>
                <a:gd name="T48" fmla="*/ 1800 w 4560"/>
                <a:gd name="T49" fmla="*/ 936 h 1302"/>
                <a:gd name="T50" fmla="*/ 1872 w 4560"/>
                <a:gd name="T51" fmla="*/ 1044 h 1302"/>
                <a:gd name="T52" fmla="*/ 1944 w 4560"/>
                <a:gd name="T53" fmla="*/ 1128 h 1302"/>
                <a:gd name="T54" fmla="*/ 2016 w 4560"/>
                <a:gd name="T55" fmla="*/ 1200 h 1302"/>
                <a:gd name="T56" fmla="*/ 2088 w 4560"/>
                <a:gd name="T57" fmla="*/ 1248 h 1302"/>
                <a:gd name="T58" fmla="*/ 2160 w 4560"/>
                <a:gd name="T59" fmla="*/ 1284 h 1302"/>
                <a:gd name="T60" fmla="*/ 2232 w 4560"/>
                <a:gd name="T61" fmla="*/ 1302 h 1302"/>
                <a:gd name="T62" fmla="*/ 2304 w 4560"/>
                <a:gd name="T63" fmla="*/ 1302 h 1302"/>
                <a:gd name="T64" fmla="*/ 2376 w 4560"/>
                <a:gd name="T65" fmla="*/ 1290 h 1302"/>
                <a:gd name="T66" fmla="*/ 2448 w 4560"/>
                <a:gd name="T67" fmla="*/ 1260 h 1302"/>
                <a:gd name="T68" fmla="*/ 2520 w 4560"/>
                <a:gd name="T69" fmla="*/ 1218 h 1302"/>
                <a:gd name="T70" fmla="*/ 2592 w 4560"/>
                <a:gd name="T71" fmla="*/ 1152 h 1302"/>
                <a:gd name="T72" fmla="*/ 2664 w 4560"/>
                <a:gd name="T73" fmla="*/ 1068 h 1302"/>
                <a:gd name="T74" fmla="*/ 2736 w 4560"/>
                <a:gd name="T75" fmla="*/ 966 h 1302"/>
                <a:gd name="T76" fmla="*/ 2808 w 4560"/>
                <a:gd name="T77" fmla="*/ 852 h 1302"/>
                <a:gd name="T78" fmla="*/ 2880 w 4560"/>
                <a:gd name="T79" fmla="*/ 714 h 1302"/>
                <a:gd name="T80" fmla="*/ 2952 w 4560"/>
                <a:gd name="T81" fmla="*/ 564 h 1302"/>
                <a:gd name="T82" fmla="*/ 3024 w 4560"/>
                <a:gd name="T83" fmla="*/ 390 h 1302"/>
                <a:gd name="T84" fmla="*/ 3096 w 4560"/>
                <a:gd name="T85" fmla="*/ 198 h 1302"/>
                <a:gd name="T86" fmla="*/ 3168 w 4560"/>
                <a:gd name="T87" fmla="*/ 6 h 1302"/>
                <a:gd name="T88" fmla="*/ 3240 w 4560"/>
                <a:gd name="T89" fmla="*/ 150 h 1302"/>
                <a:gd name="T90" fmla="*/ 3312 w 4560"/>
                <a:gd name="T91" fmla="*/ 528 h 1302"/>
                <a:gd name="T92" fmla="*/ 3384 w 4560"/>
                <a:gd name="T93" fmla="*/ 840 h 1302"/>
                <a:gd name="T94" fmla="*/ 3456 w 4560"/>
                <a:gd name="T95" fmla="*/ 1074 h 1302"/>
                <a:gd name="T96" fmla="*/ 3528 w 4560"/>
                <a:gd name="T97" fmla="*/ 1170 h 1302"/>
                <a:gd name="T98" fmla="*/ 3600 w 4560"/>
                <a:gd name="T99" fmla="*/ 1200 h 1302"/>
                <a:gd name="T100" fmla="*/ 3672 w 4560"/>
                <a:gd name="T101" fmla="*/ 1218 h 1302"/>
                <a:gd name="T102" fmla="*/ 3744 w 4560"/>
                <a:gd name="T103" fmla="*/ 1230 h 1302"/>
                <a:gd name="T104" fmla="*/ 3816 w 4560"/>
                <a:gd name="T105" fmla="*/ 1242 h 1302"/>
                <a:gd name="T106" fmla="*/ 3888 w 4560"/>
                <a:gd name="T107" fmla="*/ 1260 h 1302"/>
                <a:gd name="T108" fmla="*/ 3960 w 4560"/>
                <a:gd name="T109" fmla="*/ 1272 h 1302"/>
                <a:gd name="T110" fmla="*/ 4032 w 4560"/>
                <a:gd name="T111" fmla="*/ 1266 h 1302"/>
                <a:gd name="T112" fmla="*/ 4104 w 4560"/>
                <a:gd name="T113" fmla="*/ 1254 h 1302"/>
                <a:gd name="T114" fmla="*/ 4176 w 4560"/>
                <a:gd name="T115" fmla="*/ 1230 h 1302"/>
                <a:gd name="T116" fmla="*/ 4248 w 4560"/>
                <a:gd name="T117" fmla="*/ 1194 h 1302"/>
                <a:gd name="T118" fmla="*/ 4320 w 4560"/>
                <a:gd name="T119" fmla="*/ 1152 h 1302"/>
                <a:gd name="T120" fmla="*/ 4392 w 4560"/>
                <a:gd name="T121" fmla="*/ 1092 h 1302"/>
                <a:gd name="T122" fmla="*/ 4464 w 4560"/>
                <a:gd name="T123" fmla="*/ 1026 h 1302"/>
                <a:gd name="T124" fmla="*/ 4536 w 4560"/>
                <a:gd name="T125" fmla="*/ 954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560"/>
                <a:gd name="T190" fmla="*/ 0 h 1302"/>
                <a:gd name="T191" fmla="*/ 4560 w 4560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560" h="1302">
                  <a:moveTo>
                    <a:pt x="0" y="930"/>
                  </a:moveTo>
                  <a:lnTo>
                    <a:pt x="0" y="930"/>
                  </a:lnTo>
                  <a:lnTo>
                    <a:pt x="0" y="936"/>
                  </a:lnTo>
                  <a:lnTo>
                    <a:pt x="6" y="936"/>
                  </a:lnTo>
                  <a:lnTo>
                    <a:pt x="6" y="942"/>
                  </a:lnTo>
                  <a:lnTo>
                    <a:pt x="12" y="942"/>
                  </a:lnTo>
                  <a:lnTo>
                    <a:pt x="12" y="948"/>
                  </a:lnTo>
                  <a:lnTo>
                    <a:pt x="18" y="948"/>
                  </a:lnTo>
                  <a:lnTo>
                    <a:pt x="18" y="954"/>
                  </a:lnTo>
                  <a:lnTo>
                    <a:pt x="24" y="954"/>
                  </a:lnTo>
                  <a:lnTo>
                    <a:pt x="24" y="960"/>
                  </a:lnTo>
                  <a:lnTo>
                    <a:pt x="30" y="960"/>
                  </a:lnTo>
                  <a:lnTo>
                    <a:pt x="30" y="966"/>
                  </a:lnTo>
                  <a:lnTo>
                    <a:pt x="36" y="972"/>
                  </a:lnTo>
                  <a:lnTo>
                    <a:pt x="36" y="978"/>
                  </a:lnTo>
                  <a:lnTo>
                    <a:pt x="42" y="978"/>
                  </a:lnTo>
                  <a:lnTo>
                    <a:pt x="42" y="984"/>
                  </a:lnTo>
                  <a:lnTo>
                    <a:pt x="48" y="984"/>
                  </a:lnTo>
                  <a:lnTo>
                    <a:pt x="48" y="990"/>
                  </a:lnTo>
                  <a:lnTo>
                    <a:pt x="54" y="990"/>
                  </a:lnTo>
                  <a:lnTo>
                    <a:pt x="54" y="996"/>
                  </a:lnTo>
                  <a:lnTo>
                    <a:pt x="60" y="996"/>
                  </a:lnTo>
                  <a:lnTo>
                    <a:pt x="60" y="1002"/>
                  </a:lnTo>
                  <a:lnTo>
                    <a:pt x="66" y="1002"/>
                  </a:lnTo>
                  <a:lnTo>
                    <a:pt x="66" y="1008"/>
                  </a:lnTo>
                  <a:lnTo>
                    <a:pt x="72" y="1008"/>
                  </a:lnTo>
                  <a:lnTo>
                    <a:pt x="72" y="1014"/>
                  </a:lnTo>
                  <a:lnTo>
                    <a:pt x="78" y="1014"/>
                  </a:lnTo>
                  <a:lnTo>
                    <a:pt x="78" y="1020"/>
                  </a:lnTo>
                  <a:lnTo>
                    <a:pt x="84" y="1020"/>
                  </a:lnTo>
                  <a:lnTo>
                    <a:pt x="84" y="1026"/>
                  </a:lnTo>
                  <a:lnTo>
                    <a:pt x="90" y="1026"/>
                  </a:lnTo>
                  <a:lnTo>
                    <a:pt x="90" y="1032"/>
                  </a:lnTo>
                  <a:lnTo>
                    <a:pt x="96" y="1032"/>
                  </a:lnTo>
                  <a:lnTo>
                    <a:pt x="96" y="1038"/>
                  </a:lnTo>
                  <a:lnTo>
                    <a:pt x="102" y="1038"/>
                  </a:lnTo>
                  <a:lnTo>
                    <a:pt x="102" y="1044"/>
                  </a:lnTo>
                  <a:lnTo>
                    <a:pt x="108" y="1044"/>
                  </a:lnTo>
                  <a:lnTo>
                    <a:pt x="108" y="1050"/>
                  </a:lnTo>
                  <a:lnTo>
                    <a:pt x="114" y="1050"/>
                  </a:lnTo>
                  <a:lnTo>
                    <a:pt x="114" y="1056"/>
                  </a:lnTo>
                  <a:lnTo>
                    <a:pt x="120" y="1056"/>
                  </a:lnTo>
                  <a:lnTo>
                    <a:pt x="120" y="1062"/>
                  </a:lnTo>
                  <a:lnTo>
                    <a:pt x="126" y="1062"/>
                  </a:lnTo>
                  <a:lnTo>
                    <a:pt x="126" y="1068"/>
                  </a:lnTo>
                  <a:lnTo>
                    <a:pt x="132" y="1068"/>
                  </a:lnTo>
                  <a:lnTo>
                    <a:pt x="138" y="1074"/>
                  </a:lnTo>
                  <a:lnTo>
                    <a:pt x="144" y="1080"/>
                  </a:lnTo>
                  <a:lnTo>
                    <a:pt x="150" y="108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56" y="1092"/>
                  </a:lnTo>
                  <a:lnTo>
                    <a:pt x="162" y="1092"/>
                  </a:lnTo>
                  <a:lnTo>
                    <a:pt x="162" y="1098"/>
                  </a:lnTo>
                  <a:lnTo>
                    <a:pt x="168" y="1098"/>
                  </a:lnTo>
                  <a:lnTo>
                    <a:pt x="168" y="1104"/>
                  </a:lnTo>
                  <a:lnTo>
                    <a:pt x="174" y="1104"/>
                  </a:lnTo>
                  <a:lnTo>
                    <a:pt x="174" y="1110"/>
                  </a:lnTo>
                  <a:lnTo>
                    <a:pt x="180" y="1110"/>
                  </a:lnTo>
                  <a:lnTo>
                    <a:pt x="186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2"/>
                  </a:lnTo>
                  <a:lnTo>
                    <a:pt x="198" y="1122"/>
                  </a:lnTo>
                  <a:lnTo>
                    <a:pt x="198" y="1128"/>
                  </a:lnTo>
                  <a:lnTo>
                    <a:pt x="204" y="1128"/>
                  </a:lnTo>
                  <a:lnTo>
                    <a:pt x="210" y="1134"/>
                  </a:lnTo>
                  <a:lnTo>
                    <a:pt x="216" y="1134"/>
                  </a:lnTo>
                  <a:lnTo>
                    <a:pt x="216" y="1140"/>
                  </a:lnTo>
                  <a:lnTo>
                    <a:pt x="222" y="1140"/>
                  </a:lnTo>
                  <a:lnTo>
                    <a:pt x="222" y="1146"/>
                  </a:lnTo>
                  <a:lnTo>
                    <a:pt x="228" y="1146"/>
                  </a:lnTo>
                  <a:lnTo>
                    <a:pt x="234" y="1146"/>
                  </a:lnTo>
                  <a:lnTo>
                    <a:pt x="234" y="1152"/>
                  </a:lnTo>
                  <a:lnTo>
                    <a:pt x="240" y="1152"/>
                  </a:lnTo>
                  <a:lnTo>
                    <a:pt x="240" y="1158"/>
                  </a:lnTo>
                  <a:lnTo>
                    <a:pt x="246" y="1158"/>
                  </a:lnTo>
                  <a:lnTo>
                    <a:pt x="252" y="1164"/>
                  </a:lnTo>
                  <a:lnTo>
                    <a:pt x="258" y="1164"/>
                  </a:lnTo>
                  <a:lnTo>
                    <a:pt x="258" y="1170"/>
                  </a:lnTo>
                  <a:lnTo>
                    <a:pt x="264" y="1170"/>
                  </a:lnTo>
                  <a:lnTo>
                    <a:pt x="270" y="1176"/>
                  </a:lnTo>
                  <a:lnTo>
                    <a:pt x="276" y="1176"/>
                  </a:lnTo>
                  <a:lnTo>
                    <a:pt x="276" y="1182"/>
                  </a:lnTo>
                  <a:lnTo>
                    <a:pt x="282" y="1182"/>
                  </a:lnTo>
                  <a:lnTo>
                    <a:pt x="288" y="1182"/>
                  </a:lnTo>
                  <a:lnTo>
                    <a:pt x="288" y="1188"/>
                  </a:lnTo>
                  <a:lnTo>
                    <a:pt x="294" y="1188"/>
                  </a:lnTo>
                  <a:lnTo>
                    <a:pt x="300" y="1194"/>
                  </a:lnTo>
                  <a:lnTo>
                    <a:pt x="306" y="1194"/>
                  </a:lnTo>
                  <a:lnTo>
                    <a:pt x="306" y="1200"/>
                  </a:lnTo>
                  <a:lnTo>
                    <a:pt x="312" y="1200"/>
                  </a:lnTo>
                  <a:lnTo>
                    <a:pt x="318" y="1200"/>
                  </a:lnTo>
                  <a:lnTo>
                    <a:pt x="318" y="1206"/>
                  </a:lnTo>
                  <a:lnTo>
                    <a:pt x="324" y="1206"/>
                  </a:lnTo>
                  <a:lnTo>
                    <a:pt x="330" y="1206"/>
                  </a:lnTo>
                  <a:lnTo>
                    <a:pt x="330" y="1212"/>
                  </a:lnTo>
                  <a:lnTo>
                    <a:pt x="336" y="1212"/>
                  </a:lnTo>
                  <a:lnTo>
                    <a:pt x="342" y="1212"/>
                  </a:lnTo>
                  <a:lnTo>
                    <a:pt x="342" y="1218"/>
                  </a:lnTo>
                  <a:lnTo>
                    <a:pt x="348" y="1218"/>
                  </a:lnTo>
                  <a:lnTo>
                    <a:pt x="354" y="1218"/>
                  </a:lnTo>
                  <a:lnTo>
                    <a:pt x="354" y="1224"/>
                  </a:lnTo>
                  <a:lnTo>
                    <a:pt x="360" y="1224"/>
                  </a:lnTo>
                  <a:lnTo>
                    <a:pt x="366" y="1224"/>
                  </a:lnTo>
                  <a:lnTo>
                    <a:pt x="372" y="1224"/>
                  </a:lnTo>
                  <a:lnTo>
                    <a:pt x="372" y="1230"/>
                  </a:lnTo>
                  <a:lnTo>
                    <a:pt x="378" y="1230"/>
                  </a:lnTo>
                  <a:lnTo>
                    <a:pt x="384" y="1230"/>
                  </a:lnTo>
                  <a:lnTo>
                    <a:pt x="384" y="1236"/>
                  </a:lnTo>
                  <a:lnTo>
                    <a:pt x="390" y="1236"/>
                  </a:lnTo>
                  <a:lnTo>
                    <a:pt x="396" y="1236"/>
                  </a:lnTo>
                  <a:lnTo>
                    <a:pt x="402" y="1236"/>
                  </a:lnTo>
                  <a:lnTo>
                    <a:pt x="402" y="1242"/>
                  </a:lnTo>
                  <a:lnTo>
                    <a:pt x="408" y="1242"/>
                  </a:lnTo>
                  <a:lnTo>
                    <a:pt x="414" y="1242"/>
                  </a:lnTo>
                  <a:lnTo>
                    <a:pt x="420" y="1248"/>
                  </a:lnTo>
                  <a:lnTo>
                    <a:pt x="426" y="1248"/>
                  </a:lnTo>
                  <a:lnTo>
                    <a:pt x="432" y="1248"/>
                  </a:lnTo>
                  <a:lnTo>
                    <a:pt x="438" y="1248"/>
                  </a:lnTo>
                  <a:lnTo>
                    <a:pt x="438" y="1254"/>
                  </a:lnTo>
                  <a:lnTo>
                    <a:pt x="444" y="1254"/>
                  </a:lnTo>
                  <a:lnTo>
                    <a:pt x="450" y="1254"/>
                  </a:lnTo>
                  <a:lnTo>
                    <a:pt x="456" y="1254"/>
                  </a:lnTo>
                  <a:lnTo>
                    <a:pt x="462" y="1254"/>
                  </a:lnTo>
                  <a:lnTo>
                    <a:pt x="462" y="1260"/>
                  </a:lnTo>
                  <a:lnTo>
                    <a:pt x="468" y="1260"/>
                  </a:lnTo>
                  <a:lnTo>
                    <a:pt x="474" y="1260"/>
                  </a:lnTo>
                  <a:lnTo>
                    <a:pt x="480" y="1260"/>
                  </a:lnTo>
                  <a:lnTo>
                    <a:pt x="486" y="1260"/>
                  </a:lnTo>
                  <a:lnTo>
                    <a:pt x="486" y="1266"/>
                  </a:lnTo>
                  <a:lnTo>
                    <a:pt x="492" y="1266"/>
                  </a:lnTo>
                  <a:lnTo>
                    <a:pt x="498" y="1266"/>
                  </a:lnTo>
                  <a:lnTo>
                    <a:pt x="504" y="1266"/>
                  </a:lnTo>
                  <a:lnTo>
                    <a:pt x="510" y="1266"/>
                  </a:lnTo>
                  <a:lnTo>
                    <a:pt x="516" y="1266"/>
                  </a:lnTo>
                  <a:lnTo>
                    <a:pt x="522" y="1266"/>
                  </a:lnTo>
                  <a:lnTo>
                    <a:pt x="528" y="1266"/>
                  </a:lnTo>
                  <a:lnTo>
                    <a:pt x="534" y="1266"/>
                  </a:lnTo>
                  <a:lnTo>
                    <a:pt x="534" y="1272"/>
                  </a:lnTo>
                  <a:lnTo>
                    <a:pt x="540" y="1272"/>
                  </a:lnTo>
                  <a:lnTo>
                    <a:pt x="546" y="1272"/>
                  </a:lnTo>
                  <a:lnTo>
                    <a:pt x="552" y="1272"/>
                  </a:lnTo>
                  <a:lnTo>
                    <a:pt x="558" y="1272"/>
                  </a:lnTo>
                  <a:lnTo>
                    <a:pt x="564" y="1272"/>
                  </a:lnTo>
                  <a:lnTo>
                    <a:pt x="570" y="1272"/>
                  </a:lnTo>
                  <a:lnTo>
                    <a:pt x="576" y="1272"/>
                  </a:lnTo>
                  <a:lnTo>
                    <a:pt x="582" y="1272"/>
                  </a:lnTo>
                  <a:lnTo>
                    <a:pt x="588" y="1272"/>
                  </a:lnTo>
                  <a:lnTo>
                    <a:pt x="594" y="1272"/>
                  </a:lnTo>
                  <a:lnTo>
                    <a:pt x="600" y="1272"/>
                  </a:lnTo>
                  <a:lnTo>
                    <a:pt x="606" y="1272"/>
                  </a:lnTo>
                  <a:lnTo>
                    <a:pt x="612" y="1272"/>
                  </a:lnTo>
                  <a:lnTo>
                    <a:pt x="618" y="1272"/>
                  </a:lnTo>
                  <a:lnTo>
                    <a:pt x="624" y="1266"/>
                  </a:lnTo>
                  <a:lnTo>
                    <a:pt x="630" y="1266"/>
                  </a:lnTo>
                  <a:lnTo>
                    <a:pt x="636" y="1266"/>
                  </a:lnTo>
                  <a:lnTo>
                    <a:pt x="642" y="1266"/>
                  </a:lnTo>
                  <a:lnTo>
                    <a:pt x="648" y="1266"/>
                  </a:lnTo>
                  <a:lnTo>
                    <a:pt x="654" y="1266"/>
                  </a:lnTo>
                  <a:lnTo>
                    <a:pt x="660" y="1266"/>
                  </a:lnTo>
                  <a:lnTo>
                    <a:pt x="666" y="1266"/>
                  </a:lnTo>
                  <a:lnTo>
                    <a:pt x="666" y="1260"/>
                  </a:lnTo>
                  <a:lnTo>
                    <a:pt x="672" y="1260"/>
                  </a:lnTo>
                  <a:lnTo>
                    <a:pt x="678" y="1260"/>
                  </a:lnTo>
                  <a:lnTo>
                    <a:pt x="684" y="1260"/>
                  </a:lnTo>
                  <a:lnTo>
                    <a:pt x="690" y="1260"/>
                  </a:lnTo>
                  <a:lnTo>
                    <a:pt x="696" y="1260"/>
                  </a:lnTo>
                  <a:lnTo>
                    <a:pt x="696" y="1254"/>
                  </a:lnTo>
                  <a:lnTo>
                    <a:pt x="702" y="1254"/>
                  </a:lnTo>
                  <a:lnTo>
                    <a:pt x="708" y="1254"/>
                  </a:lnTo>
                  <a:lnTo>
                    <a:pt x="714" y="1254"/>
                  </a:lnTo>
                  <a:lnTo>
                    <a:pt x="720" y="1248"/>
                  </a:lnTo>
                  <a:lnTo>
                    <a:pt x="726" y="1248"/>
                  </a:lnTo>
                  <a:lnTo>
                    <a:pt x="732" y="1248"/>
                  </a:lnTo>
                  <a:lnTo>
                    <a:pt x="738" y="1248"/>
                  </a:lnTo>
                  <a:lnTo>
                    <a:pt x="738" y="1242"/>
                  </a:lnTo>
                  <a:lnTo>
                    <a:pt x="744" y="1242"/>
                  </a:lnTo>
                  <a:lnTo>
                    <a:pt x="750" y="1242"/>
                  </a:lnTo>
                  <a:lnTo>
                    <a:pt x="756" y="1242"/>
                  </a:lnTo>
                  <a:lnTo>
                    <a:pt x="762" y="1242"/>
                  </a:lnTo>
                  <a:lnTo>
                    <a:pt x="762" y="1236"/>
                  </a:lnTo>
                  <a:lnTo>
                    <a:pt x="768" y="1236"/>
                  </a:lnTo>
                  <a:lnTo>
                    <a:pt x="774" y="1236"/>
                  </a:lnTo>
                  <a:lnTo>
                    <a:pt x="780" y="1236"/>
                  </a:lnTo>
                  <a:lnTo>
                    <a:pt x="786" y="1236"/>
                  </a:lnTo>
                  <a:lnTo>
                    <a:pt x="786" y="1230"/>
                  </a:lnTo>
                  <a:lnTo>
                    <a:pt x="792" y="1230"/>
                  </a:lnTo>
                  <a:lnTo>
                    <a:pt x="798" y="1230"/>
                  </a:lnTo>
                  <a:lnTo>
                    <a:pt x="804" y="1230"/>
                  </a:lnTo>
                  <a:lnTo>
                    <a:pt x="810" y="1230"/>
                  </a:lnTo>
                  <a:lnTo>
                    <a:pt x="816" y="1230"/>
                  </a:lnTo>
                  <a:lnTo>
                    <a:pt x="822" y="1224"/>
                  </a:lnTo>
                  <a:lnTo>
                    <a:pt x="828" y="1224"/>
                  </a:lnTo>
                  <a:lnTo>
                    <a:pt x="834" y="1224"/>
                  </a:lnTo>
                  <a:lnTo>
                    <a:pt x="840" y="1224"/>
                  </a:lnTo>
                  <a:lnTo>
                    <a:pt x="846" y="1224"/>
                  </a:lnTo>
                  <a:lnTo>
                    <a:pt x="852" y="1224"/>
                  </a:lnTo>
                  <a:lnTo>
                    <a:pt x="858" y="1224"/>
                  </a:lnTo>
                  <a:lnTo>
                    <a:pt x="858" y="1218"/>
                  </a:lnTo>
                  <a:lnTo>
                    <a:pt x="864" y="1218"/>
                  </a:lnTo>
                  <a:lnTo>
                    <a:pt x="870" y="1218"/>
                  </a:lnTo>
                  <a:lnTo>
                    <a:pt x="876" y="1218"/>
                  </a:lnTo>
                  <a:lnTo>
                    <a:pt x="882" y="1218"/>
                  </a:lnTo>
                  <a:lnTo>
                    <a:pt x="888" y="1218"/>
                  </a:lnTo>
                  <a:lnTo>
                    <a:pt x="888" y="1212"/>
                  </a:lnTo>
                  <a:lnTo>
                    <a:pt x="894" y="1212"/>
                  </a:lnTo>
                  <a:lnTo>
                    <a:pt x="900" y="1212"/>
                  </a:lnTo>
                  <a:lnTo>
                    <a:pt x="906" y="1212"/>
                  </a:lnTo>
                  <a:lnTo>
                    <a:pt x="912" y="1212"/>
                  </a:lnTo>
                  <a:lnTo>
                    <a:pt x="918" y="1206"/>
                  </a:lnTo>
                  <a:lnTo>
                    <a:pt x="924" y="1206"/>
                  </a:lnTo>
                  <a:lnTo>
                    <a:pt x="930" y="1206"/>
                  </a:lnTo>
                  <a:lnTo>
                    <a:pt x="936" y="1206"/>
                  </a:lnTo>
                  <a:lnTo>
                    <a:pt x="936" y="1200"/>
                  </a:lnTo>
                  <a:lnTo>
                    <a:pt x="942" y="1200"/>
                  </a:lnTo>
                  <a:lnTo>
                    <a:pt x="948" y="1200"/>
                  </a:lnTo>
                  <a:lnTo>
                    <a:pt x="954" y="1200"/>
                  </a:lnTo>
                  <a:lnTo>
                    <a:pt x="960" y="1194"/>
                  </a:lnTo>
                  <a:lnTo>
                    <a:pt x="966" y="1194"/>
                  </a:lnTo>
                  <a:lnTo>
                    <a:pt x="972" y="1194"/>
                  </a:lnTo>
                  <a:lnTo>
                    <a:pt x="978" y="1194"/>
                  </a:lnTo>
                  <a:lnTo>
                    <a:pt x="978" y="1188"/>
                  </a:lnTo>
                  <a:lnTo>
                    <a:pt x="984" y="1188"/>
                  </a:lnTo>
                  <a:lnTo>
                    <a:pt x="990" y="1188"/>
                  </a:lnTo>
                  <a:lnTo>
                    <a:pt x="990" y="1182"/>
                  </a:lnTo>
                  <a:lnTo>
                    <a:pt x="996" y="1182"/>
                  </a:lnTo>
                  <a:lnTo>
                    <a:pt x="1002" y="1182"/>
                  </a:lnTo>
                  <a:lnTo>
                    <a:pt x="1008" y="1182"/>
                  </a:lnTo>
                  <a:lnTo>
                    <a:pt x="1008" y="1176"/>
                  </a:lnTo>
                  <a:lnTo>
                    <a:pt x="1014" y="1176"/>
                  </a:lnTo>
                  <a:lnTo>
                    <a:pt x="1020" y="1176"/>
                  </a:lnTo>
                  <a:lnTo>
                    <a:pt x="1026" y="1170"/>
                  </a:lnTo>
                  <a:lnTo>
                    <a:pt x="1032" y="1170"/>
                  </a:lnTo>
                  <a:lnTo>
                    <a:pt x="1032" y="1164"/>
                  </a:lnTo>
                  <a:lnTo>
                    <a:pt x="1038" y="1164"/>
                  </a:lnTo>
                  <a:lnTo>
                    <a:pt x="1038" y="1158"/>
                  </a:lnTo>
                  <a:lnTo>
                    <a:pt x="1044" y="1158"/>
                  </a:lnTo>
                  <a:lnTo>
                    <a:pt x="1050" y="1152"/>
                  </a:lnTo>
                  <a:lnTo>
                    <a:pt x="1056" y="1146"/>
                  </a:lnTo>
                  <a:lnTo>
                    <a:pt x="1056" y="1140"/>
                  </a:lnTo>
                  <a:lnTo>
                    <a:pt x="1062" y="1140"/>
                  </a:lnTo>
                  <a:lnTo>
                    <a:pt x="1062" y="1134"/>
                  </a:lnTo>
                  <a:lnTo>
                    <a:pt x="1068" y="1134"/>
                  </a:lnTo>
                  <a:lnTo>
                    <a:pt x="1068" y="1128"/>
                  </a:lnTo>
                  <a:lnTo>
                    <a:pt x="1074" y="1122"/>
                  </a:lnTo>
                  <a:lnTo>
                    <a:pt x="1074" y="1116"/>
                  </a:lnTo>
                  <a:lnTo>
                    <a:pt x="1080" y="1116"/>
                  </a:lnTo>
                  <a:lnTo>
                    <a:pt x="1080" y="1110"/>
                  </a:lnTo>
                  <a:lnTo>
                    <a:pt x="1080" y="1104"/>
                  </a:lnTo>
                  <a:lnTo>
                    <a:pt x="1086" y="1104"/>
                  </a:lnTo>
                  <a:lnTo>
                    <a:pt x="1086" y="1098"/>
                  </a:lnTo>
                  <a:lnTo>
                    <a:pt x="1086" y="1092"/>
                  </a:lnTo>
                  <a:lnTo>
                    <a:pt x="1092" y="1092"/>
                  </a:lnTo>
                  <a:lnTo>
                    <a:pt x="1092" y="1086"/>
                  </a:lnTo>
                  <a:lnTo>
                    <a:pt x="1092" y="1080"/>
                  </a:lnTo>
                  <a:lnTo>
                    <a:pt x="1098" y="1080"/>
                  </a:lnTo>
                  <a:lnTo>
                    <a:pt x="1098" y="1074"/>
                  </a:lnTo>
                  <a:lnTo>
                    <a:pt x="1098" y="1068"/>
                  </a:lnTo>
                  <a:lnTo>
                    <a:pt x="1104" y="1068"/>
                  </a:lnTo>
                  <a:lnTo>
                    <a:pt x="1104" y="1062"/>
                  </a:lnTo>
                  <a:lnTo>
                    <a:pt x="1104" y="1056"/>
                  </a:lnTo>
                  <a:lnTo>
                    <a:pt x="1104" y="1050"/>
                  </a:lnTo>
                  <a:lnTo>
                    <a:pt x="1110" y="1050"/>
                  </a:lnTo>
                  <a:lnTo>
                    <a:pt x="1110" y="1044"/>
                  </a:lnTo>
                  <a:lnTo>
                    <a:pt x="1110" y="1038"/>
                  </a:lnTo>
                  <a:lnTo>
                    <a:pt x="1110" y="1032"/>
                  </a:lnTo>
                  <a:lnTo>
                    <a:pt x="1116" y="1032"/>
                  </a:lnTo>
                  <a:lnTo>
                    <a:pt x="1116" y="1026"/>
                  </a:lnTo>
                  <a:lnTo>
                    <a:pt x="1116" y="1020"/>
                  </a:lnTo>
                  <a:lnTo>
                    <a:pt x="1116" y="1014"/>
                  </a:lnTo>
                  <a:lnTo>
                    <a:pt x="1122" y="1014"/>
                  </a:lnTo>
                  <a:lnTo>
                    <a:pt x="1122" y="1008"/>
                  </a:lnTo>
                  <a:lnTo>
                    <a:pt x="1122" y="1002"/>
                  </a:lnTo>
                  <a:lnTo>
                    <a:pt x="1122" y="996"/>
                  </a:lnTo>
                  <a:lnTo>
                    <a:pt x="1128" y="996"/>
                  </a:lnTo>
                  <a:lnTo>
                    <a:pt x="1128" y="990"/>
                  </a:lnTo>
                  <a:lnTo>
                    <a:pt x="1128" y="984"/>
                  </a:lnTo>
                  <a:lnTo>
                    <a:pt x="1128" y="978"/>
                  </a:lnTo>
                  <a:lnTo>
                    <a:pt x="1134" y="972"/>
                  </a:lnTo>
                  <a:lnTo>
                    <a:pt x="1134" y="966"/>
                  </a:lnTo>
                  <a:lnTo>
                    <a:pt x="1134" y="960"/>
                  </a:lnTo>
                  <a:lnTo>
                    <a:pt x="1140" y="954"/>
                  </a:lnTo>
                  <a:lnTo>
                    <a:pt x="1140" y="948"/>
                  </a:lnTo>
                  <a:lnTo>
                    <a:pt x="1140" y="942"/>
                  </a:lnTo>
                  <a:lnTo>
                    <a:pt x="1140" y="936"/>
                  </a:lnTo>
                  <a:lnTo>
                    <a:pt x="1146" y="936"/>
                  </a:lnTo>
                  <a:lnTo>
                    <a:pt x="1146" y="930"/>
                  </a:lnTo>
                  <a:lnTo>
                    <a:pt x="1146" y="924"/>
                  </a:lnTo>
                  <a:lnTo>
                    <a:pt x="1146" y="918"/>
                  </a:lnTo>
                  <a:lnTo>
                    <a:pt x="1152" y="918"/>
                  </a:lnTo>
                  <a:lnTo>
                    <a:pt x="1152" y="912"/>
                  </a:lnTo>
                  <a:lnTo>
                    <a:pt x="1152" y="906"/>
                  </a:lnTo>
                  <a:lnTo>
                    <a:pt x="1152" y="900"/>
                  </a:lnTo>
                  <a:lnTo>
                    <a:pt x="1158" y="894"/>
                  </a:lnTo>
                  <a:lnTo>
                    <a:pt x="1158" y="888"/>
                  </a:lnTo>
                  <a:lnTo>
                    <a:pt x="1158" y="882"/>
                  </a:lnTo>
                  <a:lnTo>
                    <a:pt x="1158" y="876"/>
                  </a:lnTo>
                  <a:lnTo>
                    <a:pt x="1164" y="870"/>
                  </a:lnTo>
                  <a:lnTo>
                    <a:pt x="1164" y="864"/>
                  </a:lnTo>
                  <a:lnTo>
                    <a:pt x="1164" y="858"/>
                  </a:lnTo>
                  <a:lnTo>
                    <a:pt x="1164" y="852"/>
                  </a:lnTo>
                  <a:lnTo>
                    <a:pt x="1170" y="852"/>
                  </a:lnTo>
                  <a:lnTo>
                    <a:pt x="1170" y="846"/>
                  </a:lnTo>
                  <a:lnTo>
                    <a:pt x="1170" y="840"/>
                  </a:lnTo>
                  <a:lnTo>
                    <a:pt x="1170" y="834"/>
                  </a:lnTo>
                  <a:lnTo>
                    <a:pt x="1170" y="828"/>
                  </a:lnTo>
                  <a:lnTo>
                    <a:pt x="1176" y="828"/>
                  </a:lnTo>
                  <a:lnTo>
                    <a:pt x="1176" y="822"/>
                  </a:lnTo>
                  <a:lnTo>
                    <a:pt x="1176" y="816"/>
                  </a:lnTo>
                  <a:lnTo>
                    <a:pt x="1176" y="810"/>
                  </a:lnTo>
                  <a:lnTo>
                    <a:pt x="1182" y="804"/>
                  </a:lnTo>
                  <a:lnTo>
                    <a:pt x="1182" y="798"/>
                  </a:lnTo>
                  <a:lnTo>
                    <a:pt x="1182" y="792"/>
                  </a:lnTo>
                  <a:lnTo>
                    <a:pt x="1182" y="786"/>
                  </a:lnTo>
                  <a:lnTo>
                    <a:pt x="1188" y="780"/>
                  </a:lnTo>
                  <a:lnTo>
                    <a:pt x="1188" y="774"/>
                  </a:lnTo>
                  <a:lnTo>
                    <a:pt x="1188" y="768"/>
                  </a:lnTo>
                  <a:lnTo>
                    <a:pt x="1188" y="762"/>
                  </a:lnTo>
                  <a:lnTo>
                    <a:pt x="1188" y="756"/>
                  </a:lnTo>
                  <a:lnTo>
                    <a:pt x="1194" y="756"/>
                  </a:lnTo>
                  <a:lnTo>
                    <a:pt x="1194" y="750"/>
                  </a:lnTo>
                  <a:lnTo>
                    <a:pt x="1194" y="744"/>
                  </a:lnTo>
                  <a:lnTo>
                    <a:pt x="1194" y="738"/>
                  </a:lnTo>
                  <a:lnTo>
                    <a:pt x="1200" y="732"/>
                  </a:lnTo>
                  <a:lnTo>
                    <a:pt x="1200" y="726"/>
                  </a:lnTo>
                  <a:lnTo>
                    <a:pt x="1200" y="720"/>
                  </a:lnTo>
                  <a:lnTo>
                    <a:pt x="1200" y="714"/>
                  </a:lnTo>
                  <a:lnTo>
                    <a:pt x="1200" y="708"/>
                  </a:lnTo>
                  <a:lnTo>
                    <a:pt x="1206" y="708"/>
                  </a:lnTo>
                  <a:lnTo>
                    <a:pt x="1206" y="702"/>
                  </a:lnTo>
                  <a:lnTo>
                    <a:pt x="1206" y="696"/>
                  </a:lnTo>
                  <a:lnTo>
                    <a:pt x="1206" y="690"/>
                  </a:lnTo>
                  <a:lnTo>
                    <a:pt x="1206" y="684"/>
                  </a:lnTo>
                  <a:lnTo>
                    <a:pt x="1212" y="684"/>
                  </a:lnTo>
                  <a:lnTo>
                    <a:pt x="1212" y="678"/>
                  </a:lnTo>
                  <a:lnTo>
                    <a:pt x="1212" y="672"/>
                  </a:lnTo>
                  <a:lnTo>
                    <a:pt x="1212" y="666"/>
                  </a:lnTo>
                  <a:lnTo>
                    <a:pt x="1212" y="660"/>
                  </a:lnTo>
                  <a:lnTo>
                    <a:pt x="1218" y="654"/>
                  </a:lnTo>
                  <a:lnTo>
                    <a:pt x="1218" y="648"/>
                  </a:lnTo>
                  <a:lnTo>
                    <a:pt x="1218" y="642"/>
                  </a:lnTo>
                  <a:lnTo>
                    <a:pt x="1218" y="636"/>
                  </a:lnTo>
                  <a:lnTo>
                    <a:pt x="1218" y="630"/>
                  </a:lnTo>
                  <a:lnTo>
                    <a:pt x="1224" y="624"/>
                  </a:lnTo>
                  <a:lnTo>
                    <a:pt x="1224" y="618"/>
                  </a:lnTo>
                  <a:lnTo>
                    <a:pt x="1224" y="612"/>
                  </a:lnTo>
                  <a:lnTo>
                    <a:pt x="1224" y="606"/>
                  </a:lnTo>
                  <a:lnTo>
                    <a:pt x="1230" y="600"/>
                  </a:lnTo>
                  <a:lnTo>
                    <a:pt x="1230" y="594"/>
                  </a:lnTo>
                  <a:lnTo>
                    <a:pt x="1230" y="588"/>
                  </a:lnTo>
                  <a:lnTo>
                    <a:pt x="1230" y="582"/>
                  </a:lnTo>
                  <a:lnTo>
                    <a:pt x="1230" y="576"/>
                  </a:lnTo>
                  <a:lnTo>
                    <a:pt x="1236" y="570"/>
                  </a:lnTo>
                  <a:lnTo>
                    <a:pt x="1236" y="564"/>
                  </a:lnTo>
                  <a:lnTo>
                    <a:pt x="1236" y="558"/>
                  </a:lnTo>
                  <a:lnTo>
                    <a:pt x="1236" y="552"/>
                  </a:lnTo>
                  <a:lnTo>
                    <a:pt x="1242" y="546"/>
                  </a:lnTo>
                  <a:lnTo>
                    <a:pt x="1242" y="540"/>
                  </a:lnTo>
                  <a:lnTo>
                    <a:pt x="1242" y="534"/>
                  </a:lnTo>
                  <a:lnTo>
                    <a:pt x="1242" y="528"/>
                  </a:lnTo>
                  <a:lnTo>
                    <a:pt x="1242" y="522"/>
                  </a:lnTo>
                  <a:lnTo>
                    <a:pt x="1248" y="516"/>
                  </a:lnTo>
                  <a:lnTo>
                    <a:pt x="1248" y="510"/>
                  </a:lnTo>
                  <a:lnTo>
                    <a:pt x="1248" y="504"/>
                  </a:lnTo>
                  <a:lnTo>
                    <a:pt x="1248" y="498"/>
                  </a:lnTo>
                  <a:lnTo>
                    <a:pt x="1248" y="492"/>
                  </a:lnTo>
                  <a:lnTo>
                    <a:pt x="1254" y="486"/>
                  </a:lnTo>
                  <a:lnTo>
                    <a:pt x="1254" y="480"/>
                  </a:lnTo>
                  <a:lnTo>
                    <a:pt x="1254" y="474"/>
                  </a:lnTo>
                  <a:lnTo>
                    <a:pt x="1254" y="468"/>
                  </a:lnTo>
                  <a:lnTo>
                    <a:pt x="1254" y="462"/>
                  </a:lnTo>
                  <a:lnTo>
                    <a:pt x="1260" y="456"/>
                  </a:lnTo>
                  <a:lnTo>
                    <a:pt x="1260" y="450"/>
                  </a:lnTo>
                  <a:lnTo>
                    <a:pt x="1260" y="444"/>
                  </a:lnTo>
                  <a:lnTo>
                    <a:pt x="1260" y="438"/>
                  </a:lnTo>
                  <a:lnTo>
                    <a:pt x="1260" y="432"/>
                  </a:lnTo>
                  <a:lnTo>
                    <a:pt x="1266" y="426"/>
                  </a:lnTo>
                  <a:lnTo>
                    <a:pt x="1266" y="420"/>
                  </a:lnTo>
                  <a:lnTo>
                    <a:pt x="1266" y="414"/>
                  </a:lnTo>
                  <a:lnTo>
                    <a:pt x="1266" y="408"/>
                  </a:lnTo>
                  <a:lnTo>
                    <a:pt x="1266" y="402"/>
                  </a:lnTo>
                  <a:lnTo>
                    <a:pt x="1272" y="396"/>
                  </a:lnTo>
                  <a:lnTo>
                    <a:pt x="1272" y="390"/>
                  </a:lnTo>
                  <a:lnTo>
                    <a:pt x="1272" y="384"/>
                  </a:lnTo>
                  <a:lnTo>
                    <a:pt x="1272" y="378"/>
                  </a:lnTo>
                  <a:lnTo>
                    <a:pt x="1272" y="372"/>
                  </a:lnTo>
                  <a:lnTo>
                    <a:pt x="1278" y="366"/>
                  </a:lnTo>
                  <a:lnTo>
                    <a:pt x="1278" y="360"/>
                  </a:lnTo>
                  <a:lnTo>
                    <a:pt x="1278" y="354"/>
                  </a:lnTo>
                  <a:lnTo>
                    <a:pt x="1278" y="348"/>
                  </a:lnTo>
                  <a:lnTo>
                    <a:pt x="1278" y="342"/>
                  </a:lnTo>
                  <a:lnTo>
                    <a:pt x="1278" y="336"/>
                  </a:lnTo>
                  <a:lnTo>
                    <a:pt x="1284" y="330"/>
                  </a:lnTo>
                  <a:lnTo>
                    <a:pt x="1284" y="324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84" y="306"/>
                  </a:lnTo>
                  <a:lnTo>
                    <a:pt x="1290" y="300"/>
                  </a:lnTo>
                  <a:lnTo>
                    <a:pt x="1290" y="294"/>
                  </a:lnTo>
                  <a:lnTo>
                    <a:pt x="1290" y="288"/>
                  </a:lnTo>
                  <a:lnTo>
                    <a:pt x="1290" y="282"/>
                  </a:lnTo>
                  <a:lnTo>
                    <a:pt x="1290" y="276"/>
                  </a:lnTo>
                  <a:lnTo>
                    <a:pt x="1290" y="270"/>
                  </a:lnTo>
                  <a:lnTo>
                    <a:pt x="1296" y="264"/>
                  </a:lnTo>
                  <a:lnTo>
                    <a:pt x="1296" y="258"/>
                  </a:lnTo>
                  <a:lnTo>
                    <a:pt x="1296" y="252"/>
                  </a:lnTo>
                  <a:lnTo>
                    <a:pt x="1296" y="246"/>
                  </a:lnTo>
                  <a:lnTo>
                    <a:pt x="1296" y="240"/>
                  </a:lnTo>
                  <a:lnTo>
                    <a:pt x="1302" y="234"/>
                  </a:lnTo>
                  <a:lnTo>
                    <a:pt x="1302" y="228"/>
                  </a:lnTo>
                  <a:lnTo>
                    <a:pt x="1302" y="222"/>
                  </a:lnTo>
                  <a:lnTo>
                    <a:pt x="1302" y="216"/>
                  </a:lnTo>
                  <a:lnTo>
                    <a:pt x="1302" y="210"/>
                  </a:lnTo>
                  <a:lnTo>
                    <a:pt x="1302" y="204"/>
                  </a:lnTo>
                  <a:lnTo>
                    <a:pt x="1308" y="198"/>
                  </a:lnTo>
                  <a:lnTo>
                    <a:pt x="1308" y="192"/>
                  </a:lnTo>
                  <a:lnTo>
                    <a:pt x="1308" y="186"/>
                  </a:lnTo>
                  <a:lnTo>
                    <a:pt x="1308" y="180"/>
                  </a:lnTo>
                  <a:lnTo>
                    <a:pt x="1308" y="174"/>
                  </a:lnTo>
                  <a:lnTo>
                    <a:pt x="1308" y="168"/>
                  </a:lnTo>
                  <a:lnTo>
                    <a:pt x="1314" y="162"/>
                  </a:lnTo>
                  <a:lnTo>
                    <a:pt x="1314" y="156"/>
                  </a:lnTo>
                  <a:lnTo>
                    <a:pt x="1314" y="150"/>
                  </a:lnTo>
                  <a:lnTo>
                    <a:pt x="1314" y="144"/>
                  </a:lnTo>
                  <a:lnTo>
                    <a:pt x="1320" y="138"/>
                  </a:lnTo>
                  <a:lnTo>
                    <a:pt x="1320" y="132"/>
                  </a:lnTo>
                  <a:lnTo>
                    <a:pt x="1320" y="126"/>
                  </a:lnTo>
                  <a:lnTo>
                    <a:pt x="1320" y="120"/>
                  </a:lnTo>
                  <a:lnTo>
                    <a:pt x="1320" y="114"/>
                  </a:lnTo>
                  <a:lnTo>
                    <a:pt x="1326" y="108"/>
                  </a:lnTo>
                  <a:lnTo>
                    <a:pt x="1326" y="102"/>
                  </a:lnTo>
                  <a:lnTo>
                    <a:pt x="1326" y="96"/>
                  </a:lnTo>
                  <a:lnTo>
                    <a:pt x="1326" y="90"/>
                  </a:lnTo>
                  <a:lnTo>
                    <a:pt x="1326" y="84"/>
                  </a:lnTo>
                  <a:lnTo>
                    <a:pt x="1332" y="84"/>
                  </a:lnTo>
                  <a:lnTo>
                    <a:pt x="1332" y="78"/>
                  </a:lnTo>
                  <a:lnTo>
                    <a:pt x="1332" y="72"/>
                  </a:lnTo>
                  <a:lnTo>
                    <a:pt x="1332" y="66"/>
                  </a:lnTo>
                  <a:lnTo>
                    <a:pt x="1338" y="60"/>
                  </a:lnTo>
                  <a:lnTo>
                    <a:pt x="1338" y="54"/>
                  </a:lnTo>
                  <a:lnTo>
                    <a:pt x="1338" y="48"/>
                  </a:lnTo>
                  <a:lnTo>
                    <a:pt x="1338" y="42"/>
                  </a:lnTo>
                  <a:lnTo>
                    <a:pt x="1344" y="36"/>
                  </a:lnTo>
                  <a:lnTo>
                    <a:pt x="1344" y="30"/>
                  </a:lnTo>
                  <a:lnTo>
                    <a:pt x="1344" y="24"/>
                  </a:lnTo>
                  <a:lnTo>
                    <a:pt x="1350" y="24"/>
                  </a:lnTo>
                  <a:lnTo>
                    <a:pt x="1350" y="18"/>
                  </a:lnTo>
                  <a:lnTo>
                    <a:pt x="1356" y="12"/>
                  </a:lnTo>
                  <a:lnTo>
                    <a:pt x="1356" y="6"/>
                  </a:lnTo>
                  <a:lnTo>
                    <a:pt x="1362" y="6"/>
                  </a:lnTo>
                  <a:lnTo>
                    <a:pt x="1362" y="0"/>
                  </a:lnTo>
                  <a:lnTo>
                    <a:pt x="1368" y="0"/>
                  </a:lnTo>
                  <a:lnTo>
                    <a:pt x="1374" y="0"/>
                  </a:lnTo>
                  <a:lnTo>
                    <a:pt x="1380" y="0"/>
                  </a:lnTo>
                  <a:lnTo>
                    <a:pt x="1386" y="6"/>
                  </a:lnTo>
                  <a:lnTo>
                    <a:pt x="1386" y="12"/>
                  </a:lnTo>
                  <a:lnTo>
                    <a:pt x="1392" y="12"/>
                  </a:lnTo>
                  <a:lnTo>
                    <a:pt x="1392" y="18"/>
                  </a:lnTo>
                  <a:lnTo>
                    <a:pt x="1392" y="24"/>
                  </a:lnTo>
                  <a:lnTo>
                    <a:pt x="1398" y="24"/>
                  </a:lnTo>
                  <a:lnTo>
                    <a:pt x="1398" y="30"/>
                  </a:lnTo>
                  <a:lnTo>
                    <a:pt x="1398" y="36"/>
                  </a:lnTo>
                  <a:lnTo>
                    <a:pt x="1404" y="36"/>
                  </a:lnTo>
                  <a:lnTo>
                    <a:pt x="1404" y="42"/>
                  </a:lnTo>
                  <a:lnTo>
                    <a:pt x="1404" y="48"/>
                  </a:lnTo>
                  <a:lnTo>
                    <a:pt x="1404" y="54"/>
                  </a:lnTo>
                  <a:lnTo>
                    <a:pt x="1410" y="54"/>
                  </a:lnTo>
                  <a:lnTo>
                    <a:pt x="1410" y="60"/>
                  </a:lnTo>
                  <a:lnTo>
                    <a:pt x="1410" y="66"/>
                  </a:lnTo>
                  <a:lnTo>
                    <a:pt x="1410" y="72"/>
                  </a:lnTo>
                  <a:lnTo>
                    <a:pt x="1416" y="72"/>
                  </a:lnTo>
                  <a:lnTo>
                    <a:pt x="1416" y="78"/>
                  </a:lnTo>
                  <a:lnTo>
                    <a:pt x="1416" y="84"/>
                  </a:lnTo>
                  <a:lnTo>
                    <a:pt x="1416" y="90"/>
                  </a:lnTo>
                  <a:lnTo>
                    <a:pt x="1422" y="90"/>
                  </a:lnTo>
                  <a:lnTo>
                    <a:pt x="1422" y="96"/>
                  </a:lnTo>
                  <a:lnTo>
                    <a:pt x="1422" y="102"/>
                  </a:lnTo>
                  <a:lnTo>
                    <a:pt x="1422" y="108"/>
                  </a:lnTo>
                  <a:lnTo>
                    <a:pt x="1428" y="108"/>
                  </a:lnTo>
                  <a:lnTo>
                    <a:pt x="1428" y="114"/>
                  </a:lnTo>
                  <a:lnTo>
                    <a:pt x="1428" y="120"/>
                  </a:lnTo>
                  <a:lnTo>
                    <a:pt x="1434" y="126"/>
                  </a:lnTo>
                  <a:lnTo>
                    <a:pt x="1434" y="132"/>
                  </a:lnTo>
                  <a:lnTo>
                    <a:pt x="1434" y="138"/>
                  </a:lnTo>
                  <a:lnTo>
                    <a:pt x="1440" y="144"/>
                  </a:lnTo>
                  <a:lnTo>
                    <a:pt x="1440" y="150"/>
                  </a:lnTo>
                  <a:lnTo>
                    <a:pt x="1440" y="156"/>
                  </a:lnTo>
                  <a:lnTo>
                    <a:pt x="1446" y="162"/>
                  </a:lnTo>
                  <a:lnTo>
                    <a:pt x="1446" y="168"/>
                  </a:lnTo>
                  <a:lnTo>
                    <a:pt x="1446" y="174"/>
                  </a:lnTo>
                  <a:lnTo>
                    <a:pt x="1452" y="174"/>
                  </a:lnTo>
                  <a:lnTo>
                    <a:pt x="1452" y="180"/>
                  </a:lnTo>
                  <a:lnTo>
                    <a:pt x="1452" y="186"/>
                  </a:lnTo>
                  <a:lnTo>
                    <a:pt x="1452" y="192"/>
                  </a:lnTo>
                  <a:lnTo>
                    <a:pt x="1458" y="192"/>
                  </a:lnTo>
                  <a:lnTo>
                    <a:pt x="1458" y="198"/>
                  </a:lnTo>
                  <a:lnTo>
                    <a:pt x="1458" y="204"/>
                  </a:lnTo>
                  <a:lnTo>
                    <a:pt x="1464" y="210"/>
                  </a:lnTo>
                  <a:lnTo>
                    <a:pt x="1464" y="216"/>
                  </a:lnTo>
                  <a:lnTo>
                    <a:pt x="1464" y="222"/>
                  </a:lnTo>
                  <a:lnTo>
                    <a:pt x="1470" y="228"/>
                  </a:lnTo>
                  <a:lnTo>
                    <a:pt x="1470" y="234"/>
                  </a:lnTo>
                  <a:lnTo>
                    <a:pt x="1470" y="240"/>
                  </a:lnTo>
                  <a:lnTo>
                    <a:pt x="1476" y="240"/>
                  </a:lnTo>
                  <a:lnTo>
                    <a:pt x="1476" y="246"/>
                  </a:lnTo>
                  <a:lnTo>
                    <a:pt x="1476" y="252"/>
                  </a:lnTo>
                  <a:lnTo>
                    <a:pt x="1482" y="258"/>
                  </a:lnTo>
                  <a:lnTo>
                    <a:pt x="1482" y="264"/>
                  </a:lnTo>
                  <a:lnTo>
                    <a:pt x="1482" y="270"/>
                  </a:lnTo>
                  <a:lnTo>
                    <a:pt x="1488" y="276"/>
                  </a:lnTo>
                  <a:lnTo>
                    <a:pt x="1488" y="282"/>
                  </a:lnTo>
                  <a:lnTo>
                    <a:pt x="1488" y="288"/>
                  </a:lnTo>
                  <a:lnTo>
                    <a:pt x="1494" y="288"/>
                  </a:lnTo>
                  <a:lnTo>
                    <a:pt x="1494" y="294"/>
                  </a:lnTo>
                  <a:lnTo>
                    <a:pt x="1494" y="300"/>
                  </a:lnTo>
                  <a:lnTo>
                    <a:pt x="1500" y="306"/>
                  </a:lnTo>
                  <a:lnTo>
                    <a:pt x="1500" y="312"/>
                  </a:lnTo>
                  <a:lnTo>
                    <a:pt x="1500" y="318"/>
                  </a:lnTo>
                  <a:lnTo>
                    <a:pt x="1506" y="324"/>
                  </a:lnTo>
                  <a:lnTo>
                    <a:pt x="1506" y="330"/>
                  </a:lnTo>
                  <a:lnTo>
                    <a:pt x="1512" y="336"/>
                  </a:lnTo>
                  <a:lnTo>
                    <a:pt x="1512" y="342"/>
                  </a:lnTo>
                  <a:lnTo>
                    <a:pt x="1512" y="348"/>
                  </a:lnTo>
                  <a:lnTo>
                    <a:pt x="1518" y="354"/>
                  </a:lnTo>
                  <a:lnTo>
                    <a:pt x="1518" y="360"/>
                  </a:lnTo>
                  <a:lnTo>
                    <a:pt x="1518" y="366"/>
                  </a:lnTo>
                  <a:lnTo>
                    <a:pt x="1524" y="366"/>
                  </a:lnTo>
                  <a:lnTo>
                    <a:pt x="1524" y="372"/>
                  </a:lnTo>
                  <a:lnTo>
                    <a:pt x="1524" y="378"/>
                  </a:lnTo>
                  <a:lnTo>
                    <a:pt x="1530" y="384"/>
                  </a:lnTo>
                  <a:lnTo>
                    <a:pt x="1530" y="390"/>
                  </a:lnTo>
                  <a:lnTo>
                    <a:pt x="1530" y="396"/>
                  </a:lnTo>
                  <a:lnTo>
                    <a:pt x="1536" y="396"/>
                  </a:lnTo>
                  <a:lnTo>
                    <a:pt x="1536" y="402"/>
                  </a:lnTo>
                  <a:lnTo>
                    <a:pt x="1536" y="408"/>
                  </a:lnTo>
                  <a:lnTo>
                    <a:pt x="1542" y="408"/>
                  </a:lnTo>
                  <a:lnTo>
                    <a:pt x="1542" y="414"/>
                  </a:lnTo>
                  <a:lnTo>
                    <a:pt x="1542" y="420"/>
                  </a:lnTo>
                  <a:lnTo>
                    <a:pt x="1542" y="426"/>
                  </a:lnTo>
                  <a:lnTo>
                    <a:pt x="1548" y="426"/>
                  </a:lnTo>
                  <a:lnTo>
                    <a:pt x="1548" y="432"/>
                  </a:lnTo>
                  <a:lnTo>
                    <a:pt x="1548" y="438"/>
                  </a:lnTo>
                  <a:lnTo>
                    <a:pt x="1554" y="444"/>
                  </a:lnTo>
                  <a:lnTo>
                    <a:pt x="1554" y="450"/>
                  </a:lnTo>
                  <a:lnTo>
                    <a:pt x="1560" y="456"/>
                  </a:lnTo>
                  <a:lnTo>
                    <a:pt x="1560" y="462"/>
                  </a:lnTo>
                  <a:lnTo>
                    <a:pt x="1560" y="468"/>
                  </a:lnTo>
                  <a:lnTo>
                    <a:pt x="1566" y="468"/>
                  </a:lnTo>
                  <a:lnTo>
                    <a:pt x="1566" y="474"/>
                  </a:lnTo>
                  <a:lnTo>
                    <a:pt x="1566" y="480"/>
                  </a:lnTo>
                  <a:lnTo>
                    <a:pt x="1572" y="486"/>
                  </a:lnTo>
                  <a:lnTo>
                    <a:pt x="1572" y="492"/>
                  </a:lnTo>
                  <a:lnTo>
                    <a:pt x="1572" y="498"/>
                  </a:lnTo>
                  <a:lnTo>
                    <a:pt x="1578" y="498"/>
                  </a:lnTo>
                  <a:lnTo>
                    <a:pt x="1578" y="504"/>
                  </a:lnTo>
                  <a:lnTo>
                    <a:pt x="1578" y="510"/>
                  </a:lnTo>
                  <a:lnTo>
                    <a:pt x="1584" y="516"/>
                  </a:lnTo>
                  <a:lnTo>
                    <a:pt x="1584" y="522"/>
                  </a:lnTo>
                  <a:lnTo>
                    <a:pt x="1590" y="528"/>
                  </a:lnTo>
                  <a:lnTo>
                    <a:pt x="1590" y="534"/>
                  </a:lnTo>
                  <a:lnTo>
                    <a:pt x="1590" y="540"/>
                  </a:lnTo>
                  <a:lnTo>
                    <a:pt x="1596" y="540"/>
                  </a:lnTo>
                  <a:lnTo>
                    <a:pt x="1596" y="546"/>
                  </a:lnTo>
                  <a:lnTo>
                    <a:pt x="1596" y="552"/>
                  </a:lnTo>
                  <a:lnTo>
                    <a:pt x="1602" y="552"/>
                  </a:lnTo>
                  <a:lnTo>
                    <a:pt x="1602" y="558"/>
                  </a:lnTo>
                  <a:lnTo>
                    <a:pt x="1602" y="564"/>
                  </a:lnTo>
                  <a:lnTo>
                    <a:pt x="1608" y="570"/>
                  </a:lnTo>
                  <a:lnTo>
                    <a:pt x="1608" y="576"/>
                  </a:lnTo>
                  <a:lnTo>
                    <a:pt x="1608" y="582"/>
                  </a:lnTo>
                  <a:lnTo>
                    <a:pt x="1614" y="582"/>
                  </a:lnTo>
                  <a:lnTo>
                    <a:pt x="1614" y="588"/>
                  </a:lnTo>
                  <a:lnTo>
                    <a:pt x="1614" y="594"/>
                  </a:lnTo>
                  <a:lnTo>
                    <a:pt x="1620" y="594"/>
                  </a:lnTo>
                  <a:lnTo>
                    <a:pt x="1620" y="600"/>
                  </a:lnTo>
                  <a:lnTo>
                    <a:pt x="1620" y="606"/>
                  </a:lnTo>
                  <a:lnTo>
                    <a:pt x="1626" y="606"/>
                  </a:lnTo>
                  <a:lnTo>
                    <a:pt x="1626" y="612"/>
                  </a:lnTo>
                  <a:lnTo>
                    <a:pt x="1626" y="618"/>
                  </a:lnTo>
                  <a:lnTo>
                    <a:pt x="1632" y="618"/>
                  </a:lnTo>
                  <a:lnTo>
                    <a:pt x="1632" y="624"/>
                  </a:lnTo>
                  <a:lnTo>
                    <a:pt x="1632" y="630"/>
                  </a:lnTo>
                  <a:lnTo>
                    <a:pt x="1638" y="636"/>
                  </a:lnTo>
                  <a:lnTo>
                    <a:pt x="1638" y="642"/>
                  </a:lnTo>
                  <a:lnTo>
                    <a:pt x="1644" y="642"/>
                  </a:lnTo>
                  <a:lnTo>
                    <a:pt x="1644" y="648"/>
                  </a:lnTo>
                  <a:lnTo>
                    <a:pt x="1644" y="654"/>
                  </a:lnTo>
                  <a:lnTo>
                    <a:pt x="1650" y="660"/>
                  </a:lnTo>
                  <a:lnTo>
                    <a:pt x="1650" y="666"/>
                  </a:lnTo>
                  <a:lnTo>
                    <a:pt x="1650" y="672"/>
                  </a:lnTo>
                  <a:lnTo>
                    <a:pt x="1656" y="672"/>
                  </a:lnTo>
                  <a:lnTo>
                    <a:pt x="1656" y="678"/>
                  </a:lnTo>
                  <a:lnTo>
                    <a:pt x="1656" y="684"/>
                  </a:lnTo>
                  <a:lnTo>
                    <a:pt x="1662" y="684"/>
                  </a:lnTo>
                  <a:lnTo>
                    <a:pt x="1662" y="690"/>
                  </a:lnTo>
                  <a:lnTo>
                    <a:pt x="1662" y="696"/>
                  </a:lnTo>
                  <a:lnTo>
                    <a:pt x="1668" y="696"/>
                  </a:lnTo>
                  <a:lnTo>
                    <a:pt x="1668" y="702"/>
                  </a:lnTo>
                  <a:lnTo>
                    <a:pt x="1668" y="708"/>
                  </a:lnTo>
                  <a:lnTo>
                    <a:pt x="1674" y="708"/>
                  </a:lnTo>
                  <a:lnTo>
                    <a:pt x="1674" y="714"/>
                  </a:lnTo>
                  <a:lnTo>
                    <a:pt x="1674" y="720"/>
                  </a:lnTo>
                  <a:lnTo>
                    <a:pt x="1680" y="720"/>
                  </a:lnTo>
                  <a:lnTo>
                    <a:pt x="1680" y="726"/>
                  </a:lnTo>
                  <a:lnTo>
                    <a:pt x="1680" y="732"/>
                  </a:lnTo>
                  <a:lnTo>
                    <a:pt x="1686" y="732"/>
                  </a:lnTo>
                  <a:lnTo>
                    <a:pt x="1686" y="738"/>
                  </a:lnTo>
                  <a:lnTo>
                    <a:pt x="1686" y="744"/>
                  </a:lnTo>
                  <a:lnTo>
                    <a:pt x="1692" y="744"/>
                  </a:lnTo>
                  <a:lnTo>
                    <a:pt x="1692" y="750"/>
                  </a:lnTo>
                  <a:lnTo>
                    <a:pt x="1692" y="756"/>
                  </a:lnTo>
                  <a:lnTo>
                    <a:pt x="1698" y="756"/>
                  </a:lnTo>
                  <a:lnTo>
                    <a:pt x="1698" y="762"/>
                  </a:lnTo>
                  <a:lnTo>
                    <a:pt x="1704" y="768"/>
                  </a:lnTo>
                  <a:lnTo>
                    <a:pt x="1704" y="774"/>
                  </a:lnTo>
                  <a:lnTo>
                    <a:pt x="1710" y="780"/>
                  </a:lnTo>
                  <a:lnTo>
                    <a:pt x="1710" y="786"/>
                  </a:lnTo>
                  <a:lnTo>
                    <a:pt x="1716" y="786"/>
                  </a:lnTo>
                  <a:lnTo>
                    <a:pt x="1716" y="792"/>
                  </a:lnTo>
                  <a:lnTo>
                    <a:pt x="1716" y="798"/>
                  </a:lnTo>
                  <a:lnTo>
                    <a:pt x="1722" y="798"/>
                  </a:lnTo>
                  <a:lnTo>
                    <a:pt x="1722" y="804"/>
                  </a:lnTo>
                  <a:lnTo>
                    <a:pt x="1722" y="810"/>
                  </a:lnTo>
                  <a:lnTo>
                    <a:pt x="1728" y="810"/>
                  </a:lnTo>
                  <a:lnTo>
                    <a:pt x="1728" y="816"/>
                  </a:lnTo>
                  <a:lnTo>
                    <a:pt x="1728" y="822"/>
                  </a:lnTo>
                  <a:lnTo>
                    <a:pt x="1734" y="822"/>
                  </a:lnTo>
                  <a:lnTo>
                    <a:pt x="1734" y="828"/>
                  </a:lnTo>
                  <a:lnTo>
                    <a:pt x="1734" y="834"/>
                  </a:lnTo>
                  <a:lnTo>
                    <a:pt x="1740" y="834"/>
                  </a:lnTo>
                  <a:lnTo>
                    <a:pt x="1740" y="840"/>
                  </a:lnTo>
                  <a:lnTo>
                    <a:pt x="1746" y="846"/>
                  </a:lnTo>
                  <a:lnTo>
                    <a:pt x="1746" y="852"/>
                  </a:lnTo>
                  <a:lnTo>
                    <a:pt x="1752" y="852"/>
                  </a:lnTo>
                  <a:lnTo>
                    <a:pt x="1752" y="858"/>
                  </a:lnTo>
                  <a:lnTo>
                    <a:pt x="1752" y="864"/>
                  </a:lnTo>
                  <a:lnTo>
                    <a:pt x="1758" y="864"/>
                  </a:lnTo>
                  <a:lnTo>
                    <a:pt x="1758" y="870"/>
                  </a:lnTo>
                  <a:lnTo>
                    <a:pt x="1758" y="876"/>
                  </a:lnTo>
                  <a:lnTo>
                    <a:pt x="1764" y="876"/>
                  </a:lnTo>
                  <a:lnTo>
                    <a:pt x="1764" y="882"/>
                  </a:lnTo>
                  <a:lnTo>
                    <a:pt x="1770" y="888"/>
                  </a:lnTo>
                  <a:lnTo>
                    <a:pt x="1770" y="894"/>
                  </a:lnTo>
                  <a:lnTo>
                    <a:pt x="1776" y="894"/>
                  </a:lnTo>
                  <a:lnTo>
                    <a:pt x="1776" y="900"/>
                  </a:lnTo>
                  <a:lnTo>
                    <a:pt x="1776" y="906"/>
                  </a:lnTo>
                  <a:lnTo>
                    <a:pt x="1782" y="906"/>
                  </a:lnTo>
                  <a:lnTo>
                    <a:pt x="1782" y="912"/>
                  </a:lnTo>
                  <a:lnTo>
                    <a:pt x="1788" y="918"/>
                  </a:lnTo>
                  <a:lnTo>
                    <a:pt x="1788" y="924"/>
                  </a:lnTo>
                  <a:lnTo>
                    <a:pt x="1794" y="924"/>
                  </a:lnTo>
                  <a:lnTo>
                    <a:pt x="1794" y="930"/>
                  </a:lnTo>
                  <a:lnTo>
                    <a:pt x="1794" y="936"/>
                  </a:lnTo>
                  <a:lnTo>
                    <a:pt x="1800" y="936"/>
                  </a:lnTo>
                  <a:lnTo>
                    <a:pt x="1800" y="942"/>
                  </a:lnTo>
                  <a:lnTo>
                    <a:pt x="1806" y="942"/>
                  </a:lnTo>
                  <a:lnTo>
                    <a:pt x="1806" y="948"/>
                  </a:lnTo>
                  <a:lnTo>
                    <a:pt x="1806" y="954"/>
                  </a:lnTo>
                  <a:lnTo>
                    <a:pt x="1812" y="954"/>
                  </a:lnTo>
                  <a:lnTo>
                    <a:pt x="1812" y="960"/>
                  </a:lnTo>
                  <a:lnTo>
                    <a:pt x="1818" y="960"/>
                  </a:lnTo>
                  <a:lnTo>
                    <a:pt x="1818" y="966"/>
                  </a:lnTo>
                  <a:lnTo>
                    <a:pt x="1818" y="972"/>
                  </a:lnTo>
                  <a:lnTo>
                    <a:pt x="1824" y="972"/>
                  </a:lnTo>
                  <a:lnTo>
                    <a:pt x="1824" y="978"/>
                  </a:lnTo>
                  <a:lnTo>
                    <a:pt x="1830" y="984"/>
                  </a:lnTo>
                  <a:lnTo>
                    <a:pt x="1830" y="990"/>
                  </a:lnTo>
                  <a:lnTo>
                    <a:pt x="1836" y="990"/>
                  </a:lnTo>
                  <a:lnTo>
                    <a:pt x="1836" y="996"/>
                  </a:lnTo>
                  <a:lnTo>
                    <a:pt x="1842" y="996"/>
                  </a:lnTo>
                  <a:lnTo>
                    <a:pt x="1842" y="1002"/>
                  </a:lnTo>
                  <a:lnTo>
                    <a:pt x="1842" y="1008"/>
                  </a:lnTo>
                  <a:lnTo>
                    <a:pt x="1848" y="1008"/>
                  </a:lnTo>
                  <a:lnTo>
                    <a:pt x="1848" y="1014"/>
                  </a:lnTo>
                  <a:lnTo>
                    <a:pt x="1854" y="1014"/>
                  </a:lnTo>
                  <a:lnTo>
                    <a:pt x="1854" y="1020"/>
                  </a:lnTo>
                  <a:lnTo>
                    <a:pt x="1854" y="1026"/>
                  </a:lnTo>
                  <a:lnTo>
                    <a:pt x="1860" y="1026"/>
                  </a:lnTo>
                  <a:lnTo>
                    <a:pt x="1860" y="1032"/>
                  </a:lnTo>
                  <a:lnTo>
                    <a:pt x="1866" y="1032"/>
                  </a:lnTo>
                  <a:lnTo>
                    <a:pt x="1866" y="1038"/>
                  </a:lnTo>
                  <a:lnTo>
                    <a:pt x="1872" y="1038"/>
                  </a:lnTo>
                  <a:lnTo>
                    <a:pt x="1872" y="1044"/>
                  </a:lnTo>
                  <a:lnTo>
                    <a:pt x="1872" y="1050"/>
                  </a:lnTo>
                  <a:lnTo>
                    <a:pt x="1878" y="1050"/>
                  </a:lnTo>
                  <a:lnTo>
                    <a:pt x="1878" y="1056"/>
                  </a:lnTo>
                  <a:lnTo>
                    <a:pt x="1884" y="1056"/>
                  </a:lnTo>
                  <a:lnTo>
                    <a:pt x="1884" y="1062"/>
                  </a:lnTo>
                  <a:lnTo>
                    <a:pt x="1890" y="1062"/>
                  </a:lnTo>
                  <a:lnTo>
                    <a:pt x="1890" y="1068"/>
                  </a:lnTo>
                  <a:lnTo>
                    <a:pt x="1896" y="1074"/>
                  </a:lnTo>
                  <a:lnTo>
                    <a:pt x="1896" y="1080"/>
                  </a:lnTo>
                  <a:lnTo>
                    <a:pt x="1902" y="1080"/>
                  </a:lnTo>
                  <a:lnTo>
                    <a:pt x="1902" y="1086"/>
                  </a:lnTo>
                  <a:lnTo>
                    <a:pt x="1908" y="1086"/>
                  </a:lnTo>
                  <a:lnTo>
                    <a:pt x="1908" y="1092"/>
                  </a:lnTo>
                  <a:lnTo>
                    <a:pt x="1914" y="1092"/>
                  </a:lnTo>
                  <a:lnTo>
                    <a:pt x="1914" y="1098"/>
                  </a:lnTo>
                  <a:lnTo>
                    <a:pt x="1920" y="1104"/>
                  </a:lnTo>
                  <a:lnTo>
                    <a:pt x="1926" y="1110"/>
                  </a:lnTo>
                  <a:lnTo>
                    <a:pt x="1926" y="1116"/>
                  </a:lnTo>
                  <a:lnTo>
                    <a:pt x="1932" y="1116"/>
                  </a:lnTo>
                  <a:lnTo>
                    <a:pt x="1932" y="1122"/>
                  </a:lnTo>
                  <a:lnTo>
                    <a:pt x="1938" y="1122"/>
                  </a:lnTo>
                  <a:lnTo>
                    <a:pt x="1938" y="1128"/>
                  </a:lnTo>
                  <a:lnTo>
                    <a:pt x="1944" y="1128"/>
                  </a:lnTo>
                  <a:lnTo>
                    <a:pt x="1944" y="1134"/>
                  </a:lnTo>
                  <a:lnTo>
                    <a:pt x="1950" y="1134"/>
                  </a:lnTo>
                  <a:lnTo>
                    <a:pt x="1950" y="1140"/>
                  </a:lnTo>
                  <a:lnTo>
                    <a:pt x="1956" y="1140"/>
                  </a:lnTo>
                  <a:lnTo>
                    <a:pt x="1956" y="1146"/>
                  </a:lnTo>
                  <a:lnTo>
                    <a:pt x="1962" y="1146"/>
                  </a:lnTo>
                  <a:lnTo>
                    <a:pt x="1962" y="1152"/>
                  </a:lnTo>
                  <a:lnTo>
                    <a:pt x="1968" y="1152"/>
                  </a:lnTo>
                  <a:lnTo>
                    <a:pt x="1968" y="1158"/>
                  </a:lnTo>
                  <a:lnTo>
                    <a:pt x="1974" y="1158"/>
                  </a:lnTo>
                  <a:lnTo>
                    <a:pt x="1974" y="1164"/>
                  </a:lnTo>
                  <a:lnTo>
                    <a:pt x="1980" y="1164"/>
                  </a:lnTo>
                  <a:lnTo>
                    <a:pt x="1980" y="1170"/>
                  </a:lnTo>
                  <a:lnTo>
                    <a:pt x="1986" y="1170"/>
                  </a:lnTo>
                  <a:lnTo>
                    <a:pt x="1986" y="1176"/>
                  </a:lnTo>
                  <a:lnTo>
                    <a:pt x="1992" y="1176"/>
                  </a:lnTo>
                  <a:lnTo>
                    <a:pt x="1992" y="1182"/>
                  </a:lnTo>
                  <a:lnTo>
                    <a:pt x="1998" y="1182"/>
                  </a:lnTo>
                  <a:lnTo>
                    <a:pt x="1998" y="1188"/>
                  </a:lnTo>
                  <a:lnTo>
                    <a:pt x="2004" y="1188"/>
                  </a:lnTo>
                  <a:lnTo>
                    <a:pt x="2004" y="1194"/>
                  </a:lnTo>
                  <a:lnTo>
                    <a:pt x="2010" y="1194"/>
                  </a:lnTo>
                  <a:lnTo>
                    <a:pt x="2010" y="1200"/>
                  </a:lnTo>
                  <a:lnTo>
                    <a:pt x="2016" y="1200"/>
                  </a:lnTo>
                  <a:lnTo>
                    <a:pt x="2022" y="1206"/>
                  </a:lnTo>
                  <a:lnTo>
                    <a:pt x="2028" y="1206"/>
                  </a:lnTo>
                  <a:lnTo>
                    <a:pt x="2028" y="1212"/>
                  </a:lnTo>
                  <a:lnTo>
                    <a:pt x="2034" y="1212"/>
                  </a:lnTo>
                  <a:lnTo>
                    <a:pt x="2034" y="1218"/>
                  </a:lnTo>
                  <a:lnTo>
                    <a:pt x="2040" y="1218"/>
                  </a:lnTo>
                  <a:lnTo>
                    <a:pt x="2040" y="1224"/>
                  </a:lnTo>
                  <a:lnTo>
                    <a:pt x="2046" y="1224"/>
                  </a:lnTo>
                  <a:lnTo>
                    <a:pt x="2052" y="1224"/>
                  </a:lnTo>
                  <a:lnTo>
                    <a:pt x="2052" y="1230"/>
                  </a:lnTo>
                  <a:lnTo>
                    <a:pt x="2058" y="1230"/>
                  </a:lnTo>
                  <a:lnTo>
                    <a:pt x="2058" y="1236"/>
                  </a:lnTo>
                  <a:lnTo>
                    <a:pt x="2064" y="1236"/>
                  </a:lnTo>
                  <a:lnTo>
                    <a:pt x="2070" y="1236"/>
                  </a:lnTo>
                  <a:lnTo>
                    <a:pt x="2070" y="1242"/>
                  </a:lnTo>
                  <a:lnTo>
                    <a:pt x="2076" y="1242"/>
                  </a:lnTo>
                  <a:lnTo>
                    <a:pt x="2076" y="1248"/>
                  </a:lnTo>
                  <a:lnTo>
                    <a:pt x="2082" y="1248"/>
                  </a:lnTo>
                  <a:lnTo>
                    <a:pt x="2088" y="1248"/>
                  </a:lnTo>
                  <a:lnTo>
                    <a:pt x="2088" y="1254"/>
                  </a:lnTo>
                  <a:lnTo>
                    <a:pt x="2094" y="1254"/>
                  </a:lnTo>
                  <a:lnTo>
                    <a:pt x="2100" y="1260"/>
                  </a:lnTo>
                  <a:lnTo>
                    <a:pt x="2106" y="1260"/>
                  </a:lnTo>
                  <a:lnTo>
                    <a:pt x="2106" y="1266"/>
                  </a:lnTo>
                  <a:lnTo>
                    <a:pt x="2112" y="1266"/>
                  </a:lnTo>
                  <a:lnTo>
                    <a:pt x="2118" y="1266"/>
                  </a:lnTo>
                  <a:lnTo>
                    <a:pt x="2118" y="1272"/>
                  </a:lnTo>
                  <a:lnTo>
                    <a:pt x="2124" y="1272"/>
                  </a:lnTo>
                  <a:lnTo>
                    <a:pt x="2130" y="1272"/>
                  </a:lnTo>
                  <a:lnTo>
                    <a:pt x="2130" y="1278"/>
                  </a:lnTo>
                  <a:lnTo>
                    <a:pt x="2136" y="1278"/>
                  </a:lnTo>
                  <a:lnTo>
                    <a:pt x="2142" y="1278"/>
                  </a:lnTo>
                  <a:lnTo>
                    <a:pt x="2148" y="1278"/>
                  </a:lnTo>
                  <a:lnTo>
                    <a:pt x="2148" y="1284"/>
                  </a:lnTo>
                  <a:lnTo>
                    <a:pt x="2154" y="1284"/>
                  </a:lnTo>
                  <a:lnTo>
                    <a:pt x="2160" y="1284"/>
                  </a:lnTo>
                  <a:lnTo>
                    <a:pt x="2166" y="1290"/>
                  </a:lnTo>
                  <a:lnTo>
                    <a:pt x="2172" y="1290"/>
                  </a:lnTo>
                  <a:lnTo>
                    <a:pt x="2178" y="1290"/>
                  </a:lnTo>
                  <a:lnTo>
                    <a:pt x="2184" y="1290"/>
                  </a:lnTo>
                  <a:lnTo>
                    <a:pt x="2184" y="1296"/>
                  </a:lnTo>
                  <a:lnTo>
                    <a:pt x="2190" y="1296"/>
                  </a:lnTo>
                  <a:lnTo>
                    <a:pt x="2196" y="1296"/>
                  </a:lnTo>
                  <a:lnTo>
                    <a:pt x="2202" y="1296"/>
                  </a:lnTo>
                  <a:lnTo>
                    <a:pt x="2208" y="1296"/>
                  </a:lnTo>
                  <a:lnTo>
                    <a:pt x="2208" y="1302"/>
                  </a:lnTo>
                  <a:lnTo>
                    <a:pt x="2214" y="1302"/>
                  </a:lnTo>
                  <a:lnTo>
                    <a:pt x="2220" y="1302"/>
                  </a:lnTo>
                  <a:lnTo>
                    <a:pt x="2226" y="1302"/>
                  </a:lnTo>
                  <a:lnTo>
                    <a:pt x="2232" y="1302"/>
                  </a:lnTo>
                  <a:lnTo>
                    <a:pt x="2238" y="1302"/>
                  </a:lnTo>
                  <a:lnTo>
                    <a:pt x="2244" y="1302"/>
                  </a:lnTo>
                  <a:lnTo>
                    <a:pt x="2250" y="1302"/>
                  </a:lnTo>
                  <a:lnTo>
                    <a:pt x="2256" y="1302"/>
                  </a:lnTo>
                  <a:lnTo>
                    <a:pt x="2262" y="1302"/>
                  </a:lnTo>
                  <a:lnTo>
                    <a:pt x="2268" y="1302"/>
                  </a:lnTo>
                  <a:lnTo>
                    <a:pt x="2274" y="1302"/>
                  </a:lnTo>
                  <a:lnTo>
                    <a:pt x="2280" y="1302"/>
                  </a:lnTo>
                  <a:lnTo>
                    <a:pt x="2286" y="1302"/>
                  </a:lnTo>
                  <a:lnTo>
                    <a:pt x="2292" y="1302"/>
                  </a:lnTo>
                  <a:lnTo>
                    <a:pt x="2298" y="1302"/>
                  </a:lnTo>
                  <a:lnTo>
                    <a:pt x="2304" y="1302"/>
                  </a:lnTo>
                  <a:lnTo>
                    <a:pt x="2310" y="1302"/>
                  </a:lnTo>
                  <a:lnTo>
                    <a:pt x="2316" y="1302"/>
                  </a:lnTo>
                  <a:lnTo>
                    <a:pt x="2322" y="1302"/>
                  </a:lnTo>
                  <a:lnTo>
                    <a:pt x="2328" y="1302"/>
                  </a:lnTo>
                  <a:lnTo>
                    <a:pt x="2334" y="1302"/>
                  </a:lnTo>
                  <a:lnTo>
                    <a:pt x="2340" y="1302"/>
                  </a:lnTo>
                  <a:lnTo>
                    <a:pt x="2346" y="1302"/>
                  </a:lnTo>
                  <a:lnTo>
                    <a:pt x="2346" y="1296"/>
                  </a:lnTo>
                  <a:lnTo>
                    <a:pt x="2352" y="1296"/>
                  </a:lnTo>
                  <a:lnTo>
                    <a:pt x="2358" y="1296"/>
                  </a:lnTo>
                  <a:lnTo>
                    <a:pt x="2364" y="1296"/>
                  </a:lnTo>
                  <a:lnTo>
                    <a:pt x="2370" y="1296"/>
                  </a:lnTo>
                  <a:lnTo>
                    <a:pt x="2370" y="1290"/>
                  </a:lnTo>
                  <a:lnTo>
                    <a:pt x="2376" y="1290"/>
                  </a:lnTo>
                  <a:lnTo>
                    <a:pt x="2382" y="1290"/>
                  </a:lnTo>
                  <a:lnTo>
                    <a:pt x="2388" y="1290"/>
                  </a:lnTo>
                  <a:lnTo>
                    <a:pt x="2394" y="1284"/>
                  </a:lnTo>
                  <a:lnTo>
                    <a:pt x="2400" y="1284"/>
                  </a:lnTo>
                  <a:lnTo>
                    <a:pt x="2406" y="1284"/>
                  </a:lnTo>
                  <a:lnTo>
                    <a:pt x="2406" y="1278"/>
                  </a:lnTo>
                  <a:lnTo>
                    <a:pt x="2412" y="1278"/>
                  </a:lnTo>
                  <a:lnTo>
                    <a:pt x="2418" y="1278"/>
                  </a:lnTo>
                  <a:lnTo>
                    <a:pt x="2424" y="1278"/>
                  </a:lnTo>
                  <a:lnTo>
                    <a:pt x="2424" y="1272"/>
                  </a:lnTo>
                  <a:lnTo>
                    <a:pt x="2430" y="1272"/>
                  </a:lnTo>
                  <a:lnTo>
                    <a:pt x="2436" y="1272"/>
                  </a:lnTo>
                  <a:lnTo>
                    <a:pt x="2436" y="1266"/>
                  </a:lnTo>
                  <a:lnTo>
                    <a:pt x="2442" y="1266"/>
                  </a:lnTo>
                  <a:lnTo>
                    <a:pt x="2448" y="1266"/>
                  </a:lnTo>
                  <a:lnTo>
                    <a:pt x="2448" y="1260"/>
                  </a:lnTo>
                  <a:lnTo>
                    <a:pt x="2454" y="1260"/>
                  </a:lnTo>
                  <a:lnTo>
                    <a:pt x="2460" y="1254"/>
                  </a:lnTo>
                  <a:lnTo>
                    <a:pt x="2466" y="1254"/>
                  </a:lnTo>
                  <a:lnTo>
                    <a:pt x="2466" y="1248"/>
                  </a:lnTo>
                  <a:lnTo>
                    <a:pt x="2472" y="1248"/>
                  </a:lnTo>
                  <a:lnTo>
                    <a:pt x="2478" y="1248"/>
                  </a:lnTo>
                  <a:lnTo>
                    <a:pt x="2478" y="1242"/>
                  </a:lnTo>
                  <a:lnTo>
                    <a:pt x="2484" y="1242"/>
                  </a:lnTo>
                  <a:lnTo>
                    <a:pt x="2484" y="1236"/>
                  </a:lnTo>
                  <a:lnTo>
                    <a:pt x="2490" y="1236"/>
                  </a:lnTo>
                  <a:lnTo>
                    <a:pt x="2496" y="1236"/>
                  </a:lnTo>
                  <a:lnTo>
                    <a:pt x="2496" y="1230"/>
                  </a:lnTo>
                  <a:lnTo>
                    <a:pt x="2502" y="1230"/>
                  </a:lnTo>
                  <a:lnTo>
                    <a:pt x="2502" y="1224"/>
                  </a:lnTo>
                  <a:lnTo>
                    <a:pt x="2508" y="1224"/>
                  </a:lnTo>
                  <a:lnTo>
                    <a:pt x="2514" y="1224"/>
                  </a:lnTo>
                  <a:lnTo>
                    <a:pt x="2514" y="1218"/>
                  </a:lnTo>
                  <a:lnTo>
                    <a:pt x="2520" y="1218"/>
                  </a:lnTo>
                  <a:lnTo>
                    <a:pt x="2520" y="1212"/>
                  </a:lnTo>
                  <a:lnTo>
                    <a:pt x="2526" y="1212"/>
                  </a:lnTo>
                  <a:lnTo>
                    <a:pt x="2526" y="1206"/>
                  </a:lnTo>
                  <a:lnTo>
                    <a:pt x="2532" y="1206"/>
                  </a:lnTo>
                  <a:lnTo>
                    <a:pt x="2538" y="1200"/>
                  </a:lnTo>
                  <a:lnTo>
                    <a:pt x="2544" y="1200"/>
                  </a:lnTo>
                  <a:lnTo>
                    <a:pt x="2544" y="1194"/>
                  </a:lnTo>
                  <a:lnTo>
                    <a:pt x="2550" y="1194"/>
                  </a:lnTo>
                  <a:lnTo>
                    <a:pt x="2550" y="1188"/>
                  </a:lnTo>
                  <a:lnTo>
                    <a:pt x="2556" y="1188"/>
                  </a:lnTo>
                  <a:lnTo>
                    <a:pt x="2556" y="1182"/>
                  </a:lnTo>
                  <a:lnTo>
                    <a:pt x="2562" y="1182"/>
                  </a:lnTo>
                  <a:lnTo>
                    <a:pt x="2562" y="1176"/>
                  </a:lnTo>
                  <a:lnTo>
                    <a:pt x="2568" y="1176"/>
                  </a:lnTo>
                  <a:lnTo>
                    <a:pt x="2568" y="1170"/>
                  </a:lnTo>
                  <a:lnTo>
                    <a:pt x="2574" y="1170"/>
                  </a:lnTo>
                  <a:lnTo>
                    <a:pt x="2574" y="1164"/>
                  </a:lnTo>
                  <a:lnTo>
                    <a:pt x="2580" y="1164"/>
                  </a:lnTo>
                  <a:lnTo>
                    <a:pt x="2580" y="1158"/>
                  </a:lnTo>
                  <a:lnTo>
                    <a:pt x="2586" y="1158"/>
                  </a:lnTo>
                  <a:lnTo>
                    <a:pt x="2586" y="1152"/>
                  </a:lnTo>
                  <a:lnTo>
                    <a:pt x="2592" y="1152"/>
                  </a:lnTo>
                  <a:lnTo>
                    <a:pt x="2592" y="1146"/>
                  </a:lnTo>
                  <a:lnTo>
                    <a:pt x="2598" y="1146"/>
                  </a:lnTo>
                  <a:lnTo>
                    <a:pt x="2598" y="1140"/>
                  </a:lnTo>
                  <a:lnTo>
                    <a:pt x="2604" y="1140"/>
                  </a:lnTo>
                  <a:lnTo>
                    <a:pt x="2604" y="1134"/>
                  </a:lnTo>
                  <a:lnTo>
                    <a:pt x="2610" y="1134"/>
                  </a:lnTo>
                  <a:lnTo>
                    <a:pt x="2610" y="1128"/>
                  </a:lnTo>
                  <a:lnTo>
                    <a:pt x="2616" y="1128"/>
                  </a:lnTo>
                  <a:lnTo>
                    <a:pt x="2616" y="1122"/>
                  </a:lnTo>
                  <a:lnTo>
                    <a:pt x="2622" y="1122"/>
                  </a:lnTo>
                  <a:lnTo>
                    <a:pt x="2622" y="1116"/>
                  </a:lnTo>
                  <a:lnTo>
                    <a:pt x="2628" y="1116"/>
                  </a:lnTo>
                  <a:lnTo>
                    <a:pt x="2628" y="1110"/>
                  </a:lnTo>
                  <a:lnTo>
                    <a:pt x="2634" y="1104"/>
                  </a:lnTo>
                  <a:lnTo>
                    <a:pt x="2640" y="1098"/>
                  </a:lnTo>
                  <a:lnTo>
                    <a:pt x="2640" y="1092"/>
                  </a:lnTo>
                  <a:lnTo>
                    <a:pt x="2646" y="1092"/>
                  </a:lnTo>
                  <a:lnTo>
                    <a:pt x="2646" y="1086"/>
                  </a:lnTo>
                  <a:lnTo>
                    <a:pt x="2652" y="1086"/>
                  </a:lnTo>
                  <a:lnTo>
                    <a:pt x="2652" y="1080"/>
                  </a:lnTo>
                  <a:lnTo>
                    <a:pt x="2658" y="1080"/>
                  </a:lnTo>
                  <a:lnTo>
                    <a:pt x="2658" y="1074"/>
                  </a:lnTo>
                  <a:lnTo>
                    <a:pt x="2664" y="1068"/>
                  </a:lnTo>
                  <a:lnTo>
                    <a:pt x="2664" y="1062"/>
                  </a:lnTo>
                  <a:lnTo>
                    <a:pt x="2670" y="1062"/>
                  </a:lnTo>
                  <a:lnTo>
                    <a:pt x="2670" y="1056"/>
                  </a:lnTo>
                  <a:lnTo>
                    <a:pt x="2676" y="1056"/>
                  </a:lnTo>
                  <a:lnTo>
                    <a:pt x="2676" y="1050"/>
                  </a:lnTo>
                  <a:lnTo>
                    <a:pt x="2682" y="1050"/>
                  </a:lnTo>
                  <a:lnTo>
                    <a:pt x="2682" y="1044"/>
                  </a:lnTo>
                  <a:lnTo>
                    <a:pt x="2682" y="1038"/>
                  </a:lnTo>
                  <a:lnTo>
                    <a:pt x="2688" y="1038"/>
                  </a:lnTo>
                  <a:lnTo>
                    <a:pt x="2688" y="1032"/>
                  </a:lnTo>
                  <a:lnTo>
                    <a:pt x="2694" y="1032"/>
                  </a:lnTo>
                  <a:lnTo>
                    <a:pt x="2694" y="1026"/>
                  </a:lnTo>
                  <a:lnTo>
                    <a:pt x="2700" y="1026"/>
                  </a:lnTo>
                  <a:lnTo>
                    <a:pt x="2700" y="1020"/>
                  </a:lnTo>
                  <a:lnTo>
                    <a:pt x="2700" y="1014"/>
                  </a:lnTo>
                  <a:lnTo>
                    <a:pt x="2706" y="1014"/>
                  </a:lnTo>
                  <a:lnTo>
                    <a:pt x="2706" y="1008"/>
                  </a:lnTo>
                  <a:lnTo>
                    <a:pt x="2712" y="1008"/>
                  </a:lnTo>
                  <a:lnTo>
                    <a:pt x="2712" y="1002"/>
                  </a:lnTo>
                  <a:lnTo>
                    <a:pt x="2712" y="996"/>
                  </a:lnTo>
                  <a:lnTo>
                    <a:pt x="2718" y="996"/>
                  </a:lnTo>
                  <a:lnTo>
                    <a:pt x="2718" y="990"/>
                  </a:lnTo>
                  <a:lnTo>
                    <a:pt x="2724" y="990"/>
                  </a:lnTo>
                  <a:lnTo>
                    <a:pt x="2724" y="984"/>
                  </a:lnTo>
                  <a:lnTo>
                    <a:pt x="2730" y="978"/>
                  </a:lnTo>
                  <a:lnTo>
                    <a:pt x="2730" y="972"/>
                  </a:lnTo>
                  <a:lnTo>
                    <a:pt x="2736" y="972"/>
                  </a:lnTo>
                  <a:lnTo>
                    <a:pt x="2736" y="966"/>
                  </a:lnTo>
                  <a:lnTo>
                    <a:pt x="2736" y="960"/>
                  </a:lnTo>
                  <a:lnTo>
                    <a:pt x="2742" y="960"/>
                  </a:lnTo>
                  <a:lnTo>
                    <a:pt x="2742" y="954"/>
                  </a:lnTo>
                  <a:lnTo>
                    <a:pt x="2748" y="954"/>
                  </a:lnTo>
                  <a:lnTo>
                    <a:pt x="2748" y="948"/>
                  </a:lnTo>
                  <a:lnTo>
                    <a:pt x="2748" y="942"/>
                  </a:lnTo>
                  <a:lnTo>
                    <a:pt x="2754" y="942"/>
                  </a:lnTo>
                  <a:lnTo>
                    <a:pt x="2754" y="936"/>
                  </a:lnTo>
                  <a:lnTo>
                    <a:pt x="2760" y="936"/>
                  </a:lnTo>
                  <a:lnTo>
                    <a:pt x="2760" y="930"/>
                  </a:lnTo>
                  <a:lnTo>
                    <a:pt x="2760" y="924"/>
                  </a:lnTo>
                  <a:lnTo>
                    <a:pt x="2766" y="924"/>
                  </a:lnTo>
                  <a:lnTo>
                    <a:pt x="2766" y="918"/>
                  </a:lnTo>
                  <a:lnTo>
                    <a:pt x="2772" y="912"/>
                  </a:lnTo>
                  <a:lnTo>
                    <a:pt x="2772" y="906"/>
                  </a:lnTo>
                  <a:lnTo>
                    <a:pt x="2778" y="906"/>
                  </a:lnTo>
                  <a:lnTo>
                    <a:pt x="2778" y="900"/>
                  </a:lnTo>
                  <a:lnTo>
                    <a:pt x="2778" y="894"/>
                  </a:lnTo>
                  <a:lnTo>
                    <a:pt x="2784" y="894"/>
                  </a:lnTo>
                  <a:lnTo>
                    <a:pt x="2784" y="888"/>
                  </a:lnTo>
                  <a:lnTo>
                    <a:pt x="2790" y="882"/>
                  </a:lnTo>
                  <a:lnTo>
                    <a:pt x="2790" y="876"/>
                  </a:lnTo>
                  <a:lnTo>
                    <a:pt x="2796" y="876"/>
                  </a:lnTo>
                  <a:lnTo>
                    <a:pt x="2796" y="870"/>
                  </a:lnTo>
                  <a:lnTo>
                    <a:pt x="2796" y="864"/>
                  </a:lnTo>
                  <a:lnTo>
                    <a:pt x="2802" y="864"/>
                  </a:lnTo>
                  <a:lnTo>
                    <a:pt x="2802" y="858"/>
                  </a:lnTo>
                  <a:lnTo>
                    <a:pt x="2802" y="852"/>
                  </a:lnTo>
                  <a:lnTo>
                    <a:pt x="2808" y="852"/>
                  </a:lnTo>
                  <a:lnTo>
                    <a:pt x="2808" y="846"/>
                  </a:lnTo>
                  <a:lnTo>
                    <a:pt x="2814" y="840"/>
                  </a:lnTo>
                  <a:lnTo>
                    <a:pt x="2814" y="834"/>
                  </a:lnTo>
                  <a:lnTo>
                    <a:pt x="2820" y="834"/>
                  </a:lnTo>
                  <a:lnTo>
                    <a:pt x="2820" y="828"/>
                  </a:lnTo>
                  <a:lnTo>
                    <a:pt x="2820" y="822"/>
                  </a:lnTo>
                  <a:lnTo>
                    <a:pt x="2826" y="822"/>
                  </a:lnTo>
                  <a:lnTo>
                    <a:pt x="2826" y="816"/>
                  </a:lnTo>
                  <a:lnTo>
                    <a:pt x="2826" y="810"/>
                  </a:lnTo>
                  <a:lnTo>
                    <a:pt x="2832" y="810"/>
                  </a:lnTo>
                  <a:lnTo>
                    <a:pt x="2832" y="804"/>
                  </a:lnTo>
                  <a:lnTo>
                    <a:pt x="2832" y="798"/>
                  </a:lnTo>
                  <a:lnTo>
                    <a:pt x="2838" y="798"/>
                  </a:lnTo>
                  <a:lnTo>
                    <a:pt x="2838" y="792"/>
                  </a:lnTo>
                  <a:lnTo>
                    <a:pt x="2838" y="786"/>
                  </a:lnTo>
                  <a:lnTo>
                    <a:pt x="2844" y="786"/>
                  </a:lnTo>
                  <a:lnTo>
                    <a:pt x="2844" y="780"/>
                  </a:lnTo>
                  <a:lnTo>
                    <a:pt x="2850" y="774"/>
                  </a:lnTo>
                  <a:lnTo>
                    <a:pt x="2850" y="768"/>
                  </a:lnTo>
                  <a:lnTo>
                    <a:pt x="2856" y="762"/>
                  </a:lnTo>
                  <a:lnTo>
                    <a:pt x="2856" y="756"/>
                  </a:lnTo>
                  <a:lnTo>
                    <a:pt x="2862" y="756"/>
                  </a:lnTo>
                  <a:lnTo>
                    <a:pt x="2862" y="750"/>
                  </a:lnTo>
                  <a:lnTo>
                    <a:pt x="2862" y="744"/>
                  </a:lnTo>
                  <a:lnTo>
                    <a:pt x="2868" y="744"/>
                  </a:lnTo>
                  <a:lnTo>
                    <a:pt x="2868" y="738"/>
                  </a:lnTo>
                  <a:lnTo>
                    <a:pt x="2868" y="732"/>
                  </a:lnTo>
                  <a:lnTo>
                    <a:pt x="2874" y="732"/>
                  </a:lnTo>
                  <a:lnTo>
                    <a:pt x="2874" y="726"/>
                  </a:lnTo>
                  <a:lnTo>
                    <a:pt x="2874" y="720"/>
                  </a:lnTo>
                  <a:lnTo>
                    <a:pt x="2880" y="720"/>
                  </a:lnTo>
                  <a:lnTo>
                    <a:pt x="2880" y="714"/>
                  </a:lnTo>
                  <a:lnTo>
                    <a:pt x="2880" y="708"/>
                  </a:lnTo>
                  <a:lnTo>
                    <a:pt x="2886" y="708"/>
                  </a:lnTo>
                  <a:lnTo>
                    <a:pt x="2886" y="702"/>
                  </a:lnTo>
                  <a:lnTo>
                    <a:pt x="2886" y="696"/>
                  </a:lnTo>
                  <a:lnTo>
                    <a:pt x="2892" y="696"/>
                  </a:lnTo>
                  <a:lnTo>
                    <a:pt x="2892" y="690"/>
                  </a:lnTo>
                  <a:lnTo>
                    <a:pt x="2892" y="684"/>
                  </a:lnTo>
                  <a:lnTo>
                    <a:pt x="2898" y="684"/>
                  </a:lnTo>
                  <a:lnTo>
                    <a:pt x="2898" y="678"/>
                  </a:lnTo>
                  <a:lnTo>
                    <a:pt x="2898" y="672"/>
                  </a:lnTo>
                  <a:lnTo>
                    <a:pt x="2904" y="672"/>
                  </a:lnTo>
                  <a:lnTo>
                    <a:pt x="2904" y="666"/>
                  </a:lnTo>
                  <a:lnTo>
                    <a:pt x="2904" y="660"/>
                  </a:lnTo>
                  <a:lnTo>
                    <a:pt x="2910" y="654"/>
                  </a:lnTo>
                  <a:lnTo>
                    <a:pt x="2910" y="648"/>
                  </a:lnTo>
                  <a:lnTo>
                    <a:pt x="2910" y="642"/>
                  </a:lnTo>
                  <a:lnTo>
                    <a:pt x="2916" y="642"/>
                  </a:lnTo>
                  <a:lnTo>
                    <a:pt x="2916" y="636"/>
                  </a:lnTo>
                  <a:lnTo>
                    <a:pt x="2922" y="630"/>
                  </a:lnTo>
                  <a:lnTo>
                    <a:pt x="2922" y="624"/>
                  </a:lnTo>
                  <a:lnTo>
                    <a:pt x="2922" y="618"/>
                  </a:lnTo>
                  <a:lnTo>
                    <a:pt x="2928" y="618"/>
                  </a:lnTo>
                  <a:lnTo>
                    <a:pt x="2928" y="612"/>
                  </a:lnTo>
                  <a:lnTo>
                    <a:pt x="2928" y="606"/>
                  </a:lnTo>
                  <a:lnTo>
                    <a:pt x="2934" y="606"/>
                  </a:lnTo>
                  <a:lnTo>
                    <a:pt x="2934" y="600"/>
                  </a:lnTo>
                  <a:lnTo>
                    <a:pt x="2934" y="594"/>
                  </a:lnTo>
                  <a:lnTo>
                    <a:pt x="2940" y="594"/>
                  </a:lnTo>
                  <a:lnTo>
                    <a:pt x="2940" y="588"/>
                  </a:lnTo>
                  <a:lnTo>
                    <a:pt x="2940" y="582"/>
                  </a:lnTo>
                  <a:lnTo>
                    <a:pt x="2946" y="582"/>
                  </a:lnTo>
                  <a:lnTo>
                    <a:pt x="2946" y="576"/>
                  </a:lnTo>
                  <a:lnTo>
                    <a:pt x="2946" y="570"/>
                  </a:lnTo>
                  <a:lnTo>
                    <a:pt x="2952" y="564"/>
                  </a:lnTo>
                  <a:lnTo>
                    <a:pt x="2952" y="558"/>
                  </a:lnTo>
                  <a:lnTo>
                    <a:pt x="2952" y="552"/>
                  </a:lnTo>
                  <a:lnTo>
                    <a:pt x="2958" y="552"/>
                  </a:lnTo>
                  <a:lnTo>
                    <a:pt x="2958" y="546"/>
                  </a:lnTo>
                  <a:lnTo>
                    <a:pt x="2958" y="540"/>
                  </a:lnTo>
                  <a:lnTo>
                    <a:pt x="2964" y="540"/>
                  </a:lnTo>
                  <a:lnTo>
                    <a:pt x="2964" y="534"/>
                  </a:lnTo>
                  <a:lnTo>
                    <a:pt x="2964" y="528"/>
                  </a:lnTo>
                  <a:lnTo>
                    <a:pt x="2970" y="522"/>
                  </a:lnTo>
                  <a:lnTo>
                    <a:pt x="2970" y="516"/>
                  </a:lnTo>
                  <a:lnTo>
                    <a:pt x="2976" y="510"/>
                  </a:lnTo>
                  <a:lnTo>
                    <a:pt x="2976" y="504"/>
                  </a:lnTo>
                  <a:lnTo>
                    <a:pt x="2976" y="498"/>
                  </a:lnTo>
                  <a:lnTo>
                    <a:pt x="2982" y="498"/>
                  </a:lnTo>
                  <a:lnTo>
                    <a:pt x="2982" y="492"/>
                  </a:lnTo>
                  <a:lnTo>
                    <a:pt x="2982" y="486"/>
                  </a:lnTo>
                  <a:lnTo>
                    <a:pt x="2988" y="480"/>
                  </a:lnTo>
                  <a:lnTo>
                    <a:pt x="2988" y="474"/>
                  </a:lnTo>
                  <a:lnTo>
                    <a:pt x="2988" y="468"/>
                  </a:lnTo>
                  <a:lnTo>
                    <a:pt x="2994" y="468"/>
                  </a:lnTo>
                  <a:lnTo>
                    <a:pt x="2994" y="462"/>
                  </a:lnTo>
                  <a:lnTo>
                    <a:pt x="2994" y="456"/>
                  </a:lnTo>
                  <a:lnTo>
                    <a:pt x="3000" y="450"/>
                  </a:lnTo>
                  <a:lnTo>
                    <a:pt x="3000" y="444"/>
                  </a:lnTo>
                  <a:lnTo>
                    <a:pt x="3006" y="438"/>
                  </a:lnTo>
                  <a:lnTo>
                    <a:pt x="3006" y="432"/>
                  </a:lnTo>
                  <a:lnTo>
                    <a:pt x="3006" y="426"/>
                  </a:lnTo>
                  <a:lnTo>
                    <a:pt x="3012" y="426"/>
                  </a:lnTo>
                  <a:lnTo>
                    <a:pt x="3012" y="420"/>
                  </a:lnTo>
                  <a:lnTo>
                    <a:pt x="3012" y="414"/>
                  </a:lnTo>
                  <a:lnTo>
                    <a:pt x="3012" y="408"/>
                  </a:lnTo>
                  <a:lnTo>
                    <a:pt x="3018" y="408"/>
                  </a:lnTo>
                  <a:lnTo>
                    <a:pt x="3018" y="402"/>
                  </a:lnTo>
                  <a:lnTo>
                    <a:pt x="3018" y="396"/>
                  </a:lnTo>
                  <a:lnTo>
                    <a:pt x="3024" y="396"/>
                  </a:lnTo>
                  <a:lnTo>
                    <a:pt x="3024" y="390"/>
                  </a:lnTo>
                  <a:lnTo>
                    <a:pt x="3024" y="384"/>
                  </a:lnTo>
                  <a:lnTo>
                    <a:pt x="3030" y="378"/>
                  </a:lnTo>
                  <a:lnTo>
                    <a:pt x="3030" y="372"/>
                  </a:lnTo>
                  <a:lnTo>
                    <a:pt x="3030" y="366"/>
                  </a:lnTo>
                  <a:lnTo>
                    <a:pt x="3036" y="366"/>
                  </a:lnTo>
                  <a:lnTo>
                    <a:pt x="3036" y="360"/>
                  </a:lnTo>
                  <a:lnTo>
                    <a:pt x="3036" y="354"/>
                  </a:lnTo>
                  <a:lnTo>
                    <a:pt x="3042" y="348"/>
                  </a:lnTo>
                  <a:lnTo>
                    <a:pt x="3042" y="342"/>
                  </a:lnTo>
                  <a:lnTo>
                    <a:pt x="3042" y="336"/>
                  </a:lnTo>
                  <a:lnTo>
                    <a:pt x="3048" y="330"/>
                  </a:lnTo>
                  <a:lnTo>
                    <a:pt x="3048" y="324"/>
                  </a:lnTo>
                  <a:lnTo>
                    <a:pt x="3054" y="318"/>
                  </a:lnTo>
                  <a:lnTo>
                    <a:pt x="3054" y="312"/>
                  </a:lnTo>
                  <a:lnTo>
                    <a:pt x="3054" y="306"/>
                  </a:lnTo>
                  <a:lnTo>
                    <a:pt x="3060" y="300"/>
                  </a:lnTo>
                  <a:lnTo>
                    <a:pt x="3060" y="294"/>
                  </a:lnTo>
                  <a:lnTo>
                    <a:pt x="3060" y="288"/>
                  </a:lnTo>
                  <a:lnTo>
                    <a:pt x="3066" y="288"/>
                  </a:lnTo>
                  <a:lnTo>
                    <a:pt x="3066" y="282"/>
                  </a:lnTo>
                  <a:lnTo>
                    <a:pt x="3066" y="276"/>
                  </a:lnTo>
                  <a:lnTo>
                    <a:pt x="3072" y="270"/>
                  </a:lnTo>
                  <a:lnTo>
                    <a:pt x="3072" y="264"/>
                  </a:lnTo>
                  <a:lnTo>
                    <a:pt x="3072" y="258"/>
                  </a:lnTo>
                  <a:lnTo>
                    <a:pt x="3078" y="252"/>
                  </a:lnTo>
                  <a:lnTo>
                    <a:pt x="3078" y="246"/>
                  </a:lnTo>
                  <a:lnTo>
                    <a:pt x="3078" y="240"/>
                  </a:lnTo>
                  <a:lnTo>
                    <a:pt x="3084" y="240"/>
                  </a:lnTo>
                  <a:lnTo>
                    <a:pt x="3084" y="234"/>
                  </a:lnTo>
                  <a:lnTo>
                    <a:pt x="3084" y="228"/>
                  </a:lnTo>
                  <a:lnTo>
                    <a:pt x="3090" y="222"/>
                  </a:lnTo>
                  <a:lnTo>
                    <a:pt x="3090" y="216"/>
                  </a:lnTo>
                  <a:lnTo>
                    <a:pt x="3090" y="210"/>
                  </a:lnTo>
                  <a:lnTo>
                    <a:pt x="3096" y="204"/>
                  </a:lnTo>
                  <a:lnTo>
                    <a:pt x="3096" y="198"/>
                  </a:lnTo>
                  <a:lnTo>
                    <a:pt x="3096" y="192"/>
                  </a:lnTo>
                  <a:lnTo>
                    <a:pt x="3102" y="192"/>
                  </a:lnTo>
                  <a:lnTo>
                    <a:pt x="3102" y="186"/>
                  </a:lnTo>
                  <a:lnTo>
                    <a:pt x="3102" y="180"/>
                  </a:lnTo>
                  <a:lnTo>
                    <a:pt x="3102" y="174"/>
                  </a:lnTo>
                  <a:lnTo>
                    <a:pt x="3108" y="174"/>
                  </a:lnTo>
                  <a:lnTo>
                    <a:pt x="3108" y="168"/>
                  </a:lnTo>
                  <a:lnTo>
                    <a:pt x="3108" y="162"/>
                  </a:lnTo>
                  <a:lnTo>
                    <a:pt x="3114" y="156"/>
                  </a:lnTo>
                  <a:lnTo>
                    <a:pt x="3114" y="150"/>
                  </a:lnTo>
                  <a:lnTo>
                    <a:pt x="3114" y="144"/>
                  </a:lnTo>
                  <a:lnTo>
                    <a:pt x="3120" y="138"/>
                  </a:lnTo>
                  <a:lnTo>
                    <a:pt x="3120" y="132"/>
                  </a:lnTo>
                  <a:lnTo>
                    <a:pt x="3120" y="126"/>
                  </a:lnTo>
                  <a:lnTo>
                    <a:pt x="3126" y="120"/>
                  </a:lnTo>
                  <a:lnTo>
                    <a:pt x="3126" y="114"/>
                  </a:lnTo>
                  <a:lnTo>
                    <a:pt x="3126" y="108"/>
                  </a:lnTo>
                  <a:lnTo>
                    <a:pt x="3132" y="108"/>
                  </a:lnTo>
                  <a:lnTo>
                    <a:pt x="3132" y="102"/>
                  </a:lnTo>
                  <a:lnTo>
                    <a:pt x="3132" y="96"/>
                  </a:lnTo>
                  <a:lnTo>
                    <a:pt x="3132" y="90"/>
                  </a:lnTo>
                  <a:lnTo>
                    <a:pt x="3138" y="90"/>
                  </a:lnTo>
                  <a:lnTo>
                    <a:pt x="3138" y="84"/>
                  </a:lnTo>
                  <a:lnTo>
                    <a:pt x="3138" y="78"/>
                  </a:lnTo>
                  <a:lnTo>
                    <a:pt x="3138" y="72"/>
                  </a:lnTo>
                  <a:lnTo>
                    <a:pt x="3144" y="72"/>
                  </a:lnTo>
                  <a:lnTo>
                    <a:pt x="3144" y="66"/>
                  </a:lnTo>
                  <a:lnTo>
                    <a:pt x="3144" y="60"/>
                  </a:lnTo>
                  <a:lnTo>
                    <a:pt x="3144" y="54"/>
                  </a:lnTo>
                  <a:lnTo>
                    <a:pt x="3150" y="54"/>
                  </a:lnTo>
                  <a:lnTo>
                    <a:pt x="3150" y="48"/>
                  </a:lnTo>
                  <a:lnTo>
                    <a:pt x="3150" y="42"/>
                  </a:lnTo>
                  <a:lnTo>
                    <a:pt x="3150" y="36"/>
                  </a:lnTo>
                  <a:lnTo>
                    <a:pt x="3156" y="36"/>
                  </a:lnTo>
                  <a:lnTo>
                    <a:pt x="3156" y="30"/>
                  </a:lnTo>
                  <a:lnTo>
                    <a:pt x="3156" y="24"/>
                  </a:lnTo>
                  <a:lnTo>
                    <a:pt x="3162" y="24"/>
                  </a:lnTo>
                  <a:lnTo>
                    <a:pt x="3162" y="18"/>
                  </a:lnTo>
                  <a:lnTo>
                    <a:pt x="3162" y="12"/>
                  </a:lnTo>
                  <a:lnTo>
                    <a:pt x="3168" y="12"/>
                  </a:lnTo>
                  <a:lnTo>
                    <a:pt x="3168" y="6"/>
                  </a:lnTo>
                  <a:lnTo>
                    <a:pt x="3174" y="0"/>
                  </a:lnTo>
                  <a:lnTo>
                    <a:pt x="3180" y="0"/>
                  </a:lnTo>
                  <a:lnTo>
                    <a:pt x="3186" y="0"/>
                  </a:lnTo>
                  <a:lnTo>
                    <a:pt x="3192" y="0"/>
                  </a:lnTo>
                  <a:lnTo>
                    <a:pt x="3192" y="6"/>
                  </a:lnTo>
                  <a:lnTo>
                    <a:pt x="3198" y="6"/>
                  </a:lnTo>
                  <a:lnTo>
                    <a:pt x="3198" y="12"/>
                  </a:lnTo>
                  <a:lnTo>
                    <a:pt x="3204" y="18"/>
                  </a:lnTo>
                  <a:lnTo>
                    <a:pt x="3204" y="24"/>
                  </a:lnTo>
                  <a:lnTo>
                    <a:pt x="3210" y="24"/>
                  </a:lnTo>
                  <a:lnTo>
                    <a:pt x="3210" y="30"/>
                  </a:lnTo>
                  <a:lnTo>
                    <a:pt x="3210" y="36"/>
                  </a:lnTo>
                  <a:lnTo>
                    <a:pt x="3210" y="42"/>
                  </a:lnTo>
                  <a:lnTo>
                    <a:pt x="3216" y="48"/>
                  </a:lnTo>
                  <a:lnTo>
                    <a:pt x="3216" y="54"/>
                  </a:lnTo>
                  <a:lnTo>
                    <a:pt x="3216" y="60"/>
                  </a:lnTo>
                  <a:lnTo>
                    <a:pt x="3222" y="66"/>
                  </a:lnTo>
                  <a:lnTo>
                    <a:pt x="3222" y="72"/>
                  </a:lnTo>
                  <a:lnTo>
                    <a:pt x="3222" y="78"/>
                  </a:lnTo>
                  <a:lnTo>
                    <a:pt x="3222" y="84"/>
                  </a:lnTo>
                  <a:lnTo>
                    <a:pt x="3228" y="84"/>
                  </a:lnTo>
                  <a:lnTo>
                    <a:pt x="3228" y="90"/>
                  </a:lnTo>
                  <a:lnTo>
                    <a:pt x="3228" y="96"/>
                  </a:lnTo>
                  <a:lnTo>
                    <a:pt x="3228" y="102"/>
                  </a:lnTo>
                  <a:lnTo>
                    <a:pt x="3228" y="108"/>
                  </a:lnTo>
                  <a:lnTo>
                    <a:pt x="3234" y="114"/>
                  </a:lnTo>
                  <a:lnTo>
                    <a:pt x="3234" y="120"/>
                  </a:lnTo>
                  <a:lnTo>
                    <a:pt x="3234" y="126"/>
                  </a:lnTo>
                  <a:lnTo>
                    <a:pt x="3234" y="132"/>
                  </a:lnTo>
                  <a:lnTo>
                    <a:pt x="3234" y="138"/>
                  </a:lnTo>
                  <a:lnTo>
                    <a:pt x="3240" y="144"/>
                  </a:lnTo>
                  <a:lnTo>
                    <a:pt x="3240" y="150"/>
                  </a:lnTo>
                  <a:lnTo>
                    <a:pt x="3240" y="156"/>
                  </a:lnTo>
                  <a:lnTo>
                    <a:pt x="3240" y="162"/>
                  </a:lnTo>
                  <a:lnTo>
                    <a:pt x="3246" y="168"/>
                  </a:lnTo>
                  <a:lnTo>
                    <a:pt x="3246" y="174"/>
                  </a:lnTo>
                  <a:lnTo>
                    <a:pt x="3246" y="180"/>
                  </a:lnTo>
                  <a:lnTo>
                    <a:pt x="3246" y="186"/>
                  </a:lnTo>
                  <a:lnTo>
                    <a:pt x="3246" y="192"/>
                  </a:lnTo>
                  <a:lnTo>
                    <a:pt x="3246" y="198"/>
                  </a:lnTo>
                  <a:lnTo>
                    <a:pt x="3252" y="204"/>
                  </a:lnTo>
                  <a:lnTo>
                    <a:pt x="3252" y="210"/>
                  </a:lnTo>
                  <a:lnTo>
                    <a:pt x="3252" y="216"/>
                  </a:lnTo>
                  <a:lnTo>
                    <a:pt x="3252" y="222"/>
                  </a:lnTo>
                  <a:lnTo>
                    <a:pt x="3252" y="228"/>
                  </a:lnTo>
                  <a:lnTo>
                    <a:pt x="3252" y="234"/>
                  </a:lnTo>
                  <a:lnTo>
                    <a:pt x="3258" y="240"/>
                  </a:lnTo>
                  <a:lnTo>
                    <a:pt x="3258" y="246"/>
                  </a:lnTo>
                  <a:lnTo>
                    <a:pt x="3258" y="252"/>
                  </a:lnTo>
                  <a:lnTo>
                    <a:pt x="3258" y="258"/>
                  </a:lnTo>
                  <a:lnTo>
                    <a:pt x="3258" y="264"/>
                  </a:lnTo>
                  <a:lnTo>
                    <a:pt x="3264" y="270"/>
                  </a:lnTo>
                  <a:lnTo>
                    <a:pt x="3264" y="276"/>
                  </a:lnTo>
                  <a:lnTo>
                    <a:pt x="3264" y="282"/>
                  </a:lnTo>
                  <a:lnTo>
                    <a:pt x="3264" y="288"/>
                  </a:lnTo>
                  <a:lnTo>
                    <a:pt x="3264" y="294"/>
                  </a:lnTo>
                  <a:lnTo>
                    <a:pt x="3264" y="300"/>
                  </a:lnTo>
                  <a:lnTo>
                    <a:pt x="3270" y="306"/>
                  </a:lnTo>
                  <a:lnTo>
                    <a:pt x="3270" y="312"/>
                  </a:lnTo>
                  <a:lnTo>
                    <a:pt x="3270" y="318"/>
                  </a:lnTo>
                  <a:lnTo>
                    <a:pt x="3270" y="324"/>
                  </a:lnTo>
                  <a:lnTo>
                    <a:pt x="3270" y="330"/>
                  </a:lnTo>
                  <a:lnTo>
                    <a:pt x="3276" y="336"/>
                  </a:lnTo>
                  <a:lnTo>
                    <a:pt x="3276" y="342"/>
                  </a:lnTo>
                  <a:lnTo>
                    <a:pt x="3276" y="348"/>
                  </a:lnTo>
                  <a:lnTo>
                    <a:pt x="3276" y="354"/>
                  </a:lnTo>
                  <a:lnTo>
                    <a:pt x="3276" y="360"/>
                  </a:lnTo>
                  <a:lnTo>
                    <a:pt x="3276" y="366"/>
                  </a:lnTo>
                  <a:lnTo>
                    <a:pt x="3282" y="372"/>
                  </a:lnTo>
                  <a:lnTo>
                    <a:pt x="3282" y="378"/>
                  </a:lnTo>
                  <a:lnTo>
                    <a:pt x="3282" y="384"/>
                  </a:lnTo>
                  <a:lnTo>
                    <a:pt x="3282" y="390"/>
                  </a:lnTo>
                  <a:lnTo>
                    <a:pt x="3282" y="396"/>
                  </a:lnTo>
                  <a:lnTo>
                    <a:pt x="3288" y="402"/>
                  </a:lnTo>
                  <a:lnTo>
                    <a:pt x="3288" y="408"/>
                  </a:lnTo>
                  <a:lnTo>
                    <a:pt x="3288" y="414"/>
                  </a:lnTo>
                  <a:lnTo>
                    <a:pt x="3288" y="420"/>
                  </a:lnTo>
                  <a:lnTo>
                    <a:pt x="3288" y="426"/>
                  </a:lnTo>
                  <a:lnTo>
                    <a:pt x="3294" y="432"/>
                  </a:lnTo>
                  <a:lnTo>
                    <a:pt x="3294" y="438"/>
                  </a:lnTo>
                  <a:lnTo>
                    <a:pt x="3294" y="444"/>
                  </a:lnTo>
                  <a:lnTo>
                    <a:pt x="3294" y="450"/>
                  </a:lnTo>
                  <a:lnTo>
                    <a:pt x="3294" y="456"/>
                  </a:lnTo>
                  <a:lnTo>
                    <a:pt x="3300" y="462"/>
                  </a:lnTo>
                  <a:lnTo>
                    <a:pt x="3300" y="468"/>
                  </a:lnTo>
                  <a:lnTo>
                    <a:pt x="3300" y="474"/>
                  </a:lnTo>
                  <a:lnTo>
                    <a:pt x="3300" y="480"/>
                  </a:lnTo>
                  <a:lnTo>
                    <a:pt x="3300" y="486"/>
                  </a:lnTo>
                  <a:lnTo>
                    <a:pt x="3306" y="492"/>
                  </a:lnTo>
                  <a:lnTo>
                    <a:pt x="3306" y="498"/>
                  </a:lnTo>
                  <a:lnTo>
                    <a:pt x="3306" y="504"/>
                  </a:lnTo>
                  <a:lnTo>
                    <a:pt x="3306" y="510"/>
                  </a:lnTo>
                  <a:lnTo>
                    <a:pt x="3306" y="516"/>
                  </a:lnTo>
                  <a:lnTo>
                    <a:pt x="3312" y="522"/>
                  </a:lnTo>
                  <a:lnTo>
                    <a:pt x="3312" y="528"/>
                  </a:lnTo>
                  <a:lnTo>
                    <a:pt x="3312" y="534"/>
                  </a:lnTo>
                  <a:lnTo>
                    <a:pt x="3312" y="540"/>
                  </a:lnTo>
                  <a:lnTo>
                    <a:pt x="3312" y="546"/>
                  </a:lnTo>
                  <a:lnTo>
                    <a:pt x="3318" y="552"/>
                  </a:lnTo>
                  <a:lnTo>
                    <a:pt x="3318" y="558"/>
                  </a:lnTo>
                  <a:lnTo>
                    <a:pt x="3318" y="564"/>
                  </a:lnTo>
                  <a:lnTo>
                    <a:pt x="3318" y="570"/>
                  </a:lnTo>
                  <a:lnTo>
                    <a:pt x="3324" y="576"/>
                  </a:lnTo>
                  <a:lnTo>
                    <a:pt x="3324" y="582"/>
                  </a:lnTo>
                  <a:lnTo>
                    <a:pt x="3324" y="588"/>
                  </a:lnTo>
                  <a:lnTo>
                    <a:pt x="3324" y="594"/>
                  </a:lnTo>
                  <a:lnTo>
                    <a:pt x="3324" y="600"/>
                  </a:lnTo>
                  <a:lnTo>
                    <a:pt x="3330" y="606"/>
                  </a:lnTo>
                  <a:lnTo>
                    <a:pt x="3330" y="612"/>
                  </a:lnTo>
                  <a:lnTo>
                    <a:pt x="3330" y="618"/>
                  </a:lnTo>
                  <a:lnTo>
                    <a:pt x="3330" y="624"/>
                  </a:lnTo>
                  <a:lnTo>
                    <a:pt x="3336" y="630"/>
                  </a:lnTo>
                  <a:lnTo>
                    <a:pt x="3336" y="636"/>
                  </a:lnTo>
                  <a:lnTo>
                    <a:pt x="3336" y="642"/>
                  </a:lnTo>
                  <a:lnTo>
                    <a:pt x="3336" y="648"/>
                  </a:lnTo>
                  <a:lnTo>
                    <a:pt x="3336" y="654"/>
                  </a:lnTo>
                  <a:lnTo>
                    <a:pt x="3342" y="660"/>
                  </a:lnTo>
                  <a:lnTo>
                    <a:pt x="3342" y="666"/>
                  </a:lnTo>
                  <a:lnTo>
                    <a:pt x="3342" y="672"/>
                  </a:lnTo>
                  <a:lnTo>
                    <a:pt x="3342" y="678"/>
                  </a:lnTo>
                  <a:lnTo>
                    <a:pt x="3342" y="684"/>
                  </a:lnTo>
                  <a:lnTo>
                    <a:pt x="3348" y="684"/>
                  </a:lnTo>
                  <a:lnTo>
                    <a:pt x="3348" y="690"/>
                  </a:lnTo>
                  <a:lnTo>
                    <a:pt x="3348" y="696"/>
                  </a:lnTo>
                  <a:lnTo>
                    <a:pt x="3348" y="702"/>
                  </a:lnTo>
                  <a:lnTo>
                    <a:pt x="3348" y="708"/>
                  </a:lnTo>
                  <a:lnTo>
                    <a:pt x="3354" y="708"/>
                  </a:lnTo>
                  <a:lnTo>
                    <a:pt x="3354" y="714"/>
                  </a:lnTo>
                  <a:lnTo>
                    <a:pt x="3354" y="720"/>
                  </a:lnTo>
                  <a:lnTo>
                    <a:pt x="3354" y="726"/>
                  </a:lnTo>
                  <a:lnTo>
                    <a:pt x="3354" y="732"/>
                  </a:lnTo>
                  <a:lnTo>
                    <a:pt x="3360" y="738"/>
                  </a:lnTo>
                  <a:lnTo>
                    <a:pt x="3360" y="744"/>
                  </a:lnTo>
                  <a:lnTo>
                    <a:pt x="3360" y="750"/>
                  </a:lnTo>
                  <a:lnTo>
                    <a:pt x="3360" y="756"/>
                  </a:lnTo>
                  <a:lnTo>
                    <a:pt x="3366" y="756"/>
                  </a:lnTo>
                  <a:lnTo>
                    <a:pt x="3366" y="762"/>
                  </a:lnTo>
                  <a:lnTo>
                    <a:pt x="3366" y="768"/>
                  </a:lnTo>
                  <a:lnTo>
                    <a:pt x="3366" y="774"/>
                  </a:lnTo>
                  <a:lnTo>
                    <a:pt x="3366" y="780"/>
                  </a:lnTo>
                  <a:lnTo>
                    <a:pt x="3372" y="786"/>
                  </a:lnTo>
                  <a:lnTo>
                    <a:pt x="3372" y="792"/>
                  </a:lnTo>
                  <a:lnTo>
                    <a:pt x="3372" y="798"/>
                  </a:lnTo>
                  <a:lnTo>
                    <a:pt x="3372" y="804"/>
                  </a:lnTo>
                  <a:lnTo>
                    <a:pt x="3378" y="810"/>
                  </a:lnTo>
                  <a:lnTo>
                    <a:pt x="3378" y="816"/>
                  </a:lnTo>
                  <a:lnTo>
                    <a:pt x="3378" y="822"/>
                  </a:lnTo>
                  <a:lnTo>
                    <a:pt x="3378" y="828"/>
                  </a:lnTo>
                  <a:lnTo>
                    <a:pt x="3384" y="828"/>
                  </a:lnTo>
                  <a:lnTo>
                    <a:pt x="3384" y="834"/>
                  </a:lnTo>
                  <a:lnTo>
                    <a:pt x="3384" y="840"/>
                  </a:lnTo>
                  <a:lnTo>
                    <a:pt x="3384" y="846"/>
                  </a:lnTo>
                  <a:lnTo>
                    <a:pt x="3384" y="852"/>
                  </a:lnTo>
                  <a:lnTo>
                    <a:pt x="3390" y="852"/>
                  </a:lnTo>
                  <a:lnTo>
                    <a:pt x="3390" y="858"/>
                  </a:lnTo>
                  <a:lnTo>
                    <a:pt x="3390" y="870"/>
                  </a:lnTo>
                  <a:lnTo>
                    <a:pt x="3396" y="876"/>
                  </a:lnTo>
                  <a:lnTo>
                    <a:pt x="3396" y="882"/>
                  </a:lnTo>
                  <a:lnTo>
                    <a:pt x="3396" y="888"/>
                  </a:lnTo>
                  <a:lnTo>
                    <a:pt x="3396" y="894"/>
                  </a:lnTo>
                  <a:lnTo>
                    <a:pt x="3402" y="900"/>
                  </a:lnTo>
                  <a:lnTo>
                    <a:pt x="3402" y="906"/>
                  </a:lnTo>
                  <a:lnTo>
                    <a:pt x="3402" y="912"/>
                  </a:lnTo>
                  <a:lnTo>
                    <a:pt x="3402" y="918"/>
                  </a:lnTo>
                  <a:lnTo>
                    <a:pt x="3408" y="918"/>
                  </a:lnTo>
                  <a:lnTo>
                    <a:pt x="3408" y="924"/>
                  </a:lnTo>
                  <a:lnTo>
                    <a:pt x="3408" y="930"/>
                  </a:lnTo>
                  <a:lnTo>
                    <a:pt x="3408" y="936"/>
                  </a:lnTo>
                  <a:lnTo>
                    <a:pt x="3414" y="936"/>
                  </a:lnTo>
                  <a:lnTo>
                    <a:pt x="3414" y="942"/>
                  </a:lnTo>
                  <a:lnTo>
                    <a:pt x="3414" y="948"/>
                  </a:lnTo>
                  <a:lnTo>
                    <a:pt x="3414" y="954"/>
                  </a:lnTo>
                  <a:lnTo>
                    <a:pt x="3420" y="960"/>
                  </a:lnTo>
                  <a:lnTo>
                    <a:pt x="3420" y="966"/>
                  </a:lnTo>
                  <a:lnTo>
                    <a:pt x="3420" y="972"/>
                  </a:lnTo>
                  <a:lnTo>
                    <a:pt x="3426" y="978"/>
                  </a:lnTo>
                  <a:lnTo>
                    <a:pt x="3426" y="984"/>
                  </a:lnTo>
                  <a:lnTo>
                    <a:pt x="3426" y="990"/>
                  </a:lnTo>
                  <a:lnTo>
                    <a:pt x="3426" y="996"/>
                  </a:lnTo>
                  <a:lnTo>
                    <a:pt x="3432" y="996"/>
                  </a:lnTo>
                  <a:lnTo>
                    <a:pt x="3432" y="1002"/>
                  </a:lnTo>
                  <a:lnTo>
                    <a:pt x="3432" y="1008"/>
                  </a:lnTo>
                  <a:lnTo>
                    <a:pt x="3432" y="1014"/>
                  </a:lnTo>
                  <a:lnTo>
                    <a:pt x="3438" y="1014"/>
                  </a:lnTo>
                  <a:lnTo>
                    <a:pt x="3438" y="1020"/>
                  </a:lnTo>
                  <a:lnTo>
                    <a:pt x="3438" y="1026"/>
                  </a:lnTo>
                  <a:lnTo>
                    <a:pt x="3438" y="1032"/>
                  </a:lnTo>
                  <a:lnTo>
                    <a:pt x="3444" y="1032"/>
                  </a:lnTo>
                  <a:lnTo>
                    <a:pt x="3444" y="1038"/>
                  </a:lnTo>
                  <a:lnTo>
                    <a:pt x="3444" y="1044"/>
                  </a:lnTo>
                  <a:lnTo>
                    <a:pt x="3444" y="1050"/>
                  </a:lnTo>
                  <a:lnTo>
                    <a:pt x="3450" y="1050"/>
                  </a:lnTo>
                  <a:lnTo>
                    <a:pt x="3450" y="1056"/>
                  </a:lnTo>
                  <a:lnTo>
                    <a:pt x="3450" y="1062"/>
                  </a:lnTo>
                  <a:lnTo>
                    <a:pt x="3450" y="1068"/>
                  </a:lnTo>
                  <a:lnTo>
                    <a:pt x="3456" y="1068"/>
                  </a:lnTo>
                  <a:lnTo>
                    <a:pt x="3456" y="1074"/>
                  </a:lnTo>
                  <a:lnTo>
                    <a:pt x="3456" y="1080"/>
                  </a:lnTo>
                  <a:lnTo>
                    <a:pt x="3462" y="1080"/>
                  </a:lnTo>
                  <a:lnTo>
                    <a:pt x="3462" y="1086"/>
                  </a:lnTo>
                  <a:lnTo>
                    <a:pt x="3462" y="1092"/>
                  </a:lnTo>
                  <a:lnTo>
                    <a:pt x="3468" y="1092"/>
                  </a:lnTo>
                  <a:lnTo>
                    <a:pt x="3468" y="1098"/>
                  </a:lnTo>
                  <a:lnTo>
                    <a:pt x="3468" y="1104"/>
                  </a:lnTo>
                  <a:lnTo>
                    <a:pt x="3474" y="1104"/>
                  </a:lnTo>
                  <a:lnTo>
                    <a:pt x="3474" y="1110"/>
                  </a:lnTo>
                  <a:lnTo>
                    <a:pt x="3474" y="1116"/>
                  </a:lnTo>
                  <a:lnTo>
                    <a:pt x="3480" y="1116"/>
                  </a:lnTo>
                  <a:lnTo>
                    <a:pt x="3480" y="1122"/>
                  </a:lnTo>
                  <a:lnTo>
                    <a:pt x="3486" y="1128"/>
                  </a:lnTo>
                  <a:lnTo>
                    <a:pt x="3486" y="1134"/>
                  </a:lnTo>
                  <a:lnTo>
                    <a:pt x="3492" y="1134"/>
                  </a:lnTo>
                  <a:lnTo>
                    <a:pt x="3492" y="1140"/>
                  </a:lnTo>
                  <a:lnTo>
                    <a:pt x="3498" y="1140"/>
                  </a:lnTo>
                  <a:lnTo>
                    <a:pt x="3498" y="1146"/>
                  </a:lnTo>
                  <a:lnTo>
                    <a:pt x="3504" y="1152"/>
                  </a:lnTo>
                  <a:lnTo>
                    <a:pt x="3510" y="1158"/>
                  </a:lnTo>
                  <a:lnTo>
                    <a:pt x="3516" y="1158"/>
                  </a:lnTo>
                  <a:lnTo>
                    <a:pt x="3516" y="1164"/>
                  </a:lnTo>
                  <a:lnTo>
                    <a:pt x="3522" y="1164"/>
                  </a:lnTo>
                  <a:lnTo>
                    <a:pt x="3522" y="1170"/>
                  </a:lnTo>
                  <a:lnTo>
                    <a:pt x="3528" y="1170"/>
                  </a:lnTo>
                  <a:lnTo>
                    <a:pt x="3534" y="1176"/>
                  </a:lnTo>
                  <a:lnTo>
                    <a:pt x="3540" y="1176"/>
                  </a:lnTo>
                  <a:lnTo>
                    <a:pt x="3546" y="1176"/>
                  </a:lnTo>
                  <a:lnTo>
                    <a:pt x="3546" y="1182"/>
                  </a:lnTo>
                  <a:lnTo>
                    <a:pt x="3552" y="1182"/>
                  </a:lnTo>
                  <a:lnTo>
                    <a:pt x="3558" y="1182"/>
                  </a:lnTo>
                  <a:lnTo>
                    <a:pt x="3564" y="1182"/>
                  </a:lnTo>
                  <a:lnTo>
                    <a:pt x="3564" y="1188"/>
                  </a:lnTo>
                  <a:lnTo>
                    <a:pt x="3570" y="1188"/>
                  </a:lnTo>
                  <a:lnTo>
                    <a:pt x="3576" y="1188"/>
                  </a:lnTo>
                  <a:lnTo>
                    <a:pt x="3576" y="1194"/>
                  </a:lnTo>
                  <a:lnTo>
                    <a:pt x="3582" y="1194"/>
                  </a:lnTo>
                  <a:lnTo>
                    <a:pt x="3588" y="1194"/>
                  </a:lnTo>
                  <a:lnTo>
                    <a:pt x="3594" y="1194"/>
                  </a:lnTo>
                  <a:lnTo>
                    <a:pt x="3600" y="1200"/>
                  </a:lnTo>
                  <a:lnTo>
                    <a:pt x="3606" y="1200"/>
                  </a:lnTo>
                  <a:lnTo>
                    <a:pt x="3612" y="1200"/>
                  </a:lnTo>
                  <a:lnTo>
                    <a:pt x="3618" y="1200"/>
                  </a:lnTo>
                  <a:lnTo>
                    <a:pt x="3618" y="1206"/>
                  </a:lnTo>
                  <a:lnTo>
                    <a:pt x="3624" y="1206"/>
                  </a:lnTo>
                  <a:lnTo>
                    <a:pt x="3630" y="1206"/>
                  </a:lnTo>
                  <a:lnTo>
                    <a:pt x="3636" y="1206"/>
                  </a:lnTo>
                  <a:lnTo>
                    <a:pt x="3642" y="1212"/>
                  </a:lnTo>
                  <a:lnTo>
                    <a:pt x="3648" y="1212"/>
                  </a:lnTo>
                  <a:lnTo>
                    <a:pt x="3654" y="1212"/>
                  </a:lnTo>
                  <a:lnTo>
                    <a:pt x="3660" y="1212"/>
                  </a:lnTo>
                  <a:lnTo>
                    <a:pt x="3666" y="1212"/>
                  </a:lnTo>
                  <a:lnTo>
                    <a:pt x="3666" y="1218"/>
                  </a:lnTo>
                  <a:lnTo>
                    <a:pt x="3672" y="1218"/>
                  </a:lnTo>
                  <a:lnTo>
                    <a:pt x="3678" y="1218"/>
                  </a:lnTo>
                  <a:lnTo>
                    <a:pt x="3684" y="1218"/>
                  </a:lnTo>
                  <a:lnTo>
                    <a:pt x="3690" y="1218"/>
                  </a:lnTo>
                  <a:lnTo>
                    <a:pt x="3696" y="1218"/>
                  </a:lnTo>
                  <a:lnTo>
                    <a:pt x="3696" y="1224"/>
                  </a:lnTo>
                  <a:lnTo>
                    <a:pt x="3702" y="1224"/>
                  </a:lnTo>
                  <a:lnTo>
                    <a:pt x="3708" y="1224"/>
                  </a:lnTo>
                  <a:lnTo>
                    <a:pt x="3714" y="1224"/>
                  </a:lnTo>
                  <a:lnTo>
                    <a:pt x="3720" y="1224"/>
                  </a:lnTo>
                  <a:lnTo>
                    <a:pt x="3726" y="1224"/>
                  </a:lnTo>
                  <a:lnTo>
                    <a:pt x="3732" y="1224"/>
                  </a:lnTo>
                  <a:lnTo>
                    <a:pt x="3738" y="1230"/>
                  </a:lnTo>
                  <a:lnTo>
                    <a:pt x="3744" y="1230"/>
                  </a:lnTo>
                  <a:lnTo>
                    <a:pt x="3750" y="1230"/>
                  </a:lnTo>
                  <a:lnTo>
                    <a:pt x="3756" y="1230"/>
                  </a:lnTo>
                  <a:lnTo>
                    <a:pt x="3762" y="1230"/>
                  </a:lnTo>
                  <a:lnTo>
                    <a:pt x="3768" y="1230"/>
                  </a:lnTo>
                  <a:lnTo>
                    <a:pt x="3768" y="1236"/>
                  </a:lnTo>
                  <a:lnTo>
                    <a:pt x="3774" y="1236"/>
                  </a:lnTo>
                  <a:lnTo>
                    <a:pt x="3780" y="1236"/>
                  </a:lnTo>
                  <a:lnTo>
                    <a:pt x="3786" y="1236"/>
                  </a:lnTo>
                  <a:lnTo>
                    <a:pt x="3792" y="1236"/>
                  </a:lnTo>
                  <a:lnTo>
                    <a:pt x="3792" y="1242"/>
                  </a:lnTo>
                  <a:lnTo>
                    <a:pt x="3798" y="1242"/>
                  </a:lnTo>
                  <a:lnTo>
                    <a:pt x="3804" y="1242"/>
                  </a:lnTo>
                  <a:lnTo>
                    <a:pt x="3810" y="1242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2" y="1248"/>
                  </a:lnTo>
                  <a:lnTo>
                    <a:pt x="3828" y="1248"/>
                  </a:lnTo>
                  <a:lnTo>
                    <a:pt x="3834" y="1248"/>
                  </a:lnTo>
                  <a:lnTo>
                    <a:pt x="3840" y="1254"/>
                  </a:lnTo>
                  <a:lnTo>
                    <a:pt x="3846" y="1254"/>
                  </a:lnTo>
                  <a:lnTo>
                    <a:pt x="3852" y="1254"/>
                  </a:lnTo>
                  <a:lnTo>
                    <a:pt x="3858" y="1254"/>
                  </a:lnTo>
                  <a:lnTo>
                    <a:pt x="3858" y="1260"/>
                  </a:lnTo>
                  <a:lnTo>
                    <a:pt x="3864" y="1260"/>
                  </a:lnTo>
                  <a:lnTo>
                    <a:pt x="3870" y="1260"/>
                  </a:lnTo>
                  <a:lnTo>
                    <a:pt x="3876" y="1260"/>
                  </a:lnTo>
                  <a:lnTo>
                    <a:pt x="3882" y="1260"/>
                  </a:lnTo>
                  <a:lnTo>
                    <a:pt x="3888" y="1260"/>
                  </a:lnTo>
                  <a:lnTo>
                    <a:pt x="3888" y="1266"/>
                  </a:lnTo>
                  <a:lnTo>
                    <a:pt x="3894" y="1266"/>
                  </a:lnTo>
                  <a:lnTo>
                    <a:pt x="3900" y="1266"/>
                  </a:lnTo>
                  <a:lnTo>
                    <a:pt x="3906" y="1266"/>
                  </a:lnTo>
                  <a:lnTo>
                    <a:pt x="3912" y="1266"/>
                  </a:lnTo>
                  <a:lnTo>
                    <a:pt x="3918" y="1266"/>
                  </a:lnTo>
                  <a:lnTo>
                    <a:pt x="3924" y="1266"/>
                  </a:lnTo>
                  <a:lnTo>
                    <a:pt x="3930" y="1266"/>
                  </a:lnTo>
                  <a:lnTo>
                    <a:pt x="3936" y="1272"/>
                  </a:lnTo>
                  <a:lnTo>
                    <a:pt x="3942" y="1272"/>
                  </a:lnTo>
                  <a:lnTo>
                    <a:pt x="3948" y="1272"/>
                  </a:lnTo>
                  <a:lnTo>
                    <a:pt x="3954" y="1272"/>
                  </a:lnTo>
                  <a:lnTo>
                    <a:pt x="3960" y="1272"/>
                  </a:lnTo>
                  <a:lnTo>
                    <a:pt x="3966" y="1272"/>
                  </a:lnTo>
                  <a:lnTo>
                    <a:pt x="3972" y="1272"/>
                  </a:lnTo>
                  <a:lnTo>
                    <a:pt x="3978" y="1272"/>
                  </a:lnTo>
                  <a:lnTo>
                    <a:pt x="3984" y="1272"/>
                  </a:lnTo>
                  <a:lnTo>
                    <a:pt x="3990" y="1272"/>
                  </a:lnTo>
                  <a:lnTo>
                    <a:pt x="3996" y="1272"/>
                  </a:lnTo>
                  <a:lnTo>
                    <a:pt x="4002" y="1272"/>
                  </a:lnTo>
                  <a:lnTo>
                    <a:pt x="4008" y="1272"/>
                  </a:lnTo>
                  <a:lnTo>
                    <a:pt x="4014" y="1272"/>
                  </a:lnTo>
                  <a:lnTo>
                    <a:pt x="4020" y="1272"/>
                  </a:lnTo>
                  <a:lnTo>
                    <a:pt x="4020" y="1266"/>
                  </a:lnTo>
                  <a:lnTo>
                    <a:pt x="4026" y="1266"/>
                  </a:lnTo>
                  <a:lnTo>
                    <a:pt x="4032" y="1266"/>
                  </a:lnTo>
                  <a:lnTo>
                    <a:pt x="4038" y="1266"/>
                  </a:lnTo>
                  <a:lnTo>
                    <a:pt x="4044" y="1266"/>
                  </a:lnTo>
                  <a:lnTo>
                    <a:pt x="4050" y="1266"/>
                  </a:lnTo>
                  <a:lnTo>
                    <a:pt x="4056" y="1266"/>
                  </a:lnTo>
                  <a:lnTo>
                    <a:pt x="4062" y="1266"/>
                  </a:lnTo>
                  <a:lnTo>
                    <a:pt x="4068" y="1266"/>
                  </a:lnTo>
                  <a:lnTo>
                    <a:pt x="4068" y="1260"/>
                  </a:lnTo>
                  <a:lnTo>
                    <a:pt x="4074" y="1260"/>
                  </a:lnTo>
                  <a:lnTo>
                    <a:pt x="4080" y="1260"/>
                  </a:lnTo>
                  <a:lnTo>
                    <a:pt x="4086" y="1260"/>
                  </a:lnTo>
                  <a:lnTo>
                    <a:pt x="4092" y="1260"/>
                  </a:lnTo>
                  <a:lnTo>
                    <a:pt x="4092" y="1254"/>
                  </a:lnTo>
                  <a:lnTo>
                    <a:pt x="4098" y="1254"/>
                  </a:lnTo>
                  <a:lnTo>
                    <a:pt x="4104" y="1254"/>
                  </a:lnTo>
                  <a:lnTo>
                    <a:pt x="4110" y="1254"/>
                  </a:lnTo>
                  <a:lnTo>
                    <a:pt x="4116" y="1254"/>
                  </a:lnTo>
                  <a:lnTo>
                    <a:pt x="4116" y="1248"/>
                  </a:lnTo>
                  <a:lnTo>
                    <a:pt x="4122" y="1248"/>
                  </a:lnTo>
                  <a:lnTo>
                    <a:pt x="4128" y="1248"/>
                  </a:lnTo>
                  <a:lnTo>
                    <a:pt x="4134" y="1248"/>
                  </a:lnTo>
                  <a:lnTo>
                    <a:pt x="4140" y="1242"/>
                  </a:lnTo>
                  <a:lnTo>
                    <a:pt x="4146" y="1242"/>
                  </a:lnTo>
                  <a:lnTo>
                    <a:pt x="4152" y="1242"/>
                  </a:lnTo>
                  <a:lnTo>
                    <a:pt x="4152" y="1236"/>
                  </a:lnTo>
                  <a:lnTo>
                    <a:pt x="4158" y="1236"/>
                  </a:lnTo>
                  <a:lnTo>
                    <a:pt x="4164" y="1236"/>
                  </a:lnTo>
                  <a:lnTo>
                    <a:pt x="4170" y="1236"/>
                  </a:lnTo>
                  <a:lnTo>
                    <a:pt x="4170" y="1230"/>
                  </a:lnTo>
                  <a:lnTo>
                    <a:pt x="4176" y="1230"/>
                  </a:lnTo>
                  <a:lnTo>
                    <a:pt x="4182" y="1230"/>
                  </a:lnTo>
                  <a:lnTo>
                    <a:pt x="4182" y="1224"/>
                  </a:lnTo>
                  <a:lnTo>
                    <a:pt x="4188" y="1224"/>
                  </a:lnTo>
                  <a:lnTo>
                    <a:pt x="4194" y="1224"/>
                  </a:lnTo>
                  <a:lnTo>
                    <a:pt x="4200" y="1224"/>
                  </a:lnTo>
                  <a:lnTo>
                    <a:pt x="4200" y="1218"/>
                  </a:lnTo>
                  <a:lnTo>
                    <a:pt x="4206" y="1218"/>
                  </a:lnTo>
                  <a:lnTo>
                    <a:pt x="4212" y="1218"/>
                  </a:lnTo>
                  <a:lnTo>
                    <a:pt x="4212" y="1212"/>
                  </a:lnTo>
                  <a:lnTo>
                    <a:pt x="4218" y="1212"/>
                  </a:lnTo>
                  <a:lnTo>
                    <a:pt x="4224" y="1212"/>
                  </a:lnTo>
                  <a:lnTo>
                    <a:pt x="4224" y="1206"/>
                  </a:lnTo>
                  <a:lnTo>
                    <a:pt x="4230" y="1206"/>
                  </a:lnTo>
                  <a:lnTo>
                    <a:pt x="4236" y="1206"/>
                  </a:lnTo>
                  <a:lnTo>
                    <a:pt x="4236" y="1200"/>
                  </a:lnTo>
                  <a:lnTo>
                    <a:pt x="4242" y="1200"/>
                  </a:lnTo>
                  <a:lnTo>
                    <a:pt x="4248" y="1200"/>
                  </a:lnTo>
                  <a:lnTo>
                    <a:pt x="4248" y="1194"/>
                  </a:lnTo>
                  <a:lnTo>
                    <a:pt x="4254" y="1194"/>
                  </a:lnTo>
                  <a:lnTo>
                    <a:pt x="4260" y="1188"/>
                  </a:lnTo>
                  <a:lnTo>
                    <a:pt x="4266" y="1188"/>
                  </a:lnTo>
                  <a:lnTo>
                    <a:pt x="4266" y="1182"/>
                  </a:lnTo>
                  <a:lnTo>
                    <a:pt x="4272" y="1182"/>
                  </a:lnTo>
                  <a:lnTo>
                    <a:pt x="4278" y="1182"/>
                  </a:lnTo>
                  <a:lnTo>
                    <a:pt x="4278" y="1176"/>
                  </a:lnTo>
                  <a:lnTo>
                    <a:pt x="4284" y="1176"/>
                  </a:lnTo>
                  <a:lnTo>
                    <a:pt x="4290" y="1170"/>
                  </a:lnTo>
                  <a:lnTo>
                    <a:pt x="4296" y="1170"/>
                  </a:lnTo>
                  <a:lnTo>
                    <a:pt x="4296" y="1164"/>
                  </a:lnTo>
                  <a:lnTo>
                    <a:pt x="4302" y="1164"/>
                  </a:lnTo>
                  <a:lnTo>
                    <a:pt x="4308" y="1158"/>
                  </a:lnTo>
                  <a:lnTo>
                    <a:pt x="4314" y="1158"/>
                  </a:lnTo>
                  <a:lnTo>
                    <a:pt x="4314" y="1152"/>
                  </a:lnTo>
                  <a:lnTo>
                    <a:pt x="4320" y="1152"/>
                  </a:lnTo>
                  <a:lnTo>
                    <a:pt x="4320" y="1146"/>
                  </a:lnTo>
                  <a:lnTo>
                    <a:pt x="4326" y="1146"/>
                  </a:lnTo>
                  <a:lnTo>
                    <a:pt x="4332" y="1146"/>
                  </a:lnTo>
                  <a:lnTo>
                    <a:pt x="4332" y="1140"/>
                  </a:lnTo>
                  <a:lnTo>
                    <a:pt x="4338" y="1140"/>
                  </a:lnTo>
                  <a:lnTo>
                    <a:pt x="4338" y="1134"/>
                  </a:lnTo>
                  <a:lnTo>
                    <a:pt x="4344" y="1134"/>
                  </a:lnTo>
                  <a:lnTo>
                    <a:pt x="4350" y="1128"/>
                  </a:lnTo>
                  <a:lnTo>
                    <a:pt x="4356" y="1128"/>
                  </a:lnTo>
                  <a:lnTo>
                    <a:pt x="4356" y="1122"/>
                  </a:lnTo>
                  <a:lnTo>
                    <a:pt x="4362" y="1122"/>
                  </a:lnTo>
                  <a:lnTo>
                    <a:pt x="4362" y="1116"/>
                  </a:lnTo>
                  <a:lnTo>
                    <a:pt x="4368" y="1116"/>
                  </a:lnTo>
                  <a:lnTo>
                    <a:pt x="4368" y="1110"/>
                  </a:lnTo>
                  <a:lnTo>
                    <a:pt x="4374" y="1110"/>
                  </a:lnTo>
                  <a:lnTo>
                    <a:pt x="4380" y="1110"/>
                  </a:lnTo>
                  <a:lnTo>
                    <a:pt x="4380" y="1104"/>
                  </a:lnTo>
                  <a:lnTo>
                    <a:pt x="4386" y="1104"/>
                  </a:lnTo>
                  <a:lnTo>
                    <a:pt x="4386" y="1098"/>
                  </a:lnTo>
                  <a:lnTo>
                    <a:pt x="4392" y="1098"/>
                  </a:lnTo>
                  <a:lnTo>
                    <a:pt x="4392" y="1092"/>
                  </a:lnTo>
                  <a:lnTo>
                    <a:pt x="4398" y="1092"/>
                  </a:lnTo>
                  <a:lnTo>
                    <a:pt x="4398" y="1086"/>
                  </a:lnTo>
                  <a:lnTo>
                    <a:pt x="4404" y="1086"/>
                  </a:lnTo>
                  <a:lnTo>
                    <a:pt x="4404" y="1080"/>
                  </a:lnTo>
                  <a:lnTo>
                    <a:pt x="4410" y="1080"/>
                  </a:lnTo>
                  <a:lnTo>
                    <a:pt x="4416" y="1074"/>
                  </a:lnTo>
                  <a:lnTo>
                    <a:pt x="4422" y="1068"/>
                  </a:lnTo>
                  <a:lnTo>
                    <a:pt x="4428" y="1068"/>
                  </a:lnTo>
                  <a:lnTo>
                    <a:pt x="4428" y="1062"/>
                  </a:lnTo>
                  <a:lnTo>
                    <a:pt x="4434" y="1062"/>
                  </a:lnTo>
                  <a:lnTo>
                    <a:pt x="4434" y="1056"/>
                  </a:lnTo>
                  <a:lnTo>
                    <a:pt x="4440" y="1056"/>
                  </a:lnTo>
                  <a:lnTo>
                    <a:pt x="4440" y="1050"/>
                  </a:lnTo>
                  <a:lnTo>
                    <a:pt x="4446" y="1050"/>
                  </a:lnTo>
                  <a:lnTo>
                    <a:pt x="4446" y="1044"/>
                  </a:lnTo>
                  <a:lnTo>
                    <a:pt x="4452" y="1044"/>
                  </a:lnTo>
                  <a:lnTo>
                    <a:pt x="4452" y="1038"/>
                  </a:lnTo>
                  <a:lnTo>
                    <a:pt x="4458" y="1038"/>
                  </a:lnTo>
                  <a:lnTo>
                    <a:pt x="4458" y="1032"/>
                  </a:lnTo>
                  <a:lnTo>
                    <a:pt x="4464" y="1032"/>
                  </a:lnTo>
                  <a:lnTo>
                    <a:pt x="4464" y="1026"/>
                  </a:lnTo>
                  <a:lnTo>
                    <a:pt x="4470" y="1026"/>
                  </a:lnTo>
                  <a:lnTo>
                    <a:pt x="4470" y="1020"/>
                  </a:lnTo>
                  <a:lnTo>
                    <a:pt x="4476" y="1020"/>
                  </a:lnTo>
                  <a:lnTo>
                    <a:pt x="4476" y="1014"/>
                  </a:lnTo>
                  <a:lnTo>
                    <a:pt x="4482" y="1014"/>
                  </a:lnTo>
                  <a:lnTo>
                    <a:pt x="4482" y="1008"/>
                  </a:lnTo>
                  <a:lnTo>
                    <a:pt x="4488" y="1008"/>
                  </a:lnTo>
                  <a:lnTo>
                    <a:pt x="4488" y="1002"/>
                  </a:lnTo>
                  <a:lnTo>
                    <a:pt x="4494" y="1002"/>
                  </a:lnTo>
                  <a:lnTo>
                    <a:pt x="4494" y="996"/>
                  </a:lnTo>
                  <a:lnTo>
                    <a:pt x="4500" y="996"/>
                  </a:lnTo>
                  <a:lnTo>
                    <a:pt x="4500" y="990"/>
                  </a:lnTo>
                  <a:lnTo>
                    <a:pt x="4506" y="990"/>
                  </a:lnTo>
                  <a:lnTo>
                    <a:pt x="4506" y="984"/>
                  </a:lnTo>
                  <a:lnTo>
                    <a:pt x="4512" y="984"/>
                  </a:lnTo>
                  <a:lnTo>
                    <a:pt x="4512" y="978"/>
                  </a:lnTo>
                  <a:lnTo>
                    <a:pt x="4518" y="978"/>
                  </a:lnTo>
                  <a:lnTo>
                    <a:pt x="4518" y="972"/>
                  </a:lnTo>
                  <a:lnTo>
                    <a:pt x="4524" y="966"/>
                  </a:lnTo>
                  <a:lnTo>
                    <a:pt x="4524" y="960"/>
                  </a:lnTo>
                  <a:lnTo>
                    <a:pt x="4530" y="960"/>
                  </a:lnTo>
                  <a:lnTo>
                    <a:pt x="4530" y="954"/>
                  </a:lnTo>
                  <a:lnTo>
                    <a:pt x="4536" y="954"/>
                  </a:lnTo>
                  <a:lnTo>
                    <a:pt x="4536" y="948"/>
                  </a:lnTo>
                  <a:lnTo>
                    <a:pt x="4542" y="948"/>
                  </a:lnTo>
                  <a:lnTo>
                    <a:pt x="4542" y="942"/>
                  </a:lnTo>
                  <a:lnTo>
                    <a:pt x="4548" y="942"/>
                  </a:lnTo>
                  <a:lnTo>
                    <a:pt x="4548" y="936"/>
                  </a:lnTo>
                  <a:lnTo>
                    <a:pt x="4554" y="936"/>
                  </a:lnTo>
                  <a:lnTo>
                    <a:pt x="4554" y="930"/>
                  </a:lnTo>
                  <a:lnTo>
                    <a:pt x="4560" y="930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Rectangle 57"/>
            <p:cNvSpPr>
              <a:spLocks noChangeArrowheads="1"/>
            </p:cNvSpPr>
            <p:nvPr/>
          </p:nvSpPr>
          <p:spPr bwMode="auto">
            <a:xfrm>
              <a:off x="1168" y="2539"/>
              <a:ext cx="33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FF00"/>
                  </a:solidFill>
                  <a:latin typeface="Arial" charset="0"/>
                </a:rPr>
                <a:t>BETA_Y</a:t>
              </a:r>
              <a:endParaRPr lang="en-US"/>
            </a:p>
          </p:txBody>
        </p:sp>
        <p:sp>
          <p:nvSpPr>
            <p:cNvPr id="68" name="Freeform 58"/>
            <p:cNvSpPr>
              <a:spLocks/>
            </p:cNvSpPr>
            <p:nvPr/>
          </p:nvSpPr>
          <p:spPr bwMode="auto">
            <a:xfrm>
              <a:off x="520" y="1111"/>
              <a:ext cx="4560" cy="594"/>
            </a:xfrm>
            <a:custGeom>
              <a:avLst/>
              <a:gdLst>
                <a:gd name="T0" fmla="*/ 66 w 4560"/>
                <a:gd name="T1" fmla="*/ 480 h 594"/>
                <a:gd name="T2" fmla="*/ 138 w 4560"/>
                <a:gd name="T3" fmla="*/ 468 h 594"/>
                <a:gd name="T4" fmla="*/ 210 w 4560"/>
                <a:gd name="T5" fmla="*/ 456 h 594"/>
                <a:gd name="T6" fmla="*/ 282 w 4560"/>
                <a:gd name="T7" fmla="*/ 438 h 594"/>
                <a:gd name="T8" fmla="*/ 354 w 4560"/>
                <a:gd name="T9" fmla="*/ 414 h 594"/>
                <a:gd name="T10" fmla="*/ 426 w 4560"/>
                <a:gd name="T11" fmla="*/ 390 h 594"/>
                <a:gd name="T12" fmla="*/ 498 w 4560"/>
                <a:gd name="T13" fmla="*/ 360 h 594"/>
                <a:gd name="T14" fmla="*/ 576 w 4560"/>
                <a:gd name="T15" fmla="*/ 330 h 594"/>
                <a:gd name="T16" fmla="*/ 648 w 4560"/>
                <a:gd name="T17" fmla="*/ 294 h 594"/>
                <a:gd name="T18" fmla="*/ 714 w 4560"/>
                <a:gd name="T19" fmla="*/ 258 h 594"/>
                <a:gd name="T20" fmla="*/ 792 w 4560"/>
                <a:gd name="T21" fmla="*/ 210 h 594"/>
                <a:gd name="T22" fmla="*/ 864 w 4560"/>
                <a:gd name="T23" fmla="*/ 150 h 594"/>
                <a:gd name="T24" fmla="*/ 936 w 4560"/>
                <a:gd name="T25" fmla="*/ 90 h 594"/>
                <a:gd name="T26" fmla="*/ 1008 w 4560"/>
                <a:gd name="T27" fmla="*/ 24 h 594"/>
                <a:gd name="T28" fmla="*/ 1080 w 4560"/>
                <a:gd name="T29" fmla="*/ 0 h 594"/>
                <a:gd name="T30" fmla="*/ 1152 w 4560"/>
                <a:gd name="T31" fmla="*/ 72 h 594"/>
                <a:gd name="T32" fmla="*/ 1224 w 4560"/>
                <a:gd name="T33" fmla="*/ 162 h 594"/>
                <a:gd name="T34" fmla="*/ 1296 w 4560"/>
                <a:gd name="T35" fmla="*/ 246 h 594"/>
                <a:gd name="T36" fmla="*/ 1368 w 4560"/>
                <a:gd name="T37" fmla="*/ 318 h 594"/>
                <a:gd name="T38" fmla="*/ 1440 w 4560"/>
                <a:gd name="T39" fmla="*/ 360 h 594"/>
                <a:gd name="T40" fmla="*/ 1512 w 4560"/>
                <a:gd name="T41" fmla="*/ 402 h 594"/>
                <a:gd name="T42" fmla="*/ 1584 w 4560"/>
                <a:gd name="T43" fmla="*/ 444 h 594"/>
                <a:gd name="T44" fmla="*/ 1656 w 4560"/>
                <a:gd name="T45" fmla="*/ 480 h 594"/>
                <a:gd name="T46" fmla="*/ 1728 w 4560"/>
                <a:gd name="T47" fmla="*/ 516 h 594"/>
                <a:gd name="T48" fmla="*/ 1800 w 4560"/>
                <a:gd name="T49" fmla="*/ 540 h 594"/>
                <a:gd name="T50" fmla="*/ 1872 w 4560"/>
                <a:gd name="T51" fmla="*/ 558 h 594"/>
                <a:gd name="T52" fmla="*/ 1944 w 4560"/>
                <a:gd name="T53" fmla="*/ 576 h 594"/>
                <a:gd name="T54" fmla="*/ 2016 w 4560"/>
                <a:gd name="T55" fmla="*/ 588 h 594"/>
                <a:gd name="T56" fmla="*/ 2088 w 4560"/>
                <a:gd name="T57" fmla="*/ 594 h 594"/>
                <a:gd name="T58" fmla="*/ 2160 w 4560"/>
                <a:gd name="T59" fmla="*/ 588 h 594"/>
                <a:gd name="T60" fmla="*/ 2232 w 4560"/>
                <a:gd name="T61" fmla="*/ 588 h 594"/>
                <a:gd name="T62" fmla="*/ 2304 w 4560"/>
                <a:gd name="T63" fmla="*/ 582 h 594"/>
                <a:gd name="T64" fmla="*/ 2376 w 4560"/>
                <a:gd name="T65" fmla="*/ 588 h 594"/>
                <a:gd name="T66" fmla="*/ 2448 w 4560"/>
                <a:gd name="T67" fmla="*/ 594 h 594"/>
                <a:gd name="T68" fmla="*/ 2520 w 4560"/>
                <a:gd name="T69" fmla="*/ 588 h 594"/>
                <a:gd name="T70" fmla="*/ 2592 w 4560"/>
                <a:gd name="T71" fmla="*/ 582 h 594"/>
                <a:gd name="T72" fmla="*/ 2664 w 4560"/>
                <a:gd name="T73" fmla="*/ 564 h 594"/>
                <a:gd name="T74" fmla="*/ 2736 w 4560"/>
                <a:gd name="T75" fmla="*/ 546 h 594"/>
                <a:gd name="T76" fmla="*/ 2808 w 4560"/>
                <a:gd name="T77" fmla="*/ 522 h 594"/>
                <a:gd name="T78" fmla="*/ 2880 w 4560"/>
                <a:gd name="T79" fmla="*/ 492 h 594"/>
                <a:gd name="T80" fmla="*/ 2952 w 4560"/>
                <a:gd name="T81" fmla="*/ 456 h 594"/>
                <a:gd name="T82" fmla="*/ 3024 w 4560"/>
                <a:gd name="T83" fmla="*/ 414 h 594"/>
                <a:gd name="T84" fmla="*/ 3096 w 4560"/>
                <a:gd name="T85" fmla="*/ 372 h 594"/>
                <a:gd name="T86" fmla="*/ 3168 w 4560"/>
                <a:gd name="T87" fmla="*/ 330 h 594"/>
                <a:gd name="T88" fmla="*/ 3240 w 4560"/>
                <a:gd name="T89" fmla="*/ 270 h 594"/>
                <a:gd name="T90" fmla="*/ 3312 w 4560"/>
                <a:gd name="T91" fmla="*/ 186 h 594"/>
                <a:gd name="T92" fmla="*/ 3384 w 4560"/>
                <a:gd name="T93" fmla="*/ 102 h 594"/>
                <a:gd name="T94" fmla="*/ 3456 w 4560"/>
                <a:gd name="T95" fmla="*/ 18 h 594"/>
                <a:gd name="T96" fmla="*/ 3528 w 4560"/>
                <a:gd name="T97" fmla="*/ 6 h 594"/>
                <a:gd name="T98" fmla="*/ 3600 w 4560"/>
                <a:gd name="T99" fmla="*/ 72 h 594"/>
                <a:gd name="T100" fmla="*/ 3672 w 4560"/>
                <a:gd name="T101" fmla="*/ 132 h 594"/>
                <a:gd name="T102" fmla="*/ 3744 w 4560"/>
                <a:gd name="T103" fmla="*/ 198 h 594"/>
                <a:gd name="T104" fmla="*/ 3816 w 4560"/>
                <a:gd name="T105" fmla="*/ 246 h 594"/>
                <a:gd name="T106" fmla="*/ 3888 w 4560"/>
                <a:gd name="T107" fmla="*/ 282 h 594"/>
                <a:gd name="T108" fmla="*/ 3960 w 4560"/>
                <a:gd name="T109" fmla="*/ 318 h 594"/>
                <a:gd name="T110" fmla="*/ 4032 w 4560"/>
                <a:gd name="T111" fmla="*/ 354 h 594"/>
                <a:gd name="T112" fmla="*/ 4104 w 4560"/>
                <a:gd name="T113" fmla="*/ 384 h 594"/>
                <a:gd name="T114" fmla="*/ 4176 w 4560"/>
                <a:gd name="T115" fmla="*/ 408 h 594"/>
                <a:gd name="T116" fmla="*/ 4248 w 4560"/>
                <a:gd name="T117" fmla="*/ 432 h 594"/>
                <a:gd name="T118" fmla="*/ 4320 w 4560"/>
                <a:gd name="T119" fmla="*/ 450 h 594"/>
                <a:gd name="T120" fmla="*/ 4392 w 4560"/>
                <a:gd name="T121" fmla="*/ 468 h 594"/>
                <a:gd name="T122" fmla="*/ 4464 w 4560"/>
                <a:gd name="T123" fmla="*/ 474 h 594"/>
                <a:gd name="T124" fmla="*/ 4536 w 4560"/>
                <a:gd name="T125" fmla="*/ 480 h 59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560"/>
                <a:gd name="T190" fmla="*/ 0 h 594"/>
                <a:gd name="T191" fmla="*/ 4560 w 4560"/>
                <a:gd name="T192" fmla="*/ 594 h 59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560" h="594">
                  <a:moveTo>
                    <a:pt x="0" y="480"/>
                  </a:moveTo>
                  <a:lnTo>
                    <a:pt x="0" y="480"/>
                  </a:lnTo>
                  <a:lnTo>
                    <a:pt x="6" y="480"/>
                  </a:lnTo>
                  <a:lnTo>
                    <a:pt x="12" y="480"/>
                  </a:lnTo>
                  <a:lnTo>
                    <a:pt x="18" y="480"/>
                  </a:lnTo>
                  <a:lnTo>
                    <a:pt x="24" y="480"/>
                  </a:lnTo>
                  <a:lnTo>
                    <a:pt x="30" y="480"/>
                  </a:lnTo>
                  <a:lnTo>
                    <a:pt x="36" y="480"/>
                  </a:lnTo>
                  <a:lnTo>
                    <a:pt x="42" y="480"/>
                  </a:lnTo>
                  <a:lnTo>
                    <a:pt x="48" y="480"/>
                  </a:lnTo>
                  <a:lnTo>
                    <a:pt x="54" y="480"/>
                  </a:lnTo>
                  <a:lnTo>
                    <a:pt x="60" y="480"/>
                  </a:lnTo>
                  <a:lnTo>
                    <a:pt x="66" y="480"/>
                  </a:lnTo>
                  <a:lnTo>
                    <a:pt x="72" y="480"/>
                  </a:lnTo>
                  <a:lnTo>
                    <a:pt x="72" y="474"/>
                  </a:lnTo>
                  <a:lnTo>
                    <a:pt x="78" y="474"/>
                  </a:lnTo>
                  <a:lnTo>
                    <a:pt x="84" y="474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74"/>
                  </a:lnTo>
                  <a:lnTo>
                    <a:pt x="108" y="474"/>
                  </a:lnTo>
                  <a:lnTo>
                    <a:pt x="114" y="474"/>
                  </a:lnTo>
                  <a:lnTo>
                    <a:pt x="120" y="474"/>
                  </a:lnTo>
                  <a:lnTo>
                    <a:pt x="126" y="474"/>
                  </a:lnTo>
                  <a:lnTo>
                    <a:pt x="126" y="468"/>
                  </a:lnTo>
                  <a:lnTo>
                    <a:pt x="132" y="468"/>
                  </a:lnTo>
                  <a:lnTo>
                    <a:pt x="138" y="468"/>
                  </a:lnTo>
                  <a:lnTo>
                    <a:pt x="144" y="468"/>
                  </a:lnTo>
                  <a:lnTo>
                    <a:pt x="150" y="468"/>
                  </a:lnTo>
                  <a:lnTo>
                    <a:pt x="156" y="468"/>
                  </a:lnTo>
                  <a:lnTo>
                    <a:pt x="162" y="468"/>
                  </a:lnTo>
                  <a:lnTo>
                    <a:pt x="162" y="462"/>
                  </a:lnTo>
                  <a:lnTo>
                    <a:pt x="168" y="462"/>
                  </a:lnTo>
                  <a:lnTo>
                    <a:pt x="174" y="462"/>
                  </a:lnTo>
                  <a:lnTo>
                    <a:pt x="180" y="462"/>
                  </a:lnTo>
                  <a:lnTo>
                    <a:pt x="186" y="462"/>
                  </a:lnTo>
                  <a:lnTo>
                    <a:pt x="192" y="462"/>
                  </a:lnTo>
                  <a:lnTo>
                    <a:pt x="192" y="456"/>
                  </a:lnTo>
                  <a:lnTo>
                    <a:pt x="198" y="456"/>
                  </a:lnTo>
                  <a:lnTo>
                    <a:pt x="204" y="456"/>
                  </a:lnTo>
                  <a:lnTo>
                    <a:pt x="210" y="456"/>
                  </a:lnTo>
                  <a:lnTo>
                    <a:pt x="216" y="456"/>
                  </a:lnTo>
                  <a:lnTo>
                    <a:pt x="222" y="456"/>
                  </a:lnTo>
                  <a:lnTo>
                    <a:pt x="222" y="450"/>
                  </a:lnTo>
                  <a:lnTo>
                    <a:pt x="228" y="450"/>
                  </a:lnTo>
                  <a:lnTo>
                    <a:pt x="234" y="450"/>
                  </a:lnTo>
                  <a:lnTo>
                    <a:pt x="240" y="450"/>
                  </a:lnTo>
                  <a:lnTo>
                    <a:pt x="246" y="450"/>
                  </a:lnTo>
                  <a:lnTo>
                    <a:pt x="246" y="444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64" y="438"/>
                  </a:lnTo>
                  <a:lnTo>
                    <a:pt x="270" y="438"/>
                  </a:lnTo>
                  <a:lnTo>
                    <a:pt x="276" y="438"/>
                  </a:lnTo>
                  <a:lnTo>
                    <a:pt x="282" y="438"/>
                  </a:lnTo>
                  <a:lnTo>
                    <a:pt x="288" y="438"/>
                  </a:lnTo>
                  <a:lnTo>
                    <a:pt x="288" y="432"/>
                  </a:lnTo>
                  <a:lnTo>
                    <a:pt x="294" y="432"/>
                  </a:lnTo>
                  <a:lnTo>
                    <a:pt x="300" y="432"/>
                  </a:lnTo>
                  <a:lnTo>
                    <a:pt x="306" y="432"/>
                  </a:lnTo>
                  <a:lnTo>
                    <a:pt x="312" y="432"/>
                  </a:lnTo>
                  <a:lnTo>
                    <a:pt x="312" y="426"/>
                  </a:lnTo>
                  <a:lnTo>
                    <a:pt x="318" y="426"/>
                  </a:lnTo>
                  <a:lnTo>
                    <a:pt x="324" y="426"/>
                  </a:lnTo>
                  <a:lnTo>
                    <a:pt x="330" y="426"/>
                  </a:lnTo>
                  <a:lnTo>
                    <a:pt x="330" y="420"/>
                  </a:lnTo>
                  <a:lnTo>
                    <a:pt x="336" y="420"/>
                  </a:lnTo>
                  <a:lnTo>
                    <a:pt x="342" y="420"/>
                  </a:lnTo>
                  <a:lnTo>
                    <a:pt x="348" y="420"/>
                  </a:lnTo>
                  <a:lnTo>
                    <a:pt x="354" y="414"/>
                  </a:lnTo>
                  <a:lnTo>
                    <a:pt x="360" y="414"/>
                  </a:lnTo>
                  <a:lnTo>
                    <a:pt x="366" y="414"/>
                  </a:lnTo>
                  <a:lnTo>
                    <a:pt x="372" y="414"/>
                  </a:lnTo>
                  <a:lnTo>
                    <a:pt x="372" y="408"/>
                  </a:lnTo>
                  <a:lnTo>
                    <a:pt x="378" y="408"/>
                  </a:lnTo>
                  <a:lnTo>
                    <a:pt x="384" y="408"/>
                  </a:lnTo>
                  <a:lnTo>
                    <a:pt x="390" y="408"/>
                  </a:lnTo>
                  <a:lnTo>
                    <a:pt x="390" y="402"/>
                  </a:lnTo>
                  <a:lnTo>
                    <a:pt x="396" y="402"/>
                  </a:lnTo>
                  <a:lnTo>
                    <a:pt x="402" y="402"/>
                  </a:lnTo>
                  <a:lnTo>
                    <a:pt x="408" y="396"/>
                  </a:lnTo>
                  <a:lnTo>
                    <a:pt x="414" y="396"/>
                  </a:lnTo>
                  <a:lnTo>
                    <a:pt x="420" y="396"/>
                  </a:lnTo>
                  <a:lnTo>
                    <a:pt x="420" y="390"/>
                  </a:lnTo>
                  <a:lnTo>
                    <a:pt x="426" y="390"/>
                  </a:lnTo>
                  <a:lnTo>
                    <a:pt x="432" y="390"/>
                  </a:lnTo>
                  <a:lnTo>
                    <a:pt x="438" y="390"/>
                  </a:lnTo>
                  <a:lnTo>
                    <a:pt x="438" y="384"/>
                  </a:lnTo>
                  <a:lnTo>
                    <a:pt x="444" y="384"/>
                  </a:lnTo>
                  <a:lnTo>
                    <a:pt x="450" y="384"/>
                  </a:lnTo>
                  <a:lnTo>
                    <a:pt x="456" y="378"/>
                  </a:lnTo>
                  <a:lnTo>
                    <a:pt x="462" y="378"/>
                  </a:lnTo>
                  <a:lnTo>
                    <a:pt x="468" y="378"/>
                  </a:lnTo>
                  <a:lnTo>
                    <a:pt x="468" y="372"/>
                  </a:lnTo>
                  <a:lnTo>
                    <a:pt x="474" y="372"/>
                  </a:lnTo>
                  <a:lnTo>
                    <a:pt x="480" y="372"/>
                  </a:lnTo>
                  <a:lnTo>
                    <a:pt x="486" y="366"/>
                  </a:lnTo>
                  <a:lnTo>
                    <a:pt x="492" y="366"/>
                  </a:lnTo>
                  <a:lnTo>
                    <a:pt x="498" y="366"/>
                  </a:lnTo>
                  <a:lnTo>
                    <a:pt x="498" y="360"/>
                  </a:lnTo>
                  <a:lnTo>
                    <a:pt x="504" y="360"/>
                  </a:lnTo>
                  <a:lnTo>
                    <a:pt x="510" y="360"/>
                  </a:lnTo>
                  <a:lnTo>
                    <a:pt x="510" y="354"/>
                  </a:lnTo>
                  <a:lnTo>
                    <a:pt x="516" y="354"/>
                  </a:lnTo>
                  <a:lnTo>
                    <a:pt x="522" y="354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8"/>
                  </a:lnTo>
                  <a:lnTo>
                    <a:pt x="540" y="342"/>
                  </a:lnTo>
                  <a:lnTo>
                    <a:pt x="546" y="342"/>
                  </a:lnTo>
                  <a:lnTo>
                    <a:pt x="552" y="336"/>
                  </a:lnTo>
                  <a:lnTo>
                    <a:pt x="558" y="336"/>
                  </a:lnTo>
                  <a:lnTo>
                    <a:pt x="564" y="330"/>
                  </a:lnTo>
                  <a:lnTo>
                    <a:pt x="570" y="330"/>
                  </a:lnTo>
                  <a:lnTo>
                    <a:pt x="576" y="330"/>
                  </a:lnTo>
                  <a:lnTo>
                    <a:pt x="576" y="324"/>
                  </a:lnTo>
                  <a:lnTo>
                    <a:pt x="582" y="324"/>
                  </a:lnTo>
                  <a:lnTo>
                    <a:pt x="588" y="324"/>
                  </a:lnTo>
                  <a:lnTo>
                    <a:pt x="588" y="318"/>
                  </a:lnTo>
                  <a:lnTo>
                    <a:pt x="594" y="318"/>
                  </a:lnTo>
                  <a:lnTo>
                    <a:pt x="600" y="318"/>
                  </a:lnTo>
                  <a:lnTo>
                    <a:pt x="600" y="312"/>
                  </a:lnTo>
                  <a:lnTo>
                    <a:pt x="606" y="312"/>
                  </a:lnTo>
                  <a:lnTo>
                    <a:pt x="612" y="306"/>
                  </a:lnTo>
                  <a:lnTo>
                    <a:pt x="618" y="306"/>
                  </a:lnTo>
                  <a:lnTo>
                    <a:pt x="624" y="300"/>
                  </a:lnTo>
                  <a:lnTo>
                    <a:pt x="630" y="300"/>
                  </a:lnTo>
                  <a:lnTo>
                    <a:pt x="636" y="300"/>
                  </a:lnTo>
                  <a:lnTo>
                    <a:pt x="636" y="294"/>
                  </a:lnTo>
                  <a:lnTo>
                    <a:pt x="642" y="294"/>
                  </a:lnTo>
                  <a:lnTo>
                    <a:pt x="648" y="294"/>
                  </a:lnTo>
                  <a:lnTo>
                    <a:pt x="648" y="288"/>
                  </a:lnTo>
                  <a:lnTo>
                    <a:pt x="654" y="288"/>
                  </a:lnTo>
                  <a:lnTo>
                    <a:pt x="660" y="282"/>
                  </a:lnTo>
                  <a:lnTo>
                    <a:pt x="666" y="282"/>
                  </a:lnTo>
                  <a:lnTo>
                    <a:pt x="672" y="276"/>
                  </a:lnTo>
                  <a:lnTo>
                    <a:pt x="678" y="276"/>
                  </a:lnTo>
                  <a:lnTo>
                    <a:pt x="684" y="270"/>
                  </a:lnTo>
                  <a:lnTo>
                    <a:pt x="690" y="270"/>
                  </a:lnTo>
                  <a:lnTo>
                    <a:pt x="696" y="270"/>
                  </a:lnTo>
                  <a:lnTo>
                    <a:pt x="696" y="264"/>
                  </a:lnTo>
                  <a:lnTo>
                    <a:pt x="702" y="264"/>
                  </a:lnTo>
                  <a:lnTo>
                    <a:pt x="708" y="264"/>
                  </a:lnTo>
                  <a:lnTo>
                    <a:pt x="708" y="258"/>
                  </a:lnTo>
                  <a:lnTo>
                    <a:pt x="714" y="258"/>
                  </a:lnTo>
                  <a:lnTo>
                    <a:pt x="720" y="252"/>
                  </a:lnTo>
                  <a:lnTo>
                    <a:pt x="726" y="252"/>
                  </a:lnTo>
                  <a:lnTo>
                    <a:pt x="732" y="246"/>
                  </a:lnTo>
                  <a:lnTo>
                    <a:pt x="738" y="246"/>
                  </a:lnTo>
                  <a:lnTo>
                    <a:pt x="744" y="240"/>
                  </a:lnTo>
                  <a:lnTo>
                    <a:pt x="750" y="240"/>
                  </a:lnTo>
                  <a:lnTo>
                    <a:pt x="750" y="234"/>
                  </a:lnTo>
                  <a:lnTo>
                    <a:pt x="756" y="234"/>
                  </a:lnTo>
                  <a:lnTo>
                    <a:pt x="762" y="234"/>
                  </a:lnTo>
                  <a:lnTo>
                    <a:pt x="762" y="228"/>
                  </a:lnTo>
                  <a:lnTo>
                    <a:pt x="768" y="228"/>
                  </a:lnTo>
                  <a:lnTo>
                    <a:pt x="774" y="222"/>
                  </a:lnTo>
                  <a:lnTo>
                    <a:pt x="780" y="222"/>
                  </a:lnTo>
                  <a:lnTo>
                    <a:pt x="780" y="216"/>
                  </a:lnTo>
                  <a:lnTo>
                    <a:pt x="786" y="216"/>
                  </a:lnTo>
                  <a:lnTo>
                    <a:pt x="786" y="210"/>
                  </a:lnTo>
                  <a:lnTo>
                    <a:pt x="792" y="210"/>
                  </a:lnTo>
                  <a:lnTo>
                    <a:pt x="798" y="210"/>
                  </a:lnTo>
                  <a:lnTo>
                    <a:pt x="798" y="204"/>
                  </a:lnTo>
                  <a:lnTo>
                    <a:pt x="804" y="204"/>
                  </a:lnTo>
                  <a:lnTo>
                    <a:pt x="804" y="198"/>
                  </a:lnTo>
                  <a:lnTo>
                    <a:pt x="810" y="198"/>
                  </a:lnTo>
                  <a:lnTo>
                    <a:pt x="810" y="192"/>
                  </a:lnTo>
                  <a:lnTo>
                    <a:pt x="816" y="192"/>
                  </a:lnTo>
                  <a:lnTo>
                    <a:pt x="816" y="186"/>
                  </a:lnTo>
                  <a:lnTo>
                    <a:pt x="822" y="186"/>
                  </a:lnTo>
                  <a:lnTo>
                    <a:pt x="828" y="180"/>
                  </a:lnTo>
                  <a:lnTo>
                    <a:pt x="834" y="174"/>
                  </a:lnTo>
                  <a:lnTo>
                    <a:pt x="840" y="174"/>
                  </a:lnTo>
                  <a:lnTo>
                    <a:pt x="840" y="168"/>
                  </a:lnTo>
                  <a:lnTo>
                    <a:pt x="846" y="168"/>
                  </a:lnTo>
                  <a:lnTo>
                    <a:pt x="846" y="162"/>
                  </a:lnTo>
                  <a:lnTo>
                    <a:pt x="852" y="162"/>
                  </a:lnTo>
                  <a:lnTo>
                    <a:pt x="852" y="156"/>
                  </a:lnTo>
                  <a:lnTo>
                    <a:pt x="858" y="156"/>
                  </a:lnTo>
                  <a:lnTo>
                    <a:pt x="858" y="150"/>
                  </a:lnTo>
                  <a:lnTo>
                    <a:pt x="864" y="150"/>
                  </a:lnTo>
                  <a:lnTo>
                    <a:pt x="864" y="144"/>
                  </a:lnTo>
                  <a:lnTo>
                    <a:pt x="870" y="144"/>
                  </a:lnTo>
                  <a:lnTo>
                    <a:pt x="876" y="138"/>
                  </a:lnTo>
                  <a:lnTo>
                    <a:pt x="882" y="132"/>
                  </a:lnTo>
                  <a:lnTo>
                    <a:pt x="888" y="132"/>
                  </a:lnTo>
                  <a:lnTo>
                    <a:pt x="888" y="126"/>
                  </a:lnTo>
                  <a:lnTo>
                    <a:pt x="894" y="126"/>
                  </a:lnTo>
                  <a:lnTo>
                    <a:pt x="894" y="120"/>
                  </a:lnTo>
                  <a:lnTo>
                    <a:pt x="900" y="120"/>
                  </a:lnTo>
                  <a:lnTo>
                    <a:pt x="900" y="114"/>
                  </a:lnTo>
                  <a:lnTo>
                    <a:pt x="906" y="114"/>
                  </a:lnTo>
                  <a:lnTo>
                    <a:pt x="906" y="108"/>
                  </a:lnTo>
                  <a:lnTo>
                    <a:pt x="912" y="108"/>
                  </a:lnTo>
                  <a:lnTo>
                    <a:pt x="912" y="102"/>
                  </a:lnTo>
                  <a:lnTo>
                    <a:pt x="918" y="102"/>
                  </a:lnTo>
                  <a:lnTo>
                    <a:pt x="918" y="96"/>
                  </a:lnTo>
                  <a:lnTo>
                    <a:pt x="924" y="96"/>
                  </a:lnTo>
                  <a:lnTo>
                    <a:pt x="930" y="96"/>
                  </a:lnTo>
                  <a:lnTo>
                    <a:pt x="930" y="90"/>
                  </a:lnTo>
                  <a:lnTo>
                    <a:pt x="936" y="90"/>
                  </a:lnTo>
                  <a:lnTo>
                    <a:pt x="936" y="84"/>
                  </a:lnTo>
                  <a:lnTo>
                    <a:pt x="942" y="84"/>
                  </a:lnTo>
                  <a:lnTo>
                    <a:pt x="942" y="78"/>
                  </a:lnTo>
                  <a:lnTo>
                    <a:pt x="948" y="78"/>
                  </a:lnTo>
                  <a:lnTo>
                    <a:pt x="948" y="72"/>
                  </a:lnTo>
                  <a:lnTo>
                    <a:pt x="954" y="72"/>
                  </a:lnTo>
                  <a:lnTo>
                    <a:pt x="954" y="66"/>
                  </a:lnTo>
                  <a:lnTo>
                    <a:pt x="960" y="66"/>
                  </a:lnTo>
                  <a:lnTo>
                    <a:pt x="960" y="60"/>
                  </a:lnTo>
                  <a:lnTo>
                    <a:pt x="966" y="60"/>
                  </a:lnTo>
                  <a:lnTo>
                    <a:pt x="966" y="54"/>
                  </a:lnTo>
                  <a:lnTo>
                    <a:pt x="972" y="54"/>
                  </a:lnTo>
                  <a:lnTo>
                    <a:pt x="978" y="54"/>
                  </a:lnTo>
                  <a:lnTo>
                    <a:pt x="978" y="48"/>
                  </a:lnTo>
                  <a:lnTo>
                    <a:pt x="984" y="48"/>
                  </a:lnTo>
                  <a:lnTo>
                    <a:pt x="984" y="42"/>
                  </a:lnTo>
                  <a:lnTo>
                    <a:pt x="990" y="42"/>
                  </a:lnTo>
                  <a:lnTo>
                    <a:pt x="990" y="36"/>
                  </a:lnTo>
                  <a:lnTo>
                    <a:pt x="996" y="36"/>
                  </a:lnTo>
                  <a:lnTo>
                    <a:pt x="996" y="30"/>
                  </a:lnTo>
                  <a:lnTo>
                    <a:pt x="1002" y="30"/>
                  </a:lnTo>
                  <a:lnTo>
                    <a:pt x="1002" y="24"/>
                  </a:lnTo>
                  <a:lnTo>
                    <a:pt x="1008" y="24"/>
                  </a:lnTo>
                  <a:lnTo>
                    <a:pt x="1008" y="18"/>
                  </a:lnTo>
                  <a:lnTo>
                    <a:pt x="1014" y="18"/>
                  </a:lnTo>
                  <a:lnTo>
                    <a:pt x="1014" y="12"/>
                  </a:lnTo>
                  <a:lnTo>
                    <a:pt x="1020" y="12"/>
                  </a:lnTo>
                  <a:lnTo>
                    <a:pt x="1026" y="12"/>
                  </a:lnTo>
                  <a:lnTo>
                    <a:pt x="1026" y="6"/>
                  </a:lnTo>
                  <a:lnTo>
                    <a:pt x="1032" y="6"/>
                  </a:lnTo>
                  <a:lnTo>
                    <a:pt x="1032" y="0"/>
                  </a:lnTo>
                  <a:lnTo>
                    <a:pt x="1038" y="0"/>
                  </a:lnTo>
                  <a:lnTo>
                    <a:pt x="1044" y="0"/>
                  </a:lnTo>
                  <a:lnTo>
                    <a:pt x="1050" y="0"/>
                  </a:lnTo>
                  <a:lnTo>
                    <a:pt x="1056" y="0"/>
                  </a:lnTo>
                  <a:lnTo>
                    <a:pt x="1062" y="0"/>
                  </a:lnTo>
                  <a:lnTo>
                    <a:pt x="1068" y="0"/>
                  </a:lnTo>
                  <a:lnTo>
                    <a:pt x="1074" y="0"/>
                  </a:lnTo>
                  <a:lnTo>
                    <a:pt x="1080" y="0"/>
                  </a:lnTo>
                  <a:lnTo>
                    <a:pt x="1080" y="6"/>
                  </a:lnTo>
                  <a:lnTo>
                    <a:pt x="1086" y="6"/>
                  </a:lnTo>
                  <a:lnTo>
                    <a:pt x="1092" y="6"/>
                  </a:lnTo>
                  <a:lnTo>
                    <a:pt x="1092" y="12"/>
                  </a:lnTo>
                  <a:lnTo>
                    <a:pt x="1098" y="12"/>
                  </a:lnTo>
                  <a:lnTo>
                    <a:pt x="1098" y="18"/>
                  </a:lnTo>
                  <a:lnTo>
                    <a:pt x="1104" y="18"/>
                  </a:lnTo>
                  <a:lnTo>
                    <a:pt x="1104" y="24"/>
                  </a:lnTo>
                  <a:lnTo>
                    <a:pt x="1110" y="24"/>
                  </a:lnTo>
                  <a:lnTo>
                    <a:pt x="1110" y="30"/>
                  </a:lnTo>
                  <a:lnTo>
                    <a:pt x="1116" y="30"/>
                  </a:lnTo>
                  <a:lnTo>
                    <a:pt x="1116" y="36"/>
                  </a:lnTo>
                  <a:lnTo>
                    <a:pt x="1122" y="36"/>
                  </a:lnTo>
                  <a:lnTo>
                    <a:pt x="1122" y="42"/>
                  </a:lnTo>
                  <a:lnTo>
                    <a:pt x="1128" y="48"/>
                  </a:lnTo>
                  <a:lnTo>
                    <a:pt x="1128" y="54"/>
                  </a:lnTo>
                  <a:lnTo>
                    <a:pt x="1134" y="54"/>
                  </a:lnTo>
                  <a:lnTo>
                    <a:pt x="1134" y="60"/>
                  </a:lnTo>
                  <a:lnTo>
                    <a:pt x="1140" y="60"/>
                  </a:lnTo>
                  <a:lnTo>
                    <a:pt x="1140" y="66"/>
                  </a:lnTo>
                  <a:lnTo>
                    <a:pt x="1146" y="66"/>
                  </a:lnTo>
                  <a:lnTo>
                    <a:pt x="1146" y="72"/>
                  </a:lnTo>
                  <a:lnTo>
                    <a:pt x="1152" y="72"/>
                  </a:lnTo>
                  <a:lnTo>
                    <a:pt x="1152" y="78"/>
                  </a:lnTo>
                  <a:lnTo>
                    <a:pt x="1158" y="84"/>
                  </a:lnTo>
                  <a:lnTo>
                    <a:pt x="1158" y="90"/>
                  </a:lnTo>
                  <a:lnTo>
                    <a:pt x="1164" y="90"/>
                  </a:lnTo>
                  <a:lnTo>
                    <a:pt x="1164" y="96"/>
                  </a:lnTo>
                  <a:lnTo>
                    <a:pt x="1170" y="96"/>
                  </a:lnTo>
                  <a:lnTo>
                    <a:pt x="1170" y="102"/>
                  </a:lnTo>
                  <a:lnTo>
                    <a:pt x="1176" y="102"/>
                  </a:lnTo>
                  <a:lnTo>
                    <a:pt x="1176" y="108"/>
                  </a:lnTo>
                  <a:lnTo>
                    <a:pt x="1182" y="108"/>
                  </a:lnTo>
                  <a:lnTo>
                    <a:pt x="1182" y="114"/>
                  </a:lnTo>
                  <a:lnTo>
                    <a:pt x="1188" y="114"/>
                  </a:lnTo>
                  <a:lnTo>
                    <a:pt x="1188" y="120"/>
                  </a:lnTo>
                  <a:lnTo>
                    <a:pt x="1188" y="126"/>
                  </a:lnTo>
                  <a:lnTo>
                    <a:pt x="1194" y="126"/>
                  </a:lnTo>
                  <a:lnTo>
                    <a:pt x="1194" y="132"/>
                  </a:lnTo>
                  <a:lnTo>
                    <a:pt x="1200" y="132"/>
                  </a:lnTo>
                  <a:lnTo>
                    <a:pt x="1200" y="138"/>
                  </a:lnTo>
                  <a:lnTo>
                    <a:pt x="1206" y="138"/>
                  </a:lnTo>
                  <a:lnTo>
                    <a:pt x="1206" y="144"/>
                  </a:lnTo>
                  <a:lnTo>
                    <a:pt x="1212" y="144"/>
                  </a:lnTo>
                  <a:lnTo>
                    <a:pt x="1212" y="150"/>
                  </a:lnTo>
                  <a:lnTo>
                    <a:pt x="1218" y="150"/>
                  </a:lnTo>
                  <a:lnTo>
                    <a:pt x="1218" y="156"/>
                  </a:lnTo>
                  <a:lnTo>
                    <a:pt x="1224" y="162"/>
                  </a:lnTo>
                  <a:lnTo>
                    <a:pt x="1230" y="168"/>
                  </a:lnTo>
                  <a:lnTo>
                    <a:pt x="1230" y="174"/>
                  </a:lnTo>
                  <a:lnTo>
                    <a:pt x="1236" y="174"/>
                  </a:lnTo>
                  <a:lnTo>
                    <a:pt x="1236" y="180"/>
                  </a:lnTo>
                  <a:lnTo>
                    <a:pt x="1242" y="180"/>
                  </a:lnTo>
                  <a:lnTo>
                    <a:pt x="1242" y="186"/>
                  </a:lnTo>
                  <a:lnTo>
                    <a:pt x="1248" y="186"/>
                  </a:lnTo>
                  <a:lnTo>
                    <a:pt x="1248" y="192"/>
                  </a:lnTo>
                  <a:lnTo>
                    <a:pt x="1254" y="192"/>
                  </a:lnTo>
                  <a:lnTo>
                    <a:pt x="1254" y="198"/>
                  </a:lnTo>
                  <a:lnTo>
                    <a:pt x="1260" y="204"/>
                  </a:lnTo>
                  <a:lnTo>
                    <a:pt x="1260" y="210"/>
                  </a:lnTo>
                  <a:lnTo>
                    <a:pt x="1266" y="210"/>
                  </a:lnTo>
                  <a:lnTo>
                    <a:pt x="1266" y="216"/>
                  </a:lnTo>
                  <a:lnTo>
                    <a:pt x="1272" y="216"/>
                  </a:lnTo>
                  <a:lnTo>
                    <a:pt x="1272" y="222"/>
                  </a:lnTo>
                  <a:lnTo>
                    <a:pt x="1278" y="222"/>
                  </a:lnTo>
                  <a:lnTo>
                    <a:pt x="1278" y="228"/>
                  </a:lnTo>
                  <a:lnTo>
                    <a:pt x="1284" y="228"/>
                  </a:lnTo>
                  <a:lnTo>
                    <a:pt x="1284" y="234"/>
                  </a:lnTo>
                  <a:lnTo>
                    <a:pt x="1290" y="234"/>
                  </a:lnTo>
                  <a:lnTo>
                    <a:pt x="1290" y="240"/>
                  </a:lnTo>
                  <a:lnTo>
                    <a:pt x="1290" y="246"/>
                  </a:lnTo>
                  <a:lnTo>
                    <a:pt x="1296" y="246"/>
                  </a:lnTo>
                  <a:lnTo>
                    <a:pt x="1296" y="252"/>
                  </a:lnTo>
                  <a:lnTo>
                    <a:pt x="1302" y="252"/>
                  </a:lnTo>
                  <a:lnTo>
                    <a:pt x="1302" y="258"/>
                  </a:lnTo>
                  <a:lnTo>
                    <a:pt x="1308" y="258"/>
                  </a:lnTo>
                  <a:lnTo>
                    <a:pt x="1308" y="264"/>
                  </a:lnTo>
                  <a:lnTo>
                    <a:pt x="1314" y="264"/>
                  </a:lnTo>
                  <a:lnTo>
                    <a:pt x="1314" y="270"/>
                  </a:lnTo>
                  <a:lnTo>
                    <a:pt x="1320" y="270"/>
                  </a:lnTo>
                  <a:lnTo>
                    <a:pt x="1320" y="276"/>
                  </a:lnTo>
                  <a:lnTo>
                    <a:pt x="1326" y="276"/>
                  </a:lnTo>
                  <a:lnTo>
                    <a:pt x="1326" y="282"/>
                  </a:lnTo>
                  <a:lnTo>
                    <a:pt x="1332" y="288"/>
                  </a:lnTo>
                  <a:lnTo>
                    <a:pt x="1338" y="288"/>
                  </a:lnTo>
                  <a:lnTo>
                    <a:pt x="1338" y="294"/>
                  </a:lnTo>
                  <a:lnTo>
                    <a:pt x="1344" y="300"/>
                  </a:lnTo>
                  <a:lnTo>
                    <a:pt x="1350" y="300"/>
                  </a:lnTo>
                  <a:lnTo>
                    <a:pt x="1350" y="306"/>
                  </a:lnTo>
                  <a:lnTo>
                    <a:pt x="1356" y="306"/>
                  </a:lnTo>
                  <a:lnTo>
                    <a:pt x="1356" y="312"/>
                  </a:lnTo>
                  <a:lnTo>
                    <a:pt x="1362" y="312"/>
                  </a:lnTo>
                  <a:lnTo>
                    <a:pt x="1362" y="318"/>
                  </a:lnTo>
                  <a:lnTo>
                    <a:pt x="1368" y="318"/>
                  </a:lnTo>
                  <a:lnTo>
                    <a:pt x="1374" y="324"/>
                  </a:lnTo>
                  <a:lnTo>
                    <a:pt x="1380" y="324"/>
                  </a:lnTo>
                  <a:lnTo>
                    <a:pt x="1380" y="330"/>
                  </a:lnTo>
                  <a:lnTo>
                    <a:pt x="1386" y="330"/>
                  </a:lnTo>
                  <a:lnTo>
                    <a:pt x="1386" y="336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398" y="342"/>
                  </a:lnTo>
                  <a:lnTo>
                    <a:pt x="1404" y="342"/>
                  </a:lnTo>
                  <a:lnTo>
                    <a:pt x="1410" y="342"/>
                  </a:lnTo>
                  <a:lnTo>
                    <a:pt x="1410" y="348"/>
                  </a:lnTo>
                  <a:lnTo>
                    <a:pt x="1416" y="348"/>
                  </a:lnTo>
                  <a:lnTo>
                    <a:pt x="1416" y="354"/>
                  </a:lnTo>
                  <a:lnTo>
                    <a:pt x="1422" y="354"/>
                  </a:lnTo>
                  <a:lnTo>
                    <a:pt x="1428" y="354"/>
                  </a:lnTo>
                  <a:lnTo>
                    <a:pt x="1428" y="360"/>
                  </a:lnTo>
                  <a:lnTo>
                    <a:pt x="1434" y="360"/>
                  </a:lnTo>
                  <a:lnTo>
                    <a:pt x="1440" y="360"/>
                  </a:lnTo>
                  <a:lnTo>
                    <a:pt x="1440" y="366"/>
                  </a:lnTo>
                  <a:lnTo>
                    <a:pt x="1446" y="366"/>
                  </a:lnTo>
                  <a:lnTo>
                    <a:pt x="1452" y="372"/>
                  </a:lnTo>
                  <a:lnTo>
                    <a:pt x="1458" y="372"/>
                  </a:lnTo>
                  <a:lnTo>
                    <a:pt x="1458" y="378"/>
                  </a:lnTo>
                  <a:lnTo>
                    <a:pt x="1464" y="378"/>
                  </a:lnTo>
                  <a:lnTo>
                    <a:pt x="1470" y="378"/>
                  </a:lnTo>
                  <a:lnTo>
                    <a:pt x="1470" y="384"/>
                  </a:lnTo>
                  <a:lnTo>
                    <a:pt x="1476" y="384"/>
                  </a:lnTo>
                  <a:lnTo>
                    <a:pt x="1482" y="384"/>
                  </a:lnTo>
                  <a:lnTo>
                    <a:pt x="1482" y="390"/>
                  </a:lnTo>
                  <a:lnTo>
                    <a:pt x="1488" y="390"/>
                  </a:lnTo>
                  <a:lnTo>
                    <a:pt x="1494" y="396"/>
                  </a:lnTo>
                  <a:lnTo>
                    <a:pt x="1500" y="396"/>
                  </a:lnTo>
                  <a:lnTo>
                    <a:pt x="1500" y="402"/>
                  </a:lnTo>
                  <a:lnTo>
                    <a:pt x="1506" y="402"/>
                  </a:lnTo>
                  <a:lnTo>
                    <a:pt x="1512" y="402"/>
                  </a:lnTo>
                  <a:lnTo>
                    <a:pt x="1512" y="408"/>
                  </a:lnTo>
                  <a:lnTo>
                    <a:pt x="1518" y="408"/>
                  </a:lnTo>
                  <a:lnTo>
                    <a:pt x="1524" y="414"/>
                  </a:lnTo>
                  <a:lnTo>
                    <a:pt x="1530" y="414"/>
                  </a:lnTo>
                  <a:lnTo>
                    <a:pt x="1530" y="420"/>
                  </a:lnTo>
                  <a:lnTo>
                    <a:pt x="1536" y="420"/>
                  </a:lnTo>
                  <a:lnTo>
                    <a:pt x="1542" y="420"/>
                  </a:lnTo>
                  <a:lnTo>
                    <a:pt x="1542" y="426"/>
                  </a:lnTo>
                  <a:lnTo>
                    <a:pt x="1548" y="426"/>
                  </a:lnTo>
                  <a:lnTo>
                    <a:pt x="1554" y="426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38"/>
                  </a:lnTo>
                  <a:lnTo>
                    <a:pt x="1572" y="438"/>
                  </a:lnTo>
                  <a:lnTo>
                    <a:pt x="1572" y="444"/>
                  </a:lnTo>
                  <a:lnTo>
                    <a:pt x="1578" y="444"/>
                  </a:lnTo>
                  <a:lnTo>
                    <a:pt x="1584" y="444"/>
                  </a:lnTo>
                  <a:lnTo>
                    <a:pt x="1584" y="450"/>
                  </a:lnTo>
                  <a:lnTo>
                    <a:pt x="1590" y="450"/>
                  </a:lnTo>
                  <a:lnTo>
                    <a:pt x="1596" y="450"/>
                  </a:lnTo>
                  <a:lnTo>
                    <a:pt x="1596" y="456"/>
                  </a:lnTo>
                  <a:lnTo>
                    <a:pt x="1602" y="456"/>
                  </a:lnTo>
                  <a:lnTo>
                    <a:pt x="1608" y="456"/>
                  </a:lnTo>
                  <a:lnTo>
                    <a:pt x="1608" y="462"/>
                  </a:lnTo>
                  <a:lnTo>
                    <a:pt x="1614" y="462"/>
                  </a:lnTo>
                  <a:lnTo>
                    <a:pt x="1620" y="462"/>
                  </a:lnTo>
                  <a:lnTo>
                    <a:pt x="1620" y="468"/>
                  </a:lnTo>
                  <a:lnTo>
                    <a:pt x="1626" y="468"/>
                  </a:lnTo>
                  <a:lnTo>
                    <a:pt x="1632" y="468"/>
                  </a:lnTo>
                  <a:lnTo>
                    <a:pt x="1632" y="474"/>
                  </a:lnTo>
                  <a:lnTo>
                    <a:pt x="1638" y="474"/>
                  </a:lnTo>
                  <a:lnTo>
                    <a:pt x="1644" y="474"/>
                  </a:lnTo>
                  <a:lnTo>
                    <a:pt x="1644" y="480"/>
                  </a:lnTo>
                  <a:lnTo>
                    <a:pt x="1650" y="480"/>
                  </a:lnTo>
                  <a:lnTo>
                    <a:pt x="1656" y="480"/>
                  </a:lnTo>
                  <a:lnTo>
                    <a:pt x="1656" y="486"/>
                  </a:lnTo>
                  <a:lnTo>
                    <a:pt x="1662" y="486"/>
                  </a:lnTo>
                  <a:lnTo>
                    <a:pt x="1668" y="486"/>
                  </a:lnTo>
                  <a:lnTo>
                    <a:pt x="1668" y="492"/>
                  </a:lnTo>
                  <a:lnTo>
                    <a:pt x="1674" y="492"/>
                  </a:lnTo>
                  <a:lnTo>
                    <a:pt x="1680" y="492"/>
                  </a:lnTo>
                  <a:lnTo>
                    <a:pt x="1680" y="498"/>
                  </a:lnTo>
                  <a:lnTo>
                    <a:pt x="1686" y="498"/>
                  </a:lnTo>
                  <a:lnTo>
                    <a:pt x="1692" y="498"/>
                  </a:lnTo>
                  <a:lnTo>
                    <a:pt x="1698" y="498"/>
                  </a:lnTo>
                  <a:lnTo>
                    <a:pt x="1698" y="504"/>
                  </a:lnTo>
                  <a:lnTo>
                    <a:pt x="1704" y="504"/>
                  </a:lnTo>
                  <a:lnTo>
                    <a:pt x="1710" y="504"/>
                  </a:lnTo>
                  <a:lnTo>
                    <a:pt x="1710" y="510"/>
                  </a:lnTo>
                  <a:lnTo>
                    <a:pt x="1716" y="510"/>
                  </a:lnTo>
                  <a:lnTo>
                    <a:pt x="1722" y="510"/>
                  </a:lnTo>
                  <a:lnTo>
                    <a:pt x="1728" y="516"/>
                  </a:lnTo>
                  <a:lnTo>
                    <a:pt x="1734" y="516"/>
                  </a:lnTo>
                  <a:lnTo>
                    <a:pt x="1740" y="516"/>
                  </a:lnTo>
                  <a:lnTo>
                    <a:pt x="1740" y="522"/>
                  </a:lnTo>
                  <a:lnTo>
                    <a:pt x="1746" y="522"/>
                  </a:lnTo>
                  <a:lnTo>
                    <a:pt x="1752" y="522"/>
                  </a:lnTo>
                  <a:lnTo>
                    <a:pt x="1758" y="522"/>
                  </a:lnTo>
                  <a:lnTo>
                    <a:pt x="1758" y="528"/>
                  </a:lnTo>
                  <a:lnTo>
                    <a:pt x="1764" y="528"/>
                  </a:lnTo>
                  <a:lnTo>
                    <a:pt x="1770" y="528"/>
                  </a:lnTo>
                  <a:lnTo>
                    <a:pt x="1776" y="528"/>
                  </a:lnTo>
                  <a:lnTo>
                    <a:pt x="1776" y="534"/>
                  </a:lnTo>
                  <a:lnTo>
                    <a:pt x="1782" y="534"/>
                  </a:lnTo>
                  <a:lnTo>
                    <a:pt x="1788" y="534"/>
                  </a:lnTo>
                  <a:lnTo>
                    <a:pt x="1794" y="534"/>
                  </a:lnTo>
                  <a:lnTo>
                    <a:pt x="1794" y="540"/>
                  </a:lnTo>
                  <a:lnTo>
                    <a:pt x="1800" y="540"/>
                  </a:lnTo>
                  <a:lnTo>
                    <a:pt x="1806" y="540"/>
                  </a:lnTo>
                  <a:lnTo>
                    <a:pt x="1812" y="540"/>
                  </a:lnTo>
                  <a:lnTo>
                    <a:pt x="1818" y="546"/>
                  </a:lnTo>
                  <a:lnTo>
                    <a:pt x="1824" y="546"/>
                  </a:lnTo>
                  <a:lnTo>
                    <a:pt x="1830" y="546"/>
                  </a:lnTo>
                  <a:lnTo>
                    <a:pt x="1836" y="546"/>
                  </a:lnTo>
                  <a:lnTo>
                    <a:pt x="1836" y="552"/>
                  </a:lnTo>
                  <a:lnTo>
                    <a:pt x="1842" y="552"/>
                  </a:lnTo>
                  <a:lnTo>
                    <a:pt x="1848" y="552"/>
                  </a:lnTo>
                  <a:lnTo>
                    <a:pt x="1854" y="552"/>
                  </a:lnTo>
                  <a:lnTo>
                    <a:pt x="1854" y="558"/>
                  </a:lnTo>
                  <a:lnTo>
                    <a:pt x="1860" y="558"/>
                  </a:lnTo>
                  <a:lnTo>
                    <a:pt x="1866" y="558"/>
                  </a:lnTo>
                  <a:lnTo>
                    <a:pt x="1872" y="558"/>
                  </a:lnTo>
                  <a:lnTo>
                    <a:pt x="1878" y="558"/>
                  </a:lnTo>
                  <a:lnTo>
                    <a:pt x="1878" y="564"/>
                  </a:lnTo>
                  <a:lnTo>
                    <a:pt x="1884" y="564"/>
                  </a:lnTo>
                  <a:lnTo>
                    <a:pt x="1890" y="564"/>
                  </a:lnTo>
                  <a:lnTo>
                    <a:pt x="1896" y="564"/>
                  </a:lnTo>
                  <a:lnTo>
                    <a:pt x="1902" y="570"/>
                  </a:lnTo>
                  <a:lnTo>
                    <a:pt x="1908" y="570"/>
                  </a:lnTo>
                  <a:lnTo>
                    <a:pt x="1914" y="570"/>
                  </a:lnTo>
                  <a:lnTo>
                    <a:pt x="1920" y="570"/>
                  </a:lnTo>
                  <a:lnTo>
                    <a:pt x="1926" y="570"/>
                  </a:lnTo>
                  <a:lnTo>
                    <a:pt x="1926" y="576"/>
                  </a:lnTo>
                  <a:lnTo>
                    <a:pt x="1932" y="576"/>
                  </a:lnTo>
                  <a:lnTo>
                    <a:pt x="1938" y="576"/>
                  </a:lnTo>
                  <a:lnTo>
                    <a:pt x="1944" y="576"/>
                  </a:lnTo>
                  <a:lnTo>
                    <a:pt x="1950" y="576"/>
                  </a:lnTo>
                  <a:lnTo>
                    <a:pt x="1956" y="582"/>
                  </a:lnTo>
                  <a:lnTo>
                    <a:pt x="1962" y="582"/>
                  </a:lnTo>
                  <a:lnTo>
                    <a:pt x="1968" y="582"/>
                  </a:lnTo>
                  <a:lnTo>
                    <a:pt x="1974" y="582"/>
                  </a:lnTo>
                  <a:lnTo>
                    <a:pt x="1980" y="582"/>
                  </a:lnTo>
                  <a:lnTo>
                    <a:pt x="1986" y="582"/>
                  </a:lnTo>
                  <a:lnTo>
                    <a:pt x="1992" y="582"/>
                  </a:lnTo>
                  <a:lnTo>
                    <a:pt x="1992" y="588"/>
                  </a:lnTo>
                  <a:lnTo>
                    <a:pt x="1998" y="588"/>
                  </a:lnTo>
                  <a:lnTo>
                    <a:pt x="2004" y="588"/>
                  </a:lnTo>
                  <a:lnTo>
                    <a:pt x="2010" y="588"/>
                  </a:lnTo>
                  <a:lnTo>
                    <a:pt x="2016" y="588"/>
                  </a:lnTo>
                  <a:lnTo>
                    <a:pt x="2022" y="588"/>
                  </a:lnTo>
                  <a:lnTo>
                    <a:pt x="2028" y="588"/>
                  </a:lnTo>
                  <a:lnTo>
                    <a:pt x="2034" y="588"/>
                  </a:lnTo>
                  <a:lnTo>
                    <a:pt x="2040" y="588"/>
                  </a:lnTo>
                  <a:lnTo>
                    <a:pt x="2046" y="588"/>
                  </a:lnTo>
                  <a:lnTo>
                    <a:pt x="2052" y="588"/>
                  </a:lnTo>
                  <a:lnTo>
                    <a:pt x="2058" y="588"/>
                  </a:lnTo>
                  <a:lnTo>
                    <a:pt x="2058" y="594"/>
                  </a:lnTo>
                  <a:lnTo>
                    <a:pt x="2064" y="594"/>
                  </a:lnTo>
                  <a:lnTo>
                    <a:pt x="2070" y="594"/>
                  </a:lnTo>
                  <a:lnTo>
                    <a:pt x="2076" y="594"/>
                  </a:lnTo>
                  <a:lnTo>
                    <a:pt x="2082" y="594"/>
                  </a:lnTo>
                  <a:lnTo>
                    <a:pt x="2088" y="594"/>
                  </a:lnTo>
                  <a:lnTo>
                    <a:pt x="2094" y="594"/>
                  </a:lnTo>
                  <a:lnTo>
                    <a:pt x="2100" y="594"/>
                  </a:lnTo>
                  <a:lnTo>
                    <a:pt x="2106" y="594"/>
                  </a:lnTo>
                  <a:lnTo>
                    <a:pt x="2112" y="594"/>
                  </a:lnTo>
                  <a:lnTo>
                    <a:pt x="2118" y="594"/>
                  </a:lnTo>
                  <a:lnTo>
                    <a:pt x="2124" y="594"/>
                  </a:lnTo>
                  <a:lnTo>
                    <a:pt x="2124" y="588"/>
                  </a:lnTo>
                  <a:lnTo>
                    <a:pt x="2130" y="588"/>
                  </a:lnTo>
                  <a:lnTo>
                    <a:pt x="2136" y="588"/>
                  </a:lnTo>
                  <a:lnTo>
                    <a:pt x="2142" y="588"/>
                  </a:lnTo>
                  <a:lnTo>
                    <a:pt x="2148" y="588"/>
                  </a:lnTo>
                  <a:lnTo>
                    <a:pt x="2154" y="588"/>
                  </a:lnTo>
                  <a:lnTo>
                    <a:pt x="2160" y="588"/>
                  </a:lnTo>
                  <a:lnTo>
                    <a:pt x="2166" y="588"/>
                  </a:lnTo>
                  <a:lnTo>
                    <a:pt x="2172" y="588"/>
                  </a:lnTo>
                  <a:lnTo>
                    <a:pt x="2178" y="588"/>
                  </a:lnTo>
                  <a:lnTo>
                    <a:pt x="2184" y="588"/>
                  </a:lnTo>
                  <a:lnTo>
                    <a:pt x="2190" y="588"/>
                  </a:lnTo>
                  <a:lnTo>
                    <a:pt x="2196" y="588"/>
                  </a:lnTo>
                  <a:lnTo>
                    <a:pt x="2202" y="588"/>
                  </a:lnTo>
                  <a:lnTo>
                    <a:pt x="2208" y="588"/>
                  </a:lnTo>
                  <a:lnTo>
                    <a:pt x="2214" y="588"/>
                  </a:lnTo>
                  <a:lnTo>
                    <a:pt x="2220" y="588"/>
                  </a:lnTo>
                  <a:lnTo>
                    <a:pt x="2226" y="588"/>
                  </a:lnTo>
                  <a:lnTo>
                    <a:pt x="2232" y="588"/>
                  </a:lnTo>
                  <a:lnTo>
                    <a:pt x="2238" y="588"/>
                  </a:lnTo>
                  <a:lnTo>
                    <a:pt x="2238" y="582"/>
                  </a:lnTo>
                  <a:lnTo>
                    <a:pt x="2244" y="582"/>
                  </a:lnTo>
                  <a:lnTo>
                    <a:pt x="2250" y="582"/>
                  </a:lnTo>
                  <a:lnTo>
                    <a:pt x="2256" y="582"/>
                  </a:lnTo>
                  <a:lnTo>
                    <a:pt x="2262" y="582"/>
                  </a:lnTo>
                  <a:lnTo>
                    <a:pt x="2268" y="582"/>
                  </a:lnTo>
                  <a:lnTo>
                    <a:pt x="2274" y="582"/>
                  </a:lnTo>
                  <a:lnTo>
                    <a:pt x="2280" y="582"/>
                  </a:lnTo>
                  <a:lnTo>
                    <a:pt x="2286" y="582"/>
                  </a:lnTo>
                  <a:lnTo>
                    <a:pt x="2292" y="582"/>
                  </a:lnTo>
                  <a:lnTo>
                    <a:pt x="2298" y="582"/>
                  </a:lnTo>
                  <a:lnTo>
                    <a:pt x="2304" y="582"/>
                  </a:lnTo>
                  <a:lnTo>
                    <a:pt x="2310" y="582"/>
                  </a:lnTo>
                  <a:lnTo>
                    <a:pt x="2316" y="582"/>
                  </a:lnTo>
                  <a:lnTo>
                    <a:pt x="2316" y="588"/>
                  </a:lnTo>
                  <a:lnTo>
                    <a:pt x="2322" y="588"/>
                  </a:lnTo>
                  <a:lnTo>
                    <a:pt x="2328" y="588"/>
                  </a:lnTo>
                  <a:lnTo>
                    <a:pt x="2334" y="588"/>
                  </a:lnTo>
                  <a:lnTo>
                    <a:pt x="2340" y="588"/>
                  </a:lnTo>
                  <a:lnTo>
                    <a:pt x="2346" y="588"/>
                  </a:lnTo>
                  <a:lnTo>
                    <a:pt x="2352" y="588"/>
                  </a:lnTo>
                  <a:lnTo>
                    <a:pt x="2358" y="588"/>
                  </a:lnTo>
                  <a:lnTo>
                    <a:pt x="2364" y="588"/>
                  </a:lnTo>
                  <a:lnTo>
                    <a:pt x="2370" y="588"/>
                  </a:lnTo>
                  <a:lnTo>
                    <a:pt x="2376" y="588"/>
                  </a:lnTo>
                  <a:lnTo>
                    <a:pt x="2382" y="588"/>
                  </a:lnTo>
                  <a:lnTo>
                    <a:pt x="2388" y="588"/>
                  </a:lnTo>
                  <a:lnTo>
                    <a:pt x="2394" y="588"/>
                  </a:lnTo>
                  <a:lnTo>
                    <a:pt x="2400" y="588"/>
                  </a:lnTo>
                  <a:lnTo>
                    <a:pt x="2406" y="588"/>
                  </a:lnTo>
                  <a:lnTo>
                    <a:pt x="2412" y="588"/>
                  </a:lnTo>
                  <a:lnTo>
                    <a:pt x="2418" y="588"/>
                  </a:lnTo>
                  <a:lnTo>
                    <a:pt x="2424" y="588"/>
                  </a:lnTo>
                  <a:lnTo>
                    <a:pt x="2430" y="588"/>
                  </a:lnTo>
                  <a:lnTo>
                    <a:pt x="2430" y="594"/>
                  </a:lnTo>
                  <a:lnTo>
                    <a:pt x="2436" y="594"/>
                  </a:lnTo>
                  <a:lnTo>
                    <a:pt x="2442" y="594"/>
                  </a:lnTo>
                  <a:lnTo>
                    <a:pt x="2448" y="594"/>
                  </a:lnTo>
                  <a:lnTo>
                    <a:pt x="2454" y="594"/>
                  </a:lnTo>
                  <a:lnTo>
                    <a:pt x="2460" y="594"/>
                  </a:lnTo>
                  <a:lnTo>
                    <a:pt x="2466" y="594"/>
                  </a:lnTo>
                  <a:lnTo>
                    <a:pt x="2472" y="594"/>
                  </a:lnTo>
                  <a:lnTo>
                    <a:pt x="2478" y="594"/>
                  </a:lnTo>
                  <a:lnTo>
                    <a:pt x="2484" y="594"/>
                  </a:lnTo>
                  <a:lnTo>
                    <a:pt x="2490" y="594"/>
                  </a:lnTo>
                  <a:lnTo>
                    <a:pt x="2496" y="594"/>
                  </a:lnTo>
                  <a:lnTo>
                    <a:pt x="2496" y="588"/>
                  </a:lnTo>
                  <a:lnTo>
                    <a:pt x="2502" y="588"/>
                  </a:lnTo>
                  <a:lnTo>
                    <a:pt x="2508" y="588"/>
                  </a:lnTo>
                  <a:lnTo>
                    <a:pt x="2514" y="588"/>
                  </a:lnTo>
                  <a:lnTo>
                    <a:pt x="2520" y="588"/>
                  </a:lnTo>
                  <a:lnTo>
                    <a:pt x="2526" y="588"/>
                  </a:lnTo>
                  <a:lnTo>
                    <a:pt x="2532" y="588"/>
                  </a:lnTo>
                  <a:lnTo>
                    <a:pt x="2538" y="588"/>
                  </a:lnTo>
                  <a:lnTo>
                    <a:pt x="2544" y="588"/>
                  </a:lnTo>
                  <a:lnTo>
                    <a:pt x="2550" y="588"/>
                  </a:lnTo>
                  <a:lnTo>
                    <a:pt x="2556" y="588"/>
                  </a:lnTo>
                  <a:lnTo>
                    <a:pt x="2562" y="588"/>
                  </a:lnTo>
                  <a:lnTo>
                    <a:pt x="2562" y="582"/>
                  </a:lnTo>
                  <a:lnTo>
                    <a:pt x="2568" y="582"/>
                  </a:lnTo>
                  <a:lnTo>
                    <a:pt x="2574" y="582"/>
                  </a:lnTo>
                  <a:lnTo>
                    <a:pt x="2580" y="582"/>
                  </a:lnTo>
                  <a:lnTo>
                    <a:pt x="2586" y="582"/>
                  </a:lnTo>
                  <a:lnTo>
                    <a:pt x="2592" y="582"/>
                  </a:lnTo>
                  <a:lnTo>
                    <a:pt x="2598" y="582"/>
                  </a:lnTo>
                  <a:lnTo>
                    <a:pt x="2604" y="576"/>
                  </a:lnTo>
                  <a:lnTo>
                    <a:pt x="2610" y="576"/>
                  </a:lnTo>
                  <a:lnTo>
                    <a:pt x="2616" y="576"/>
                  </a:lnTo>
                  <a:lnTo>
                    <a:pt x="2622" y="576"/>
                  </a:lnTo>
                  <a:lnTo>
                    <a:pt x="2628" y="576"/>
                  </a:lnTo>
                  <a:lnTo>
                    <a:pt x="2628" y="570"/>
                  </a:lnTo>
                  <a:lnTo>
                    <a:pt x="2634" y="570"/>
                  </a:lnTo>
                  <a:lnTo>
                    <a:pt x="2640" y="570"/>
                  </a:lnTo>
                  <a:lnTo>
                    <a:pt x="2646" y="570"/>
                  </a:lnTo>
                  <a:lnTo>
                    <a:pt x="2652" y="570"/>
                  </a:lnTo>
                  <a:lnTo>
                    <a:pt x="2658" y="564"/>
                  </a:lnTo>
                  <a:lnTo>
                    <a:pt x="2664" y="564"/>
                  </a:lnTo>
                  <a:lnTo>
                    <a:pt x="2670" y="564"/>
                  </a:lnTo>
                  <a:lnTo>
                    <a:pt x="2676" y="564"/>
                  </a:lnTo>
                  <a:lnTo>
                    <a:pt x="2676" y="558"/>
                  </a:lnTo>
                  <a:lnTo>
                    <a:pt x="2682" y="558"/>
                  </a:lnTo>
                  <a:lnTo>
                    <a:pt x="2688" y="558"/>
                  </a:lnTo>
                  <a:lnTo>
                    <a:pt x="2694" y="558"/>
                  </a:lnTo>
                  <a:lnTo>
                    <a:pt x="2700" y="558"/>
                  </a:lnTo>
                  <a:lnTo>
                    <a:pt x="2700" y="552"/>
                  </a:lnTo>
                  <a:lnTo>
                    <a:pt x="2706" y="552"/>
                  </a:lnTo>
                  <a:lnTo>
                    <a:pt x="2712" y="552"/>
                  </a:lnTo>
                  <a:lnTo>
                    <a:pt x="2718" y="552"/>
                  </a:lnTo>
                  <a:lnTo>
                    <a:pt x="2718" y="546"/>
                  </a:lnTo>
                  <a:lnTo>
                    <a:pt x="2724" y="546"/>
                  </a:lnTo>
                  <a:lnTo>
                    <a:pt x="2730" y="546"/>
                  </a:lnTo>
                  <a:lnTo>
                    <a:pt x="2736" y="546"/>
                  </a:lnTo>
                  <a:lnTo>
                    <a:pt x="2742" y="540"/>
                  </a:lnTo>
                  <a:lnTo>
                    <a:pt x="2748" y="540"/>
                  </a:lnTo>
                  <a:lnTo>
                    <a:pt x="2754" y="540"/>
                  </a:lnTo>
                  <a:lnTo>
                    <a:pt x="2760" y="540"/>
                  </a:lnTo>
                  <a:lnTo>
                    <a:pt x="2760" y="534"/>
                  </a:lnTo>
                  <a:lnTo>
                    <a:pt x="2766" y="534"/>
                  </a:lnTo>
                  <a:lnTo>
                    <a:pt x="2772" y="534"/>
                  </a:lnTo>
                  <a:lnTo>
                    <a:pt x="2778" y="534"/>
                  </a:lnTo>
                  <a:lnTo>
                    <a:pt x="2778" y="528"/>
                  </a:lnTo>
                  <a:lnTo>
                    <a:pt x="2784" y="528"/>
                  </a:lnTo>
                  <a:lnTo>
                    <a:pt x="2790" y="528"/>
                  </a:lnTo>
                  <a:lnTo>
                    <a:pt x="2796" y="528"/>
                  </a:lnTo>
                  <a:lnTo>
                    <a:pt x="2796" y="522"/>
                  </a:lnTo>
                  <a:lnTo>
                    <a:pt x="2802" y="522"/>
                  </a:lnTo>
                  <a:lnTo>
                    <a:pt x="2808" y="522"/>
                  </a:lnTo>
                  <a:lnTo>
                    <a:pt x="2814" y="522"/>
                  </a:lnTo>
                  <a:lnTo>
                    <a:pt x="2814" y="516"/>
                  </a:lnTo>
                  <a:lnTo>
                    <a:pt x="2820" y="516"/>
                  </a:lnTo>
                  <a:lnTo>
                    <a:pt x="2826" y="516"/>
                  </a:lnTo>
                  <a:lnTo>
                    <a:pt x="2832" y="510"/>
                  </a:lnTo>
                  <a:lnTo>
                    <a:pt x="2838" y="510"/>
                  </a:lnTo>
                  <a:lnTo>
                    <a:pt x="2844" y="510"/>
                  </a:lnTo>
                  <a:lnTo>
                    <a:pt x="2844" y="504"/>
                  </a:lnTo>
                  <a:lnTo>
                    <a:pt x="2850" y="504"/>
                  </a:lnTo>
                  <a:lnTo>
                    <a:pt x="2856" y="504"/>
                  </a:lnTo>
                  <a:lnTo>
                    <a:pt x="2856" y="498"/>
                  </a:lnTo>
                  <a:lnTo>
                    <a:pt x="2862" y="498"/>
                  </a:lnTo>
                  <a:lnTo>
                    <a:pt x="2868" y="498"/>
                  </a:lnTo>
                  <a:lnTo>
                    <a:pt x="2874" y="498"/>
                  </a:lnTo>
                  <a:lnTo>
                    <a:pt x="2874" y="492"/>
                  </a:lnTo>
                  <a:lnTo>
                    <a:pt x="2880" y="492"/>
                  </a:lnTo>
                  <a:lnTo>
                    <a:pt x="2886" y="492"/>
                  </a:lnTo>
                  <a:lnTo>
                    <a:pt x="2886" y="486"/>
                  </a:lnTo>
                  <a:lnTo>
                    <a:pt x="2892" y="486"/>
                  </a:lnTo>
                  <a:lnTo>
                    <a:pt x="2898" y="486"/>
                  </a:lnTo>
                  <a:lnTo>
                    <a:pt x="2898" y="480"/>
                  </a:lnTo>
                  <a:lnTo>
                    <a:pt x="2904" y="480"/>
                  </a:lnTo>
                  <a:lnTo>
                    <a:pt x="2910" y="480"/>
                  </a:lnTo>
                  <a:lnTo>
                    <a:pt x="2910" y="474"/>
                  </a:lnTo>
                  <a:lnTo>
                    <a:pt x="2916" y="474"/>
                  </a:lnTo>
                  <a:lnTo>
                    <a:pt x="2922" y="474"/>
                  </a:lnTo>
                  <a:lnTo>
                    <a:pt x="2922" y="468"/>
                  </a:lnTo>
                  <a:lnTo>
                    <a:pt x="2928" y="468"/>
                  </a:lnTo>
                  <a:lnTo>
                    <a:pt x="2934" y="468"/>
                  </a:lnTo>
                  <a:lnTo>
                    <a:pt x="2934" y="462"/>
                  </a:lnTo>
                  <a:lnTo>
                    <a:pt x="2940" y="462"/>
                  </a:lnTo>
                  <a:lnTo>
                    <a:pt x="2946" y="462"/>
                  </a:lnTo>
                  <a:lnTo>
                    <a:pt x="2946" y="456"/>
                  </a:lnTo>
                  <a:lnTo>
                    <a:pt x="2952" y="456"/>
                  </a:lnTo>
                  <a:lnTo>
                    <a:pt x="2958" y="456"/>
                  </a:lnTo>
                  <a:lnTo>
                    <a:pt x="2958" y="450"/>
                  </a:lnTo>
                  <a:lnTo>
                    <a:pt x="2964" y="450"/>
                  </a:lnTo>
                  <a:lnTo>
                    <a:pt x="2970" y="450"/>
                  </a:lnTo>
                  <a:lnTo>
                    <a:pt x="2970" y="444"/>
                  </a:lnTo>
                  <a:lnTo>
                    <a:pt x="2976" y="444"/>
                  </a:lnTo>
                  <a:lnTo>
                    <a:pt x="2982" y="444"/>
                  </a:lnTo>
                  <a:lnTo>
                    <a:pt x="2982" y="438"/>
                  </a:lnTo>
                  <a:lnTo>
                    <a:pt x="2988" y="438"/>
                  </a:lnTo>
                  <a:lnTo>
                    <a:pt x="2994" y="432"/>
                  </a:lnTo>
                  <a:lnTo>
                    <a:pt x="3000" y="432"/>
                  </a:lnTo>
                  <a:lnTo>
                    <a:pt x="3000" y="426"/>
                  </a:lnTo>
                  <a:lnTo>
                    <a:pt x="3006" y="426"/>
                  </a:lnTo>
                  <a:lnTo>
                    <a:pt x="3012" y="426"/>
                  </a:lnTo>
                  <a:lnTo>
                    <a:pt x="3012" y="420"/>
                  </a:lnTo>
                  <a:lnTo>
                    <a:pt x="3018" y="420"/>
                  </a:lnTo>
                  <a:lnTo>
                    <a:pt x="3024" y="420"/>
                  </a:lnTo>
                  <a:lnTo>
                    <a:pt x="3024" y="414"/>
                  </a:lnTo>
                  <a:lnTo>
                    <a:pt x="3030" y="414"/>
                  </a:lnTo>
                  <a:lnTo>
                    <a:pt x="3036" y="408"/>
                  </a:lnTo>
                  <a:lnTo>
                    <a:pt x="3042" y="408"/>
                  </a:lnTo>
                  <a:lnTo>
                    <a:pt x="3042" y="402"/>
                  </a:lnTo>
                  <a:lnTo>
                    <a:pt x="3048" y="402"/>
                  </a:lnTo>
                  <a:lnTo>
                    <a:pt x="3054" y="402"/>
                  </a:lnTo>
                  <a:lnTo>
                    <a:pt x="3054" y="396"/>
                  </a:lnTo>
                  <a:lnTo>
                    <a:pt x="3060" y="396"/>
                  </a:lnTo>
                  <a:lnTo>
                    <a:pt x="3066" y="396"/>
                  </a:lnTo>
                  <a:lnTo>
                    <a:pt x="3066" y="390"/>
                  </a:lnTo>
                  <a:lnTo>
                    <a:pt x="3072" y="390"/>
                  </a:lnTo>
                  <a:lnTo>
                    <a:pt x="3072" y="384"/>
                  </a:lnTo>
                  <a:lnTo>
                    <a:pt x="3078" y="384"/>
                  </a:lnTo>
                  <a:lnTo>
                    <a:pt x="3084" y="384"/>
                  </a:lnTo>
                  <a:lnTo>
                    <a:pt x="3084" y="378"/>
                  </a:lnTo>
                  <a:lnTo>
                    <a:pt x="3090" y="378"/>
                  </a:lnTo>
                  <a:lnTo>
                    <a:pt x="3096" y="378"/>
                  </a:lnTo>
                  <a:lnTo>
                    <a:pt x="3096" y="372"/>
                  </a:lnTo>
                  <a:lnTo>
                    <a:pt x="3102" y="372"/>
                  </a:lnTo>
                  <a:lnTo>
                    <a:pt x="3108" y="366"/>
                  </a:lnTo>
                  <a:lnTo>
                    <a:pt x="3114" y="366"/>
                  </a:lnTo>
                  <a:lnTo>
                    <a:pt x="3114" y="360"/>
                  </a:lnTo>
                  <a:lnTo>
                    <a:pt x="3120" y="360"/>
                  </a:lnTo>
                  <a:lnTo>
                    <a:pt x="3126" y="360"/>
                  </a:lnTo>
                  <a:lnTo>
                    <a:pt x="3126" y="354"/>
                  </a:lnTo>
                  <a:lnTo>
                    <a:pt x="3132" y="354"/>
                  </a:lnTo>
                  <a:lnTo>
                    <a:pt x="3138" y="354"/>
                  </a:lnTo>
                  <a:lnTo>
                    <a:pt x="3138" y="348"/>
                  </a:lnTo>
                  <a:lnTo>
                    <a:pt x="3144" y="348"/>
                  </a:lnTo>
                  <a:lnTo>
                    <a:pt x="3144" y="342"/>
                  </a:lnTo>
                  <a:lnTo>
                    <a:pt x="3150" y="342"/>
                  </a:lnTo>
                  <a:lnTo>
                    <a:pt x="3156" y="342"/>
                  </a:lnTo>
                  <a:lnTo>
                    <a:pt x="3156" y="336"/>
                  </a:lnTo>
                  <a:lnTo>
                    <a:pt x="3162" y="336"/>
                  </a:lnTo>
                  <a:lnTo>
                    <a:pt x="3168" y="336"/>
                  </a:lnTo>
                  <a:lnTo>
                    <a:pt x="3168" y="330"/>
                  </a:lnTo>
                  <a:lnTo>
                    <a:pt x="3174" y="330"/>
                  </a:lnTo>
                  <a:lnTo>
                    <a:pt x="3174" y="324"/>
                  </a:lnTo>
                  <a:lnTo>
                    <a:pt x="3180" y="324"/>
                  </a:lnTo>
                  <a:lnTo>
                    <a:pt x="3186" y="318"/>
                  </a:lnTo>
                  <a:lnTo>
                    <a:pt x="3192" y="318"/>
                  </a:lnTo>
                  <a:lnTo>
                    <a:pt x="3192" y="312"/>
                  </a:lnTo>
                  <a:lnTo>
                    <a:pt x="3198" y="312"/>
                  </a:lnTo>
                  <a:lnTo>
                    <a:pt x="3198" y="306"/>
                  </a:lnTo>
                  <a:lnTo>
                    <a:pt x="3204" y="306"/>
                  </a:lnTo>
                  <a:lnTo>
                    <a:pt x="3204" y="300"/>
                  </a:lnTo>
                  <a:lnTo>
                    <a:pt x="3210" y="300"/>
                  </a:lnTo>
                  <a:lnTo>
                    <a:pt x="3210" y="294"/>
                  </a:lnTo>
                  <a:lnTo>
                    <a:pt x="3216" y="294"/>
                  </a:lnTo>
                  <a:lnTo>
                    <a:pt x="3216" y="288"/>
                  </a:lnTo>
                  <a:lnTo>
                    <a:pt x="3222" y="288"/>
                  </a:lnTo>
                  <a:lnTo>
                    <a:pt x="3228" y="282"/>
                  </a:lnTo>
                  <a:lnTo>
                    <a:pt x="3228" y="276"/>
                  </a:lnTo>
                  <a:lnTo>
                    <a:pt x="3234" y="276"/>
                  </a:lnTo>
                  <a:lnTo>
                    <a:pt x="3234" y="270"/>
                  </a:lnTo>
                  <a:lnTo>
                    <a:pt x="3240" y="270"/>
                  </a:lnTo>
                  <a:lnTo>
                    <a:pt x="3240" y="264"/>
                  </a:lnTo>
                  <a:lnTo>
                    <a:pt x="3246" y="264"/>
                  </a:lnTo>
                  <a:lnTo>
                    <a:pt x="3246" y="258"/>
                  </a:lnTo>
                  <a:lnTo>
                    <a:pt x="3252" y="258"/>
                  </a:lnTo>
                  <a:lnTo>
                    <a:pt x="3252" y="252"/>
                  </a:lnTo>
                  <a:lnTo>
                    <a:pt x="3258" y="252"/>
                  </a:lnTo>
                  <a:lnTo>
                    <a:pt x="3258" y="246"/>
                  </a:lnTo>
                  <a:lnTo>
                    <a:pt x="3264" y="246"/>
                  </a:lnTo>
                  <a:lnTo>
                    <a:pt x="3264" y="240"/>
                  </a:lnTo>
                  <a:lnTo>
                    <a:pt x="3264" y="234"/>
                  </a:lnTo>
                  <a:lnTo>
                    <a:pt x="3270" y="234"/>
                  </a:lnTo>
                  <a:lnTo>
                    <a:pt x="3270" y="228"/>
                  </a:lnTo>
                  <a:lnTo>
                    <a:pt x="3276" y="228"/>
                  </a:lnTo>
                  <a:lnTo>
                    <a:pt x="3276" y="222"/>
                  </a:lnTo>
                  <a:lnTo>
                    <a:pt x="3282" y="222"/>
                  </a:lnTo>
                  <a:lnTo>
                    <a:pt x="3282" y="216"/>
                  </a:lnTo>
                  <a:lnTo>
                    <a:pt x="3288" y="216"/>
                  </a:lnTo>
                  <a:lnTo>
                    <a:pt x="3288" y="210"/>
                  </a:lnTo>
                  <a:lnTo>
                    <a:pt x="3294" y="210"/>
                  </a:lnTo>
                  <a:lnTo>
                    <a:pt x="3294" y="204"/>
                  </a:lnTo>
                  <a:lnTo>
                    <a:pt x="3300" y="198"/>
                  </a:lnTo>
                  <a:lnTo>
                    <a:pt x="3300" y="192"/>
                  </a:lnTo>
                  <a:lnTo>
                    <a:pt x="3306" y="192"/>
                  </a:lnTo>
                  <a:lnTo>
                    <a:pt x="3306" y="186"/>
                  </a:lnTo>
                  <a:lnTo>
                    <a:pt x="3312" y="186"/>
                  </a:lnTo>
                  <a:lnTo>
                    <a:pt x="3312" y="180"/>
                  </a:lnTo>
                  <a:lnTo>
                    <a:pt x="3318" y="180"/>
                  </a:lnTo>
                  <a:lnTo>
                    <a:pt x="3318" y="174"/>
                  </a:lnTo>
                  <a:lnTo>
                    <a:pt x="3324" y="174"/>
                  </a:lnTo>
                  <a:lnTo>
                    <a:pt x="3324" y="168"/>
                  </a:lnTo>
                  <a:lnTo>
                    <a:pt x="3330" y="162"/>
                  </a:lnTo>
                  <a:lnTo>
                    <a:pt x="3336" y="156"/>
                  </a:lnTo>
                  <a:lnTo>
                    <a:pt x="3336" y="150"/>
                  </a:lnTo>
                  <a:lnTo>
                    <a:pt x="3342" y="150"/>
                  </a:lnTo>
                  <a:lnTo>
                    <a:pt x="3342" y="144"/>
                  </a:lnTo>
                  <a:lnTo>
                    <a:pt x="3348" y="144"/>
                  </a:lnTo>
                  <a:lnTo>
                    <a:pt x="3348" y="138"/>
                  </a:lnTo>
                  <a:lnTo>
                    <a:pt x="3354" y="138"/>
                  </a:lnTo>
                  <a:lnTo>
                    <a:pt x="3354" y="132"/>
                  </a:lnTo>
                  <a:lnTo>
                    <a:pt x="3360" y="132"/>
                  </a:lnTo>
                  <a:lnTo>
                    <a:pt x="3360" y="126"/>
                  </a:lnTo>
                  <a:lnTo>
                    <a:pt x="3366" y="126"/>
                  </a:lnTo>
                  <a:lnTo>
                    <a:pt x="3366" y="120"/>
                  </a:lnTo>
                  <a:lnTo>
                    <a:pt x="3366" y="114"/>
                  </a:lnTo>
                  <a:lnTo>
                    <a:pt x="3372" y="114"/>
                  </a:lnTo>
                  <a:lnTo>
                    <a:pt x="3372" y="108"/>
                  </a:lnTo>
                  <a:lnTo>
                    <a:pt x="3378" y="108"/>
                  </a:lnTo>
                  <a:lnTo>
                    <a:pt x="3378" y="102"/>
                  </a:lnTo>
                  <a:lnTo>
                    <a:pt x="3384" y="102"/>
                  </a:lnTo>
                  <a:lnTo>
                    <a:pt x="3384" y="96"/>
                  </a:lnTo>
                  <a:lnTo>
                    <a:pt x="3390" y="96"/>
                  </a:lnTo>
                  <a:lnTo>
                    <a:pt x="3390" y="90"/>
                  </a:lnTo>
                  <a:lnTo>
                    <a:pt x="3396" y="90"/>
                  </a:lnTo>
                  <a:lnTo>
                    <a:pt x="3396" y="84"/>
                  </a:lnTo>
                  <a:lnTo>
                    <a:pt x="3402" y="78"/>
                  </a:lnTo>
                  <a:lnTo>
                    <a:pt x="3402" y="72"/>
                  </a:lnTo>
                  <a:lnTo>
                    <a:pt x="3408" y="72"/>
                  </a:lnTo>
                  <a:lnTo>
                    <a:pt x="3408" y="66"/>
                  </a:lnTo>
                  <a:lnTo>
                    <a:pt x="3414" y="66"/>
                  </a:lnTo>
                  <a:lnTo>
                    <a:pt x="3414" y="60"/>
                  </a:lnTo>
                  <a:lnTo>
                    <a:pt x="3420" y="60"/>
                  </a:lnTo>
                  <a:lnTo>
                    <a:pt x="3420" y="54"/>
                  </a:lnTo>
                  <a:lnTo>
                    <a:pt x="3426" y="54"/>
                  </a:lnTo>
                  <a:lnTo>
                    <a:pt x="3426" y="48"/>
                  </a:lnTo>
                  <a:lnTo>
                    <a:pt x="3432" y="42"/>
                  </a:lnTo>
                  <a:lnTo>
                    <a:pt x="3432" y="36"/>
                  </a:lnTo>
                  <a:lnTo>
                    <a:pt x="3438" y="36"/>
                  </a:lnTo>
                  <a:lnTo>
                    <a:pt x="3438" y="30"/>
                  </a:lnTo>
                  <a:lnTo>
                    <a:pt x="3444" y="30"/>
                  </a:lnTo>
                  <a:lnTo>
                    <a:pt x="3444" y="24"/>
                  </a:lnTo>
                  <a:lnTo>
                    <a:pt x="3450" y="24"/>
                  </a:lnTo>
                  <a:lnTo>
                    <a:pt x="3450" y="18"/>
                  </a:lnTo>
                  <a:lnTo>
                    <a:pt x="3456" y="18"/>
                  </a:lnTo>
                  <a:lnTo>
                    <a:pt x="3456" y="12"/>
                  </a:lnTo>
                  <a:lnTo>
                    <a:pt x="3462" y="12"/>
                  </a:lnTo>
                  <a:lnTo>
                    <a:pt x="3462" y="6"/>
                  </a:lnTo>
                  <a:lnTo>
                    <a:pt x="3468" y="6"/>
                  </a:lnTo>
                  <a:lnTo>
                    <a:pt x="3474" y="6"/>
                  </a:lnTo>
                  <a:lnTo>
                    <a:pt x="3474" y="0"/>
                  </a:lnTo>
                  <a:lnTo>
                    <a:pt x="3480" y="0"/>
                  </a:lnTo>
                  <a:lnTo>
                    <a:pt x="3486" y="0"/>
                  </a:lnTo>
                  <a:lnTo>
                    <a:pt x="3492" y="0"/>
                  </a:lnTo>
                  <a:lnTo>
                    <a:pt x="3498" y="0"/>
                  </a:lnTo>
                  <a:lnTo>
                    <a:pt x="3504" y="0"/>
                  </a:lnTo>
                  <a:lnTo>
                    <a:pt x="3510" y="0"/>
                  </a:lnTo>
                  <a:lnTo>
                    <a:pt x="3516" y="0"/>
                  </a:lnTo>
                  <a:lnTo>
                    <a:pt x="3522" y="6"/>
                  </a:lnTo>
                  <a:lnTo>
                    <a:pt x="3528" y="6"/>
                  </a:lnTo>
                  <a:lnTo>
                    <a:pt x="3528" y="12"/>
                  </a:lnTo>
                  <a:lnTo>
                    <a:pt x="3534" y="12"/>
                  </a:lnTo>
                  <a:lnTo>
                    <a:pt x="3540" y="12"/>
                  </a:lnTo>
                  <a:lnTo>
                    <a:pt x="3540" y="18"/>
                  </a:lnTo>
                  <a:lnTo>
                    <a:pt x="3546" y="18"/>
                  </a:lnTo>
                  <a:lnTo>
                    <a:pt x="3546" y="24"/>
                  </a:lnTo>
                  <a:lnTo>
                    <a:pt x="3552" y="24"/>
                  </a:lnTo>
                  <a:lnTo>
                    <a:pt x="3552" y="30"/>
                  </a:lnTo>
                  <a:lnTo>
                    <a:pt x="3558" y="30"/>
                  </a:lnTo>
                  <a:lnTo>
                    <a:pt x="3558" y="36"/>
                  </a:lnTo>
                  <a:lnTo>
                    <a:pt x="3564" y="36"/>
                  </a:lnTo>
                  <a:lnTo>
                    <a:pt x="3564" y="42"/>
                  </a:lnTo>
                  <a:lnTo>
                    <a:pt x="3570" y="42"/>
                  </a:lnTo>
                  <a:lnTo>
                    <a:pt x="3570" y="48"/>
                  </a:lnTo>
                  <a:lnTo>
                    <a:pt x="3576" y="48"/>
                  </a:lnTo>
                  <a:lnTo>
                    <a:pt x="3576" y="54"/>
                  </a:lnTo>
                  <a:lnTo>
                    <a:pt x="3582" y="54"/>
                  </a:lnTo>
                  <a:lnTo>
                    <a:pt x="3588" y="54"/>
                  </a:lnTo>
                  <a:lnTo>
                    <a:pt x="3588" y="60"/>
                  </a:lnTo>
                  <a:lnTo>
                    <a:pt x="3594" y="60"/>
                  </a:lnTo>
                  <a:lnTo>
                    <a:pt x="3594" y="66"/>
                  </a:lnTo>
                  <a:lnTo>
                    <a:pt x="3600" y="66"/>
                  </a:lnTo>
                  <a:lnTo>
                    <a:pt x="3600" y="72"/>
                  </a:lnTo>
                  <a:lnTo>
                    <a:pt x="3606" y="72"/>
                  </a:lnTo>
                  <a:lnTo>
                    <a:pt x="3606" y="78"/>
                  </a:lnTo>
                  <a:lnTo>
                    <a:pt x="3612" y="78"/>
                  </a:lnTo>
                  <a:lnTo>
                    <a:pt x="3612" y="84"/>
                  </a:lnTo>
                  <a:lnTo>
                    <a:pt x="3618" y="84"/>
                  </a:lnTo>
                  <a:lnTo>
                    <a:pt x="3618" y="90"/>
                  </a:lnTo>
                  <a:lnTo>
                    <a:pt x="3624" y="90"/>
                  </a:lnTo>
                  <a:lnTo>
                    <a:pt x="3624" y="96"/>
                  </a:lnTo>
                  <a:lnTo>
                    <a:pt x="3630" y="96"/>
                  </a:lnTo>
                  <a:lnTo>
                    <a:pt x="3636" y="96"/>
                  </a:lnTo>
                  <a:lnTo>
                    <a:pt x="3636" y="102"/>
                  </a:lnTo>
                  <a:lnTo>
                    <a:pt x="3642" y="102"/>
                  </a:lnTo>
                  <a:lnTo>
                    <a:pt x="3642" y="108"/>
                  </a:lnTo>
                  <a:lnTo>
                    <a:pt x="3648" y="108"/>
                  </a:lnTo>
                  <a:lnTo>
                    <a:pt x="3648" y="114"/>
                  </a:lnTo>
                  <a:lnTo>
                    <a:pt x="3654" y="114"/>
                  </a:lnTo>
                  <a:lnTo>
                    <a:pt x="3654" y="120"/>
                  </a:lnTo>
                  <a:lnTo>
                    <a:pt x="3660" y="120"/>
                  </a:lnTo>
                  <a:lnTo>
                    <a:pt x="3660" y="126"/>
                  </a:lnTo>
                  <a:lnTo>
                    <a:pt x="3666" y="126"/>
                  </a:lnTo>
                  <a:lnTo>
                    <a:pt x="3666" y="132"/>
                  </a:lnTo>
                  <a:lnTo>
                    <a:pt x="3672" y="132"/>
                  </a:lnTo>
                  <a:lnTo>
                    <a:pt x="3678" y="138"/>
                  </a:lnTo>
                  <a:lnTo>
                    <a:pt x="3684" y="144"/>
                  </a:lnTo>
                  <a:lnTo>
                    <a:pt x="3690" y="144"/>
                  </a:lnTo>
                  <a:lnTo>
                    <a:pt x="3690" y="150"/>
                  </a:lnTo>
                  <a:lnTo>
                    <a:pt x="3696" y="150"/>
                  </a:lnTo>
                  <a:lnTo>
                    <a:pt x="3696" y="156"/>
                  </a:lnTo>
                  <a:lnTo>
                    <a:pt x="3702" y="156"/>
                  </a:lnTo>
                  <a:lnTo>
                    <a:pt x="3702" y="162"/>
                  </a:lnTo>
                  <a:lnTo>
                    <a:pt x="3708" y="162"/>
                  </a:lnTo>
                  <a:lnTo>
                    <a:pt x="3708" y="168"/>
                  </a:lnTo>
                  <a:lnTo>
                    <a:pt x="3714" y="168"/>
                  </a:lnTo>
                  <a:lnTo>
                    <a:pt x="3714" y="174"/>
                  </a:lnTo>
                  <a:lnTo>
                    <a:pt x="3720" y="174"/>
                  </a:lnTo>
                  <a:lnTo>
                    <a:pt x="3726" y="180"/>
                  </a:lnTo>
                  <a:lnTo>
                    <a:pt x="3732" y="186"/>
                  </a:lnTo>
                  <a:lnTo>
                    <a:pt x="3738" y="186"/>
                  </a:lnTo>
                  <a:lnTo>
                    <a:pt x="3738" y="192"/>
                  </a:lnTo>
                  <a:lnTo>
                    <a:pt x="3744" y="192"/>
                  </a:lnTo>
                  <a:lnTo>
                    <a:pt x="3744" y="198"/>
                  </a:lnTo>
                  <a:lnTo>
                    <a:pt x="3750" y="198"/>
                  </a:lnTo>
                  <a:lnTo>
                    <a:pt x="3750" y="204"/>
                  </a:lnTo>
                  <a:lnTo>
                    <a:pt x="3756" y="204"/>
                  </a:lnTo>
                  <a:lnTo>
                    <a:pt x="3756" y="210"/>
                  </a:lnTo>
                  <a:lnTo>
                    <a:pt x="3762" y="210"/>
                  </a:lnTo>
                  <a:lnTo>
                    <a:pt x="3768" y="210"/>
                  </a:lnTo>
                  <a:lnTo>
                    <a:pt x="3768" y="216"/>
                  </a:lnTo>
                  <a:lnTo>
                    <a:pt x="3774" y="216"/>
                  </a:lnTo>
                  <a:lnTo>
                    <a:pt x="3774" y="222"/>
                  </a:lnTo>
                  <a:lnTo>
                    <a:pt x="3780" y="222"/>
                  </a:lnTo>
                  <a:lnTo>
                    <a:pt x="3786" y="228"/>
                  </a:lnTo>
                  <a:lnTo>
                    <a:pt x="3792" y="228"/>
                  </a:lnTo>
                  <a:lnTo>
                    <a:pt x="3792" y="234"/>
                  </a:lnTo>
                  <a:lnTo>
                    <a:pt x="3798" y="234"/>
                  </a:lnTo>
                  <a:lnTo>
                    <a:pt x="3804" y="234"/>
                  </a:lnTo>
                  <a:lnTo>
                    <a:pt x="3804" y="240"/>
                  </a:lnTo>
                  <a:lnTo>
                    <a:pt x="3810" y="240"/>
                  </a:lnTo>
                  <a:lnTo>
                    <a:pt x="3816" y="246"/>
                  </a:lnTo>
                  <a:lnTo>
                    <a:pt x="3822" y="246"/>
                  </a:lnTo>
                  <a:lnTo>
                    <a:pt x="3828" y="252"/>
                  </a:lnTo>
                  <a:lnTo>
                    <a:pt x="3834" y="252"/>
                  </a:lnTo>
                  <a:lnTo>
                    <a:pt x="3840" y="258"/>
                  </a:lnTo>
                  <a:lnTo>
                    <a:pt x="3846" y="258"/>
                  </a:lnTo>
                  <a:lnTo>
                    <a:pt x="3846" y="264"/>
                  </a:lnTo>
                  <a:lnTo>
                    <a:pt x="3852" y="264"/>
                  </a:lnTo>
                  <a:lnTo>
                    <a:pt x="3858" y="264"/>
                  </a:lnTo>
                  <a:lnTo>
                    <a:pt x="3858" y="270"/>
                  </a:lnTo>
                  <a:lnTo>
                    <a:pt x="3864" y="270"/>
                  </a:lnTo>
                  <a:lnTo>
                    <a:pt x="3870" y="270"/>
                  </a:lnTo>
                  <a:lnTo>
                    <a:pt x="3876" y="276"/>
                  </a:lnTo>
                  <a:lnTo>
                    <a:pt x="3882" y="276"/>
                  </a:lnTo>
                  <a:lnTo>
                    <a:pt x="3888" y="282"/>
                  </a:lnTo>
                  <a:lnTo>
                    <a:pt x="3894" y="282"/>
                  </a:lnTo>
                  <a:lnTo>
                    <a:pt x="3900" y="288"/>
                  </a:lnTo>
                  <a:lnTo>
                    <a:pt x="3906" y="288"/>
                  </a:lnTo>
                  <a:lnTo>
                    <a:pt x="3906" y="294"/>
                  </a:lnTo>
                  <a:lnTo>
                    <a:pt x="3912" y="294"/>
                  </a:lnTo>
                  <a:lnTo>
                    <a:pt x="3918" y="294"/>
                  </a:lnTo>
                  <a:lnTo>
                    <a:pt x="3918" y="300"/>
                  </a:lnTo>
                  <a:lnTo>
                    <a:pt x="3924" y="300"/>
                  </a:lnTo>
                  <a:lnTo>
                    <a:pt x="3930" y="300"/>
                  </a:lnTo>
                  <a:lnTo>
                    <a:pt x="3936" y="306"/>
                  </a:lnTo>
                  <a:lnTo>
                    <a:pt x="3942" y="306"/>
                  </a:lnTo>
                  <a:lnTo>
                    <a:pt x="3948" y="312"/>
                  </a:lnTo>
                  <a:lnTo>
                    <a:pt x="3954" y="312"/>
                  </a:lnTo>
                  <a:lnTo>
                    <a:pt x="3954" y="318"/>
                  </a:lnTo>
                  <a:lnTo>
                    <a:pt x="3960" y="318"/>
                  </a:lnTo>
                  <a:lnTo>
                    <a:pt x="396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78" y="324"/>
                  </a:lnTo>
                  <a:lnTo>
                    <a:pt x="3978" y="330"/>
                  </a:lnTo>
                  <a:lnTo>
                    <a:pt x="3984" y="330"/>
                  </a:lnTo>
                  <a:lnTo>
                    <a:pt x="3990" y="330"/>
                  </a:lnTo>
                  <a:lnTo>
                    <a:pt x="3996" y="336"/>
                  </a:lnTo>
                  <a:lnTo>
                    <a:pt x="4002" y="336"/>
                  </a:lnTo>
                  <a:lnTo>
                    <a:pt x="4008" y="342"/>
                  </a:lnTo>
                  <a:lnTo>
                    <a:pt x="4014" y="342"/>
                  </a:lnTo>
                  <a:lnTo>
                    <a:pt x="4020" y="348"/>
                  </a:lnTo>
                  <a:lnTo>
                    <a:pt x="4026" y="348"/>
                  </a:lnTo>
                  <a:lnTo>
                    <a:pt x="4032" y="348"/>
                  </a:lnTo>
                  <a:lnTo>
                    <a:pt x="4032" y="354"/>
                  </a:lnTo>
                  <a:lnTo>
                    <a:pt x="4038" y="354"/>
                  </a:lnTo>
                  <a:lnTo>
                    <a:pt x="4044" y="354"/>
                  </a:lnTo>
                  <a:lnTo>
                    <a:pt x="4044" y="360"/>
                  </a:lnTo>
                  <a:lnTo>
                    <a:pt x="4050" y="360"/>
                  </a:lnTo>
                  <a:lnTo>
                    <a:pt x="4056" y="360"/>
                  </a:lnTo>
                  <a:lnTo>
                    <a:pt x="4056" y="366"/>
                  </a:lnTo>
                  <a:lnTo>
                    <a:pt x="4062" y="366"/>
                  </a:lnTo>
                  <a:lnTo>
                    <a:pt x="4068" y="366"/>
                  </a:lnTo>
                  <a:lnTo>
                    <a:pt x="4074" y="372"/>
                  </a:lnTo>
                  <a:lnTo>
                    <a:pt x="4080" y="372"/>
                  </a:lnTo>
                  <a:lnTo>
                    <a:pt x="4086" y="372"/>
                  </a:lnTo>
                  <a:lnTo>
                    <a:pt x="4086" y="378"/>
                  </a:lnTo>
                  <a:lnTo>
                    <a:pt x="4092" y="378"/>
                  </a:lnTo>
                  <a:lnTo>
                    <a:pt x="4098" y="378"/>
                  </a:lnTo>
                  <a:lnTo>
                    <a:pt x="4104" y="384"/>
                  </a:lnTo>
                  <a:lnTo>
                    <a:pt x="4110" y="384"/>
                  </a:lnTo>
                  <a:lnTo>
                    <a:pt x="4116" y="384"/>
                  </a:lnTo>
                  <a:lnTo>
                    <a:pt x="4116" y="390"/>
                  </a:lnTo>
                  <a:lnTo>
                    <a:pt x="4122" y="390"/>
                  </a:lnTo>
                  <a:lnTo>
                    <a:pt x="4128" y="390"/>
                  </a:lnTo>
                  <a:lnTo>
                    <a:pt x="4134" y="390"/>
                  </a:lnTo>
                  <a:lnTo>
                    <a:pt x="4134" y="396"/>
                  </a:lnTo>
                  <a:lnTo>
                    <a:pt x="4140" y="396"/>
                  </a:lnTo>
                  <a:lnTo>
                    <a:pt x="4146" y="396"/>
                  </a:lnTo>
                  <a:lnTo>
                    <a:pt x="4152" y="402"/>
                  </a:lnTo>
                  <a:lnTo>
                    <a:pt x="4158" y="402"/>
                  </a:lnTo>
                  <a:lnTo>
                    <a:pt x="4164" y="402"/>
                  </a:lnTo>
                  <a:lnTo>
                    <a:pt x="4164" y="408"/>
                  </a:lnTo>
                  <a:lnTo>
                    <a:pt x="4170" y="408"/>
                  </a:lnTo>
                  <a:lnTo>
                    <a:pt x="4176" y="408"/>
                  </a:lnTo>
                  <a:lnTo>
                    <a:pt x="4182" y="408"/>
                  </a:lnTo>
                  <a:lnTo>
                    <a:pt x="4182" y="414"/>
                  </a:lnTo>
                  <a:lnTo>
                    <a:pt x="4188" y="414"/>
                  </a:lnTo>
                  <a:lnTo>
                    <a:pt x="4194" y="414"/>
                  </a:lnTo>
                  <a:lnTo>
                    <a:pt x="4200" y="414"/>
                  </a:lnTo>
                  <a:lnTo>
                    <a:pt x="4206" y="420"/>
                  </a:lnTo>
                  <a:lnTo>
                    <a:pt x="4212" y="420"/>
                  </a:lnTo>
                  <a:lnTo>
                    <a:pt x="4218" y="420"/>
                  </a:lnTo>
                  <a:lnTo>
                    <a:pt x="4224" y="420"/>
                  </a:lnTo>
                  <a:lnTo>
                    <a:pt x="4224" y="426"/>
                  </a:lnTo>
                  <a:lnTo>
                    <a:pt x="4230" y="426"/>
                  </a:lnTo>
                  <a:lnTo>
                    <a:pt x="4236" y="426"/>
                  </a:lnTo>
                  <a:lnTo>
                    <a:pt x="4242" y="426"/>
                  </a:lnTo>
                  <a:lnTo>
                    <a:pt x="4242" y="432"/>
                  </a:lnTo>
                  <a:lnTo>
                    <a:pt x="4248" y="432"/>
                  </a:lnTo>
                  <a:lnTo>
                    <a:pt x="4254" y="432"/>
                  </a:lnTo>
                  <a:lnTo>
                    <a:pt x="4260" y="432"/>
                  </a:lnTo>
                  <a:lnTo>
                    <a:pt x="4266" y="432"/>
                  </a:lnTo>
                  <a:lnTo>
                    <a:pt x="4266" y="438"/>
                  </a:lnTo>
                  <a:lnTo>
                    <a:pt x="4272" y="438"/>
                  </a:lnTo>
                  <a:lnTo>
                    <a:pt x="4278" y="438"/>
                  </a:lnTo>
                  <a:lnTo>
                    <a:pt x="4284" y="438"/>
                  </a:lnTo>
                  <a:lnTo>
                    <a:pt x="4290" y="438"/>
                  </a:lnTo>
                  <a:lnTo>
                    <a:pt x="4290" y="444"/>
                  </a:lnTo>
                  <a:lnTo>
                    <a:pt x="4296" y="444"/>
                  </a:lnTo>
                  <a:lnTo>
                    <a:pt x="4302" y="444"/>
                  </a:lnTo>
                  <a:lnTo>
                    <a:pt x="4308" y="444"/>
                  </a:lnTo>
                  <a:lnTo>
                    <a:pt x="4308" y="450"/>
                  </a:lnTo>
                  <a:lnTo>
                    <a:pt x="4314" y="450"/>
                  </a:lnTo>
                  <a:lnTo>
                    <a:pt x="4320" y="450"/>
                  </a:lnTo>
                  <a:lnTo>
                    <a:pt x="4326" y="450"/>
                  </a:lnTo>
                  <a:lnTo>
                    <a:pt x="4332" y="450"/>
                  </a:lnTo>
                  <a:lnTo>
                    <a:pt x="4332" y="456"/>
                  </a:lnTo>
                  <a:lnTo>
                    <a:pt x="4338" y="456"/>
                  </a:lnTo>
                  <a:lnTo>
                    <a:pt x="4344" y="456"/>
                  </a:lnTo>
                  <a:lnTo>
                    <a:pt x="4350" y="456"/>
                  </a:lnTo>
                  <a:lnTo>
                    <a:pt x="4356" y="456"/>
                  </a:lnTo>
                  <a:lnTo>
                    <a:pt x="4362" y="456"/>
                  </a:lnTo>
                  <a:lnTo>
                    <a:pt x="4362" y="462"/>
                  </a:lnTo>
                  <a:lnTo>
                    <a:pt x="4368" y="462"/>
                  </a:lnTo>
                  <a:lnTo>
                    <a:pt x="4374" y="462"/>
                  </a:lnTo>
                  <a:lnTo>
                    <a:pt x="4380" y="462"/>
                  </a:lnTo>
                  <a:lnTo>
                    <a:pt x="4386" y="462"/>
                  </a:lnTo>
                  <a:lnTo>
                    <a:pt x="4392" y="462"/>
                  </a:lnTo>
                  <a:lnTo>
                    <a:pt x="4392" y="468"/>
                  </a:lnTo>
                  <a:lnTo>
                    <a:pt x="4398" y="468"/>
                  </a:lnTo>
                  <a:lnTo>
                    <a:pt x="4404" y="468"/>
                  </a:lnTo>
                  <a:lnTo>
                    <a:pt x="4410" y="468"/>
                  </a:lnTo>
                  <a:lnTo>
                    <a:pt x="4416" y="468"/>
                  </a:lnTo>
                  <a:lnTo>
                    <a:pt x="4422" y="468"/>
                  </a:lnTo>
                  <a:lnTo>
                    <a:pt x="4428" y="468"/>
                  </a:lnTo>
                  <a:lnTo>
                    <a:pt x="4428" y="474"/>
                  </a:lnTo>
                  <a:lnTo>
                    <a:pt x="4434" y="474"/>
                  </a:lnTo>
                  <a:lnTo>
                    <a:pt x="4440" y="474"/>
                  </a:lnTo>
                  <a:lnTo>
                    <a:pt x="4446" y="474"/>
                  </a:lnTo>
                  <a:lnTo>
                    <a:pt x="4452" y="474"/>
                  </a:lnTo>
                  <a:lnTo>
                    <a:pt x="4458" y="474"/>
                  </a:lnTo>
                  <a:lnTo>
                    <a:pt x="4464" y="474"/>
                  </a:lnTo>
                  <a:lnTo>
                    <a:pt x="4470" y="474"/>
                  </a:lnTo>
                  <a:lnTo>
                    <a:pt x="4476" y="474"/>
                  </a:lnTo>
                  <a:lnTo>
                    <a:pt x="4482" y="474"/>
                  </a:lnTo>
                  <a:lnTo>
                    <a:pt x="4482" y="480"/>
                  </a:lnTo>
                  <a:lnTo>
                    <a:pt x="4488" y="480"/>
                  </a:lnTo>
                  <a:lnTo>
                    <a:pt x="4494" y="480"/>
                  </a:lnTo>
                  <a:lnTo>
                    <a:pt x="4500" y="480"/>
                  </a:lnTo>
                  <a:lnTo>
                    <a:pt x="4506" y="480"/>
                  </a:lnTo>
                  <a:lnTo>
                    <a:pt x="4512" y="480"/>
                  </a:lnTo>
                  <a:lnTo>
                    <a:pt x="4518" y="480"/>
                  </a:lnTo>
                  <a:lnTo>
                    <a:pt x="4524" y="480"/>
                  </a:lnTo>
                  <a:lnTo>
                    <a:pt x="4530" y="480"/>
                  </a:lnTo>
                  <a:lnTo>
                    <a:pt x="4536" y="480"/>
                  </a:lnTo>
                  <a:lnTo>
                    <a:pt x="4542" y="480"/>
                  </a:lnTo>
                  <a:lnTo>
                    <a:pt x="4548" y="480"/>
                  </a:lnTo>
                  <a:lnTo>
                    <a:pt x="4554" y="480"/>
                  </a:lnTo>
                  <a:lnTo>
                    <a:pt x="4560" y="48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Rectangle 59"/>
            <p:cNvSpPr>
              <a:spLocks noChangeArrowheads="1"/>
            </p:cNvSpPr>
            <p:nvPr/>
          </p:nvSpPr>
          <p:spPr bwMode="auto">
            <a:xfrm>
              <a:off x="1588" y="2539"/>
              <a:ext cx="294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FF"/>
                  </a:solidFill>
                  <a:latin typeface="Arial" charset="0"/>
                </a:rPr>
                <a:t>DISP_X</a:t>
              </a:r>
              <a:endParaRPr lang="en-US"/>
            </a:p>
          </p:txBody>
        </p:sp>
        <p:sp>
          <p:nvSpPr>
            <p:cNvPr id="70" name="Freeform 60"/>
            <p:cNvSpPr>
              <a:spLocks/>
            </p:cNvSpPr>
            <p:nvPr/>
          </p:nvSpPr>
          <p:spPr bwMode="auto">
            <a:xfrm>
              <a:off x="520" y="1591"/>
              <a:ext cx="4560" cy="1"/>
            </a:xfrm>
            <a:custGeom>
              <a:avLst/>
              <a:gdLst>
                <a:gd name="T0" fmla="*/ 66 w 4560"/>
                <a:gd name="T1" fmla="*/ 0 h 1"/>
                <a:gd name="T2" fmla="*/ 138 w 4560"/>
                <a:gd name="T3" fmla="*/ 0 h 1"/>
                <a:gd name="T4" fmla="*/ 210 w 4560"/>
                <a:gd name="T5" fmla="*/ 0 h 1"/>
                <a:gd name="T6" fmla="*/ 282 w 4560"/>
                <a:gd name="T7" fmla="*/ 0 h 1"/>
                <a:gd name="T8" fmla="*/ 354 w 4560"/>
                <a:gd name="T9" fmla="*/ 0 h 1"/>
                <a:gd name="T10" fmla="*/ 426 w 4560"/>
                <a:gd name="T11" fmla="*/ 0 h 1"/>
                <a:gd name="T12" fmla="*/ 498 w 4560"/>
                <a:gd name="T13" fmla="*/ 0 h 1"/>
                <a:gd name="T14" fmla="*/ 576 w 4560"/>
                <a:gd name="T15" fmla="*/ 0 h 1"/>
                <a:gd name="T16" fmla="*/ 648 w 4560"/>
                <a:gd name="T17" fmla="*/ 0 h 1"/>
                <a:gd name="T18" fmla="*/ 714 w 4560"/>
                <a:gd name="T19" fmla="*/ 0 h 1"/>
                <a:gd name="T20" fmla="*/ 792 w 4560"/>
                <a:gd name="T21" fmla="*/ 0 h 1"/>
                <a:gd name="T22" fmla="*/ 864 w 4560"/>
                <a:gd name="T23" fmla="*/ 0 h 1"/>
                <a:gd name="T24" fmla="*/ 936 w 4560"/>
                <a:gd name="T25" fmla="*/ 0 h 1"/>
                <a:gd name="T26" fmla="*/ 1008 w 4560"/>
                <a:gd name="T27" fmla="*/ 0 h 1"/>
                <a:gd name="T28" fmla="*/ 1080 w 4560"/>
                <a:gd name="T29" fmla="*/ 0 h 1"/>
                <a:gd name="T30" fmla="*/ 1152 w 4560"/>
                <a:gd name="T31" fmla="*/ 0 h 1"/>
                <a:gd name="T32" fmla="*/ 1224 w 4560"/>
                <a:gd name="T33" fmla="*/ 0 h 1"/>
                <a:gd name="T34" fmla="*/ 1296 w 4560"/>
                <a:gd name="T35" fmla="*/ 0 h 1"/>
                <a:gd name="T36" fmla="*/ 1368 w 4560"/>
                <a:gd name="T37" fmla="*/ 0 h 1"/>
                <a:gd name="T38" fmla="*/ 1440 w 4560"/>
                <a:gd name="T39" fmla="*/ 0 h 1"/>
                <a:gd name="T40" fmla="*/ 1512 w 4560"/>
                <a:gd name="T41" fmla="*/ 0 h 1"/>
                <a:gd name="T42" fmla="*/ 1584 w 4560"/>
                <a:gd name="T43" fmla="*/ 0 h 1"/>
                <a:gd name="T44" fmla="*/ 1656 w 4560"/>
                <a:gd name="T45" fmla="*/ 0 h 1"/>
                <a:gd name="T46" fmla="*/ 1728 w 4560"/>
                <a:gd name="T47" fmla="*/ 0 h 1"/>
                <a:gd name="T48" fmla="*/ 1800 w 4560"/>
                <a:gd name="T49" fmla="*/ 0 h 1"/>
                <a:gd name="T50" fmla="*/ 1872 w 4560"/>
                <a:gd name="T51" fmla="*/ 0 h 1"/>
                <a:gd name="T52" fmla="*/ 1944 w 4560"/>
                <a:gd name="T53" fmla="*/ 0 h 1"/>
                <a:gd name="T54" fmla="*/ 2016 w 4560"/>
                <a:gd name="T55" fmla="*/ 0 h 1"/>
                <a:gd name="T56" fmla="*/ 2088 w 4560"/>
                <a:gd name="T57" fmla="*/ 0 h 1"/>
                <a:gd name="T58" fmla="*/ 2160 w 4560"/>
                <a:gd name="T59" fmla="*/ 0 h 1"/>
                <a:gd name="T60" fmla="*/ 2232 w 4560"/>
                <a:gd name="T61" fmla="*/ 0 h 1"/>
                <a:gd name="T62" fmla="*/ 2304 w 4560"/>
                <a:gd name="T63" fmla="*/ 0 h 1"/>
                <a:gd name="T64" fmla="*/ 2376 w 4560"/>
                <a:gd name="T65" fmla="*/ 0 h 1"/>
                <a:gd name="T66" fmla="*/ 2448 w 4560"/>
                <a:gd name="T67" fmla="*/ 0 h 1"/>
                <a:gd name="T68" fmla="*/ 2520 w 4560"/>
                <a:gd name="T69" fmla="*/ 0 h 1"/>
                <a:gd name="T70" fmla="*/ 2592 w 4560"/>
                <a:gd name="T71" fmla="*/ 0 h 1"/>
                <a:gd name="T72" fmla="*/ 2664 w 4560"/>
                <a:gd name="T73" fmla="*/ 0 h 1"/>
                <a:gd name="T74" fmla="*/ 2736 w 4560"/>
                <a:gd name="T75" fmla="*/ 0 h 1"/>
                <a:gd name="T76" fmla="*/ 2808 w 4560"/>
                <a:gd name="T77" fmla="*/ 0 h 1"/>
                <a:gd name="T78" fmla="*/ 2880 w 4560"/>
                <a:gd name="T79" fmla="*/ 0 h 1"/>
                <a:gd name="T80" fmla="*/ 2952 w 4560"/>
                <a:gd name="T81" fmla="*/ 0 h 1"/>
                <a:gd name="T82" fmla="*/ 3024 w 4560"/>
                <a:gd name="T83" fmla="*/ 0 h 1"/>
                <a:gd name="T84" fmla="*/ 3096 w 4560"/>
                <a:gd name="T85" fmla="*/ 0 h 1"/>
                <a:gd name="T86" fmla="*/ 3168 w 4560"/>
                <a:gd name="T87" fmla="*/ 0 h 1"/>
                <a:gd name="T88" fmla="*/ 3240 w 4560"/>
                <a:gd name="T89" fmla="*/ 0 h 1"/>
                <a:gd name="T90" fmla="*/ 3312 w 4560"/>
                <a:gd name="T91" fmla="*/ 0 h 1"/>
                <a:gd name="T92" fmla="*/ 3384 w 4560"/>
                <a:gd name="T93" fmla="*/ 0 h 1"/>
                <a:gd name="T94" fmla="*/ 3456 w 4560"/>
                <a:gd name="T95" fmla="*/ 0 h 1"/>
                <a:gd name="T96" fmla="*/ 3528 w 4560"/>
                <a:gd name="T97" fmla="*/ 0 h 1"/>
                <a:gd name="T98" fmla="*/ 3600 w 4560"/>
                <a:gd name="T99" fmla="*/ 0 h 1"/>
                <a:gd name="T100" fmla="*/ 3672 w 4560"/>
                <a:gd name="T101" fmla="*/ 0 h 1"/>
                <a:gd name="T102" fmla="*/ 3744 w 4560"/>
                <a:gd name="T103" fmla="*/ 0 h 1"/>
                <a:gd name="T104" fmla="*/ 3816 w 4560"/>
                <a:gd name="T105" fmla="*/ 0 h 1"/>
                <a:gd name="T106" fmla="*/ 3888 w 4560"/>
                <a:gd name="T107" fmla="*/ 0 h 1"/>
                <a:gd name="T108" fmla="*/ 3960 w 4560"/>
                <a:gd name="T109" fmla="*/ 0 h 1"/>
                <a:gd name="T110" fmla="*/ 4032 w 4560"/>
                <a:gd name="T111" fmla="*/ 0 h 1"/>
                <a:gd name="T112" fmla="*/ 4104 w 4560"/>
                <a:gd name="T113" fmla="*/ 0 h 1"/>
                <a:gd name="T114" fmla="*/ 4176 w 4560"/>
                <a:gd name="T115" fmla="*/ 0 h 1"/>
                <a:gd name="T116" fmla="*/ 4248 w 4560"/>
                <a:gd name="T117" fmla="*/ 0 h 1"/>
                <a:gd name="T118" fmla="*/ 4320 w 4560"/>
                <a:gd name="T119" fmla="*/ 0 h 1"/>
                <a:gd name="T120" fmla="*/ 4392 w 4560"/>
                <a:gd name="T121" fmla="*/ 0 h 1"/>
                <a:gd name="T122" fmla="*/ 4464 w 4560"/>
                <a:gd name="T123" fmla="*/ 0 h 1"/>
                <a:gd name="T124" fmla="*/ 4536 w 4560"/>
                <a:gd name="T125" fmla="*/ 0 h 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560"/>
                <a:gd name="T190" fmla="*/ 0 h 1"/>
                <a:gd name="T191" fmla="*/ 4560 w 4560"/>
                <a:gd name="T192" fmla="*/ 1 h 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560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402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6" y="0"/>
                  </a:lnTo>
                  <a:lnTo>
                    <a:pt x="462" y="0"/>
                  </a:lnTo>
                  <a:lnTo>
                    <a:pt x="468" y="0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10" y="0"/>
                  </a:lnTo>
                  <a:lnTo>
                    <a:pt x="516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8" y="0"/>
                  </a:lnTo>
                  <a:lnTo>
                    <a:pt x="594" y="0"/>
                  </a:lnTo>
                  <a:lnTo>
                    <a:pt x="600" y="0"/>
                  </a:lnTo>
                  <a:lnTo>
                    <a:pt x="606" y="0"/>
                  </a:lnTo>
                  <a:lnTo>
                    <a:pt x="612" y="0"/>
                  </a:lnTo>
                  <a:lnTo>
                    <a:pt x="618" y="0"/>
                  </a:lnTo>
                  <a:lnTo>
                    <a:pt x="624" y="0"/>
                  </a:lnTo>
                  <a:lnTo>
                    <a:pt x="630" y="0"/>
                  </a:lnTo>
                  <a:lnTo>
                    <a:pt x="636" y="0"/>
                  </a:lnTo>
                  <a:lnTo>
                    <a:pt x="642" y="0"/>
                  </a:lnTo>
                  <a:lnTo>
                    <a:pt x="648" y="0"/>
                  </a:lnTo>
                  <a:lnTo>
                    <a:pt x="654" y="0"/>
                  </a:lnTo>
                  <a:lnTo>
                    <a:pt x="660" y="0"/>
                  </a:lnTo>
                  <a:lnTo>
                    <a:pt x="666" y="0"/>
                  </a:lnTo>
                  <a:lnTo>
                    <a:pt x="672" y="0"/>
                  </a:lnTo>
                  <a:lnTo>
                    <a:pt x="678" y="0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44" y="0"/>
                  </a:lnTo>
                  <a:lnTo>
                    <a:pt x="750" y="0"/>
                  </a:lnTo>
                  <a:lnTo>
                    <a:pt x="756" y="0"/>
                  </a:lnTo>
                  <a:lnTo>
                    <a:pt x="762" y="0"/>
                  </a:lnTo>
                  <a:lnTo>
                    <a:pt x="768" y="0"/>
                  </a:lnTo>
                  <a:lnTo>
                    <a:pt x="774" y="0"/>
                  </a:lnTo>
                  <a:lnTo>
                    <a:pt x="780" y="0"/>
                  </a:lnTo>
                  <a:lnTo>
                    <a:pt x="786" y="0"/>
                  </a:lnTo>
                  <a:lnTo>
                    <a:pt x="792" y="0"/>
                  </a:lnTo>
                  <a:lnTo>
                    <a:pt x="798" y="0"/>
                  </a:lnTo>
                  <a:lnTo>
                    <a:pt x="804" y="0"/>
                  </a:lnTo>
                  <a:lnTo>
                    <a:pt x="810" y="0"/>
                  </a:lnTo>
                  <a:lnTo>
                    <a:pt x="816" y="0"/>
                  </a:lnTo>
                  <a:lnTo>
                    <a:pt x="822" y="0"/>
                  </a:lnTo>
                  <a:lnTo>
                    <a:pt x="828" y="0"/>
                  </a:lnTo>
                  <a:lnTo>
                    <a:pt x="834" y="0"/>
                  </a:lnTo>
                  <a:lnTo>
                    <a:pt x="840" y="0"/>
                  </a:lnTo>
                  <a:lnTo>
                    <a:pt x="846" y="0"/>
                  </a:lnTo>
                  <a:lnTo>
                    <a:pt x="852" y="0"/>
                  </a:lnTo>
                  <a:lnTo>
                    <a:pt x="858" y="0"/>
                  </a:lnTo>
                  <a:lnTo>
                    <a:pt x="864" y="0"/>
                  </a:lnTo>
                  <a:lnTo>
                    <a:pt x="870" y="0"/>
                  </a:lnTo>
                  <a:lnTo>
                    <a:pt x="876" y="0"/>
                  </a:lnTo>
                  <a:lnTo>
                    <a:pt x="882" y="0"/>
                  </a:lnTo>
                  <a:lnTo>
                    <a:pt x="888" y="0"/>
                  </a:lnTo>
                  <a:lnTo>
                    <a:pt x="894" y="0"/>
                  </a:lnTo>
                  <a:lnTo>
                    <a:pt x="900" y="0"/>
                  </a:lnTo>
                  <a:lnTo>
                    <a:pt x="906" y="0"/>
                  </a:lnTo>
                  <a:lnTo>
                    <a:pt x="912" y="0"/>
                  </a:lnTo>
                  <a:lnTo>
                    <a:pt x="918" y="0"/>
                  </a:lnTo>
                  <a:lnTo>
                    <a:pt x="924" y="0"/>
                  </a:lnTo>
                  <a:lnTo>
                    <a:pt x="930" y="0"/>
                  </a:lnTo>
                  <a:lnTo>
                    <a:pt x="936" y="0"/>
                  </a:lnTo>
                  <a:lnTo>
                    <a:pt x="942" y="0"/>
                  </a:lnTo>
                  <a:lnTo>
                    <a:pt x="948" y="0"/>
                  </a:lnTo>
                  <a:lnTo>
                    <a:pt x="954" y="0"/>
                  </a:lnTo>
                  <a:lnTo>
                    <a:pt x="960" y="0"/>
                  </a:lnTo>
                  <a:lnTo>
                    <a:pt x="966" y="0"/>
                  </a:lnTo>
                  <a:lnTo>
                    <a:pt x="972" y="0"/>
                  </a:lnTo>
                  <a:lnTo>
                    <a:pt x="978" y="0"/>
                  </a:lnTo>
                  <a:lnTo>
                    <a:pt x="984" y="0"/>
                  </a:lnTo>
                  <a:lnTo>
                    <a:pt x="990" y="0"/>
                  </a:lnTo>
                  <a:lnTo>
                    <a:pt x="996" y="0"/>
                  </a:lnTo>
                  <a:lnTo>
                    <a:pt x="1002" y="0"/>
                  </a:lnTo>
                  <a:lnTo>
                    <a:pt x="1008" y="0"/>
                  </a:lnTo>
                  <a:lnTo>
                    <a:pt x="1014" y="0"/>
                  </a:lnTo>
                  <a:lnTo>
                    <a:pt x="1020" y="0"/>
                  </a:lnTo>
                  <a:lnTo>
                    <a:pt x="1026" y="0"/>
                  </a:lnTo>
                  <a:lnTo>
                    <a:pt x="1032" y="0"/>
                  </a:lnTo>
                  <a:lnTo>
                    <a:pt x="1038" y="0"/>
                  </a:lnTo>
                  <a:lnTo>
                    <a:pt x="1044" y="0"/>
                  </a:lnTo>
                  <a:lnTo>
                    <a:pt x="1050" y="0"/>
                  </a:lnTo>
                  <a:lnTo>
                    <a:pt x="1056" y="0"/>
                  </a:lnTo>
                  <a:lnTo>
                    <a:pt x="1062" y="0"/>
                  </a:lnTo>
                  <a:lnTo>
                    <a:pt x="1068" y="0"/>
                  </a:lnTo>
                  <a:lnTo>
                    <a:pt x="1074" y="0"/>
                  </a:lnTo>
                  <a:lnTo>
                    <a:pt x="1080" y="0"/>
                  </a:lnTo>
                  <a:lnTo>
                    <a:pt x="1086" y="0"/>
                  </a:lnTo>
                  <a:lnTo>
                    <a:pt x="1092" y="0"/>
                  </a:lnTo>
                  <a:lnTo>
                    <a:pt x="1098" y="0"/>
                  </a:lnTo>
                  <a:lnTo>
                    <a:pt x="1104" y="0"/>
                  </a:lnTo>
                  <a:lnTo>
                    <a:pt x="1110" y="0"/>
                  </a:lnTo>
                  <a:lnTo>
                    <a:pt x="1116" y="0"/>
                  </a:lnTo>
                  <a:lnTo>
                    <a:pt x="1122" y="0"/>
                  </a:lnTo>
                  <a:lnTo>
                    <a:pt x="1128" y="0"/>
                  </a:lnTo>
                  <a:lnTo>
                    <a:pt x="1134" y="0"/>
                  </a:lnTo>
                  <a:lnTo>
                    <a:pt x="1140" y="0"/>
                  </a:lnTo>
                  <a:lnTo>
                    <a:pt x="1146" y="0"/>
                  </a:lnTo>
                  <a:lnTo>
                    <a:pt x="1152" y="0"/>
                  </a:lnTo>
                  <a:lnTo>
                    <a:pt x="1158" y="0"/>
                  </a:lnTo>
                  <a:lnTo>
                    <a:pt x="1164" y="0"/>
                  </a:lnTo>
                  <a:lnTo>
                    <a:pt x="1170" y="0"/>
                  </a:lnTo>
                  <a:lnTo>
                    <a:pt x="1176" y="0"/>
                  </a:lnTo>
                  <a:lnTo>
                    <a:pt x="1182" y="0"/>
                  </a:lnTo>
                  <a:lnTo>
                    <a:pt x="1188" y="0"/>
                  </a:lnTo>
                  <a:lnTo>
                    <a:pt x="1194" y="0"/>
                  </a:lnTo>
                  <a:lnTo>
                    <a:pt x="1200" y="0"/>
                  </a:lnTo>
                  <a:lnTo>
                    <a:pt x="1206" y="0"/>
                  </a:lnTo>
                  <a:lnTo>
                    <a:pt x="1212" y="0"/>
                  </a:lnTo>
                  <a:lnTo>
                    <a:pt x="1218" y="0"/>
                  </a:lnTo>
                  <a:lnTo>
                    <a:pt x="1224" y="0"/>
                  </a:lnTo>
                  <a:lnTo>
                    <a:pt x="1230" y="0"/>
                  </a:lnTo>
                  <a:lnTo>
                    <a:pt x="1236" y="0"/>
                  </a:lnTo>
                  <a:lnTo>
                    <a:pt x="1242" y="0"/>
                  </a:lnTo>
                  <a:lnTo>
                    <a:pt x="1248" y="0"/>
                  </a:lnTo>
                  <a:lnTo>
                    <a:pt x="1254" y="0"/>
                  </a:lnTo>
                  <a:lnTo>
                    <a:pt x="1260" y="0"/>
                  </a:lnTo>
                  <a:lnTo>
                    <a:pt x="1266" y="0"/>
                  </a:lnTo>
                  <a:lnTo>
                    <a:pt x="1272" y="0"/>
                  </a:lnTo>
                  <a:lnTo>
                    <a:pt x="1278" y="0"/>
                  </a:lnTo>
                  <a:lnTo>
                    <a:pt x="1284" y="0"/>
                  </a:lnTo>
                  <a:lnTo>
                    <a:pt x="1290" y="0"/>
                  </a:lnTo>
                  <a:lnTo>
                    <a:pt x="1296" y="0"/>
                  </a:lnTo>
                  <a:lnTo>
                    <a:pt x="1302" y="0"/>
                  </a:lnTo>
                  <a:lnTo>
                    <a:pt x="1308" y="0"/>
                  </a:lnTo>
                  <a:lnTo>
                    <a:pt x="1314" y="0"/>
                  </a:lnTo>
                  <a:lnTo>
                    <a:pt x="1320" y="0"/>
                  </a:lnTo>
                  <a:lnTo>
                    <a:pt x="1326" y="0"/>
                  </a:lnTo>
                  <a:lnTo>
                    <a:pt x="1332" y="0"/>
                  </a:lnTo>
                  <a:lnTo>
                    <a:pt x="1338" y="0"/>
                  </a:lnTo>
                  <a:lnTo>
                    <a:pt x="1344" y="0"/>
                  </a:lnTo>
                  <a:lnTo>
                    <a:pt x="1350" y="0"/>
                  </a:lnTo>
                  <a:lnTo>
                    <a:pt x="1356" y="0"/>
                  </a:lnTo>
                  <a:lnTo>
                    <a:pt x="1362" y="0"/>
                  </a:lnTo>
                  <a:lnTo>
                    <a:pt x="1368" y="0"/>
                  </a:lnTo>
                  <a:lnTo>
                    <a:pt x="1374" y="0"/>
                  </a:lnTo>
                  <a:lnTo>
                    <a:pt x="1380" y="0"/>
                  </a:lnTo>
                  <a:lnTo>
                    <a:pt x="1386" y="0"/>
                  </a:lnTo>
                  <a:lnTo>
                    <a:pt x="1392" y="0"/>
                  </a:lnTo>
                  <a:lnTo>
                    <a:pt x="1398" y="0"/>
                  </a:lnTo>
                  <a:lnTo>
                    <a:pt x="1404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2" y="0"/>
                  </a:lnTo>
                  <a:lnTo>
                    <a:pt x="1428" y="0"/>
                  </a:lnTo>
                  <a:lnTo>
                    <a:pt x="1434" y="0"/>
                  </a:lnTo>
                  <a:lnTo>
                    <a:pt x="1440" y="0"/>
                  </a:lnTo>
                  <a:lnTo>
                    <a:pt x="1446" y="0"/>
                  </a:lnTo>
                  <a:lnTo>
                    <a:pt x="1452" y="0"/>
                  </a:lnTo>
                  <a:lnTo>
                    <a:pt x="1458" y="0"/>
                  </a:lnTo>
                  <a:lnTo>
                    <a:pt x="1464" y="0"/>
                  </a:lnTo>
                  <a:lnTo>
                    <a:pt x="1470" y="0"/>
                  </a:lnTo>
                  <a:lnTo>
                    <a:pt x="1476" y="0"/>
                  </a:lnTo>
                  <a:lnTo>
                    <a:pt x="1482" y="0"/>
                  </a:lnTo>
                  <a:lnTo>
                    <a:pt x="1488" y="0"/>
                  </a:lnTo>
                  <a:lnTo>
                    <a:pt x="1494" y="0"/>
                  </a:lnTo>
                  <a:lnTo>
                    <a:pt x="1500" y="0"/>
                  </a:lnTo>
                  <a:lnTo>
                    <a:pt x="1506" y="0"/>
                  </a:lnTo>
                  <a:lnTo>
                    <a:pt x="1512" y="0"/>
                  </a:lnTo>
                  <a:lnTo>
                    <a:pt x="1518" y="0"/>
                  </a:lnTo>
                  <a:lnTo>
                    <a:pt x="1524" y="0"/>
                  </a:lnTo>
                  <a:lnTo>
                    <a:pt x="1530" y="0"/>
                  </a:lnTo>
                  <a:lnTo>
                    <a:pt x="1536" y="0"/>
                  </a:lnTo>
                  <a:lnTo>
                    <a:pt x="1542" y="0"/>
                  </a:lnTo>
                  <a:lnTo>
                    <a:pt x="1548" y="0"/>
                  </a:lnTo>
                  <a:lnTo>
                    <a:pt x="1554" y="0"/>
                  </a:lnTo>
                  <a:lnTo>
                    <a:pt x="1560" y="0"/>
                  </a:lnTo>
                  <a:lnTo>
                    <a:pt x="1566" y="0"/>
                  </a:lnTo>
                  <a:lnTo>
                    <a:pt x="1572" y="0"/>
                  </a:lnTo>
                  <a:lnTo>
                    <a:pt x="1578" y="0"/>
                  </a:lnTo>
                  <a:lnTo>
                    <a:pt x="1584" y="0"/>
                  </a:lnTo>
                  <a:lnTo>
                    <a:pt x="1590" y="0"/>
                  </a:lnTo>
                  <a:lnTo>
                    <a:pt x="1596" y="0"/>
                  </a:lnTo>
                  <a:lnTo>
                    <a:pt x="1602" y="0"/>
                  </a:lnTo>
                  <a:lnTo>
                    <a:pt x="1608" y="0"/>
                  </a:lnTo>
                  <a:lnTo>
                    <a:pt x="1614" y="0"/>
                  </a:lnTo>
                  <a:lnTo>
                    <a:pt x="1620" y="0"/>
                  </a:lnTo>
                  <a:lnTo>
                    <a:pt x="1626" y="0"/>
                  </a:lnTo>
                  <a:lnTo>
                    <a:pt x="1632" y="0"/>
                  </a:lnTo>
                  <a:lnTo>
                    <a:pt x="1638" y="0"/>
                  </a:lnTo>
                  <a:lnTo>
                    <a:pt x="1644" y="0"/>
                  </a:lnTo>
                  <a:lnTo>
                    <a:pt x="1650" y="0"/>
                  </a:lnTo>
                  <a:lnTo>
                    <a:pt x="1656" y="0"/>
                  </a:lnTo>
                  <a:lnTo>
                    <a:pt x="1662" y="0"/>
                  </a:lnTo>
                  <a:lnTo>
                    <a:pt x="1668" y="0"/>
                  </a:lnTo>
                  <a:lnTo>
                    <a:pt x="1674" y="0"/>
                  </a:lnTo>
                  <a:lnTo>
                    <a:pt x="1680" y="0"/>
                  </a:lnTo>
                  <a:lnTo>
                    <a:pt x="1686" y="0"/>
                  </a:lnTo>
                  <a:lnTo>
                    <a:pt x="1692" y="0"/>
                  </a:lnTo>
                  <a:lnTo>
                    <a:pt x="1698" y="0"/>
                  </a:lnTo>
                  <a:lnTo>
                    <a:pt x="1704" y="0"/>
                  </a:lnTo>
                  <a:lnTo>
                    <a:pt x="1710" y="0"/>
                  </a:lnTo>
                  <a:lnTo>
                    <a:pt x="1716" y="0"/>
                  </a:lnTo>
                  <a:lnTo>
                    <a:pt x="1722" y="0"/>
                  </a:lnTo>
                  <a:lnTo>
                    <a:pt x="1728" y="0"/>
                  </a:lnTo>
                  <a:lnTo>
                    <a:pt x="1734" y="0"/>
                  </a:lnTo>
                  <a:lnTo>
                    <a:pt x="1740" y="0"/>
                  </a:lnTo>
                  <a:lnTo>
                    <a:pt x="1746" y="0"/>
                  </a:lnTo>
                  <a:lnTo>
                    <a:pt x="1752" y="0"/>
                  </a:lnTo>
                  <a:lnTo>
                    <a:pt x="1758" y="0"/>
                  </a:lnTo>
                  <a:lnTo>
                    <a:pt x="1764" y="0"/>
                  </a:lnTo>
                  <a:lnTo>
                    <a:pt x="1770" y="0"/>
                  </a:lnTo>
                  <a:lnTo>
                    <a:pt x="1776" y="0"/>
                  </a:lnTo>
                  <a:lnTo>
                    <a:pt x="1782" y="0"/>
                  </a:lnTo>
                  <a:lnTo>
                    <a:pt x="1788" y="0"/>
                  </a:lnTo>
                  <a:lnTo>
                    <a:pt x="1794" y="0"/>
                  </a:lnTo>
                  <a:lnTo>
                    <a:pt x="1800" y="0"/>
                  </a:lnTo>
                  <a:lnTo>
                    <a:pt x="1806" y="0"/>
                  </a:lnTo>
                  <a:lnTo>
                    <a:pt x="1812" y="0"/>
                  </a:lnTo>
                  <a:lnTo>
                    <a:pt x="1818" y="0"/>
                  </a:lnTo>
                  <a:lnTo>
                    <a:pt x="1824" y="0"/>
                  </a:lnTo>
                  <a:lnTo>
                    <a:pt x="1830" y="0"/>
                  </a:lnTo>
                  <a:lnTo>
                    <a:pt x="1836" y="0"/>
                  </a:lnTo>
                  <a:lnTo>
                    <a:pt x="1842" y="0"/>
                  </a:lnTo>
                  <a:lnTo>
                    <a:pt x="1848" y="0"/>
                  </a:lnTo>
                  <a:lnTo>
                    <a:pt x="1854" y="0"/>
                  </a:lnTo>
                  <a:lnTo>
                    <a:pt x="1860" y="0"/>
                  </a:lnTo>
                  <a:lnTo>
                    <a:pt x="1866" y="0"/>
                  </a:lnTo>
                  <a:lnTo>
                    <a:pt x="1872" y="0"/>
                  </a:lnTo>
                  <a:lnTo>
                    <a:pt x="1878" y="0"/>
                  </a:lnTo>
                  <a:lnTo>
                    <a:pt x="1884" y="0"/>
                  </a:lnTo>
                  <a:lnTo>
                    <a:pt x="1890" y="0"/>
                  </a:lnTo>
                  <a:lnTo>
                    <a:pt x="1896" y="0"/>
                  </a:lnTo>
                  <a:lnTo>
                    <a:pt x="1902" y="0"/>
                  </a:lnTo>
                  <a:lnTo>
                    <a:pt x="1908" y="0"/>
                  </a:lnTo>
                  <a:lnTo>
                    <a:pt x="1914" y="0"/>
                  </a:lnTo>
                  <a:lnTo>
                    <a:pt x="1920" y="0"/>
                  </a:lnTo>
                  <a:lnTo>
                    <a:pt x="1926" y="0"/>
                  </a:lnTo>
                  <a:lnTo>
                    <a:pt x="1932" y="0"/>
                  </a:lnTo>
                  <a:lnTo>
                    <a:pt x="1938" y="0"/>
                  </a:lnTo>
                  <a:lnTo>
                    <a:pt x="1944" y="0"/>
                  </a:lnTo>
                  <a:lnTo>
                    <a:pt x="1950" y="0"/>
                  </a:lnTo>
                  <a:lnTo>
                    <a:pt x="1956" y="0"/>
                  </a:lnTo>
                  <a:lnTo>
                    <a:pt x="1962" y="0"/>
                  </a:lnTo>
                  <a:lnTo>
                    <a:pt x="1968" y="0"/>
                  </a:lnTo>
                  <a:lnTo>
                    <a:pt x="1974" y="0"/>
                  </a:lnTo>
                  <a:lnTo>
                    <a:pt x="1980" y="0"/>
                  </a:lnTo>
                  <a:lnTo>
                    <a:pt x="1986" y="0"/>
                  </a:lnTo>
                  <a:lnTo>
                    <a:pt x="1992" y="0"/>
                  </a:lnTo>
                  <a:lnTo>
                    <a:pt x="1998" y="0"/>
                  </a:lnTo>
                  <a:lnTo>
                    <a:pt x="2004" y="0"/>
                  </a:lnTo>
                  <a:lnTo>
                    <a:pt x="2010" y="0"/>
                  </a:lnTo>
                  <a:lnTo>
                    <a:pt x="2016" y="0"/>
                  </a:lnTo>
                  <a:lnTo>
                    <a:pt x="2022" y="0"/>
                  </a:lnTo>
                  <a:lnTo>
                    <a:pt x="2028" y="0"/>
                  </a:lnTo>
                  <a:lnTo>
                    <a:pt x="2034" y="0"/>
                  </a:lnTo>
                  <a:lnTo>
                    <a:pt x="2040" y="0"/>
                  </a:lnTo>
                  <a:lnTo>
                    <a:pt x="2046" y="0"/>
                  </a:lnTo>
                  <a:lnTo>
                    <a:pt x="2052" y="0"/>
                  </a:lnTo>
                  <a:lnTo>
                    <a:pt x="2058" y="0"/>
                  </a:lnTo>
                  <a:lnTo>
                    <a:pt x="2064" y="0"/>
                  </a:lnTo>
                  <a:lnTo>
                    <a:pt x="2070" y="0"/>
                  </a:lnTo>
                  <a:lnTo>
                    <a:pt x="2076" y="0"/>
                  </a:lnTo>
                  <a:lnTo>
                    <a:pt x="2082" y="0"/>
                  </a:lnTo>
                  <a:lnTo>
                    <a:pt x="2088" y="0"/>
                  </a:lnTo>
                  <a:lnTo>
                    <a:pt x="2094" y="0"/>
                  </a:lnTo>
                  <a:lnTo>
                    <a:pt x="2100" y="0"/>
                  </a:lnTo>
                  <a:lnTo>
                    <a:pt x="2106" y="0"/>
                  </a:lnTo>
                  <a:lnTo>
                    <a:pt x="2112" y="0"/>
                  </a:lnTo>
                  <a:lnTo>
                    <a:pt x="2118" y="0"/>
                  </a:lnTo>
                  <a:lnTo>
                    <a:pt x="2124" y="0"/>
                  </a:lnTo>
                  <a:lnTo>
                    <a:pt x="2130" y="0"/>
                  </a:lnTo>
                  <a:lnTo>
                    <a:pt x="2136" y="0"/>
                  </a:lnTo>
                  <a:lnTo>
                    <a:pt x="2142" y="0"/>
                  </a:lnTo>
                  <a:lnTo>
                    <a:pt x="2148" y="0"/>
                  </a:lnTo>
                  <a:lnTo>
                    <a:pt x="2154" y="0"/>
                  </a:lnTo>
                  <a:lnTo>
                    <a:pt x="2160" y="0"/>
                  </a:lnTo>
                  <a:lnTo>
                    <a:pt x="2166" y="0"/>
                  </a:lnTo>
                  <a:lnTo>
                    <a:pt x="2172" y="0"/>
                  </a:lnTo>
                  <a:lnTo>
                    <a:pt x="2178" y="0"/>
                  </a:lnTo>
                  <a:lnTo>
                    <a:pt x="2184" y="0"/>
                  </a:lnTo>
                  <a:lnTo>
                    <a:pt x="2190" y="0"/>
                  </a:lnTo>
                  <a:lnTo>
                    <a:pt x="2196" y="0"/>
                  </a:lnTo>
                  <a:lnTo>
                    <a:pt x="2202" y="0"/>
                  </a:lnTo>
                  <a:lnTo>
                    <a:pt x="2208" y="0"/>
                  </a:lnTo>
                  <a:lnTo>
                    <a:pt x="2214" y="0"/>
                  </a:lnTo>
                  <a:lnTo>
                    <a:pt x="2220" y="0"/>
                  </a:lnTo>
                  <a:lnTo>
                    <a:pt x="2226" y="0"/>
                  </a:lnTo>
                  <a:lnTo>
                    <a:pt x="2232" y="0"/>
                  </a:lnTo>
                  <a:lnTo>
                    <a:pt x="2238" y="0"/>
                  </a:lnTo>
                  <a:lnTo>
                    <a:pt x="2244" y="0"/>
                  </a:lnTo>
                  <a:lnTo>
                    <a:pt x="2250" y="0"/>
                  </a:lnTo>
                  <a:lnTo>
                    <a:pt x="2256" y="0"/>
                  </a:lnTo>
                  <a:lnTo>
                    <a:pt x="2262" y="0"/>
                  </a:lnTo>
                  <a:lnTo>
                    <a:pt x="2268" y="0"/>
                  </a:lnTo>
                  <a:lnTo>
                    <a:pt x="2274" y="0"/>
                  </a:lnTo>
                  <a:lnTo>
                    <a:pt x="2280" y="0"/>
                  </a:lnTo>
                  <a:lnTo>
                    <a:pt x="2286" y="0"/>
                  </a:lnTo>
                  <a:lnTo>
                    <a:pt x="2292" y="0"/>
                  </a:lnTo>
                  <a:lnTo>
                    <a:pt x="2298" y="0"/>
                  </a:lnTo>
                  <a:lnTo>
                    <a:pt x="2304" y="0"/>
                  </a:lnTo>
                  <a:lnTo>
                    <a:pt x="2310" y="0"/>
                  </a:lnTo>
                  <a:lnTo>
                    <a:pt x="2316" y="0"/>
                  </a:lnTo>
                  <a:lnTo>
                    <a:pt x="2322" y="0"/>
                  </a:lnTo>
                  <a:lnTo>
                    <a:pt x="2328" y="0"/>
                  </a:lnTo>
                  <a:lnTo>
                    <a:pt x="2334" y="0"/>
                  </a:lnTo>
                  <a:lnTo>
                    <a:pt x="2340" y="0"/>
                  </a:lnTo>
                  <a:lnTo>
                    <a:pt x="2346" y="0"/>
                  </a:lnTo>
                  <a:lnTo>
                    <a:pt x="2352" y="0"/>
                  </a:lnTo>
                  <a:lnTo>
                    <a:pt x="2358" y="0"/>
                  </a:lnTo>
                  <a:lnTo>
                    <a:pt x="2364" y="0"/>
                  </a:lnTo>
                  <a:lnTo>
                    <a:pt x="2370" y="0"/>
                  </a:lnTo>
                  <a:lnTo>
                    <a:pt x="2376" y="0"/>
                  </a:lnTo>
                  <a:lnTo>
                    <a:pt x="2382" y="0"/>
                  </a:lnTo>
                  <a:lnTo>
                    <a:pt x="2388" y="0"/>
                  </a:lnTo>
                  <a:lnTo>
                    <a:pt x="2394" y="0"/>
                  </a:lnTo>
                  <a:lnTo>
                    <a:pt x="2400" y="0"/>
                  </a:lnTo>
                  <a:lnTo>
                    <a:pt x="2406" y="0"/>
                  </a:lnTo>
                  <a:lnTo>
                    <a:pt x="2412" y="0"/>
                  </a:lnTo>
                  <a:lnTo>
                    <a:pt x="2418" y="0"/>
                  </a:lnTo>
                  <a:lnTo>
                    <a:pt x="2424" y="0"/>
                  </a:lnTo>
                  <a:lnTo>
                    <a:pt x="2430" y="0"/>
                  </a:lnTo>
                  <a:lnTo>
                    <a:pt x="2436" y="0"/>
                  </a:lnTo>
                  <a:lnTo>
                    <a:pt x="2442" y="0"/>
                  </a:lnTo>
                  <a:lnTo>
                    <a:pt x="2448" y="0"/>
                  </a:lnTo>
                  <a:lnTo>
                    <a:pt x="2454" y="0"/>
                  </a:lnTo>
                  <a:lnTo>
                    <a:pt x="2460" y="0"/>
                  </a:lnTo>
                  <a:lnTo>
                    <a:pt x="2466" y="0"/>
                  </a:lnTo>
                  <a:lnTo>
                    <a:pt x="2472" y="0"/>
                  </a:lnTo>
                  <a:lnTo>
                    <a:pt x="2478" y="0"/>
                  </a:lnTo>
                  <a:lnTo>
                    <a:pt x="2484" y="0"/>
                  </a:lnTo>
                  <a:lnTo>
                    <a:pt x="2490" y="0"/>
                  </a:lnTo>
                  <a:lnTo>
                    <a:pt x="2496" y="0"/>
                  </a:lnTo>
                  <a:lnTo>
                    <a:pt x="2502" y="0"/>
                  </a:lnTo>
                  <a:lnTo>
                    <a:pt x="2508" y="0"/>
                  </a:lnTo>
                  <a:lnTo>
                    <a:pt x="2514" y="0"/>
                  </a:lnTo>
                  <a:lnTo>
                    <a:pt x="2520" y="0"/>
                  </a:lnTo>
                  <a:lnTo>
                    <a:pt x="2526" y="0"/>
                  </a:lnTo>
                  <a:lnTo>
                    <a:pt x="2532" y="0"/>
                  </a:lnTo>
                  <a:lnTo>
                    <a:pt x="2538" y="0"/>
                  </a:lnTo>
                  <a:lnTo>
                    <a:pt x="2544" y="0"/>
                  </a:lnTo>
                  <a:lnTo>
                    <a:pt x="2550" y="0"/>
                  </a:lnTo>
                  <a:lnTo>
                    <a:pt x="2556" y="0"/>
                  </a:lnTo>
                  <a:lnTo>
                    <a:pt x="2562" y="0"/>
                  </a:lnTo>
                  <a:lnTo>
                    <a:pt x="2568" y="0"/>
                  </a:lnTo>
                  <a:lnTo>
                    <a:pt x="2574" y="0"/>
                  </a:lnTo>
                  <a:lnTo>
                    <a:pt x="2580" y="0"/>
                  </a:lnTo>
                  <a:lnTo>
                    <a:pt x="2586" y="0"/>
                  </a:lnTo>
                  <a:lnTo>
                    <a:pt x="2592" y="0"/>
                  </a:lnTo>
                  <a:lnTo>
                    <a:pt x="2598" y="0"/>
                  </a:lnTo>
                  <a:lnTo>
                    <a:pt x="2604" y="0"/>
                  </a:lnTo>
                  <a:lnTo>
                    <a:pt x="2610" y="0"/>
                  </a:lnTo>
                  <a:lnTo>
                    <a:pt x="2616" y="0"/>
                  </a:lnTo>
                  <a:lnTo>
                    <a:pt x="2622" y="0"/>
                  </a:lnTo>
                  <a:lnTo>
                    <a:pt x="2628" y="0"/>
                  </a:lnTo>
                  <a:lnTo>
                    <a:pt x="2634" y="0"/>
                  </a:lnTo>
                  <a:lnTo>
                    <a:pt x="2640" y="0"/>
                  </a:lnTo>
                  <a:lnTo>
                    <a:pt x="2646" y="0"/>
                  </a:lnTo>
                  <a:lnTo>
                    <a:pt x="2652" y="0"/>
                  </a:lnTo>
                  <a:lnTo>
                    <a:pt x="2658" y="0"/>
                  </a:lnTo>
                  <a:lnTo>
                    <a:pt x="2664" y="0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682" y="0"/>
                  </a:lnTo>
                  <a:lnTo>
                    <a:pt x="2688" y="0"/>
                  </a:lnTo>
                  <a:lnTo>
                    <a:pt x="2694" y="0"/>
                  </a:lnTo>
                  <a:lnTo>
                    <a:pt x="2700" y="0"/>
                  </a:lnTo>
                  <a:lnTo>
                    <a:pt x="2706" y="0"/>
                  </a:lnTo>
                  <a:lnTo>
                    <a:pt x="2712" y="0"/>
                  </a:lnTo>
                  <a:lnTo>
                    <a:pt x="2718" y="0"/>
                  </a:lnTo>
                  <a:lnTo>
                    <a:pt x="2724" y="0"/>
                  </a:lnTo>
                  <a:lnTo>
                    <a:pt x="2730" y="0"/>
                  </a:lnTo>
                  <a:lnTo>
                    <a:pt x="2736" y="0"/>
                  </a:lnTo>
                  <a:lnTo>
                    <a:pt x="2742" y="0"/>
                  </a:lnTo>
                  <a:lnTo>
                    <a:pt x="2748" y="0"/>
                  </a:lnTo>
                  <a:lnTo>
                    <a:pt x="2754" y="0"/>
                  </a:lnTo>
                  <a:lnTo>
                    <a:pt x="2760" y="0"/>
                  </a:lnTo>
                  <a:lnTo>
                    <a:pt x="2766" y="0"/>
                  </a:lnTo>
                  <a:lnTo>
                    <a:pt x="2772" y="0"/>
                  </a:lnTo>
                  <a:lnTo>
                    <a:pt x="2778" y="0"/>
                  </a:lnTo>
                  <a:lnTo>
                    <a:pt x="2784" y="0"/>
                  </a:lnTo>
                  <a:lnTo>
                    <a:pt x="2790" y="0"/>
                  </a:lnTo>
                  <a:lnTo>
                    <a:pt x="2796" y="0"/>
                  </a:lnTo>
                  <a:lnTo>
                    <a:pt x="2802" y="0"/>
                  </a:lnTo>
                  <a:lnTo>
                    <a:pt x="2808" y="0"/>
                  </a:lnTo>
                  <a:lnTo>
                    <a:pt x="2814" y="0"/>
                  </a:lnTo>
                  <a:lnTo>
                    <a:pt x="2820" y="0"/>
                  </a:lnTo>
                  <a:lnTo>
                    <a:pt x="2826" y="0"/>
                  </a:lnTo>
                  <a:lnTo>
                    <a:pt x="2832" y="0"/>
                  </a:lnTo>
                  <a:lnTo>
                    <a:pt x="2838" y="0"/>
                  </a:lnTo>
                  <a:lnTo>
                    <a:pt x="2844" y="0"/>
                  </a:lnTo>
                  <a:lnTo>
                    <a:pt x="2850" y="0"/>
                  </a:lnTo>
                  <a:lnTo>
                    <a:pt x="2856" y="0"/>
                  </a:lnTo>
                  <a:lnTo>
                    <a:pt x="2862" y="0"/>
                  </a:lnTo>
                  <a:lnTo>
                    <a:pt x="2868" y="0"/>
                  </a:lnTo>
                  <a:lnTo>
                    <a:pt x="2874" y="0"/>
                  </a:lnTo>
                  <a:lnTo>
                    <a:pt x="2880" y="0"/>
                  </a:lnTo>
                  <a:lnTo>
                    <a:pt x="2886" y="0"/>
                  </a:lnTo>
                  <a:lnTo>
                    <a:pt x="2892" y="0"/>
                  </a:lnTo>
                  <a:lnTo>
                    <a:pt x="2898" y="0"/>
                  </a:lnTo>
                  <a:lnTo>
                    <a:pt x="2904" y="0"/>
                  </a:lnTo>
                  <a:lnTo>
                    <a:pt x="2910" y="0"/>
                  </a:lnTo>
                  <a:lnTo>
                    <a:pt x="2916" y="0"/>
                  </a:lnTo>
                  <a:lnTo>
                    <a:pt x="2922" y="0"/>
                  </a:lnTo>
                  <a:lnTo>
                    <a:pt x="2928" y="0"/>
                  </a:lnTo>
                  <a:lnTo>
                    <a:pt x="2934" y="0"/>
                  </a:lnTo>
                  <a:lnTo>
                    <a:pt x="2940" y="0"/>
                  </a:lnTo>
                  <a:lnTo>
                    <a:pt x="2946" y="0"/>
                  </a:lnTo>
                  <a:lnTo>
                    <a:pt x="2952" y="0"/>
                  </a:lnTo>
                  <a:lnTo>
                    <a:pt x="2958" y="0"/>
                  </a:lnTo>
                  <a:lnTo>
                    <a:pt x="2964" y="0"/>
                  </a:lnTo>
                  <a:lnTo>
                    <a:pt x="2970" y="0"/>
                  </a:lnTo>
                  <a:lnTo>
                    <a:pt x="2976" y="0"/>
                  </a:lnTo>
                  <a:lnTo>
                    <a:pt x="2982" y="0"/>
                  </a:lnTo>
                  <a:lnTo>
                    <a:pt x="2988" y="0"/>
                  </a:lnTo>
                  <a:lnTo>
                    <a:pt x="2994" y="0"/>
                  </a:lnTo>
                  <a:lnTo>
                    <a:pt x="3000" y="0"/>
                  </a:lnTo>
                  <a:lnTo>
                    <a:pt x="3006" y="0"/>
                  </a:lnTo>
                  <a:lnTo>
                    <a:pt x="3012" y="0"/>
                  </a:lnTo>
                  <a:lnTo>
                    <a:pt x="3018" y="0"/>
                  </a:lnTo>
                  <a:lnTo>
                    <a:pt x="3024" y="0"/>
                  </a:lnTo>
                  <a:lnTo>
                    <a:pt x="3030" y="0"/>
                  </a:lnTo>
                  <a:lnTo>
                    <a:pt x="3036" y="0"/>
                  </a:lnTo>
                  <a:lnTo>
                    <a:pt x="3042" y="0"/>
                  </a:lnTo>
                  <a:lnTo>
                    <a:pt x="3048" y="0"/>
                  </a:lnTo>
                  <a:lnTo>
                    <a:pt x="3054" y="0"/>
                  </a:lnTo>
                  <a:lnTo>
                    <a:pt x="3060" y="0"/>
                  </a:lnTo>
                  <a:lnTo>
                    <a:pt x="3066" y="0"/>
                  </a:lnTo>
                  <a:lnTo>
                    <a:pt x="3072" y="0"/>
                  </a:lnTo>
                  <a:lnTo>
                    <a:pt x="3078" y="0"/>
                  </a:lnTo>
                  <a:lnTo>
                    <a:pt x="3084" y="0"/>
                  </a:lnTo>
                  <a:lnTo>
                    <a:pt x="3090" y="0"/>
                  </a:lnTo>
                  <a:lnTo>
                    <a:pt x="3096" y="0"/>
                  </a:lnTo>
                  <a:lnTo>
                    <a:pt x="3102" y="0"/>
                  </a:lnTo>
                  <a:lnTo>
                    <a:pt x="3108" y="0"/>
                  </a:lnTo>
                  <a:lnTo>
                    <a:pt x="3114" y="0"/>
                  </a:lnTo>
                  <a:lnTo>
                    <a:pt x="3120" y="0"/>
                  </a:lnTo>
                  <a:lnTo>
                    <a:pt x="3126" y="0"/>
                  </a:lnTo>
                  <a:lnTo>
                    <a:pt x="3132" y="0"/>
                  </a:lnTo>
                  <a:lnTo>
                    <a:pt x="3138" y="0"/>
                  </a:lnTo>
                  <a:lnTo>
                    <a:pt x="3144" y="0"/>
                  </a:lnTo>
                  <a:lnTo>
                    <a:pt x="3150" y="0"/>
                  </a:lnTo>
                  <a:lnTo>
                    <a:pt x="3156" y="0"/>
                  </a:lnTo>
                  <a:lnTo>
                    <a:pt x="3162" y="0"/>
                  </a:lnTo>
                  <a:lnTo>
                    <a:pt x="3168" y="0"/>
                  </a:lnTo>
                  <a:lnTo>
                    <a:pt x="3174" y="0"/>
                  </a:lnTo>
                  <a:lnTo>
                    <a:pt x="3180" y="0"/>
                  </a:lnTo>
                  <a:lnTo>
                    <a:pt x="3186" y="0"/>
                  </a:lnTo>
                  <a:lnTo>
                    <a:pt x="3192" y="0"/>
                  </a:lnTo>
                  <a:lnTo>
                    <a:pt x="3198" y="0"/>
                  </a:lnTo>
                  <a:lnTo>
                    <a:pt x="3204" y="0"/>
                  </a:lnTo>
                  <a:lnTo>
                    <a:pt x="3210" y="0"/>
                  </a:lnTo>
                  <a:lnTo>
                    <a:pt x="3216" y="0"/>
                  </a:lnTo>
                  <a:lnTo>
                    <a:pt x="3222" y="0"/>
                  </a:lnTo>
                  <a:lnTo>
                    <a:pt x="3228" y="0"/>
                  </a:lnTo>
                  <a:lnTo>
                    <a:pt x="3234" y="0"/>
                  </a:lnTo>
                  <a:lnTo>
                    <a:pt x="3240" y="0"/>
                  </a:lnTo>
                  <a:lnTo>
                    <a:pt x="3246" y="0"/>
                  </a:lnTo>
                  <a:lnTo>
                    <a:pt x="3252" y="0"/>
                  </a:lnTo>
                  <a:lnTo>
                    <a:pt x="3258" y="0"/>
                  </a:lnTo>
                  <a:lnTo>
                    <a:pt x="3264" y="0"/>
                  </a:lnTo>
                  <a:lnTo>
                    <a:pt x="3270" y="0"/>
                  </a:lnTo>
                  <a:lnTo>
                    <a:pt x="3276" y="0"/>
                  </a:lnTo>
                  <a:lnTo>
                    <a:pt x="3282" y="0"/>
                  </a:lnTo>
                  <a:lnTo>
                    <a:pt x="3288" y="0"/>
                  </a:lnTo>
                  <a:lnTo>
                    <a:pt x="3294" y="0"/>
                  </a:lnTo>
                  <a:lnTo>
                    <a:pt x="3300" y="0"/>
                  </a:lnTo>
                  <a:lnTo>
                    <a:pt x="3306" y="0"/>
                  </a:lnTo>
                  <a:lnTo>
                    <a:pt x="3312" y="0"/>
                  </a:lnTo>
                  <a:lnTo>
                    <a:pt x="3318" y="0"/>
                  </a:lnTo>
                  <a:lnTo>
                    <a:pt x="3324" y="0"/>
                  </a:lnTo>
                  <a:lnTo>
                    <a:pt x="3330" y="0"/>
                  </a:lnTo>
                  <a:lnTo>
                    <a:pt x="3336" y="0"/>
                  </a:lnTo>
                  <a:lnTo>
                    <a:pt x="3342" y="0"/>
                  </a:lnTo>
                  <a:lnTo>
                    <a:pt x="3348" y="0"/>
                  </a:lnTo>
                  <a:lnTo>
                    <a:pt x="3354" y="0"/>
                  </a:lnTo>
                  <a:lnTo>
                    <a:pt x="3360" y="0"/>
                  </a:lnTo>
                  <a:lnTo>
                    <a:pt x="3366" y="0"/>
                  </a:lnTo>
                  <a:lnTo>
                    <a:pt x="3372" y="0"/>
                  </a:lnTo>
                  <a:lnTo>
                    <a:pt x="3378" y="0"/>
                  </a:lnTo>
                  <a:lnTo>
                    <a:pt x="3384" y="0"/>
                  </a:lnTo>
                  <a:lnTo>
                    <a:pt x="3390" y="0"/>
                  </a:lnTo>
                  <a:lnTo>
                    <a:pt x="3396" y="0"/>
                  </a:lnTo>
                  <a:lnTo>
                    <a:pt x="3402" y="0"/>
                  </a:lnTo>
                  <a:lnTo>
                    <a:pt x="3408" y="0"/>
                  </a:lnTo>
                  <a:lnTo>
                    <a:pt x="3414" y="0"/>
                  </a:lnTo>
                  <a:lnTo>
                    <a:pt x="3420" y="0"/>
                  </a:lnTo>
                  <a:lnTo>
                    <a:pt x="3426" y="0"/>
                  </a:lnTo>
                  <a:lnTo>
                    <a:pt x="3432" y="0"/>
                  </a:lnTo>
                  <a:lnTo>
                    <a:pt x="3438" y="0"/>
                  </a:lnTo>
                  <a:lnTo>
                    <a:pt x="3444" y="0"/>
                  </a:lnTo>
                  <a:lnTo>
                    <a:pt x="3450" y="0"/>
                  </a:lnTo>
                  <a:lnTo>
                    <a:pt x="3456" y="0"/>
                  </a:lnTo>
                  <a:lnTo>
                    <a:pt x="3462" y="0"/>
                  </a:lnTo>
                  <a:lnTo>
                    <a:pt x="3468" y="0"/>
                  </a:lnTo>
                  <a:lnTo>
                    <a:pt x="3474" y="0"/>
                  </a:lnTo>
                  <a:lnTo>
                    <a:pt x="3480" y="0"/>
                  </a:lnTo>
                  <a:lnTo>
                    <a:pt x="3486" y="0"/>
                  </a:lnTo>
                  <a:lnTo>
                    <a:pt x="3492" y="0"/>
                  </a:lnTo>
                  <a:lnTo>
                    <a:pt x="3498" y="0"/>
                  </a:lnTo>
                  <a:lnTo>
                    <a:pt x="3504" y="0"/>
                  </a:lnTo>
                  <a:lnTo>
                    <a:pt x="3510" y="0"/>
                  </a:lnTo>
                  <a:lnTo>
                    <a:pt x="3516" y="0"/>
                  </a:lnTo>
                  <a:lnTo>
                    <a:pt x="3522" y="0"/>
                  </a:lnTo>
                  <a:lnTo>
                    <a:pt x="3528" y="0"/>
                  </a:lnTo>
                  <a:lnTo>
                    <a:pt x="3534" y="0"/>
                  </a:lnTo>
                  <a:lnTo>
                    <a:pt x="3540" y="0"/>
                  </a:lnTo>
                  <a:lnTo>
                    <a:pt x="3546" y="0"/>
                  </a:lnTo>
                  <a:lnTo>
                    <a:pt x="3552" y="0"/>
                  </a:lnTo>
                  <a:lnTo>
                    <a:pt x="3558" y="0"/>
                  </a:lnTo>
                  <a:lnTo>
                    <a:pt x="3564" y="0"/>
                  </a:lnTo>
                  <a:lnTo>
                    <a:pt x="3570" y="0"/>
                  </a:lnTo>
                  <a:lnTo>
                    <a:pt x="3576" y="0"/>
                  </a:lnTo>
                  <a:lnTo>
                    <a:pt x="3582" y="0"/>
                  </a:lnTo>
                  <a:lnTo>
                    <a:pt x="3588" y="0"/>
                  </a:lnTo>
                  <a:lnTo>
                    <a:pt x="3594" y="0"/>
                  </a:lnTo>
                  <a:lnTo>
                    <a:pt x="3600" y="0"/>
                  </a:lnTo>
                  <a:lnTo>
                    <a:pt x="3606" y="0"/>
                  </a:lnTo>
                  <a:lnTo>
                    <a:pt x="3612" y="0"/>
                  </a:lnTo>
                  <a:lnTo>
                    <a:pt x="3618" y="0"/>
                  </a:lnTo>
                  <a:lnTo>
                    <a:pt x="3624" y="0"/>
                  </a:lnTo>
                  <a:lnTo>
                    <a:pt x="3630" y="0"/>
                  </a:lnTo>
                  <a:lnTo>
                    <a:pt x="3636" y="0"/>
                  </a:lnTo>
                  <a:lnTo>
                    <a:pt x="3642" y="0"/>
                  </a:lnTo>
                  <a:lnTo>
                    <a:pt x="3648" y="0"/>
                  </a:lnTo>
                  <a:lnTo>
                    <a:pt x="3654" y="0"/>
                  </a:lnTo>
                  <a:lnTo>
                    <a:pt x="3660" y="0"/>
                  </a:lnTo>
                  <a:lnTo>
                    <a:pt x="3666" y="0"/>
                  </a:lnTo>
                  <a:lnTo>
                    <a:pt x="3672" y="0"/>
                  </a:lnTo>
                  <a:lnTo>
                    <a:pt x="3678" y="0"/>
                  </a:lnTo>
                  <a:lnTo>
                    <a:pt x="3684" y="0"/>
                  </a:lnTo>
                  <a:lnTo>
                    <a:pt x="3690" y="0"/>
                  </a:lnTo>
                  <a:lnTo>
                    <a:pt x="3696" y="0"/>
                  </a:lnTo>
                  <a:lnTo>
                    <a:pt x="3702" y="0"/>
                  </a:lnTo>
                  <a:lnTo>
                    <a:pt x="3708" y="0"/>
                  </a:lnTo>
                  <a:lnTo>
                    <a:pt x="3714" y="0"/>
                  </a:lnTo>
                  <a:lnTo>
                    <a:pt x="3720" y="0"/>
                  </a:lnTo>
                  <a:lnTo>
                    <a:pt x="3726" y="0"/>
                  </a:lnTo>
                  <a:lnTo>
                    <a:pt x="3732" y="0"/>
                  </a:lnTo>
                  <a:lnTo>
                    <a:pt x="3738" y="0"/>
                  </a:lnTo>
                  <a:lnTo>
                    <a:pt x="3744" y="0"/>
                  </a:lnTo>
                  <a:lnTo>
                    <a:pt x="3750" y="0"/>
                  </a:lnTo>
                  <a:lnTo>
                    <a:pt x="3756" y="0"/>
                  </a:lnTo>
                  <a:lnTo>
                    <a:pt x="3762" y="0"/>
                  </a:lnTo>
                  <a:lnTo>
                    <a:pt x="3768" y="0"/>
                  </a:lnTo>
                  <a:lnTo>
                    <a:pt x="3774" y="0"/>
                  </a:lnTo>
                  <a:lnTo>
                    <a:pt x="3780" y="0"/>
                  </a:lnTo>
                  <a:lnTo>
                    <a:pt x="3786" y="0"/>
                  </a:lnTo>
                  <a:lnTo>
                    <a:pt x="3792" y="0"/>
                  </a:lnTo>
                  <a:lnTo>
                    <a:pt x="3798" y="0"/>
                  </a:lnTo>
                  <a:lnTo>
                    <a:pt x="3804" y="0"/>
                  </a:lnTo>
                  <a:lnTo>
                    <a:pt x="3810" y="0"/>
                  </a:lnTo>
                  <a:lnTo>
                    <a:pt x="3816" y="0"/>
                  </a:lnTo>
                  <a:lnTo>
                    <a:pt x="3822" y="0"/>
                  </a:lnTo>
                  <a:lnTo>
                    <a:pt x="3828" y="0"/>
                  </a:lnTo>
                  <a:lnTo>
                    <a:pt x="3834" y="0"/>
                  </a:lnTo>
                  <a:lnTo>
                    <a:pt x="3840" y="0"/>
                  </a:lnTo>
                  <a:lnTo>
                    <a:pt x="3846" y="0"/>
                  </a:lnTo>
                  <a:lnTo>
                    <a:pt x="3852" y="0"/>
                  </a:lnTo>
                  <a:lnTo>
                    <a:pt x="3858" y="0"/>
                  </a:lnTo>
                  <a:lnTo>
                    <a:pt x="3864" y="0"/>
                  </a:lnTo>
                  <a:lnTo>
                    <a:pt x="3870" y="0"/>
                  </a:lnTo>
                  <a:lnTo>
                    <a:pt x="3876" y="0"/>
                  </a:lnTo>
                  <a:lnTo>
                    <a:pt x="3882" y="0"/>
                  </a:lnTo>
                  <a:lnTo>
                    <a:pt x="3888" y="0"/>
                  </a:lnTo>
                  <a:lnTo>
                    <a:pt x="3894" y="0"/>
                  </a:lnTo>
                  <a:lnTo>
                    <a:pt x="3900" y="0"/>
                  </a:lnTo>
                  <a:lnTo>
                    <a:pt x="3906" y="0"/>
                  </a:lnTo>
                  <a:lnTo>
                    <a:pt x="3912" y="0"/>
                  </a:lnTo>
                  <a:lnTo>
                    <a:pt x="3918" y="0"/>
                  </a:lnTo>
                  <a:lnTo>
                    <a:pt x="3924" y="0"/>
                  </a:lnTo>
                  <a:lnTo>
                    <a:pt x="3930" y="0"/>
                  </a:lnTo>
                  <a:lnTo>
                    <a:pt x="3936" y="0"/>
                  </a:lnTo>
                  <a:lnTo>
                    <a:pt x="3942" y="0"/>
                  </a:lnTo>
                  <a:lnTo>
                    <a:pt x="3948" y="0"/>
                  </a:lnTo>
                  <a:lnTo>
                    <a:pt x="3954" y="0"/>
                  </a:lnTo>
                  <a:lnTo>
                    <a:pt x="3960" y="0"/>
                  </a:lnTo>
                  <a:lnTo>
                    <a:pt x="3966" y="0"/>
                  </a:lnTo>
                  <a:lnTo>
                    <a:pt x="3972" y="0"/>
                  </a:lnTo>
                  <a:lnTo>
                    <a:pt x="3978" y="0"/>
                  </a:lnTo>
                  <a:lnTo>
                    <a:pt x="3984" y="0"/>
                  </a:lnTo>
                  <a:lnTo>
                    <a:pt x="3990" y="0"/>
                  </a:lnTo>
                  <a:lnTo>
                    <a:pt x="3996" y="0"/>
                  </a:lnTo>
                  <a:lnTo>
                    <a:pt x="4002" y="0"/>
                  </a:lnTo>
                  <a:lnTo>
                    <a:pt x="4008" y="0"/>
                  </a:lnTo>
                  <a:lnTo>
                    <a:pt x="4014" y="0"/>
                  </a:lnTo>
                  <a:lnTo>
                    <a:pt x="4020" y="0"/>
                  </a:lnTo>
                  <a:lnTo>
                    <a:pt x="4026" y="0"/>
                  </a:lnTo>
                  <a:lnTo>
                    <a:pt x="4032" y="0"/>
                  </a:lnTo>
                  <a:lnTo>
                    <a:pt x="4038" y="0"/>
                  </a:lnTo>
                  <a:lnTo>
                    <a:pt x="4044" y="0"/>
                  </a:lnTo>
                  <a:lnTo>
                    <a:pt x="4050" y="0"/>
                  </a:lnTo>
                  <a:lnTo>
                    <a:pt x="4056" y="0"/>
                  </a:lnTo>
                  <a:lnTo>
                    <a:pt x="4062" y="0"/>
                  </a:lnTo>
                  <a:lnTo>
                    <a:pt x="4068" y="0"/>
                  </a:lnTo>
                  <a:lnTo>
                    <a:pt x="4074" y="0"/>
                  </a:lnTo>
                  <a:lnTo>
                    <a:pt x="4080" y="0"/>
                  </a:lnTo>
                  <a:lnTo>
                    <a:pt x="4086" y="0"/>
                  </a:lnTo>
                  <a:lnTo>
                    <a:pt x="4092" y="0"/>
                  </a:lnTo>
                  <a:lnTo>
                    <a:pt x="4098" y="0"/>
                  </a:lnTo>
                  <a:lnTo>
                    <a:pt x="4104" y="0"/>
                  </a:lnTo>
                  <a:lnTo>
                    <a:pt x="4110" y="0"/>
                  </a:lnTo>
                  <a:lnTo>
                    <a:pt x="4116" y="0"/>
                  </a:lnTo>
                  <a:lnTo>
                    <a:pt x="4122" y="0"/>
                  </a:lnTo>
                  <a:lnTo>
                    <a:pt x="4128" y="0"/>
                  </a:lnTo>
                  <a:lnTo>
                    <a:pt x="4134" y="0"/>
                  </a:lnTo>
                  <a:lnTo>
                    <a:pt x="4140" y="0"/>
                  </a:lnTo>
                  <a:lnTo>
                    <a:pt x="4146" y="0"/>
                  </a:lnTo>
                  <a:lnTo>
                    <a:pt x="4152" y="0"/>
                  </a:lnTo>
                  <a:lnTo>
                    <a:pt x="4158" y="0"/>
                  </a:lnTo>
                  <a:lnTo>
                    <a:pt x="4164" y="0"/>
                  </a:lnTo>
                  <a:lnTo>
                    <a:pt x="4170" y="0"/>
                  </a:lnTo>
                  <a:lnTo>
                    <a:pt x="4176" y="0"/>
                  </a:lnTo>
                  <a:lnTo>
                    <a:pt x="4182" y="0"/>
                  </a:lnTo>
                  <a:lnTo>
                    <a:pt x="4188" y="0"/>
                  </a:lnTo>
                  <a:lnTo>
                    <a:pt x="4194" y="0"/>
                  </a:lnTo>
                  <a:lnTo>
                    <a:pt x="4200" y="0"/>
                  </a:lnTo>
                  <a:lnTo>
                    <a:pt x="4206" y="0"/>
                  </a:lnTo>
                  <a:lnTo>
                    <a:pt x="4212" y="0"/>
                  </a:lnTo>
                  <a:lnTo>
                    <a:pt x="4218" y="0"/>
                  </a:lnTo>
                  <a:lnTo>
                    <a:pt x="4224" y="0"/>
                  </a:lnTo>
                  <a:lnTo>
                    <a:pt x="4230" y="0"/>
                  </a:lnTo>
                  <a:lnTo>
                    <a:pt x="4236" y="0"/>
                  </a:lnTo>
                  <a:lnTo>
                    <a:pt x="4242" y="0"/>
                  </a:lnTo>
                  <a:lnTo>
                    <a:pt x="4248" y="0"/>
                  </a:lnTo>
                  <a:lnTo>
                    <a:pt x="4254" y="0"/>
                  </a:lnTo>
                  <a:lnTo>
                    <a:pt x="4260" y="0"/>
                  </a:lnTo>
                  <a:lnTo>
                    <a:pt x="4266" y="0"/>
                  </a:lnTo>
                  <a:lnTo>
                    <a:pt x="4272" y="0"/>
                  </a:lnTo>
                  <a:lnTo>
                    <a:pt x="4278" y="0"/>
                  </a:lnTo>
                  <a:lnTo>
                    <a:pt x="4284" y="0"/>
                  </a:lnTo>
                  <a:lnTo>
                    <a:pt x="4290" y="0"/>
                  </a:lnTo>
                  <a:lnTo>
                    <a:pt x="4296" y="0"/>
                  </a:lnTo>
                  <a:lnTo>
                    <a:pt x="4302" y="0"/>
                  </a:lnTo>
                  <a:lnTo>
                    <a:pt x="4308" y="0"/>
                  </a:lnTo>
                  <a:lnTo>
                    <a:pt x="4314" y="0"/>
                  </a:lnTo>
                  <a:lnTo>
                    <a:pt x="4320" y="0"/>
                  </a:lnTo>
                  <a:lnTo>
                    <a:pt x="4326" y="0"/>
                  </a:lnTo>
                  <a:lnTo>
                    <a:pt x="4332" y="0"/>
                  </a:lnTo>
                  <a:lnTo>
                    <a:pt x="4338" y="0"/>
                  </a:lnTo>
                  <a:lnTo>
                    <a:pt x="4344" y="0"/>
                  </a:lnTo>
                  <a:lnTo>
                    <a:pt x="4350" y="0"/>
                  </a:lnTo>
                  <a:lnTo>
                    <a:pt x="4356" y="0"/>
                  </a:lnTo>
                  <a:lnTo>
                    <a:pt x="4362" y="0"/>
                  </a:lnTo>
                  <a:lnTo>
                    <a:pt x="4368" y="0"/>
                  </a:lnTo>
                  <a:lnTo>
                    <a:pt x="4374" y="0"/>
                  </a:lnTo>
                  <a:lnTo>
                    <a:pt x="4380" y="0"/>
                  </a:lnTo>
                  <a:lnTo>
                    <a:pt x="4386" y="0"/>
                  </a:lnTo>
                  <a:lnTo>
                    <a:pt x="4392" y="0"/>
                  </a:lnTo>
                  <a:lnTo>
                    <a:pt x="4398" y="0"/>
                  </a:lnTo>
                  <a:lnTo>
                    <a:pt x="4404" y="0"/>
                  </a:lnTo>
                  <a:lnTo>
                    <a:pt x="4410" y="0"/>
                  </a:lnTo>
                  <a:lnTo>
                    <a:pt x="4416" y="0"/>
                  </a:lnTo>
                  <a:lnTo>
                    <a:pt x="4422" y="0"/>
                  </a:lnTo>
                  <a:lnTo>
                    <a:pt x="4428" y="0"/>
                  </a:lnTo>
                  <a:lnTo>
                    <a:pt x="4434" y="0"/>
                  </a:lnTo>
                  <a:lnTo>
                    <a:pt x="4440" y="0"/>
                  </a:lnTo>
                  <a:lnTo>
                    <a:pt x="4446" y="0"/>
                  </a:lnTo>
                  <a:lnTo>
                    <a:pt x="4452" y="0"/>
                  </a:lnTo>
                  <a:lnTo>
                    <a:pt x="4458" y="0"/>
                  </a:lnTo>
                  <a:lnTo>
                    <a:pt x="4464" y="0"/>
                  </a:lnTo>
                  <a:lnTo>
                    <a:pt x="4470" y="0"/>
                  </a:lnTo>
                  <a:lnTo>
                    <a:pt x="4476" y="0"/>
                  </a:lnTo>
                  <a:lnTo>
                    <a:pt x="4482" y="0"/>
                  </a:lnTo>
                  <a:lnTo>
                    <a:pt x="4488" y="0"/>
                  </a:lnTo>
                  <a:lnTo>
                    <a:pt x="4494" y="0"/>
                  </a:lnTo>
                  <a:lnTo>
                    <a:pt x="4500" y="0"/>
                  </a:lnTo>
                  <a:lnTo>
                    <a:pt x="4506" y="0"/>
                  </a:lnTo>
                  <a:lnTo>
                    <a:pt x="4512" y="0"/>
                  </a:lnTo>
                  <a:lnTo>
                    <a:pt x="4518" y="0"/>
                  </a:lnTo>
                  <a:lnTo>
                    <a:pt x="4524" y="0"/>
                  </a:lnTo>
                  <a:lnTo>
                    <a:pt x="4530" y="0"/>
                  </a:lnTo>
                  <a:lnTo>
                    <a:pt x="4536" y="0"/>
                  </a:lnTo>
                  <a:lnTo>
                    <a:pt x="4542" y="0"/>
                  </a:lnTo>
                  <a:lnTo>
                    <a:pt x="4548" y="0"/>
                  </a:lnTo>
                  <a:lnTo>
                    <a:pt x="4554" y="0"/>
                  </a:lnTo>
                  <a:lnTo>
                    <a:pt x="456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Rectangle 61"/>
            <p:cNvSpPr>
              <a:spLocks noChangeArrowheads="1"/>
            </p:cNvSpPr>
            <p:nvPr/>
          </p:nvSpPr>
          <p:spPr bwMode="auto">
            <a:xfrm>
              <a:off x="2008" y="2539"/>
              <a:ext cx="294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DISP_Y</a:t>
              </a:r>
              <a:endParaRPr lang="en-US"/>
            </a:p>
          </p:txBody>
        </p:sp>
        <p:sp>
          <p:nvSpPr>
            <p:cNvPr id="72" name="Rectangle 62"/>
            <p:cNvSpPr>
              <a:spLocks noChangeArrowheads="1"/>
            </p:cNvSpPr>
            <p:nvPr/>
          </p:nvSpPr>
          <p:spPr bwMode="auto">
            <a:xfrm>
              <a:off x="520" y="2641"/>
              <a:ext cx="258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Rectangle 63"/>
            <p:cNvSpPr>
              <a:spLocks noChangeArrowheads="1"/>
            </p:cNvSpPr>
            <p:nvPr/>
          </p:nvSpPr>
          <p:spPr bwMode="auto">
            <a:xfrm>
              <a:off x="844" y="2641"/>
              <a:ext cx="258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Rectangle 64"/>
            <p:cNvSpPr>
              <a:spLocks noChangeArrowheads="1"/>
            </p:cNvSpPr>
            <p:nvPr/>
          </p:nvSpPr>
          <p:spPr bwMode="auto">
            <a:xfrm>
              <a:off x="1246" y="2629"/>
              <a:ext cx="9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Rectangle 65"/>
            <p:cNvSpPr>
              <a:spLocks noChangeArrowheads="1"/>
            </p:cNvSpPr>
            <p:nvPr/>
          </p:nvSpPr>
          <p:spPr bwMode="auto">
            <a:xfrm>
              <a:off x="1534" y="2629"/>
              <a:ext cx="9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Rectangle 66"/>
            <p:cNvSpPr>
              <a:spLocks noChangeArrowheads="1"/>
            </p:cNvSpPr>
            <p:nvPr/>
          </p:nvSpPr>
          <p:spPr bwMode="auto">
            <a:xfrm>
              <a:off x="1828" y="2629"/>
              <a:ext cx="9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Rectangle 67"/>
            <p:cNvSpPr>
              <a:spLocks noChangeArrowheads="1"/>
            </p:cNvSpPr>
            <p:nvPr/>
          </p:nvSpPr>
          <p:spPr bwMode="auto">
            <a:xfrm>
              <a:off x="2068" y="2641"/>
              <a:ext cx="258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Rectangle 68"/>
            <p:cNvSpPr>
              <a:spLocks noChangeArrowheads="1"/>
            </p:cNvSpPr>
            <p:nvPr/>
          </p:nvSpPr>
          <p:spPr bwMode="auto">
            <a:xfrm>
              <a:off x="2392" y="2641"/>
              <a:ext cx="258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Rectangle 69"/>
            <p:cNvSpPr>
              <a:spLocks noChangeArrowheads="1"/>
            </p:cNvSpPr>
            <p:nvPr/>
          </p:nvSpPr>
          <p:spPr bwMode="auto">
            <a:xfrm>
              <a:off x="2746" y="2629"/>
              <a:ext cx="102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Rectangle 70"/>
            <p:cNvSpPr>
              <a:spLocks noChangeArrowheads="1"/>
            </p:cNvSpPr>
            <p:nvPr/>
          </p:nvSpPr>
          <p:spPr bwMode="auto">
            <a:xfrm>
              <a:off x="2944" y="2641"/>
              <a:ext cx="258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Rectangle 71"/>
            <p:cNvSpPr>
              <a:spLocks noChangeArrowheads="1"/>
            </p:cNvSpPr>
            <p:nvPr/>
          </p:nvSpPr>
          <p:spPr bwMode="auto">
            <a:xfrm>
              <a:off x="3268" y="2641"/>
              <a:ext cx="258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Rectangle 72"/>
            <p:cNvSpPr>
              <a:spLocks noChangeArrowheads="1"/>
            </p:cNvSpPr>
            <p:nvPr/>
          </p:nvSpPr>
          <p:spPr bwMode="auto">
            <a:xfrm>
              <a:off x="3670" y="2629"/>
              <a:ext cx="9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Rectangle 73"/>
            <p:cNvSpPr>
              <a:spLocks noChangeArrowheads="1"/>
            </p:cNvSpPr>
            <p:nvPr/>
          </p:nvSpPr>
          <p:spPr bwMode="auto">
            <a:xfrm>
              <a:off x="3964" y="2629"/>
              <a:ext cx="9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Rectangle 74"/>
            <p:cNvSpPr>
              <a:spLocks noChangeArrowheads="1"/>
            </p:cNvSpPr>
            <p:nvPr/>
          </p:nvSpPr>
          <p:spPr bwMode="auto">
            <a:xfrm>
              <a:off x="4252" y="2629"/>
              <a:ext cx="9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Rectangle 75"/>
            <p:cNvSpPr>
              <a:spLocks noChangeArrowheads="1"/>
            </p:cNvSpPr>
            <p:nvPr/>
          </p:nvSpPr>
          <p:spPr bwMode="auto">
            <a:xfrm>
              <a:off x="4492" y="2641"/>
              <a:ext cx="258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Rectangle 76"/>
            <p:cNvSpPr>
              <a:spLocks noChangeArrowheads="1"/>
            </p:cNvSpPr>
            <p:nvPr/>
          </p:nvSpPr>
          <p:spPr bwMode="auto">
            <a:xfrm>
              <a:off x="4816" y="2641"/>
              <a:ext cx="264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92068" y="1179286"/>
            <a:ext cx="4474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Tentative study of </a:t>
            </a:r>
            <a:r>
              <a:rPr lang="en-US" dirty="0" err="1" smtClean="0"/>
              <a:t>multipass</a:t>
            </a:r>
            <a:r>
              <a:rPr lang="en-US" dirty="0" smtClean="0"/>
              <a:t> optics and lattice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38025" y="454689"/>
            <a:ext cx="1828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Arc 3 - 230 MeV optics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92068" y="5334000"/>
            <a:ext cx="828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Development of </a:t>
            </a:r>
            <a:r>
              <a:rPr lang="en-US" dirty="0" err="1" smtClean="0"/>
              <a:t>LHeC</a:t>
            </a:r>
            <a:r>
              <a:rPr lang="en-US" dirty="0" smtClean="0"/>
              <a:t> </a:t>
            </a:r>
            <a:r>
              <a:rPr lang="en-US" dirty="0" err="1" smtClean="0"/>
              <a:t>Testfacility</a:t>
            </a:r>
            <a:r>
              <a:rPr lang="en-US" dirty="0" smtClean="0"/>
              <a:t> at CERN in international collaboration (</a:t>
            </a:r>
            <a:r>
              <a:rPr lang="en-US" dirty="0" err="1" smtClean="0"/>
              <a:t>ASTeC</a:t>
            </a:r>
            <a:r>
              <a:rPr lang="en-US" dirty="0" smtClean="0"/>
              <a:t>, </a:t>
            </a:r>
            <a:r>
              <a:rPr lang="en-US" dirty="0" err="1" smtClean="0"/>
              <a:t>Jlab</a:t>
            </a:r>
            <a:r>
              <a:rPr lang="en-US" dirty="0" smtClean="0"/>
              <a:t>, +)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472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344 0.00462 L 0.34531 -0.01504 L 0.3974 -0.01388 L 0.42344 -0.03354 L 0.48958 -0.03239 L 0.50521 -0.01735 L 0.51476 -0.00579 L 0.52257 0.00694 L 0.48958 0.02914 L 0.35486 0.06384 L 0.29045 0.06268 L 0.26181 0.08003 L 0.21476 0.08235 L 0.18872 0.0997 L -0.1625 0.09507 L -0.18698 0.07425 L -0.23906 0.07078 L -0.26684 0.05343 L -0.33298 0.04881 L -0.37135 0.01272 L -0.33038 -0.0162 L -0.20347 -0.04742 L -0.13212 -0.04395 L -0.10451 -0.02429 L -0.05121 -0.02314 L -0.0217 0 L 0.32431 0.00462 L 0.34184 0.00347 L 0.36788 0.00694 L 0.4974 0.00809 L 0.50347 0.00809 L 0.53663 0.04187 L 0.52604 0.05112 L 0.51042 0.06731 L 0.4783 0.07541 L 0.3974 0.09507 L 0.37136 0.09854 L 0.24097 0.09623 L 0.21302 0.09044 L 0.18438 0.0997 L -0.15989 0.09391 L -0.18351 0.09044 L -0.20694 0.09391 L -0.32864 0.0916 L -0.3434 0.0835 L -0.36962 0.06268 L -0.37135 0.05112 L -0.3434 0.03608 L -0.3243 0.02452 L -0.23125 0.00115 L -0.20608 -0.00116 L -0.07656 0.00115 L -0.05555 -0.00116 L -0.03385 0.00115 L 0 0 Z " pathEditMode="relative" ptsTypes="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2999" y="282222"/>
            <a:ext cx="5932311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Magnets Developments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3" name="Picture 1" descr="\\cern.ch\dfs\Workspaces\n\NORMA\USERS\Davide\Projects\LHeC\Review-2011-12-01\Pictures\IMG_1482.jpg"/>
          <p:cNvPicPr>
            <a:picLocks noChangeAspect="1" noChangeArrowheads="1"/>
          </p:cNvPicPr>
          <p:nvPr/>
        </p:nvPicPr>
        <p:blipFill>
          <a:blip r:embed="rId2" cstate="print"/>
          <a:srcRect t="11110" b="8341"/>
          <a:stretch>
            <a:fillRect/>
          </a:stretch>
        </p:blipFill>
        <p:spPr bwMode="auto">
          <a:xfrm>
            <a:off x="573486" y="366890"/>
            <a:ext cx="2237533" cy="1351843"/>
          </a:xfrm>
          <a:prstGeom prst="rect">
            <a:avLst/>
          </a:prstGeom>
          <a:noFill/>
        </p:spPr>
      </p:pic>
      <p:pic>
        <p:nvPicPr>
          <p:cNvPr id="4" name="Picture 5" descr="DSC00136"/>
          <p:cNvPicPr>
            <a:picLocks noChangeAspect="1" noChangeArrowheads="1"/>
          </p:cNvPicPr>
          <p:nvPr/>
        </p:nvPicPr>
        <p:blipFill rotWithShape="1">
          <a:blip r:embed="rId3" cstate="print">
            <a:lum bright="22000" contrast="20000"/>
          </a:blip>
          <a:srcRect l="15677" t="5240" r="8269" b="12824"/>
          <a:stretch/>
        </p:blipFill>
        <p:spPr bwMode="auto">
          <a:xfrm>
            <a:off x="573486" y="2717138"/>
            <a:ext cx="2237533" cy="188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3577490" y="1272823"/>
            <a:ext cx="2382670" cy="3333786"/>
            <a:chOff x="-228600" y="815090"/>
            <a:chExt cx="5770200" cy="5585710"/>
          </a:xfrm>
        </p:grpSpPr>
        <p:grpSp>
          <p:nvGrpSpPr>
            <p:cNvPr id="7" name="Group 6"/>
            <p:cNvGrpSpPr/>
            <p:nvPr/>
          </p:nvGrpSpPr>
          <p:grpSpPr>
            <a:xfrm>
              <a:off x="228600" y="815090"/>
              <a:ext cx="5313000" cy="5509510"/>
              <a:chOff x="228600" y="815090"/>
              <a:chExt cx="5313000" cy="5509510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3" t="3436" r="23233"/>
              <a:stretch/>
            </p:blipFill>
            <p:spPr bwMode="auto">
              <a:xfrm>
                <a:off x="228600" y="815090"/>
                <a:ext cx="5221514" cy="55095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4932000" y="5105400"/>
                <a:ext cx="6096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781" t="88930" r="17789"/>
            <a:stretch/>
          </p:blipFill>
          <p:spPr bwMode="auto">
            <a:xfrm>
              <a:off x="-228600" y="5791200"/>
              <a:ext cx="520509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152400" y="5715000"/>
              <a:ext cx="137160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375909"/>
              </p:ext>
            </p:extLst>
          </p:nvPr>
        </p:nvGraphicFramePr>
        <p:xfrm>
          <a:off x="6477000" y="925895"/>
          <a:ext cx="2455334" cy="45438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28756"/>
                <a:gridCol w="726578"/>
              </a:tblGrid>
              <a:tr h="586988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flux density</a:t>
                      </a:r>
                      <a:r>
                        <a:rPr lang="en-GB" sz="1200" baseline="0" dirty="0" smtClean="0"/>
                        <a:t> in the gaps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 dirty="0" smtClean="0"/>
                        <a:t>0.264 T</a:t>
                      </a:r>
                    </a:p>
                    <a:p>
                      <a:pPr algn="ctr"/>
                      <a:r>
                        <a:rPr lang="en-GB" sz="1200" baseline="0" dirty="0" smtClean="0"/>
                        <a:t>0.176 T</a:t>
                      </a:r>
                    </a:p>
                    <a:p>
                      <a:pPr algn="ctr"/>
                      <a:r>
                        <a:rPr lang="en-GB" sz="1200" baseline="0" dirty="0" smtClean="0"/>
                        <a:t>0.088 T </a:t>
                      </a:r>
                      <a:endParaRPr lang="en-GB" sz="1200" baseline="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magnetic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4.0 m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vertical aperture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25 mm</a:t>
                      </a:r>
                      <a:endParaRPr lang="en-GB" sz="1200" dirty="0"/>
                    </a:p>
                  </a:txBody>
                  <a:tcPr anchor="ctr"/>
                </a:tc>
              </a:tr>
              <a:tr h="251566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pole width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85 mm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number</a:t>
                      </a:r>
                      <a:r>
                        <a:rPr lang="en-GB" sz="1200" baseline="0" dirty="0" smtClean="0"/>
                        <a:t> of magnets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584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1750 A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number of turns per</a:t>
                      </a:r>
                      <a:r>
                        <a:rPr lang="en-GB" sz="1200" baseline="0" dirty="0" smtClean="0"/>
                        <a:t> aperture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 / 2 / 3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current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0.7 A/mm</a:t>
                      </a:r>
                      <a:r>
                        <a:rPr lang="en-GB" sz="1200" baseline="30000" dirty="0" smtClean="0"/>
                        <a:t>2</a:t>
                      </a:r>
                      <a:endParaRPr lang="en-GB" sz="1200" baseline="300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conductor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copper 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0.36 m</a:t>
                      </a:r>
                      <a:r>
                        <a:rPr lang="en-US" sz="1200" dirty="0" smtClean="0">
                          <a:sym typeface="Symbol"/>
                        </a:rPr>
                        <a:t>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1.1 kW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total power</a:t>
                      </a:r>
                      <a:r>
                        <a:rPr lang="en-GB" sz="1200" baseline="0" dirty="0" smtClean="0"/>
                        <a:t> 20 / 40 / 60 GeV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642 kW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air</a:t>
                      </a:r>
                      <a:endParaRPr lang="en-GB" sz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430072" y="4803470"/>
            <a:ext cx="3197761" cy="1785104"/>
          </a:xfrm>
          <a:prstGeom prst="rect">
            <a:avLst/>
          </a:prstGeom>
          <a:solidFill>
            <a:schemeClr val="bg1">
              <a:lumMod val="85000"/>
              <a:alpha val="41000"/>
            </a:schemeClr>
          </a:solidFill>
        </p:spPr>
        <p:txBody>
          <a:bodyPr wrap="square">
            <a:spAutoFit/>
          </a:bodyPr>
          <a:lstStyle/>
          <a:p>
            <a:pPr defTabSz="118800"/>
            <a:r>
              <a:rPr lang="en-GB" sz="1100" dirty="0">
                <a:solidFill>
                  <a:schemeClr val="accent1"/>
                </a:solidFill>
              </a:rPr>
              <a:t>LR </a:t>
            </a:r>
            <a:r>
              <a:rPr lang="en-GB" sz="1100" dirty="0" err="1">
                <a:solidFill>
                  <a:schemeClr val="accent1"/>
                </a:solidFill>
              </a:rPr>
              <a:t>recirculator</a:t>
            </a:r>
            <a:r>
              <a:rPr lang="en-GB" sz="1100" dirty="0">
                <a:solidFill>
                  <a:schemeClr val="accent1"/>
                </a:solidFill>
              </a:rPr>
              <a:t> dipoles and </a:t>
            </a:r>
            <a:r>
              <a:rPr lang="en-GB" sz="1100" dirty="0" err="1">
                <a:solidFill>
                  <a:schemeClr val="accent1"/>
                </a:solidFill>
              </a:rPr>
              <a:t>quadrupoles</a:t>
            </a:r>
            <a:endParaRPr lang="en-GB" sz="1100" dirty="0">
              <a:solidFill>
                <a:schemeClr val="accent1"/>
              </a:solidFill>
            </a:endParaRPr>
          </a:p>
          <a:p>
            <a:pPr defTabSz="118800"/>
            <a:r>
              <a:rPr lang="en-GB" sz="1100" dirty="0"/>
              <a:t>New requirements (aperture, field)?</a:t>
            </a:r>
          </a:p>
          <a:p>
            <a:pPr defTabSz="118800"/>
            <a:r>
              <a:rPr lang="en-GB" sz="1100" dirty="0" smtClean="0"/>
              <a:t>Combined </a:t>
            </a:r>
            <a:r>
              <a:rPr lang="en-GB" sz="1100" dirty="0"/>
              <a:t>apertures?</a:t>
            </a:r>
          </a:p>
          <a:p>
            <a:pPr defTabSz="118800"/>
            <a:r>
              <a:rPr lang="en-GB" sz="1100" dirty="0"/>
              <a:t>Combined functions (for example, dipole + quad)</a:t>
            </a:r>
            <a:r>
              <a:rPr lang="en-GB" sz="1100" dirty="0" smtClean="0"/>
              <a:t>?</a:t>
            </a:r>
            <a:endParaRPr lang="en-GB" sz="1100" dirty="0">
              <a:solidFill>
                <a:schemeClr val="accent1"/>
              </a:solidFill>
            </a:endParaRPr>
          </a:p>
          <a:p>
            <a:pPr defTabSz="118800"/>
            <a:r>
              <a:rPr lang="en-GB" sz="1100" dirty="0">
                <a:solidFill>
                  <a:schemeClr val="accent1"/>
                </a:solidFill>
              </a:rPr>
              <a:t>LR </a:t>
            </a:r>
            <a:r>
              <a:rPr lang="en-GB" sz="1100" dirty="0" err="1">
                <a:solidFill>
                  <a:schemeClr val="accent1"/>
                </a:solidFill>
              </a:rPr>
              <a:t>linac</a:t>
            </a:r>
            <a:r>
              <a:rPr lang="en-GB" sz="1100" dirty="0">
                <a:solidFill>
                  <a:schemeClr val="accent1"/>
                </a:solidFill>
              </a:rPr>
              <a:t> </a:t>
            </a:r>
            <a:r>
              <a:rPr lang="en-GB" sz="1100" dirty="0" err="1">
                <a:solidFill>
                  <a:schemeClr val="accent1"/>
                </a:solidFill>
              </a:rPr>
              <a:t>quadrupoles</a:t>
            </a:r>
            <a:r>
              <a:rPr lang="en-GB" sz="1100" dirty="0">
                <a:solidFill>
                  <a:schemeClr val="accent1"/>
                </a:solidFill>
              </a:rPr>
              <a:t> and correctors</a:t>
            </a:r>
          </a:p>
          <a:p>
            <a:pPr defTabSz="118800"/>
            <a:r>
              <a:rPr lang="en-GB" sz="1100" dirty="0"/>
              <a:t>New requirements (aperture, field)?</a:t>
            </a:r>
          </a:p>
          <a:p>
            <a:pPr defTabSz="118800"/>
            <a:r>
              <a:rPr lang="en-GB" sz="1100" dirty="0"/>
              <a:t>More compact magnets, maybe with at </a:t>
            </a:r>
            <a:r>
              <a:rPr lang="en-GB" sz="1100" dirty="0" smtClean="0"/>
              <a:t>least </a:t>
            </a:r>
            <a:r>
              <a:rPr lang="en-GB" sz="1100" dirty="0"/>
              <a:t>two  </a:t>
            </a:r>
          </a:p>
          <a:p>
            <a:pPr defTabSz="118800"/>
            <a:r>
              <a:rPr lang="en-GB" sz="1100" dirty="0"/>
              <a:t>   families for </a:t>
            </a:r>
            <a:r>
              <a:rPr lang="en-GB" sz="1100" dirty="0" err="1"/>
              <a:t>quadrupoles</a:t>
            </a:r>
            <a:r>
              <a:rPr lang="en-GB" sz="1100" dirty="0"/>
              <a:t>?</a:t>
            </a:r>
          </a:p>
          <a:p>
            <a:pPr defTabSz="118800"/>
            <a:r>
              <a:rPr lang="en-GB" sz="1100" dirty="0"/>
              <a:t>Permanent magnets / superconducting for quads?	</a:t>
            </a:r>
            <a:endParaRPr lang="en-GB" sz="1100" dirty="0" smtClean="0"/>
          </a:p>
          <a:p>
            <a:pPr defTabSz="118800"/>
            <a:r>
              <a:rPr lang="en-GB" sz="1100" dirty="0" err="1" smtClean="0">
                <a:solidFill>
                  <a:schemeClr val="accent1"/>
                </a:solidFill>
              </a:rPr>
              <a:t>A.Milanese</a:t>
            </a:r>
            <a:r>
              <a:rPr lang="en-GB" sz="1100" dirty="0" smtClean="0">
                <a:solidFill>
                  <a:schemeClr val="accent1"/>
                </a:solidFill>
              </a:rPr>
              <a:t>, Chavannes workshop</a:t>
            </a:r>
            <a:endParaRPr lang="en-GB" sz="1100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486" y="1837266"/>
            <a:ext cx="21852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Prototypes for Ring dipoles</a:t>
            </a:r>
          </a:p>
          <a:p>
            <a:r>
              <a:rPr lang="en-US" sz="1400" dirty="0" smtClean="0"/>
              <a:t>Fabricated and tested by</a:t>
            </a:r>
          </a:p>
          <a:p>
            <a:r>
              <a:rPr lang="en-US" sz="1400" dirty="0" smtClean="0"/>
              <a:t>CERN (top) and Novosibirsk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930040" y="4803470"/>
            <a:ext cx="519585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1/2m dipole model</a:t>
            </a:r>
          </a:p>
          <a:p>
            <a:r>
              <a:rPr lang="en-US" sz="1600" dirty="0" smtClean="0"/>
              <a:t>Full scale prototype</a:t>
            </a:r>
          </a:p>
          <a:p>
            <a:r>
              <a:rPr lang="en-US" sz="1600" dirty="0" err="1" smtClean="0"/>
              <a:t>Quadrupole</a:t>
            </a:r>
            <a:r>
              <a:rPr lang="en-US" sz="1600" dirty="0" smtClean="0"/>
              <a:t> for </a:t>
            </a:r>
            <a:r>
              <a:rPr lang="en-US" sz="1600" dirty="0" err="1" smtClean="0"/>
              <a:t>Linac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Magnets for ERL test stand</a:t>
            </a:r>
          </a:p>
          <a:p>
            <a:endParaRPr lang="en-US" sz="1600" dirty="0"/>
          </a:p>
          <a:p>
            <a:r>
              <a:rPr lang="en-US" sz="1600" dirty="0" smtClean="0"/>
              <a:t>Collaboration of CERN, </a:t>
            </a:r>
            <a:r>
              <a:rPr lang="en-US" sz="1600" dirty="0" err="1" smtClean="0"/>
              <a:t>Daresbury</a:t>
            </a:r>
            <a:r>
              <a:rPr lang="en-US" sz="1600" dirty="0" smtClean="0"/>
              <a:t> and </a:t>
            </a:r>
            <a:r>
              <a:rPr lang="en-US" sz="1600" dirty="0" err="1" smtClean="0"/>
              <a:t>Budker</a:t>
            </a:r>
            <a:r>
              <a:rPr lang="en-US" sz="1600" dirty="0" smtClean="0"/>
              <a:t> (Novosibirsk)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551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74895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What HERA could not do or has not done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0088" y="883478"/>
            <a:ext cx="2486791" cy="535531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cs typeface="Baskerville"/>
              </a:rPr>
              <a:t>HERA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cs typeface="Baskerville"/>
              </a:rPr>
              <a:t>in one box</a:t>
            </a:r>
          </a:p>
          <a:p>
            <a:r>
              <a:rPr lang="en-US" b="1" dirty="0" smtClean="0">
                <a:cs typeface="Baskerville"/>
              </a:rPr>
              <a:t>the first </a:t>
            </a:r>
            <a:r>
              <a:rPr lang="en-US" b="1" dirty="0" err="1" smtClean="0">
                <a:cs typeface="Baskerville"/>
              </a:rPr>
              <a:t>ep</a:t>
            </a:r>
            <a:r>
              <a:rPr lang="en-US" b="1" dirty="0" smtClean="0">
                <a:cs typeface="Baskerville"/>
              </a:rPr>
              <a:t> collider</a:t>
            </a:r>
          </a:p>
          <a:p>
            <a:endParaRPr lang="en-US" dirty="0" smtClean="0"/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sz="1400" dirty="0" smtClean="0"/>
              <a:t>*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=</a:t>
            </a:r>
          </a:p>
          <a:p>
            <a:r>
              <a:rPr lang="en-US" dirty="0" smtClean="0"/>
              <a:t>920</a:t>
            </a:r>
            <a:r>
              <a:rPr lang="en-US" sz="1400" dirty="0" smtClean="0"/>
              <a:t>*</a:t>
            </a:r>
            <a:r>
              <a:rPr lang="en-US" dirty="0" smtClean="0"/>
              <a:t>27.6GeV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√</a:t>
            </a:r>
            <a:r>
              <a:rPr lang="en-US" dirty="0" err="1" smtClean="0"/>
              <a:t>s</a:t>
            </a:r>
            <a:r>
              <a:rPr lang="en-US" dirty="0" smtClean="0"/>
              <a:t>=2√E</a:t>
            </a:r>
            <a:r>
              <a:rPr lang="en-US" baseline="-25000" dirty="0" smtClean="0"/>
              <a:t>e</a:t>
            </a:r>
            <a:r>
              <a:rPr lang="en-US" dirty="0" smtClean="0"/>
              <a:t>E</a:t>
            </a:r>
            <a:r>
              <a:rPr lang="en-US" baseline="-25000" dirty="0" smtClean="0"/>
              <a:t>p</a:t>
            </a:r>
            <a:r>
              <a:rPr lang="en-US" dirty="0" smtClean="0"/>
              <a:t>=320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L=1..4 10</a:t>
            </a:r>
            <a:r>
              <a:rPr lang="en-US" baseline="30000" dirty="0" smtClean="0"/>
              <a:t>31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dirty="0" smtClean="0"/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ΣL=0.5fb</a:t>
            </a:r>
            <a:r>
              <a:rPr lang="en-US" baseline="30000" dirty="0" smtClean="0"/>
              <a:t>-1</a:t>
            </a:r>
            <a:endParaRPr lang="en-US" dirty="0" smtClean="0"/>
          </a:p>
          <a:p>
            <a:r>
              <a:rPr lang="en-US" dirty="0" smtClean="0"/>
              <a:t>1992-2000 &amp; 2003-2007</a:t>
            </a:r>
          </a:p>
          <a:p>
            <a:endParaRPr lang="en-US" dirty="0" smtClean="0"/>
          </a:p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= [0.1 -- 3</a:t>
            </a:r>
            <a:r>
              <a:rPr lang="en-US" sz="1400" dirty="0" smtClean="0"/>
              <a:t> * </a:t>
            </a:r>
            <a:r>
              <a:rPr lang="en-US" dirty="0" smtClean="0"/>
              <a:t>10</a:t>
            </a:r>
            <a:r>
              <a:rPr lang="en-US" baseline="30000" dirty="0" smtClean="0"/>
              <a:t>4</a:t>
            </a:r>
            <a:r>
              <a:rPr lang="en-US" dirty="0" smtClean="0"/>
              <a:t> ] GeV</a:t>
            </a:r>
            <a:r>
              <a:rPr lang="en-US" baseline="30000" dirty="0" smtClean="0"/>
              <a:t>2</a:t>
            </a:r>
          </a:p>
          <a:p>
            <a:r>
              <a:rPr lang="en-US" sz="1600" dirty="0" smtClean="0"/>
              <a:t>-4-momentum transfer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endParaRPr lang="en-US" dirty="0" smtClean="0"/>
          </a:p>
          <a:p>
            <a:r>
              <a:rPr lang="en-US" dirty="0" err="1" smtClean="0"/>
              <a:t>x</a:t>
            </a:r>
            <a:r>
              <a:rPr lang="en-US" dirty="0" smtClean="0"/>
              <a:t>=Q</a:t>
            </a:r>
            <a:r>
              <a:rPr lang="en-US" baseline="30000" dirty="0" smtClean="0"/>
              <a:t>2</a:t>
            </a:r>
            <a:r>
              <a:rPr lang="en-US" dirty="0" smtClean="0"/>
              <a:t>/(sy)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r>
              <a:rPr lang="en-US" dirty="0" smtClean="0"/>
              <a:t> .. 0.7</a:t>
            </a:r>
          </a:p>
          <a:p>
            <a:r>
              <a:rPr lang="en-US" sz="1600" dirty="0" err="1" smtClean="0"/>
              <a:t>Bjorken</a:t>
            </a:r>
            <a:r>
              <a:rPr lang="en-US" sz="1600" dirty="0" smtClean="0"/>
              <a:t> </a:t>
            </a:r>
            <a:r>
              <a:rPr lang="en-US" sz="1600" dirty="0" err="1" smtClean="0"/>
              <a:t>x</a:t>
            </a:r>
            <a:endParaRPr lang="en-US" sz="1600" dirty="0" smtClean="0"/>
          </a:p>
          <a:p>
            <a:endParaRPr lang="en-US" dirty="0" smtClean="0"/>
          </a:p>
          <a:p>
            <a:r>
              <a:rPr lang="en-US" dirty="0" smtClean="0"/>
              <a:t>y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 smtClean="0"/>
              <a:t>0.005 .. 0.9</a:t>
            </a:r>
          </a:p>
          <a:p>
            <a:r>
              <a:rPr lang="en-US" sz="1600" dirty="0" smtClean="0"/>
              <a:t>inelasticity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7826" y="671690"/>
            <a:ext cx="5489503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Baskerville"/>
              </a:rPr>
              <a:t>Test of </a:t>
            </a:r>
            <a:r>
              <a:rPr lang="en-US" sz="1600" b="1" dirty="0" smtClean="0">
                <a:cs typeface="Baskerville"/>
              </a:rPr>
              <a:t>the </a:t>
            </a:r>
            <a:r>
              <a:rPr lang="en-US" sz="1600" b="1" dirty="0" err="1" smtClean="0">
                <a:cs typeface="Baskerville"/>
              </a:rPr>
              <a:t>isospin</a:t>
            </a:r>
            <a:r>
              <a:rPr lang="en-US" sz="1600" b="1" dirty="0" smtClean="0">
                <a:cs typeface="Baskerville"/>
              </a:rPr>
              <a:t> symmetry </a:t>
            </a:r>
            <a:r>
              <a:rPr lang="en-US" sz="1600" dirty="0" smtClean="0">
                <a:cs typeface="Baskerville"/>
              </a:rPr>
              <a:t>(</a:t>
            </a:r>
            <a:r>
              <a:rPr lang="en-US" sz="1600" dirty="0" err="1" smtClean="0">
                <a:cs typeface="Baskerville"/>
              </a:rPr>
              <a:t>u-d</a:t>
            </a:r>
            <a:r>
              <a:rPr lang="en-US" sz="1600" dirty="0" smtClean="0">
                <a:cs typeface="Baskerville"/>
              </a:rPr>
              <a:t>) with </a:t>
            </a:r>
            <a:r>
              <a:rPr lang="en-US" sz="1600" dirty="0" err="1" smtClean="0">
                <a:cs typeface="Baskerville"/>
              </a:rPr>
              <a:t>eD</a:t>
            </a:r>
            <a:r>
              <a:rPr lang="en-US" sz="1600" dirty="0" smtClean="0">
                <a:cs typeface="Baskerville"/>
              </a:rPr>
              <a:t>  - no deuterons</a:t>
            </a:r>
          </a:p>
          <a:p>
            <a:r>
              <a:rPr lang="en-US" sz="1600" dirty="0" smtClean="0">
                <a:cs typeface="Baskerville"/>
              </a:rPr>
              <a:t>Investigation of the </a:t>
            </a:r>
            <a:r>
              <a:rPr lang="en-US" sz="1600" dirty="0" err="1" smtClean="0">
                <a:cs typeface="Baskerville"/>
              </a:rPr>
              <a:t>q-g</a:t>
            </a:r>
            <a:r>
              <a:rPr lang="en-US" sz="1600" dirty="0" smtClean="0">
                <a:cs typeface="Baskerville"/>
              </a:rPr>
              <a:t> dynamics in </a:t>
            </a:r>
            <a:r>
              <a:rPr lang="en-US" sz="1600" b="1" dirty="0" smtClean="0">
                <a:cs typeface="Baskerville"/>
              </a:rPr>
              <a:t>nuclei</a:t>
            </a:r>
            <a:r>
              <a:rPr lang="en-US" sz="1600" dirty="0" smtClean="0">
                <a:cs typeface="Baskerville"/>
              </a:rPr>
              <a:t>  - no time for </a:t>
            </a:r>
            <a:r>
              <a:rPr lang="en-US" sz="1600" dirty="0" err="1" smtClean="0">
                <a:cs typeface="Baskerville"/>
              </a:rPr>
              <a:t>eA</a:t>
            </a:r>
            <a:endParaRPr lang="en-US" sz="1600" dirty="0" smtClean="0">
              <a:cs typeface="Baskerville"/>
            </a:endParaRPr>
          </a:p>
          <a:p>
            <a:r>
              <a:rPr lang="en-US" sz="1600" dirty="0" smtClean="0">
                <a:cs typeface="Baskerville"/>
              </a:rPr>
              <a:t>Verification of </a:t>
            </a:r>
            <a:r>
              <a:rPr lang="en-US" sz="1600" b="1" dirty="0" smtClean="0">
                <a:cs typeface="Baskerville"/>
              </a:rPr>
              <a:t>saturation</a:t>
            </a:r>
            <a:r>
              <a:rPr lang="en-US" sz="1600" dirty="0" smtClean="0">
                <a:cs typeface="Baskerville"/>
              </a:rPr>
              <a:t> prediction at low </a:t>
            </a:r>
            <a:r>
              <a:rPr lang="en-US" sz="1600" dirty="0" err="1" smtClean="0">
                <a:cs typeface="Baskerville"/>
              </a:rPr>
              <a:t>x</a:t>
            </a:r>
            <a:r>
              <a:rPr lang="en-US" sz="1600" dirty="0" smtClean="0">
                <a:cs typeface="Baskerville"/>
              </a:rPr>
              <a:t> – too low </a:t>
            </a:r>
            <a:r>
              <a:rPr lang="en-US" sz="1600" dirty="0" err="1" smtClean="0">
                <a:cs typeface="Baskerville"/>
              </a:rPr>
              <a:t>s</a:t>
            </a:r>
            <a:endParaRPr lang="en-US" sz="1600" dirty="0" smtClean="0">
              <a:cs typeface="Baskerville"/>
            </a:endParaRPr>
          </a:p>
          <a:p>
            <a:r>
              <a:rPr lang="en-US" sz="1600" dirty="0" smtClean="0">
                <a:cs typeface="Baskerville"/>
              </a:rPr>
              <a:t>Measurement of the</a:t>
            </a:r>
            <a:r>
              <a:rPr lang="en-US" sz="1600" b="1" dirty="0" smtClean="0">
                <a:cs typeface="Baskerville"/>
              </a:rPr>
              <a:t> strange </a:t>
            </a:r>
            <a:r>
              <a:rPr lang="en-US" sz="1600" dirty="0" smtClean="0">
                <a:cs typeface="Baskerville"/>
              </a:rPr>
              <a:t>quark distribution – too low L</a:t>
            </a:r>
          </a:p>
          <a:p>
            <a:r>
              <a:rPr lang="en-US" sz="1600" dirty="0" smtClean="0">
                <a:cs typeface="Baskerville"/>
              </a:rPr>
              <a:t>Discovery of </a:t>
            </a:r>
            <a:r>
              <a:rPr lang="en-US" sz="1600" b="1" dirty="0" smtClean="0">
                <a:cs typeface="Baskerville"/>
              </a:rPr>
              <a:t>Higgs</a:t>
            </a:r>
            <a:r>
              <a:rPr lang="en-US" sz="1600" dirty="0" smtClean="0">
                <a:cs typeface="Baskerville"/>
              </a:rPr>
              <a:t> in WW fusion in CC – too low cross section</a:t>
            </a:r>
          </a:p>
          <a:p>
            <a:r>
              <a:rPr lang="en-US" sz="1600" dirty="0" smtClean="0">
                <a:cs typeface="Baskerville"/>
              </a:rPr>
              <a:t>Study of </a:t>
            </a:r>
            <a:r>
              <a:rPr lang="en-US" sz="1600" b="1" dirty="0" smtClean="0">
                <a:cs typeface="Baskerville"/>
              </a:rPr>
              <a:t>top</a:t>
            </a:r>
            <a:r>
              <a:rPr lang="en-US" sz="1600" dirty="0" smtClean="0">
                <a:cs typeface="Baskerville"/>
              </a:rPr>
              <a:t> quark distribution in the proton – too low </a:t>
            </a:r>
            <a:r>
              <a:rPr lang="en-US" sz="1600" dirty="0" err="1" smtClean="0">
                <a:cs typeface="Baskerville"/>
              </a:rPr>
              <a:t>s</a:t>
            </a:r>
            <a:endParaRPr lang="en-US" sz="1600" dirty="0" smtClean="0">
              <a:cs typeface="Baskerville"/>
            </a:endParaRPr>
          </a:p>
          <a:p>
            <a:r>
              <a:rPr lang="en-US" sz="1600" dirty="0" smtClean="0">
                <a:cs typeface="Baskerville"/>
              </a:rPr>
              <a:t>Precise measurement of </a:t>
            </a:r>
            <a:r>
              <a:rPr lang="en-US" sz="1600" b="1" dirty="0" smtClean="0">
                <a:cs typeface="Baskerville"/>
              </a:rPr>
              <a:t>F</a:t>
            </a:r>
            <a:r>
              <a:rPr lang="en-US" sz="1600" b="1" baseline="-25000" dirty="0" smtClean="0">
                <a:cs typeface="Baskerville"/>
              </a:rPr>
              <a:t>L</a:t>
            </a:r>
            <a:r>
              <a:rPr lang="en-US" sz="1600" baseline="-25000" dirty="0" smtClean="0">
                <a:cs typeface="Baskerville"/>
              </a:rPr>
              <a:t> </a:t>
            </a:r>
            <a:r>
              <a:rPr lang="en-US" sz="1600" dirty="0" smtClean="0">
                <a:cs typeface="Baskerville"/>
              </a:rPr>
              <a:t>– too short running time left</a:t>
            </a:r>
          </a:p>
          <a:p>
            <a:r>
              <a:rPr lang="en-US" sz="1600" dirty="0" smtClean="0">
                <a:cs typeface="Baskerville"/>
              </a:rPr>
              <a:t>Resolving </a:t>
            </a:r>
            <a:r>
              <a:rPr lang="en-US" sz="1600" dirty="0" err="1" smtClean="0">
                <a:cs typeface="Baskerville"/>
              </a:rPr>
              <a:t>d/u</a:t>
            </a:r>
            <a:r>
              <a:rPr lang="en-US" sz="1600" dirty="0" smtClean="0">
                <a:cs typeface="Baskerville"/>
              </a:rPr>
              <a:t> question at </a:t>
            </a:r>
            <a:r>
              <a:rPr lang="en-US" sz="1600" b="1" dirty="0" smtClean="0">
                <a:cs typeface="Baskerville"/>
              </a:rPr>
              <a:t>large </a:t>
            </a:r>
            <a:r>
              <a:rPr lang="en-US" sz="1600" b="1" dirty="0" err="1" smtClean="0">
                <a:cs typeface="Baskerville"/>
              </a:rPr>
              <a:t>Bjorken</a:t>
            </a:r>
            <a:r>
              <a:rPr lang="en-US" sz="1600" b="1" dirty="0" smtClean="0">
                <a:cs typeface="Baskerville"/>
              </a:rPr>
              <a:t> </a:t>
            </a:r>
            <a:r>
              <a:rPr lang="en-US" sz="1600" b="1" dirty="0" err="1" smtClean="0">
                <a:cs typeface="Baskerville"/>
              </a:rPr>
              <a:t>x</a:t>
            </a:r>
            <a:r>
              <a:rPr lang="en-US" sz="1600" b="1" dirty="0" smtClean="0">
                <a:cs typeface="Baskerville"/>
              </a:rPr>
              <a:t> </a:t>
            </a:r>
            <a:r>
              <a:rPr lang="en-US" sz="1600" dirty="0" smtClean="0">
                <a:cs typeface="Baskerville"/>
              </a:rPr>
              <a:t>– too low L</a:t>
            </a:r>
          </a:p>
          <a:p>
            <a:r>
              <a:rPr lang="en-US" sz="1600" dirty="0" smtClean="0">
                <a:cs typeface="Baskerville"/>
              </a:rPr>
              <a:t>Determination of </a:t>
            </a:r>
            <a:r>
              <a:rPr lang="en-US" sz="1600" b="1" dirty="0" smtClean="0">
                <a:cs typeface="Baskerville"/>
              </a:rPr>
              <a:t>gluon distribution at hi/lo </a:t>
            </a:r>
            <a:r>
              <a:rPr lang="en-US" sz="1600" b="1" dirty="0" err="1" smtClean="0">
                <a:cs typeface="Baskerville"/>
              </a:rPr>
              <a:t>x</a:t>
            </a:r>
            <a:r>
              <a:rPr lang="en-US" sz="1600" b="1" dirty="0" smtClean="0">
                <a:cs typeface="Baskerville"/>
              </a:rPr>
              <a:t> </a:t>
            </a:r>
            <a:r>
              <a:rPr lang="en-US" sz="1600" dirty="0" smtClean="0">
                <a:cs typeface="Baskerville"/>
              </a:rPr>
              <a:t>– too small range</a:t>
            </a:r>
          </a:p>
          <a:p>
            <a:r>
              <a:rPr lang="en-US" sz="1600" dirty="0" smtClean="0">
                <a:cs typeface="Baskerville"/>
              </a:rPr>
              <a:t>High precision measurement of </a:t>
            </a:r>
            <a:r>
              <a:rPr lang="en-US" sz="1600" b="1" dirty="0" err="1" smtClean="0">
                <a:cs typeface="Baskerville"/>
              </a:rPr>
              <a:t>α</a:t>
            </a:r>
            <a:r>
              <a:rPr lang="en-US" sz="1600" b="1" baseline="-25000" dirty="0" err="1" smtClean="0">
                <a:cs typeface="Baskerville"/>
              </a:rPr>
              <a:t>s</a:t>
            </a:r>
            <a:r>
              <a:rPr lang="en-US" sz="1600" dirty="0" smtClean="0">
                <a:cs typeface="Baskerville"/>
              </a:rPr>
              <a:t> – overall not precise enough</a:t>
            </a:r>
          </a:p>
          <a:p>
            <a:r>
              <a:rPr lang="en-US" sz="1600" dirty="0" smtClean="0">
                <a:cs typeface="Baskerville"/>
              </a:rPr>
              <a:t>Discovering </a:t>
            </a:r>
            <a:r>
              <a:rPr lang="en-US" sz="1600" b="1" dirty="0" err="1" smtClean="0">
                <a:cs typeface="Baskerville"/>
              </a:rPr>
              <a:t>instantons</a:t>
            </a:r>
            <a:r>
              <a:rPr lang="en-US" sz="1600" b="1" dirty="0" smtClean="0">
                <a:cs typeface="Baskerville"/>
              </a:rPr>
              <a:t>, </a:t>
            </a:r>
            <a:r>
              <a:rPr lang="en-US" sz="1600" b="1" dirty="0" err="1" smtClean="0">
                <a:cs typeface="Baskerville"/>
              </a:rPr>
              <a:t>odderons</a:t>
            </a:r>
            <a:r>
              <a:rPr lang="en-US" sz="1600" b="1" dirty="0" smtClean="0">
                <a:cs typeface="Baskerville"/>
              </a:rPr>
              <a:t> </a:t>
            </a:r>
            <a:r>
              <a:rPr lang="en-US" sz="1600" dirty="0" smtClean="0">
                <a:cs typeface="Baskerville"/>
              </a:rPr>
              <a:t>– don’t know why not</a:t>
            </a:r>
          </a:p>
          <a:p>
            <a:r>
              <a:rPr lang="en-US" sz="1600" dirty="0" smtClean="0">
                <a:cs typeface="Baskerville"/>
              </a:rPr>
              <a:t>Finding </a:t>
            </a:r>
            <a:r>
              <a:rPr lang="en-US" sz="1600" b="1" dirty="0" smtClean="0">
                <a:cs typeface="Baskerville"/>
              </a:rPr>
              <a:t>RPV SUSY </a:t>
            </a:r>
            <a:r>
              <a:rPr lang="en-US" sz="1600" dirty="0" smtClean="0">
                <a:cs typeface="Baskerville"/>
              </a:rPr>
              <a:t>and/or  </a:t>
            </a:r>
            <a:r>
              <a:rPr lang="en-US" sz="1600" dirty="0" err="1" smtClean="0">
                <a:cs typeface="Baskerville"/>
              </a:rPr>
              <a:t>leptoquarks</a:t>
            </a:r>
            <a:r>
              <a:rPr lang="en-US" sz="1600" dirty="0" smtClean="0">
                <a:cs typeface="Baskerville"/>
              </a:rPr>
              <a:t> – may reside higher up</a:t>
            </a:r>
          </a:p>
          <a:p>
            <a:r>
              <a:rPr lang="en-US" sz="1600" dirty="0" smtClean="0">
                <a:cs typeface="Baskerville"/>
              </a:rPr>
              <a:t>…</a:t>
            </a:r>
          </a:p>
          <a:p>
            <a:endParaRPr lang="en-US" sz="1600" dirty="0" smtClean="0">
              <a:cs typeface="Baskerville"/>
            </a:endParaRPr>
          </a:p>
          <a:p>
            <a:r>
              <a:rPr lang="en-US" sz="1600" dirty="0" smtClean="0">
                <a:sym typeface="Wingdings"/>
              </a:rPr>
              <a:t>    </a:t>
            </a:r>
            <a:r>
              <a:rPr lang="en-US" sz="1600" dirty="0" smtClean="0">
                <a:cs typeface="Baskerville"/>
                <a:sym typeface="Wingdings"/>
              </a:rPr>
              <a:t>The H1 and ZEUS apparatus were basically well suited </a:t>
            </a:r>
          </a:p>
          <a:p>
            <a:r>
              <a:rPr lang="en-US" sz="1600" dirty="0" smtClean="0">
                <a:cs typeface="Baskerville"/>
                <a:sym typeface="Wingdings"/>
              </a:rPr>
              <a:t>    The machine had too low luminosity and running time    </a:t>
            </a:r>
          </a:p>
          <a:p>
            <a:endParaRPr lang="en-US" dirty="0" smtClean="0">
              <a:cs typeface="Baskerville"/>
              <a:sym typeface="Wingdings"/>
            </a:endParaRPr>
          </a:p>
          <a:p>
            <a:r>
              <a:rPr lang="en-US" dirty="0" smtClean="0">
                <a:cs typeface="Baskerville"/>
                <a:sym typeface="Wingdings"/>
              </a:rPr>
              <a:t> HEP needs a </a:t>
            </a:r>
            <a:r>
              <a:rPr lang="en-US" dirty="0" err="1" smtClean="0">
                <a:cs typeface="Baskerville"/>
                <a:sym typeface="Wingdings"/>
              </a:rPr>
              <a:t>TeV</a:t>
            </a:r>
            <a:r>
              <a:rPr lang="en-US" dirty="0" smtClean="0">
                <a:cs typeface="Baskerville"/>
                <a:sym typeface="Wingdings"/>
              </a:rPr>
              <a:t> energy scale machine with 100 times</a:t>
            </a:r>
          </a:p>
          <a:p>
            <a:r>
              <a:rPr lang="en-US" dirty="0" smtClean="0">
                <a:cs typeface="Baskerville"/>
                <a:sym typeface="Wingdings"/>
              </a:rPr>
              <a:t> higher luminosity than HERA to develop DIS physics </a:t>
            </a:r>
          </a:p>
          <a:p>
            <a:r>
              <a:rPr lang="en-US" dirty="0" smtClean="0">
                <a:cs typeface="Baskerville"/>
                <a:sym typeface="Wingdings"/>
              </a:rPr>
              <a:t> further and to complement the physics at the LHC. The</a:t>
            </a:r>
          </a:p>
          <a:p>
            <a:r>
              <a:rPr lang="en-US" dirty="0" smtClean="0">
                <a:cs typeface="Baskerville"/>
                <a:sym typeface="Wingdings"/>
              </a:rPr>
              <a:t> </a:t>
            </a:r>
            <a:r>
              <a:rPr lang="en-US" sz="1600" b="1" dirty="0" smtClean="0">
                <a:cs typeface="Baskerville"/>
                <a:sym typeface="Wingdings"/>
              </a:rPr>
              <a:t>Large Hadron Collider p and A beams offer a unique </a:t>
            </a:r>
          </a:p>
          <a:p>
            <a:r>
              <a:rPr lang="en-US" sz="1600" b="1" dirty="0" smtClean="0">
                <a:cs typeface="Baskerville"/>
                <a:sym typeface="Wingdings"/>
              </a:rPr>
              <a:t> opportunity to build a second </a:t>
            </a:r>
            <a:r>
              <a:rPr lang="en-US" sz="1600" b="1" dirty="0" err="1" smtClean="0">
                <a:cs typeface="Baskerville"/>
                <a:sym typeface="Wingdings"/>
              </a:rPr>
              <a:t>ep</a:t>
            </a:r>
            <a:r>
              <a:rPr lang="en-US" sz="1600" b="1" dirty="0" smtClean="0">
                <a:cs typeface="Baskerville"/>
                <a:sym typeface="Wingdings"/>
              </a:rPr>
              <a:t> and first </a:t>
            </a:r>
            <a:r>
              <a:rPr lang="en-US" sz="1600" b="1" dirty="0" err="1" smtClean="0">
                <a:cs typeface="Baskerville"/>
                <a:sym typeface="Wingdings"/>
              </a:rPr>
              <a:t>eA</a:t>
            </a:r>
            <a:r>
              <a:rPr lang="en-US" sz="1600" b="1" dirty="0" smtClean="0">
                <a:cs typeface="Baskerville"/>
                <a:sym typeface="Wingdings"/>
              </a:rPr>
              <a:t> collider</a:t>
            </a:r>
          </a:p>
          <a:p>
            <a:r>
              <a:rPr lang="en-US" dirty="0" smtClean="0">
                <a:cs typeface="Baskerville"/>
                <a:sym typeface="Wingdings"/>
              </a:rPr>
              <a:t> at the energy frontier</a:t>
            </a:r>
            <a:r>
              <a:rPr lang="en-US" dirty="0">
                <a:cs typeface="Baskerville"/>
                <a:sym typeface="Wingdings"/>
              </a:rPr>
              <a:t> </a:t>
            </a:r>
            <a:r>
              <a:rPr lang="en-US" sz="1600" dirty="0" smtClean="0">
                <a:cs typeface="Baskerville"/>
                <a:sym typeface="Wingdings"/>
              </a:rPr>
              <a:t>[discussed at DIS since Madison 2005]</a:t>
            </a:r>
            <a:endParaRPr lang="en-US" sz="1600" b="1" dirty="0" smtClean="0">
              <a:sym typeface="Wingdings"/>
            </a:endParaRPr>
          </a:p>
          <a:p>
            <a:r>
              <a:rPr lang="en-US" sz="1200" dirty="0" smtClean="0">
                <a:sym typeface="Wingdings"/>
              </a:rPr>
              <a:t>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69221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Interaction Region Developments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12" y="957911"/>
            <a:ext cx="4567384" cy="2953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2866" y="4080426"/>
            <a:ext cx="438291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Have optics compatible with LHC and β*=0.1m</a:t>
            </a:r>
          </a:p>
          <a:p>
            <a:r>
              <a:rPr lang="en-US" sz="1400" dirty="0" smtClean="0"/>
              <a:t>Head-on collisions mandatory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High synchrotron radiation load, dipole in detector</a:t>
            </a:r>
          </a:p>
          <a:p>
            <a:endParaRPr lang="en-US" sz="1400" dirty="0"/>
          </a:p>
          <a:p>
            <a:r>
              <a:rPr lang="en-US" sz="1400" b="1" dirty="0" smtClean="0"/>
              <a:t>Specification of Q1 – </a:t>
            </a:r>
            <a:r>
              <a:rPr lang="en-US" sz="1400" b="1" dirty="0" err="1" smtClean="0"/>
              <a:t>NbTi</a:t>
            </a:r>
            <a:r>
              <a:rPr lang="en-US" sz="1400" b="1" dirty="0" smtClean="0"/>
              <a:t> prototype ( with KEK?)</a:t>
            </a:r>
          </a:p>
          <a:p>
            <a:r>
              <a:rPr lang="en-US" sz="1400" dirty="0" smtClean="0"/>
              <a:t>Revisit SR (direct and backscattered), </a:t>
            </a:r>
          </a:p>
          <a:p>
            <a:r>
              <a:rPr lang="en-US" sz="1400" dirty="0" err="1"/>
              <a:t>M</a:t>
            </a:r>
            <a:r>
              <a:rPr lang="en-US" sz="1400" dirty="0" err="1" smtClean="0"/>
              <a:t>asks+collimators</a:t>
            </a:r>
            <a:endParaRPr lang="en-US" sz="1400" dirty="0" smtClean="0"/>
          </a:p>
          <a:p>
            <a:r>
              <a:rPr lang="en-US" sz="1400" dirty="0" smtClean="0"/>
              <a:t>Beam-beam dynamics and 3 beam operation studies</a:t>
            </a:r>
          </a:p>
          <a:p>
            <a:endParaRPr lang="en-US" sz="1400" dirty="0"/>
          </a:p>
          <a:p>
            <a:r>
              <a:rPr lang="en-US" sz="1400" dirty="0" err="1" smtClean="0"/>
              <a:t>Optimisation</a:t>
            </a:r>
            <a:r>
              <a:rPr lang="en-US" sz="1400" dirty="0" smtClean="0"/>
              <a:t>: HL-LHC uses IR2 quads to squeeze IR1</a:t>
            </a:r>
          </a:p>
          <a:p>
            <a:r>
              <a:rPr lang="en-US" sz="1100" dirty="0" smtClean="0"/>
              <a:t>(“ATS” achromatic telescopic squeeze) </a:t>
            </a:r>
            <a:r>
              <a:rPr lang="en-US" sz="1400" dirty="0" smtClean="0"/>
              <a:t> Start in IR3.</a:t>
            </a:r>
            <a:r>
              <a:rPr lang="en-US" sz="1100" dirty="0" smtClean="0"/>
              <a:t>?  </a:t>
            </a:r>
            <a:r>
              <a:rPr lang="en-US" sz="1100" dirty="0" err="1" smtClean="0"/>
              <a:t>R.Tomas</a:t>
            </a:r>
            <a:r>
              <a:rPr lang="en-US" sz="1100" dirty="0" smtClean="0"/>
              <a:t> et al. 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2658535"/>
            <a:ext cx="2823523" cy="1137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3267" y="1326288"/>
            <a:ext cx="35803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Beam pipe: in CDR 6m, Be, ANSYS calculations</a:t>
            </a:r>
          </a:p>
          <a:p>
            <a:endParaRPr lang="en-US" sz="1400" dirty="0"/>
          </a:p>
          <a:p>
            <a:r>
              <a:rPr lang="en-US" sz="1400" dirty="0" smtClean="0"/>
              <a:t>Composite material R+D, prototype, support..</a:t>
            </a:r>
          </a:p>
          <a:p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Essential for tracking, acceptance and Higgs</a:t>
            </a:r>
            <a:endParaRPr lang="en-US" sz="1400" dirty="0" smtClean="0"/>
          </a:p>
          <a:p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133" y="4080426"/>
            <a:ext cx="3004980" cy="22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4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noFill/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Baskerville"/>
                <a:cs typeface="Baskerville"/>
              </a:rPr>
              <a:t>LHeC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Baskerville"/>
                <a:cs typeface="Baskerville"/>
              </a:rPr>
              <a:t> Detector Overview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19336"/>
            <a:ext cx="9143999" cy="738664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Forward/backward asymmetry in energy deposited and thus in geometry and technology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Present dimensions: 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=14x9m</a:t>
            </a:r>
            <a:r>
              <a:rPr lang="en-US" sz="1400" b="1" baseline="29000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[CMS 21 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15m</a:t>
            </a:r>
            <a:r>
              <a:rPr lang="en-US" sz="1400" b="1" baseline="29000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, ATLAS 45 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25 m</a:t>
            </a:r>
            <a:r>
              <a:rPr lang="en-US" sz="1400" b="1" baseline="29000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Taggers at -62m (e),100m (γ,LR), -22.4m (γ,RR), +100m (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n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), +420m (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p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Baskerville"/>
              <a:ea typeface="Arial" charset="0"/>
              <a:cs typeface="Baskerville"/>
              <a:sym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9709" y="4052957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Tile Calorimeter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9709" y="3489739"/>
            <a:ext cx="2533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LAr</a:t>
            </a:r>
            <a:r>
              <a:rPr lang="en-US" sz="1400" dirty="0" smtClean="0">
                <a:solidFill>
                  <a:srgbClr val="000000"/>
                </a:solidFill>
              </a:rPr>
              <a:t> electromagnetic calorimeter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1" y="663851"/>
            <a:ext cx="8202099" cy="524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32294" y="5842337"/>
            <a:ext cx="3546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Detector option 1 for LR and full acceptance coverage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95114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976" y="150159"/>
            <a:ext cx="4026338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376092"/>
                </a:solidFill>
                <a:latin typeface="Baskerville"/>
                <a:cs typeface="Baskerville"/>
              </a:rPr>
              <a:t>Detector Magnets</a:t>
            </a:r>
            <a:endParaRPr lang="en-US" sz="3200" dirty="0">
              <a:solidFill>
                <a:srgbClr val="376092"/>
              </a:solidFill>
              <a:latin typeface="Baskerville"/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76" y="1232721"/>
            <a:ext cx="3817265" cy="2435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312" y="353349"/>
            <a:ext cx="4820531" cy="61455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483" y="4002690"/>
            <a:ext cx="3519676" cy="230832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Dipole (for head on LR) and</a:t>
            </a:r>
          </a:p>
          <a:p>
            <a:r>
              <a:rPr lang="en-US" dirty="0">
                <a:latin typeface="Baskerville"/>
                <a:cs typeface="Baskerville"/>
              </a:rPr>
              <a:t>s</a:t>
            </a:r>
            <a:r>
              <a:rPr lang="en-US" dirty="0" smtClean="0">
                <a:latin typeface="Baskerville"/>
                <a:cs typeface="Baskerville"/>
              </a:rPr>
              <a:t>olenoid in common cryostat,</a:t>
            </a:r>
          </a:p>
          <a:p>
            <a:r>
              <a:rPr lang="en-US" dirty="0">
                <a:latin typeface="Baskerville"/>
                <a:cs typeface="Baskerville"/>
              </a:rPr>
              <a:t>p</a:t>
            </a:r>
            <a:r>
              <a:rPr lang="en-US" dirty="0" smtClean="0">
                <a:latin typeface="Baskerville"/>
                <a:cs typeface="Baskerville"/>
              </a:rPr>
              <a:t>erhaps with electromagnetic </a:t>
            </a:r>
            <a:r>
              <a:rPr lang="en-US" dirty="0" err="1" smtClean="0">
                <a:latin typeface="Baskerville"/>
                <a:cs typeface="Baskerville"/>
              </a:rPr>
              <a:t>LAr</a:t>
            </a:r>
            <a:endParaRPr lang="en-US" dirty="0" smtClean="0">
              <a:latin typeface="Baskerville"/>
              <a:cs typeface="Baskerville"/>
            </a:endParaRP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3.5T field at </a:t>
            </a:r>
            <a:r>
              <a:rPr lang="en-US" sz="1400" dirty="0" smtClean="0">
                <a:latin typeface="Baskerville"/>
                <a:cs typeface="Baskerville"/>
              </a:rPr>
              <a:t>~</a:t>
            </a:r>
            <a:r>
              <a:rPr lang="en-US" dirty="0" smtClean="0">
                <a:latin typeface="Baskerville"/>
                <a:cs typeface="Baskerville"/>
              </a:rPr>
              <a:t>1m radius to house</a:t>
            </a:r>
          </a:p>
          <a:p>
            <a:r>
              <a:rPr lang="en-US" dirty="0" smtClean="0">
                <a:latin typeface="Baskerville"/>
                <a:cs typeface="Baskerville"/>
              </a:rPr>
              <a:t>a Silicon tracker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Based on ATLAS+CMS experience </a:t>
            </a:r>
          </a:p>
        </p:txBody>
      </p:sp>
    </p:spTree>
    <p:extLst>
      <p:ext uri="{BB962C8B-B14F-4D97-AF65-F5344CB8AC3E}">
        <p14:creationId xmlns:p14="http://schemas.microsoft.com/office/powerpoint/2010/main" val="259969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56" y="977275"/>
            <a:ext cx="8606811" cy="552682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 Silicon Tracker and </a:t>
            </a:r>
            <a:r>
              <a:rPr lang="en-US" sz="3200" dirty="0" smtClean="0">
                <a:solidFill>
                  <a:srgbClr val="008000"/>
                </a:solidFill>
                <a:latin typeface="Baskerville"/>
                <a:cs typeface="Baskerville"/>
              </a:rPr>
              <a:t>EM Calorimeter</a:t>
            </a:r>
            <a:endParaRPr lang="en-US" sz="32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843" y="810861"/>
            <a:ext cx="1941485" cy="1169551"/>
          </a:xfrm>
          <a:prstGeom prst="rect">
            <a:avLst/>
          </a:prstGeom>
          <a:solidFill>
            <a:schemeClr val="accent3">
              <a:lumMod val="20000"/>
              <a:lumOff val="80000"/>
              <a:alpha val="4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Transverse momentum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Δp</a:t>
            </a:r>
            <a:r>
              <a:rPr lang="en-US" sz="1400" baseline="-25000" dirty="0" smtClean="0">
                <a:solidFill>
                  <a:srgbClr val="000000"/>
                </a:solidFill>
                <a:latin typeface="Baskerville"/>
                <a:cs typeface="Baskerville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/p</a:t>
            </a:r>
            <a:r>
              <a:rPr lang="en-US" sz="1400" baseline="30000" dirty="0" smtClean="0">
                <a:solidFill>
                  <a:srgbClr val="000000"/>
                </a:solidFill>
                <a:latin typeface="Baskerville"/>
                <a:cs typeface="Baskerville"/>
              </a:rPr>
              <a:t>2</a:t>
            </a:r>
            <a:r>
              <a:rPr lang="en-US" sz="1400" baseline="-25000" dirty="0" smtClean="0">
                <a:solidFill>
                  <a:srgbClr val="000000"/>
                </a:solidFill>
                <a:latin typeface="Baskerville"/>
                <a:cs typeface="Baskerville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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 6 10</a:t>
            </a:r>
            <a:r>
              <a:rPr lang="en-US" sz="1400" baseline="300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-4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 GeV</a:t>
            </a:r>
            <a:r>
              <a:rPr lang="en-US" sz="1400" baseline="300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-1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transverse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impact parameter</a:t>
            </a:r>
          </a:p>
          <a:p>
            <a:r>
              <a:rPr lang="en-US" sz="1400" dirty="0" err="1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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 10μm</a:t>
            </a:r>
            <a:endParaRPr lang="en-US" sz="1400" dirty="0" smtClean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pic>
        <p:nvPicPr>
          <p:cNvPr id="5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8" y="4959555"/>
            <a:ext cx="103584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6118" y="6504101"/>
            <a:ext cx="796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LHeC</a:t>
            </a:r>
            <a:r>
              <a:rPr lang="en-US" b="1" dirty="0" smtClean="0"/>
              <a:t>-LHC: no pile-up, less radiation, smaller momenta apart from forward region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118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8000"/>
                </a:solidFill>
                <a:latin typeface="Baskerville"/>
                <a:cs typeface="Baskerville"/>
              </a:rPr>
              <a:t>Liquid Argon Electromagnetic Calorimeter </a:t>
            </a:r>
            <a:endParaRPr lang="en-US" sz="32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894" y="3764456"/>
            <a:ext cx="3999992" cy="2557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076353"/>
            <a:ext cx="4061372" cy="209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094828"/>
            <a:ext cx="6000307" cy="2669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1801" y="945931"/>
            <a:ext cx="2123086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Inside Coil</a:t>
            </a:r>
          </a:p>
          <a:p>
            <a:r>
              <a:rPr lang="en-US" dirty="0" smtClean="0">
                <a:latin typeface="Baskerville"/>
                <a:cs typeface="Baskerville"/>
              </a:rPr>
              <a:t>H1, ATLAS</a:t>
            </a:r>
          </a:p>
          <a:p>
            <a:r>
              <a:rPr lang="en-US" dirty="0">
                <a:latin typeface="Baskerville"/>
                <a:cs typeface="Baskerville"/>
              </a:rPr>
              <a:t>e</a:t>
            </a:r>
            <a:r>
              <a:rPr lang="en-US" dirty="0" smtClean="0">
                <a:latin typeface="Baskerville"/>
                <a:cs typeface="Baskerville"/>
              </a:rPr>
              <a:t>xperience.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Barrel: </a:t>
            </a:r>
            <a:r>
              <a:rPr lang="en-US" sz="1400" dirty="0" err="1" smtClean="0">
                <a:latin typeface="Baskerville"/>
                <a:cs typeface="Baskerville"/>
              </a:rPr>
              <a:t>Pb</a:t>
            </a:r>
            <a:r>
              <a:rPr lang="en-US" sz="1400" dirty="0" smtClean="0">
                <a:latin typeface="Baskerville"/>
                <a:cs typeface="Baskerville"/>
              </a:rPr>
              <a:t>, 20 X</a:t>
            </a:r>
            <a:r>
              <a:rPr lang="en-US" sz="1400" baseline="-25000" dirty="0" smtClean="0">
                <a:latin typeface="Baskerville"/>
                <a:cs typeface="Baskerville"/>
              </a:rPr>
              <a:t>0</a:t>
            </a:r>
            <a:r>
              <a:rPr lang="en-US" sz="1400" dirty="0" smtClean="0">
                <a:latin typeface="Baskerville"/>
                <a:cs typeface="Baskerville"/>
              </a:rPr>
              <a:t> , 11m</a:t>
            </a:r>
            <a:r>
              <a:rPr lang="en-US" sz="1400" baseline="30000" dirty="0" smtClean="0">
                <a:latin typeface="Baskerville"/>
                <a:cs typeface="Baskerville"/>
              </a:rPr>
              <a:t>3</a:t>
            </a:r>
          </a:p>
          <a:p>
            <a:endParaRPr lang="en-US" sz="1400" dirty="0" smtClean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      fwd/</a:t>
            </a:r>
            <a:r>
              <a:rPr lang="en-US" sz="1400" dirty="0" err="1" smtClean="0">
                <a:latin typeface="Baskerville"/>
                <a:cs typeface="Baskerville"/>
              </a:rPr>
              <a:t>bwd</a:t>
            </a:r>
            <a:r>
              <a:rPr lang="en-US" sz="1400" dirty="0" smtClean="0">
                <a:latin typeface="Baskerville"/>
                <a:cs typeface="Baskerville"/>
              </a:rPr>
              <a:t> inserts:</a:t>
            </a:r>
          </a:p>
          <a:p>
            <a:endParaRPr lang="en-US" sz="1400" baseline="30000" dirty="0" smtClean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FEC: Si -W,  30 X</a:t>
            </a:r>
            <a:r>
              <a:rPr lang="en-US" sz="1400" baseline="-25000" dirty="0" smtClean="0">
                <a:latin typeface="Baskerville"/>
                <a:cs typeface="Baskerville"/>
              </a:rPr>
              <a:t>0 </a:t>
            </a:r>
            <a:r>
              <a:rPr lang="en-US" sz="1400" dirty="0" smtClean="0">
                <a:latin typeface="Baskerville"/>
                <a:cs typeface="Baskerville"/>
              </a:rPr>
              <a:t>,0.3m</a:t>
            </a:r>
            <a:r>
              <a:rPr lang="en-US" sz="1400" baseline="30000" dirty="0" smtClean="0">
                <a:latin typeface="Baskerville"/>
                <a:cs typeface="Baskerville"/>
              </a:rPr>
              <a:t>3</a:t>
            </a:r>
          </a:p>
          <a:p>
            <a:endParaRPr lang="en-US" sz="1400" baseline="30000" dirty="0" smtClean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BEC: Si -</a:t>
            </a:r>
            <a:r>
              <a:rPr lang="en-US" sz="1400" dirty="0" err="1" smtClean="0">
                <a:latin typeface="Baskerville"/>
                <a:cs typeface="Baskerville"/>
              </a:rPr>
              <a:t>Pb</a:t>
            </a:r>
            <a:r>
              <a:rPr lang="en-US" sz="1400" dirty="0" smtClean="0">
                <a:latin typeface="Baskerville"/>
                <a:cs typeface="Baskerville"/>
              </a:rPr>
              <a:t>, 25 X</a:t>
            </a:r>
            <a:r>
              <a:rPr lang="en-US" sz="1400" baseline="-25000" dirty="0" smtClean="0">
                <a:latin typeface="Baskerville"/>
                <a:cs typeface="Baskerville"/>
              </a:rPr>
              <a:t>0</a:t>
            </a:r>
            <a:r>
              <a:rPr lang="en-US" sz="1400" dirty="0" smtClean="0">
                <a:latin typeface="Baskerville"/>
                <a:cs typeface="Baskerville"/>
              </a:rPr>
              <a:t>,0.3m</a:t>
            </a:r>
            <a:r>
              <a:rPr lang="en-US" sz="1400" baseline="30000" dirty="0" smtClean="0">
                <a:latin typeface="Baskerville"/>
                <a:cs typeface="Baskerville"/>
              </a:rPr>
              <a:t>3</a:t>
            </a:r>
            <a:endParaRPr lang="en-US" sz="1400" baseline="-25000" dirty="0">
              <a:latin typeface="Baskerville"/>
              <a:cs typeface="Baskervil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4776" y="6173077"/>
            <a:ext cx="1957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GEANT4 Simulation</a:t>
            </a:r>
            <a:endParaRPr lang="en-US" sz="16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92812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189" y="3862552"/>
            <a:ext cx="4246705" cy="2501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chemeClr val="bg2">
                    <a:lumMod val="50000"/>
                  </a:schemeClr>
                </a:solidFill>
                <a:latin typeface="Baskerville"/>
                <a:cs typeface="Baskerville"/>
              </a:rPr>
              <a:t>Hadronic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Baskerville"/>
                <a:cs typeface="Baskerville"/>
              </a:rPr>
              <a:t> Tile Calorimeter 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8505" y="810861"/>
            <a:ext cx="29123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Outside Coil:  flux return </a:t>
            </a:r>
          </a:p>
          <a:p>
            <a:r>
              <a:rPr lang="en-US" sz="1600" dirty="0" smtClean="0">
                <a:latin typeface="Baskerville"/>
                <a:cs typeface="Baskerville"/>
              </a:rPr>
              <a:t>Modular. </a:t>
            </a:r>
            <a:r>
              <a:rPr lang="en-US" sz="1600" dirty="0">
                <a:latin typeface="Baskerville"/>
                <a:cs typeface="Baskerville"/>
              </a:rPr>
              <a:t> </a:t>
            </a:r>
            <a:r>
              <a:rPr lang="en-US" sz="1600" dirty="0" smtClean="0">
                <a:latin typeface="Baskerville"/>
                <a:cs typeface="Baskerville"/>
              </a:rPr>
              <a:t>ATLAS experience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114484" y="6363576"/>
            <a:ext cx="3938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Combined GEANT4 Calorimeter Simulation</a:t>
            </a:r>
            <a:endParaRPr lang="en-US" sz="1600" dirty="0">
              <a:latin typeface="Baskerville"/>
              <a:cs typeface="Baskervill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3" y="1003524"/>
            <a:ext cx="5077090" cy="4216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091" y="1734191"/>
            <a:ext cx="1983071" cy="19543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0595" y="2162297"/>
            <a:ext cx="4573889" cy="1964945"/>
          </a:xfrm>
          <a:prstGeom prst="rect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13" y="5406160"/>
            <a:ext cx="4818349" cy="12959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055" y="5690111"/>
            <a:ext cx="57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+5.9m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724189" y="5690111"/>
            <a:ext cx="549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-3.6m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372941" y="5267660"/>
            <a:ext cx="662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R=2.6m</a:t>
            </a:r>
            <a:endParaRPr lang="en-US" sz="1200" dirty="0"/>
          </a:p>
        </p:txBody>
      </p:sp>
      <p:cxnSp>
        <p:nvCxnSpPr>
          <p:cNvPr id="19" name="Straight Connector 18"/>
          <p:cNvCxnSpPr/>
          <p:nvPr/>
        </p:nvCxnSpPr>
        <p:spPr>
          <a:xfrm rot="5400000" flipH="1" flipV="1">
            <a:off x="2594000" y="6054145"/>
            <a:ext cx="1295970" cy="1588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121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9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35695"/>
            <a:ext cx="8915400" cy="668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6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HE_LHC%20option3_80km_UnderLake.pdf"/>
          <p:cNvPicPr/>
          <p:nvPr/>
        </p:nvPicPr>
        <p:blipFill>
          <a:blip r:embed="rId2" cstate="print"/>
          <a:srcRect l="535" t="6667" r="2890"/>
          <a:stretch>
            <a:fillRect/>
          </a:stretch>
        </p:blipFill>
        <p:spPr>
          <a:xfrm>
            <a:off x="393329" y="280737"/>
            <a:ext cx="8269408" cy="5935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1368" y="6430211"/>
            <a:ext cx="8057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LHeC</a:t>
            </a:r>
            <a:r>
              <a:rPr lang="en-US" dirty="0" smtClean="0"/>
              <a:t> is an upgrade of the LHC, to operate with it, and not the next world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1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-27215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Summary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9054" y="670593"/>
            <a:ext cx="6417254" cy="190821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LHeC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has a unique physics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programme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(QCD, Higgs, BSM, HI).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It has a rich synergy with the LHC, </a:t>
            </a: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SPL,ESS..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and links NP and PP.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now published design report moved the dream of a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TeV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scale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lectron-hadron collider to the “real axis” (SB). It can be done. The</a:t>
            </a:r>
          </a:p>
          <a:p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LHeC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is the only new collider for CERN which can live with the LHC.</a:t>
            </a:r>
          </a:p>
          <a:p>
            <a:endParaRPr lang="en-US" sz="1400" dirty="0"/>
          </a:p>
          <a:p>
            <a:r>
              <a:rPr lang="en-US" sz="1400" dirty="0" smtClean="0"/>
              <a:t>           Many thanks to CERN, </a:t>
            </a:r>
            <a:r>
              <a:rPr lang="en-US" sz="1400" dirty="0" err="1" smtClean="0"/>
              <a:t>NuPECC</a:t>
            </a:r>
            <a:r>
              <a:rPr lang="en-US" sz="1400" dirty="0" smtClean="0"/>
              <a:t>, ECFA and to the expanding </a:t>
            </a:r>
            <a:r>
              <a:rPr lang="en-US" sz="1400" dirty="0" err="1" smtClean="0"/>
              <a:t>LHeC</a:t>
            </a:r>
            <a:r>
              <a:rPr lang="en-US" sz="1400" dirty="0" smtClean="0"/>
              <a:t> Group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42" y="3051867"/>
            <a:ext cx="8391071" cy="35158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4428" y="672766"/>
            <a:ext cx="1256248" cy="1200329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“Energy frontier,</a:t>
            </a:r>
          </a:p>
          <a:p>
            <a:r>
              <a:rPr lang="en-US" sz="1200" dirty="0" smtClean="0"/>
              <a:t>Precision,</a:t>
            </a:r>
          </a:p>
          <a:p>
            <a:r>
              <a:rPr lang="en-US" sz="1200" dirty="0" smtClean="0"/>
              <a:t>QCD,</a:t>
            </a:r>
          </a:p>
          <a:p>
            <a:r>
              <a:rPr lang="en-US" sz="1200" dirty="0" smtClean="0"/>
              <a:t>QGP”</a:t>
            </a:r>
          </a:p>
          <a:p>
            <a:r>
              <a:rPr lang="en-US" sz="1200" dirty="0" smtClean="0"/>
              <a:t>Tatsuya </a:t>
            </a:r>
            <a:r>
              <a:rPr lang="en-US" sz="1200" dirty="0" err="1" smtClean="0"/>
              <a:t>Nakada</a:t>
            </a:r>
            <a:endParaRPr lang="en-US" sz="1200" dirty="0" smtClean="0"/>
          </a:p>
          <a:p>
            <a:r>
              <a:rPr lang="en-US" sz="1200" dirty="0" smtClean="0"/>
              <a:t>Cracow 9/12 ESG</a:t>
            </a:r>
            <a:endParaRPr lang="en-US" sz="1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362094" y="888522"/>
            <a:ext cx="308428" cy="9071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89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Backup slides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36432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d_sche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5" y="437444"/>
            <a:ext cx="8088032" cy="5178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465" y="6024223"/>
            <a:ext cx="8098303" cy="646331"/>
          </a:xfrm>
          <a:prstGeom prst="rect">
            <a:avLst/>
          </a:prstGeom>
          <a:solidFill>
            <a:srgbClr val="0000FF">
              <a:alpha val="36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60 </a:t>
            </a:r>
            <a:r>
              <a:rPr lang="en-US" dirty="0" err="1" smtClean="0"/>
              <a:t>GeV</a:t>
            </a:r>
            <a:r>
              <a:rPr lang="en-US" dirty="0" smtClean="0"/>
              <a:t> electron beam energy, L= 10</a:t>
            </a:r>
            <a:r>
              <a:rPr lang="en-US" baseline="30000" dirty="0" smtClean="0"/>
              <a:t>33 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, √s=1.3 </a:t>
            </a:r>
            <a:r>
              <a:rPr lang="en-US" dirty="0" err="1" smtClean="0"/>
              <a:t>TeV</a:t>
            </a:r>
            <a:r>
              <a:rPr lang="en-US" dirty="0" smtClean="0"/>
              <a:t>: Q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max</a:t>
            </a:r>
            <a:r>
              <a:rPr lang="en-US" dirty="0" smtClean="0"/>
              <a:t> 10</a:t>
            </a:r>
            <a:r>
              <a:rPr lang="en-US" baseline="30000" dirty="0" smtClean="0"/>
              <a:t>6</a:t>
            </a:r>
            <a:r>
              <a:rPr lang="en-US" dirty="0" smtClean="0"/>
              <a:t> GeV</a:t>
            </a:r>
            <a:r>
              <a:rPr lang="en-US" baseline="30000" dirty="0" smtClean="0"/>
              <a:t>2</a:t>
            </a:r>
            <a:r>
              <a:rPr lang="en-US" dirty="0" smtClean="0"/>
              <a:t>, 10</a:t>
            </a:r>
            <a:r>
              <a:rPr lang="en-US" baseline="30000" dirty="0" smtClean="0"/>
              <a:t>-6</a:t>
            </a:r>
            <a:r>
              <a:rPr lang="en-US" dirty="0" smtClean="0"/>
              <a:t> &lt; x&lt; 1</a:t>
            </a:r>
          </a:p>
          <a:p>
            <a:r>
              <a:rPr lang="en-US" dirty="0" smtClean="0"/>
              <a:t>Recirculating </a:t>
            </a:r>
            <a:r>
              <a:rPr lang="en-US" dirty="0" err="1" smtClean="0"/>
              <a:t>linac</a:t>
            </a:r>
            <a:r>
              <a:rPr lang="en-US" dirty="0" smtClean="0"/>
              <a:t> (2 * 1km, 2*60 cavity </a:t>
            </a:r>
            <a:r>
              <a:rPr lang="en-US" dirty="0" err="1" smtClean="0"/>
              <a:t>cryo</a:t>
            </a:r>
            <a:r>
              <a:rPr lang="en-US" dirty="0" smtClean="0"/>
              <a:t> modules, 3 passes, P &lt; 100 MW, ERL)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97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ATLAS Higgs projections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368" y="1425223"/>
            <a:ext cx="5886116" cy="4557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96" y="6268267"/>
            <a:ext cx="2948405" cy="391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1372" y="6268267"/>
            <a:ext cx="2564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Updated in October 2012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79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Precision Measurements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" y="1739900"/>
            <a:ext cx="8049721" cy="29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78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err="1"/>
              <a:t>l</a:t>
            </a:r>
            <a:r>
              <a:rPr lang="en-US" dirty="0" err="1" smtClean="0"/>
              <a:t>inac</a:t>
            </a:r>
            <a:r>
              <a:rPr lang="en-US" dirty="0" smtClean="0"/>
              <a:t> e</a:t>
            </a:r>
            <a:r>
              <a:rPr lang="en-US" baseline="30000" dirty="0" smtClean="0"/>
              <a:t>+</a:t>
            </a:r>
            <a:r>
              <a:rPr lang="en-US" dirty="0" smtClean="0"/>
              <a:t> source options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28" y="980728"/>
            <a:ext cx="8928992" cy="4525963"/>
          </a:xfrm>
        </p:spPr>
        <p:txBody>
          <a:bodyPr/>
          <a:lstStyle/>
          <a:p>
            <a:r>
              <a:rPr lang="en-US" dirty="0" smtClean="0"/>
              <a:t>recycle e+ together with energy, multiple use,</a:t>
            </a:r>
          </a:p>
          <a:p>
            <a:pPr marL="457200" lvl="1" indent="0">
              <a:buNone/>
            </a:pPr>
            <a:r>
              <a:rPr lang="en-US" sz="3200" dirty="0" smtClean="0"/>
              <a:t>damping ring in </a:t>
            </a:r>
            <a:r>
              <a:rPr lang="en-US" sz="3200" dirty="0"/>
              <a:t>S</a:t>
            </a:r>
            <a:r>
              <a:rPr lang="en-US" sz="3200" dirty="0" smtClean="0"/>
              <a:t>PS tunnel w </a:t>
            </a:r>
            <a:r>
              <a:rPr lang="en-US" sz="3200" dirty="0" smtClean="0">
                <a:latin typeface="Symbol" pitchFamily="18" charset="2"/>
              </a:rPr>
              <a:t>t</a:t>
            </a:r>
            <a:r>
              <a:rPr lang="en-US" sz="3200" baseline="-25000" dirty="0" smtClean="0">
                <a:latin typeface="Symbol" pitchFamily="18" charset="2"/>
                <a:sym typeface="Symbol"/>
              </a:rPr>
              <a:t></a:t>
            </a:r>
            <a:r>
              <a:rPr lang="en-US" sz="3200" dirty="0" smtClean="0"/>
              <a:t>~2 </a:t>
            </a:r>
            <a:r>
              <a:rPr lang="en-US" sz="3200" dirty="0" err="1" smtClean="0"/>
              <a:t>ms</a:t>
            </a:r>
            <a:r>
              <a:rPr lang="en-US" sz="3200" dirty="0" smtClean="0"/>
              <a:t> </a:t>
            </a:r>
          </a:p>
          <a:p>
            <a:r>
              <a:rPr lang="en-US" dirty="0" smtClean="0"/>
              <a:t>Compton ring, Compton ERL, coherent pair production, or </a:t>
            </a:r>
            <a:r>
              <a:rPr lang="en-US" sz="3200" dirty="0" err="1" smtClean="0"/>
              <a:t>undulator</a:t>
            </a:r>
            <a:r>
              <a:rPr lang="en-US" sz="3200" dirty="0" smtClean="0"/>
              <a:t> for high-energy beam</a:t>
            </a:r>
          </a:p>
          <a:p>
            <a:r>
              <a:rPr lang="en-US" dirty="0" smtClean="0"/>
              <a:t>3-ring transformer &amp; cooling scheme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54308"/>
            <a:ext cx="3456384" cy="3103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7705" y="5777681"/>
            <a:ext cx="3474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  <a:r>
              <a:rPr lang="en-US" sz="2400" dirty="0" smtClean="0"/>
              <a:t>ccumulator ring (</a:t>
            </a:r>
            <a:r>
              <a:rPr lang="en-US" sz="2400" i="1" dirty="0" smtClean="0"/>
              <a:t>N</a:t>
            </a:r>
            <a:r>
              <a:rPr lang="en-US" sz="2400" dirty="0" smtClean="0"/>
              <a:t> turns)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288978" y="4968465"/>
            <a:ext cx="3336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fast cooling ring (</a:t>
            </a:r>
            <a:r>
              <a:rPr lang="en-US" sz="2400" i="1" dirty="0" smtClean="0"/>
              <a:t>N</a:t>
            </a:r>
            <a:r>
              <a:rPr lang="en-US" sz="2400" dirty="0" smtClean="0"/>
              <a:t> turns)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302482" y="4380085"/>
            <a:ext cx="317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extraction ring (</a:t>
            </a:r>
            <a:r>
              <a:rPr lang="en-US" sz="2400" i="1" dirty="0" smtClean="0"/>
              <a:t>N</a:t>
            </a:r>
            <a:r>
              <a:rPr lang="en-US" sz="2400" dirty="0" smtClean="0"/>
              <a:t> turns)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438305" y="1900692"/>
            <a:ext cx="1495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(Y. Papaphilippou)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412317" y="6532935"/>
            <a:ext cx="948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(E. </a:t>
            </a:r>
            <a:r>
              <a:rPr lang="en-US" sz="1400" dirty="0" err="1" smtClean="0"/>
              <a:t>Bulyak</a:t>
            </a:r>
            <a:r>
              <a:rPr lang="en-US" sz="1400" dirty="0" smtClean="0"/>
              <a:t>)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589725" y="3277254"/>
            <a:ext cx="11925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(H. Braun, </a:t>
            </a:r>
          </a:p>
          <a:p>
            <a:r>
              <a:rPr lang="en-US" sz="1400" dirty="0" smtClean="0"/>
              <a:t>E. </a:t>
            </a:r>
            <a:r>
              <a:rPr lang="en-US" sz="1400" dirty="0" err="1" smtClean="0"/>
              <a:t>Bulyak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T. Omori,</a:t>
            </a:r>
          </a:p>
          <a:p>
            <a:r>
              <a:rPr lang="en-US" sz="1400" dirty="0" smtClean="0"/>
              <a:t>V. Yakimenko)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740352" y="1607714"/>
            <a:ext cx="1021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(D. Schulte)</a:t>
            </a:r>
            <a:endParaRPr lang="en-GB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838" y="75699"/>
            <a:ext cx="803274" cy="4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1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ERL Test Facilities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818100" y="4629835"/>
            <a:ext cx="292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BNL 704 MHz cavity (20 MV/m </a:t>
            </a:r>
            <a:r>
              <a:rPr lang="en-US" sz="1200" dirty="0" smtClean="0"/>
              <a:t>with</a:t>
            </a:r>
          </a:p>
          <a:p>
            <a:r>
              <a:rPr lang="en-US" sz="1200" dirty="0" smtClean="0"/>
              <a:t> high Q0 demonstrated</a:t>
            </a:r>
            <a:r>
              <a:rPr lang="en-US" sz="1200" dirty="0"/>
              <a:t>)</a:t>
            </a:r>
          </a:p>
        </p:txBody>
      </p:sp>
      <p:graphicFrame>
        <p:nvGraphicFramePr>
          <p:cNvPr id="83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976506"/>
              </p:ext>
            </p:extLst>
          </p:nvPr>
        </p:nvGraphicFramePr>
        <p:xfrm>
          <a:off x="81643" y="2485572"/>
          <a:ext cx="8918703" cy="3597945"/>
        </p:xfrm>
        <a:graphic>
          <a:graphicData uri="http://schemas.openxmlformats.org/drawingml/2006/table">
            <a:tbl>
              <a:tblPr/>
              <a:tblGrid>
                <a:gridCol w="1052849"/>
                <a:gridCol w="1098626"/>
                <a:gridCol w="952426"/>
                <a:gridCol w="916283"/>
                <a:gridCol w="1048727"/>
                <a:gridCol w="1048007"/>
                <a:gridCol w="1048007"/>
                <a:gridCol w="876889"/>
                <a:gridCol w="876889"/>
              </a:tblGrid>
              <a:tr h="81882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IHEP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ERL-TF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HZB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BERLinPro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BINP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Peking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FEL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BNL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ERL-TF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KEK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cERL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Daresbury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ALICE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JAERI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CERN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ERL-TF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39407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35 MeV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100 MeV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11-40 MeV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30 MeV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20 MeV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245 MeV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10 MeV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17 MeV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300 MeV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71262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1.3 GHz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9 cell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1.3 GHz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180 MHz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1.3 GHz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9-cell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704 MHz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5-cell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1.3 GHz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9-cell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1.3 GHz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9-cell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500 MHz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721 MHz</a:t>
                      </a:r>
                      <a:b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</a:b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2x4x5 cell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3782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10 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100 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30 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50 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50-500 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10-100 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13 µA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5-40 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2-6 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9407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60 pC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10-77 pC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0.9-2.2 nC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60 pC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0.5-5 nC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77 pC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80 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pC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400 pC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500 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pC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39407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 pass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1-2 pass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4 passes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 pass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 pass 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2 passes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 pass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 pass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2 passes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4825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under construction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planned / construction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operating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under construction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under construction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operating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operating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first ideas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83936" y="6431643"/>
            <a:ext cx="722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E.Jensen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175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1889" y="217955"/>
            <a:ext cx="5274235" cy="680508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CDR - Time Schedule</a:t>
            </a:r>
            <a:r>
              <a:rPr lang="en-US" sz="4000" dirty="0" smtClean="0">
                <a:solidFill>
                  <a:srgbClr val="008000"/>
                </a:solidFill>
              </a:rPr>
              <a:t>*</a:t>
            </a:r>
            <a:r>
              <a:rPr lang="en-US" baseline="30000" dirty="0" smtClean="0">
                <a:solidFill>
                  <a:srgbClr val="008000"/>
                </a:solidFill>
              </a:rPr>
              <a:t>)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624" y="1032934"/>
            <a:ext cx="5977500" cy="3483439"/>
          </a:xfrm>
          <a:prstGeom prst="rect">
            <a:avLst/>
          </a:prstGeom>
        </p:spPr>
      </p:pic>
      <p:pic>
        <p:nvPicPr>
          <p:cNvPr id="3" name="Image 0" descr="FigureX-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49412" y="3212353"/>
            <a:ext cx="4198470" cy="318246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12234" y="4917494"/>
            <a:ext cx="43524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r>
              <a:rPr lang="en-US" dirty="0" smtClean="0"/>
              <a:t> is to operate synchronous with HL-LHC</a:t>
            </a:r>
          </a:p>
          <a:p>
            <a:endParaRPr lang="en-US" dirty="0" smtClean="0"/>
          </a:p>
          <a:p>
            <a:r>
              <a:rPr lang="en-US" dirty="0" smtClean="0"/>
              <a:t>LS3 requires 2-3 years for ATLAS+. It is the </a:t>
            </a:r>
          </a:p>
          <a:p>
            <a:r>
              <a:rPr lang="en-US" dirty="0" smtClean="0"/>
              <a:t>one extended time period, which will allow</a:t>
            </a:r>
          </a:p>
          <a:p>
            <a:r>
              <a:rPr lang="en-US" dirty="0"/>
              <a:t>i</a:t>
            </a:r>
            <a:r>
              <a:rPr lang="en-US" dirty="0" smtClean="0"/>
              <a:t>nstallation and connection of </a:t>
            </a:r>
            <a:r>
              <a:rPr lang="en-US" dirty="0" err="1" smtClean="0"/>
              <a:t>LHeC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042" y="1247128"/>
            <a:ext cx="21852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installation</a:t>
            </a:r>
          </a:p>
          <a:p>
            <a:r>
              <a:rPr lang="en-US" dirty="0"/>
              <a:t>s</a:t>
            </a:r>
            <a:r>
              <a:rPr lang="en-US" dirty="0" smtClean="0"/>
              <a:t>tudy for IP2, reuse</a:t>
            </a:r>
          </a:p>
          <a:p>
            <a:r>
              <a:rPr lang="en-US" dirty="0" smtClean="0"/>
              <a:t>of L3 magnet as</a:t>
            </a:r>
          </a:p>
          <a:p>
            <a:r>
              <a:rPr lang="en-US" dirty="0"/>
              <a:t>s</a:t>
            </a:r>
            <a:r>
              <a:rPr lang="en-US" dirty="0" smtClean="0"/>
              <a:t>upport for </a:t>
            </a:r>
            <a:r>
              <a:rPr lang="en-US" dirty="0" err="1" smtClean="0"/>
              <a:t>LHeC</a:t>
            </a:r>
            <a:r>
              <a:rPr lang="en-US" dirty="0" smtClean="0"/>
              <a:t>. </a:t>
            </a:r>
          </a:p>
          <a:p>
            <a:r>
              <a:rPr lang="en-US" dirty="0" smtClean="0"/>
              <a:t>Estimated 30 months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43964" y="6488668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*) LS3 </a:t>
            </a:r>
            <a:r>
              <a:rPr lang="en-US" sz="1400" dirty="0" smtClean="0">
                <a:solidFill>
                  <a:srgbClr val="008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8000"/>
                </a:solidFill>
              </a:rPr>
              <a:t> schedule most likely shifted by +2 years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ICHEP LHeC Max Klein 7.7.2012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8021-CC59-CD4F-86F9-02366857CF7B}" type="slidenum">
              <a:rPr lang="en-US" smtClean="0"/>
              <a:t>44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3648"/>
            <a:ext cx="1181415" cy="72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86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06028" cy="6858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In-medium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Hadronisation</a:t>
            </a:r>
            <a:endParaRPr lang="en-US" sz="32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5621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148" y="3580719"/>
            <a:ext cx="5791880" cy="136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22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4148" y="1695277"/>
            <a:ext cx="5791880" cy="147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912191" y="839304"/>
            <a:ext cx="73483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_tradnl" sz="1600" dirty="0" err="1" smtClean="0"/>
              <a:t>The</a:t>
            </a:r>
            <a:r>
              <a:rPr lang="es-ES_tradnl" sz="1600" dirty="0" smtClean="0"/>
              <a:t> </a:t>
            </a:r>
            <a:r>
              <a:rPr lang="es-ES_tradnl" sz="1600" dirty="0" err="1"/>
              <a:t>study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particle</a:t>
            </a:r>
            <a:r>
              <a:rPr lang="es-ES_tradnl" sz="1600" dirty="0"/>
              <a:t> </a:t>
            </a:r>
            <a:r>
              <a:rPr lang="es-ES_tradnl" sz="1600" dirty="0" err="1"/>
              <a:t>production</a:t>
            </a:r>
            <a:r>
              <a:rPr lang="es-ES_tradnl" sz="1600" dirty="0"/>
              <a:t> in </a:t>
            </a:r>
            <a:r>
              <a:rPr lang="es-ES_tradnl" sz="1600" dirty="0" err="1"/>
              <a:t>eA</a:t>
            </a:r>
            <a:r>
              <a:rPr lang="es-ES_tradnl" sz="1600" dirty="0"/>
              <a:t> (</a:t>
            </a:r>
            <a:r>
              <a:rPr lang="es-ES_tradnl" sz="1600" dirty="0" err="1"/>
              <a:t>fragmentation</a:t>
            </a:r>
            <a:r>
              <a:rPr lang="es-ES_tradnl" sz="1600" dirty="0"/>
              <a:t> </a:t>
            </a:r>
            <a:r>
              <a:rPr lang="es-ES_tradnl" sz="1600" dirty="0" err="1"/>
              <a:t>functions</a:t>
            </a:r>
            <a:r>
              <a:rPr lang="es-ES_tradnl" sz="1600" dirty="0"/>
              <a:t> </a:t>
            </a:r>
            <a:r>
              <a:rPr lang="es-ES_tradnl" sz="1600" dirty="0" err="1"/>
              <a:t>and</a:t>
            </a:r>
            <a:r>
              <a:rPr lang="es-ES_tradnl" sz="1600" dirty="0"/>
              <a:t> </a:t>
            </a:r>
            <a:r>
              <a:rPr lang="es-ES_tradnl" sz="1600" dirty="0" err="1"/>
              <a:t>hadrochemistry</a:t>
            </a:r>
            <a:r>
              <a:rPr lang="es-ES_tradnl" sz="1600" dirty="0"/>
              <a:t>)</a:t>
            </a:r>
            <a:r>
              <a:rPr lang="es-ES_tradnl" sz="1600" dirty="0" smtClean="0"/>
              <a:t> </a:t>
            </a:r>
          </a:p>
          <a:p>
            <a:r>
              <a:rPr lang="es-ES_tradnl" sz="1600" dirty="0" err="1" smtClean="0"/>
              <a:t>allows</a:t>
            </a:r>
            <a:r>
              <a:rPr lang="es-ES_tradnl" sz="1600" dirty="0" smtClean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study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space</a:t>
            </a:r>
            <a:r>
              <a:rPr lang="es-ES_tradnl" sz="1600" dirty="0"/>
              <a:t>-time </a:t>
            </a:r>
            <a:r>
              <a:rPr lang="es-ES_tradnl" sz="1600" dirty="0" err="1"/>
              <a:t>picture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 smtClean="0"/>
              <a:t>hadronisation</a:t>
            </a:r>
            <a:r>
              <a:rPr lang="es-ES_tradnl" sz="1600" dirty="0" smtClean="0"/>
              <a:t> (</a:t>
            </a:r>
            <a:r>
              <a:rPr lang="es-ES_tradnl" sz="1600" dirty="0" err="1" smtClean="0"/>
              <a:t>the</a:t>
            </a:r>
            <a:r>
              <a:rPr lang="es-ES_tradnl" sz="1600" dirty="0" smtClean="0"/>
              <a:t> final </a:t>
            </a:r>
            <a:r>
              <a:rPr lang="es-ES_tradnl" sz="1600" dirty="0" err="1" smtClean="0"/>
              <a:t>phase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of</a:t>
            </a:r>
            <a:r>
              <a:rPr lang="es-ES_tradnl" sz="1600" dirty="0" smtClean="0"/>
              <a:t> QGP).  </a:t>
            </a:r>
            <a:endParaRPr lang="es-ES_tradnl" sz="1600" dirty="0"/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9043" y="1976783"/>
            <a:ext cx="235007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Low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energy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  <a:latin typeface="Symbol" pitchFamily="-111" charset="2"/>
                <a:sym typeface="Symbol" pitchFamily="-111" charset="2"/>
              </a:rPr>
              <a:t>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):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need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of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hadronization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inside</a:t>
            </a:r>
            <a:r>
              <a:rPr lang="es-ES_tradnl" sz="16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Parton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propagation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: pt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broadening</a:t>
            </a:r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Hadron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formation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attenuation</a:t>
            </a:r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 smtClean="0">
                <a:solidFill>
                  <a:schemeClr val="accent2">
                    <a:lumMod val="50000"/>
                  </a:schemeClr>
                </a:solidFill>
              </a:rPr>
              <a:t>High</a:t>
            </a:r>
            <a:r>
              <a:rPr lang="es-ES_tradnl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energy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  <a:latin typeface="Symbol" pitchFamily="-111" charset="2"/>
                <a:sym typeface="Symbol" pitchFamily="-111" charset="2"/>
              </a:rPr>
              <a:t>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):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partonic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evolution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altered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in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nuclear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medium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304800" y="5459104"/>
            <a:ext cx="861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600" b="1" dirty="0" smtClean="0"/>
              <a:t> </a:t>
            </a:r>
            <a:r>
              <a:rPr lang="es-ES_tradnl" sz="1600" b="1" dirty="0" err="1" smtClean="0"/>
              <a:t>LHeC</a:t>
            </a:r>
            <a:r>
              <a:rPr lang="es-ES_tradnl" sz="1600" b="1" dirty="0" smtClean="0"/>
              <a:t> : 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study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transition</a:t>
            </a:r>
            <a:r>
              <a:rPr lang="es-ES_tradnl" sz="1600" b="1" dirty="0"/>
              <a:t> </a:t>
            </a:r>
            <a:r>
              <a:rPr lang="es-ES_tradnl" sz="1600" b="1" dirty="0" err="1"/>
              <a:t>from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small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to</a:t>
            </a:r>
            <a:r>
              <a:rPr lang="es-ES_tradnl" sz="1600" b="1" dirty="0"/>
              <a:t> </a:t>
            </a:r>
            <a:r>
              <a:rPr lang="es-ES_tradnl" sz="1600" b="1" dirty="0" err="1"/>
              <a:t>high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energies</a:t>
            </a:r>
            <a:r>
              <a:rPr lang="es-ES_tradnl" sz="1600" b="1" dirty="0" smtClean="0"/>
              <a:t> in </a:t>
            </a:r>
            <a:r>
              <a:rPr lang="es-ES_tradnl" sz="1600" b="1" dirty="0" err="1" smtClean="0"/>
              <a:t>much</a:t>
            </a:r>
            <a:r>
              <a:rPr lang="es-ES_tradnl" sz="1600" b="1" dirty="0" smtClean="0"/>
              <a:t> extended </a:t>
            </a:r>
            <a:r>
              <a:rPr lang="es-ES_tradnl" sz="1600" b="1" dirty="0" err="1" smtClean="0"/>
              <a:t>range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wrt</a:t>
            </a:r>
            <a:r>
              <a:rPr lang="es-ES_tradnl" sz="1600" b="1" dirty="0" smtClean="0"/>
              <a:t>. </a:t>
            </a:r>
            <a:r>
              <a:rPr lang="es-ES_tradnl" sz="1600" b="1" dirty="0" err="1" smtClean="0"/>
              <a:t>fixed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target</a:t>
            </a:r>
            <a:r>
              <a:rPr lang="es-ES_tradnl" sz="1600" b="1" dirty="0" smtClean="0"/>
              <a:t> data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testing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energy</a:t>
            </a:r>
            <a:r>
              <a:rPr lang="es-ES_tradnl" sz="1600" b="1" dirty="0"/>
              <a:t> </a:t>
            </a:r>
            <a:r>
              <a:rPr lang="es-ES_tradnl" sz="1600" b="1" dirty="0" err="1"/>
              <a:t>loss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mechanism</a:t>
            </a:r>
            <a:r>
              <a:rPr lang="es-ES_tradnl" sz="1600" b="1" dirty="0" smtClean="0"/>
              <a:t> crucial </a:t>
            </a:r>
            <a:r>
              <a:rPr lang="es-ES_tradnl" sz="1600" b="1" dirty="0" err="1" smtClean="0"/>
              <a:t>for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understanding</a:t>
            </a:r>
            <a:r>
              <a:rPr lang="es-ES_tradnl" sz="1600" b="1" dirty="0"/>
              <a:t> </a:t>
            </a:r>
            <a:r>
              <a:rPr lang="es-ES_tradnl" sz="1600" b="1" dirty="0" err="1"/>
              <a:t>of</a:t>
            </a:r>
            <a:r>
              <a:rPr lang="es-ES_tradnl" sz="1600" b="1" dirty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medium</a:t>
            </a:r>
            <a:r>
              <a:rPr lang="es-ES_tradnl" sz="1600" b="1" dirty="0"/>
              <a:t> </a:t>
            </a:r>
            <a:r>
              <a:rPr lang="es-ES_tradnl" sz="1600" b="1" dirty="0" err="1"/>
              <a:t>produced</a:t>
            </a:r>
            <a:r>
              <a:rPr lang="es-ES_tradnl" sz="1600" b="1" dirty="0"/>
              <a:t> in </a:t>
            </a:r>
            <a:r>
              <a:rPr lang="es-ES_tradnl" sz="1600" b="1" dirty="0" smtClean="0"/>
              <a:t>HIC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detailed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study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of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heavy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quark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hadronisation</a:t>
            </a:r>
            <a:r>
              <a:rPr lang="es-ES_tradnl" sz="1600" b="1" dirty="0" smtClean="0"/>
              <a:t>  …</a:t>
            </a:r>
            <a:endParaRPr lang="es-ES_tradnl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28" y="5023150"/>
            <a:ext cx="1295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W.Brooks</a:t>
            </a:r>
            <a:r>
              <a:rPr lang="en-US" sz="1000" dirty="0" smtClean="0"/>
              <a:t>, Divonne09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03517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834306"/>
            <a:ext cx="5486400" cy="3737694"/>
          </a:xfrm>
          <a:prstGeom prst="rect">
            <a:avLst/>
          </a:prstGeom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627470"/>
            <a:ext cx="2066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ctangular Callout 19"/>
          <p:cNvSpPr>
            <a:spLocks noChangeArrowheads="1"/>
          </p:cNvSpPr>
          <p:nvPr/>
        </p:nvSpPr>
        <p:spPr bwMode="auto">
          <a:xfrm>
            <a:off x="4648200" y="838200"/>
            <a:ext cx="1676400" cy="685800"/>
          </a:xfrm>
          <a:prstGeom prst="wedgeRectCallout">
            <a:avLst>
              <a:gd name="adj1" fmla="val 60306"/>
              <a:gd name="adj2" fmla="val 190218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318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LR </a:t>
            </a:r>
            <a:r>
              <a:rPr lang="en-US" sz="3200" dirty="0" err="1" smtClean="0">
                <a:latin typeface="Baskerville"/>
                <a:cs typeface="Baskerville"/>
              </a:rPr>
              <a:t>LHeC</a:t>
            </a:r>
            <a:r>
              <a:rPr lang="en-US" sz="3200" dirty="0" smtClean="0">
                <a:latin typeface="Baskerville"/>
                <a:cs typeface="Baskerville"/>
              </a:rPr>
              <a:t> IR layout &amp; SC IR </a:t>
            </a:r>
            <a:r>
              <a:rPr lang="en-US" sz="3200" dirty="0" err="1" smtClean="0">
                <a:latin typeface="Baskerville"/>
                <a:cs typeface="Baskerville"/>
              </a:rPr>
              <a:t>quadrupoles</a:t>
            </a:r>
            <a:endParaRPr lang="en-US" sz="3200" dirty="0" smtClean="0">
              <a:latin typeface="Baskerville"/>
              <a:cs typeface="Baskerville"/>
            </a:endParaRPr>
          </a:p>
        </p:txBody>
      </p:sp>
      <p:pic>
        <p:nvPicPr>
          <p:cNvPr id="9319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71625"/>
            <a:ext cx="20097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Rectangular Callout 8"/>
          <p:cNvSpPr>
            <a:spLocks noChangeArrowheads="1"/>
          </p:cNvSpPr>
          <p:nvPr/>
        </p:nvSpPr>
        <p:spPr bwMode="auto">
          <a:xfrm>
            <a:off x="4343400" y="3886200"/>
            <a:ext cx="914400" cy="914400"/>
          </a:xfrm>
          <a:prstGeom prst="wedgeRectCallout">
            <a:avLst>
              <a:gd name="adj1" fmla="val -26690"/>
              <a:gd name="adj2" fmla="val -118759"/>
            </a:avLst>
          </a:prstGeom>
          <a:solidFill>
            <a:srgbClr val="66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Non-colliding proton beam</a:t>
            </a:r>
          </a:p>
        </p:txBody>
      </p:sp>
      <p:sp>
        <p:nvSpPr>
          <p:cNvPr id="93192" name="Rectangular Callout 9"/>
          <p:cNvSpPr>
            <a:spLocks noChangeArrowheads="1"/>
          </p:cNvSpPr>
          <p:nvPr/>
        </p:nvSpPr>
        <p:spPr bwMode="auto">
          <a:xfrm>
            <a:off x="152400" y="3886200"/>
            <a:ext cx="1295400" cy="533400"/>
          </a:xfrm>
          <a:prstGeom prst="wedgeRectCallout">
            <a:avLst>
              <a:gd name="adj1" fmla="val 23144"/>
              <a:gd name="adj2" fmla="val -141069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colliding proton beam</a:t>
            </a:r>
          </a:p>
        </p:txBody>
      </p:sp>
      <p:sp>
        <p:nvSpPr>
          <p:cNvPr id="93193" name="Rectangular Callout 10"/>
          <p:cNvSpPr>
            <a:spLocks noChangeArrowheads="1"/>
          </p:cNvSpPr>
          <p:nvPr/>
        </p:nvSpPr>
        <p:spPr bwMode="auto">
          <a:xfrm>
            <a:off x="2514600" y="2971800"/>
            <a:ext cx="914400" cy="533400"/>
          </a:xfrm>
          <a:prstGeom prst="wedgeRectCallout">
            <a:avLst>
              <a:gd name="adj1" fmla="val 71130"/>
              <a:gd name="adj2" fmla="val -27806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Electron beam</a:t>
            </a:r>
          </a:p>
        </p:txBody>
      </p:sp>
      <p:sp>
        <p:nvSpPr>
          <p:cNvPr id="93194" name="Rectangular Callout 11"/>
          <p:cNvSpPr>
            <a:spLocks noChangeArrowheads="1"/>
          </p:cNvSpPr>
          <p:nvPr/>
        </p:nvSpPr>
        <p:spPr bwMode="auto">
          <a:xfrm>
            <a:off x="2438400" y="990600"/>
            <a:ext cx="1295400" cy="457200"/>
          </a:xfrm>
          <a:prstGeom prst="wedgeRectCallout">
            <a:avLst>
              <a:gd name="adj1" fmla="val -27556"/>
              <a:gd name="adj2" fmla="val 138009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Synchrotron radiation</a:t>
            </a:r>
          </a:p>
        </p:txBody>
      </p:sp>
      <p:sp>
        <p:nvSpPr>
          <p:cNvPr id="93195" name="Rectangle 5"/>
          <p:cNvSpPr>
            <a:spLocks noChangeArrowheads="1"/>
          </p:cNvSpPr>
          <p:nvPr/>
        </p:nvSpPr>
        <p:spPr bwMode="auto">
          <a:xfrm>
            <a:off x="228600" y="5430728"/>
            <a:ext cx="495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Baskerville"/>
                <a:cs typeface="Baskerville"/>
              </a:rPr>
              <a:t>High-gradient SC IR </a:t>
            </a:r>
            <a:r>
              <a:rPr lang="en-US" dirty="0" err="1">
                <a:solidFill>
                  <a:srgbClr val="000000"/>
                </a:solidFill>
                <a:latin typeface="Baskerville"/>
                <a:cs typeface="Baskerville"/>
              </a:rPr>
              <a:t>quadrupoles</a:t>
            </a:r>
            <a:r>
              <a:rPr lang="en-US" dirty="0">
                <a:solidFill>
                  <a:srgbClr val="000000"/>
                </a:solidFill>
                <a:latin typeface="Baskerville"/>
                <a:cs typeface="Baskerville"/>
              </a:rPr>
              <a:t> based on Nb</a:t>
            </a:r>
            <a:r>
              <a:rPr lang="en-US" baseline="-25000" dirty="0">
                <a:solidFill>
                  <a:srgbClr val="000000"/>
                </a:solidFill>
                <a:latin typeface="Baskerville"/>
                <a:cs typeface="Baskerville"/>
              </a:rPr>
              <a:t>3</a:t>
            </a:r>
            <a:r>
              <a:rPr lang="en-US" dirty="0">
                <a:solidFill>
                  <a:srgbClr val="000000"/>
                </a:solidFill>
                <a:latin typeface="Baskerville"/>
                <a:cs typeface="Baskerville"/>
              </a:rPr>
              <a:t>Sn for colliding proton beam with common low-</a:t>
            </a:r>
            <a:r>
              <a:rPr lang="en-US" dirty="0" smtClean="0">
                <a:solidFill>
                  <a:srgbClr val="000000"/>
                </a:solidFill>
                <a:latin typeface="Baskerville"/>
                <a:cs typeface="Baskerville"/>
              </a:rPr>
              <a:t>field</a:t>
            </a:r>
            <a:endParaRPr lang="en-US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cxnSp>
        <p:nvCxnSpPr>
          <p:cNvPr id="93197" name="Straight Arrow Connector 15"/>
          <p:cNvCxnSpPr>
            <a:cxnSpLocks noChangeShapeType="1"/>
          </p:cNvCxnSpPr>
          <p:nvPr/>
        </p:nvCxnSpPr>
        <p:spPr bwMode="auto">
          <a:xfrm flipV="1">
            <a:off x="914400" y="3048000"/>
            <a:ext cx="457200" cy="2286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198" name="Straight Arrow Connector 20"/>
          <p:cNvCxnSpPr>
            <a:cxnSpLocks noChangeShapeType="1"/>
          </p:cNvCxnSpPr>
          <p:nvPr/>
        </p:nvCxnSpPr>
        <p:spPr bwMode="auto">
          <a:xfrm rot="16200000" flipV="1">
            <a:off x="3810000" y="3429000"/>
            <a:ext cx="457200" cy="3048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199" name="Rectangular Callout 23"/>
          <p:cNvSpPr>
            <a:spLocks noChangeArrowheads="1"/>
          </p:cNvSpPr>
          <p:nvPr/>
        </p:nvSpPr>
        <p:spPr bwMode="auto">
          <a:xfrm>
            <a:off x="2209800" y="4267200"/>
            <a:ext cx="1295400" cy="304800"/>
          </a:xfrm>
          <a:prstGeom prst="wedgeRectCallout">
            <a:avLst>
              <a:gd name="adj1" fmla="val -41083"/>
              <a:gd name="adj2" fmla="val -182866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Inner triplets</a:t>
            </a:r>
          </a:p>
        </p:txBody>
      </p:sp>
      <p:sp>
        <p:nvSpPr>
          <p:cNvPr id="93200" name="Rectangular Callout 25"/>
          <p:cNvSpPr>
            <a:spLocks noChangeArrowheads="1"/>
          </p:cNvSpPr>
          <p:nvPr/>
        </p:nvSpPr>
        <p:spPr bwMode="auto">
          <a:xfrm>
            <a:off x="4648200" y="838200"/>
            <a:ext cx="1676400" cy="685800"/>
          </a:xfrm>
          <a:prstGeom prst="wedgeRectCallout">
            <a:avLst>
              <a:gd name="adj1" fmla="val -165653"/>
              <a:gd name="adj2" fmla="val 1169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3201" name="Rectangular Callout 27"/>
          <p:cNvSpPr>
            <a:spLocks noChangeArrowheads="1"/>
          </p:cNvSpPr>
          <p:nvPr/>
        </p:nvSpPr>
        <p:spPr bwMode="auto">
          <a:xfrm>
            <a:off x="4648200" y="838200"/>
            <a:ext cx="1676400" cy="685800"/>
          </a:xfrm>
          <a:prstGeom prst="wedgeRectCallout">
            <a:avLst>
              <a:gd name="adj1" fmla="val 173162"/>
              <a:gd name="adj2" fmla="val 193519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Arial" charset="0"/>
              </a:rPr>
              <a:t>Exit hole for electrons &amp; non-colliding protons</a:t>
            </a:r>
          </a:p>
        </p:txBody>
      </p:sp>
      <p:sp>
        <p:nvSpPr>
          <p:cNvPr id="93202" name="Right Brace 18"/>
          <p:cNvSpPr>
            <a:spLocks/>
          </p:cNvSpPr>
          <p:nvPr/>
        </p:nvSpPr>
        <p:spPr bwMode="auto">
          <a:xfrm>
            <a:off x="2438400" y="1524000"/>
            <a:ext cx="304800" cy="91440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3203" name="Rectangular Callout 21"/>
          <p:cNvSpPr>
            <a:spLocks noChangeArrowheads="1"/>
          </p:cNvSpPr>
          <p:nvPr/>
        </p:nvSpPr>
        <p:spPr bwMode="auto">
          <a:xfrm>
            <a:off x="2209800" y="4267200"/>
            <a:ext cx="1295400" cy="304800"/>
          </a:xfrm>
          <a:prstGeom prst="wedgeRectCallout">
            <a:avLst>
              <a:gd name="adj1" fmla="val 55343"/>
              <a:gd name="adj2" fmla="val -196259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Inner triplets</a:t>
            </a:r>
          </a:p>
        </p:txBody>
      </p:sp>
      <p:sp>
        <p:nvSpPr>
          <p:cNvPr id="93204" name="Rectangle 6"/>
          <p:cNvSpPr>
            <a:spLocks noChangeArrowheads="1"/>
          </p:cNvSpPr>
          <p:nvPr/>
        </p:nvSpPr>
        <p:spPr bwMode="auto">
          <a:xfrm>
            <a:off x="8534400" y="31242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Q1</a:t>
            </a:r>
          </a:p>
        </p:txBody>
      </p:sp>
      <p:sp>
        <p:nvSpPr>
          <p:cNvPr id="93205" name="Rectangle 6"/>
          <p:cNvSpPr>
            <a:spLocks noChangeArrowheads="1"/>
          </p:cNvSpPr>
          <p:nvPr/>
        </p:nvSpPr>
        <p:spPr bwMode="auto">
          <a:xfrm>
            <a:off x="6400800" y="31242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Q2</a:t>
            </a:r>
          </a:p>
        </p:txBody>
      </p:sp>
      <p:sp>
        <p:nvSpPr>
          <p:cNvPr id="93206" name="Rectangle 6"/>
          <p:cNvSpPr>
            <a:spLocks noChangeArrowheads="1"/>
          </p:cNvSpPr>
          <p:nvPr/>
        </p:nvSpPr>
        <p:spPr bwMode="auto">
          <a:xfrm>
            <a:off x="1600200" y="22860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Q2</a:t>
            </a:r>
          </a:p>
        </p:txBody>
      </p:sp>
      <p:sp>
        <p:nvSpPr>
          <p:cNvPr id="93207" name="Rectangle 6"/>
          <p:cNvSpPr>
            <a:spLocks noChangeArrowheads="1"/>
          </p:cNvSpPr>
          <p:nvPr/>
        </p:nvSpPr>
        <p:spPr bwMode="auto">
          <a:xfrm>
            <a:off x="2057400" y="32004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Q1</a:t>
            </a:r>
          </a:p>
        </p:txBody>
      </p:sp>
      <p:graphicFrame>
        <p:nvGraphicFramePr>
          <p:cNvPr id="32" name="Group 81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010291331"/>
              </p:ext>
            </p:extLst>
          </p:nvPr>
        </p:nvGraphicFramePr>
        <p:xfrm>
          <a:off x="5334000" y="3733800"/>
          <a:ext cx="3810000" cy="2052639"/>
        </p:xfrm>
        <a:graphic>
          <a:graphicData uri="http://schemas.openxmlformats.org/drawingml/2006/table">
            <a:tbl>
              <a:tblPr/>
              <a:tblGrid>
                <a:gridCol w="1981200"/>
                <a:gridCol w="1828800"/>
              </a:tblGrid>
              <a:tr h="1107612"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Nb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Sn (HFM46): 5700 A, 175 T/m, 4.7 T at 82% on LL (4 layers), 4.2 K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Nb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Sn (HFM46): 8600 A, 311 T/m, at 83% LL, 4.2 K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533"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46 mm (half) ap., 63 mm beam sep.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23 mm ap.. 87 mm beam sep.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494"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0.5 T, 25 T/m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0.09 T, 9 T/m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48300" y="6427688"/>
            <a:ext cx="3484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As shown by F. Zimmermann at Chamonix12</a:t>
            </a:r>
            <a:endParaRPr lang="en-US" sz="14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07825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791" y="376718"/>
            <a:ext cx="1181415" cy="728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3826" y="6162261"/>
            <a:ext cx="45370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Baskerville"/>
                <a:cs typeface="Baskerville"/>
              </a:rPr>
              <a:t>About 180 Experimentalists and Theorists from 60 Institutes</a:t>
            </a:r>
          </a:p>
          <a:p>
            <a:r>
              <a:rPr lang="en-US" sz="1200" dirty="0" smtClean="0">
                <a:latin typeface="Baskerville"/>
                <a:cs typeface="Baskerville"/>
              </a:rPr>
              <a:t>Tentative</a:t>
            </a:r>
            <a:r>
              <a:rPr lang="en-US" sz="1200" b="1" dirty="0" smtClean="0">
                <a:latin typeface="Baskerville"/>
                <a:cs typeface="Baskerville"/>
              </a:rPr>
              <a:t> list of those who contributed to the CDR</a:t>
            </a:r>
            <a:endParaRPr lang="en-US" sz="1200" b="1" dirty="0"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3118" y="6131484"/>
            <a:ext cx="2009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Baskerville"/>
                <a:cs typeface="Baskerville"/>
              </a:rPr>
              <a:t>Supported by </a:t>
            </a:r>
          </a:p>
          <a:p>
            <a:r>
              <a:rPr lang="en-US" sz="1400" dirty="0" smtClean="0">
                <a:solidFill>
                  <a:srgbClr val="1F497D"/>
                </a:solidFill>
                <a:latin typeface="Baskerville"/>
                <a:cs typeface="Baskerville"/>
              </a:rPr>
              <a:t>CERN, ECFA, </a:t>
            </a:r>
            <a:r>
              <a:rPr lang="en-US" sz="1400" dirty="0" err="1" smtClean="0">
                <a:solidFill>
                  <a:srgbClr val="1F497D"/>
                </a:solidFill>
                <a:latin typeface="Baskerville"/>
                <a:cs typeface="Baskerville"/>
              </a:rPr>
              <a:t>NuPECC</a:t>
            </a:r>
            <a:r>
              <a:rPr lang="en-US" sz="1400" dirty="0" smtClean="0">
                <a:solidFill>
                  <a:srgbClr val="1F497D"/>
                </a:solidFill>
                <a:latin typeface="Baskerville"/>
                <a:cs typeface="Baskerville"/>
              </a:rPr>
              <a:t> </a:t>
            </a:r>
            <a:endParaRPr lang="en-US" sz="1400" dirty="0">
              <a:solidFill>
                <a:srgbClr val="1F497D"/>
              </a:solidFill>
              <a:latin typeface="Baskerville"/>
              <a:cs typeface="Baskervil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182" y="356464"/>
            <a:ext cx="226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F497D"/>
                </a:solidFill>
                <a:latin typeface="Baskerville"/>
                <a:cs typeface="Baskerville"/>
              </a:rPr>
              <a:t>http://</a:t>
            </a:r>
            <a:r>
              <a:rPr lang="en-US" sz="2000" dirty="0" err="1" smtClean="0">
                <a:solidFill>
                  <a:srgbClr val="1F497D"/>
                </a:solidFill>
                <a:latin typeface="Baskerville"/>
                <a:cs typeface="Baskerville"/>
              </a:rPr>
              <a:t>cern.ch/lhec</a:t>
            </a:r>
            <a:endParaRPr lang="en-US" sz="2000" dirty="0">
              <a:solidFill>
                <a:srgbClr val="1F497D"/>
              </a:solidFill>
              <a:latin typeface="Baskerville"/>
              <a:cs typeface="Baskervil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" y="1105313"/>
            <a:ext cx="8458200" cy="490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143" y="282222"/>
            <a:ext cx="8536214" cy="114300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UK Accelerator Engagement</a:t>
            </a:r>
            <a:br>
              <a:rPr lang="en-US" sz="3200" dirty="0" smtClean="0">
                <a:latin typeface="Avenir Heavy"/>
                <a:cs typeface="Avenir Heavy"/>
              </a:rPr>
            </a:b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14" y="1915081"/>
            <a:ext cx="31473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Topics of joint interest and priority</a:t>
            </a:r>
          </a:p>
          <a:p>
            <a:r>
              <a:rPr lang="en-US" sz="1600" b="1" dirty="0" smtClean="0"/>
              <a:t>Meeting ASTEC/CI 5.9.12 at CERN</a:t>
            </a: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9479" y="3093695"/>
            <a:ext cx="4192236" cy="3323987"/>
          </a:xfrm>
          <a:prstGeom prst="rect">
            <a:avLst/>
          </a:prstGeom>
          <a:solidFill>
            <a:schemeClr val="accent3">
              <a:lumMod val="40000"/>
              <a:lumOff val="60000"/>
              <a:alpha val="3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Electron source for TF</a:t>
            </a:r>
          </a:p>
          <a:p>
            <a:endParaRPr lang="en-US" sz="1400" dirty="0"/>
          </a:p>
          <a:p>
            <a:r>
              <a:rPr lang="en-US" sz="1400" dirty="0" smtClean="0"/>
              <a:t>Design of IR, Optics for p beams, </a:t>
            </a:r>
            <a:r>
              <a:rPr lang="en-US" sz="1400" dirty="0" err="1" smtClean="0"/>
              <a:t>synrad</a:t>
            </a:r>
            <a:r>
              <a:rPr lang="en-US" sz="1400" dirty="0" smtClean="0"/>
              <a:t> tracking</a:t>
            </a:r>
          </a:p>
          <a:p>
            <a:endParaRPr lang="en-US" sz="1400" dirty="0"/>
          </a:p>
          <a:p>
            <a:r>
              <a:rPr lang="en-US" sz="1400" dirty="0" smtClean="0"/>
              <a:t>Test facility design (OPAC fellow)</a:t>
            </a:r>
          </a:p>
          <a:p>
            <a:endParaRPr lang="en-US" sz="1400" dirty="0"/>
          </a:p>
          <a:p>
            <a:r>
              <a:rPr lang="en-US" sz="1400" dirty="0" err="1" smtClean="0"/>
              <a:t>Sc</a:t>
            </a:r>
            <a:r>
              <a:rPr lang="en-US" sz="1400" dirty="0" smtClean="0"/>
              <a:t> cavity design, coupler, HOM damper, tuner..</a:t>
            </a:r>
          </a:p>
          <a:p>
            <a:endParaRPr lang="en-US" sz="1400" dirty="0" smtClean="0"/>
          </a:p>
          <a:p>
            <a:r>
              <a:rPr lang="en-US" sz="1400" dirty="0" smtClean="0"/>
              <a:t>Instrumentation for TF…</a:t>
            </a:r>
          </a:p>
          <a:p>
            <a:endParaRPr lang="en-US" sz="1400" dirty="0"/>
          </a:p>
          <a:p>
            <a:r>
              <a:rPr lang="en-US" sz="1400" dirty="0" smtClean="0"/>
              <a:t>With only somewhat reduced priority: beam dynamics,</a:t>
            </a:r>
          </a:p>
          <a:p>
            <a:r>
              <a:rPr lang="en-US" sz="1400" dirty="0"/>
              <a:t>p</a:t>
            </a:r>
            <a:r>
              <a:rPr lang="en-US" sz="1400" dirty="0" smtClean="0"/>
              <a:t>ositron source, magnets .. 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b="1" dirty="0" smtClean="0"/>
              <a:t>Preparation of </a:t>
            </a:r>
            <a:r>
              <a:rPr lang="en-US" sz="1400" b="1" dirty="0" err="1" smtClean="0"/>
              <a:t>MoU</a:t>
            </a:r>
            <a:r>
              <a:rPr lang="en-US" sz="1400" dirty="0" smtClean="0"/>
              <a:t>, with view also to other partners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3808761" y="1314782"/>
            <a:ext cx="5126596" cy="2893100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err="1"/>
              <a:t>Deepa</a:t>
            </a:r>
            <a:r>
              <a:rPr lang="en-GB" sz="1400" dirty="0"/>
              <a:t> Angal-Kalinin</a:t>
            </a:r>
            <a:r>
              <a:rPr lang="en-GB" sz="1400" baseline="30000" dirty="0"/>
              <a:t>1</a:t>
            </a:r>
            <a:r>
              <a:rPr lang="en-GB" sz="1400" dirty="0"/>
              <a:t>, Robert Appleby</a:t>
            </a:r>
            <a:r>
              <a:rPr lang="en-GB" sz="1400" baseline="30000" dirty="0"/>
              <a:t>5</a:t>
            </a:r>
            <a:r>
              <a:rPr lang="en-GB" sz="1400" dirty="0"/>
              <a:t>, Ian Bailey</a:t>
            </a:r>
            <a:r>
              <a:rPr lang="en-GB" sz="1400" baseline="30000" dirty="0"/>
              <a:t>3</a:t>
            </a:r>
            <a:r>
              <a:rPr lang="en-GB" sz="1400" dirty="0"/>
              <a:t>, Steve Buckley</a:t>
            </a:r>
            <a:r>
              <a:rPr lang="en-GB" sz="1400" baseline="30000" dirty="0"/>
              <a:t>1</a:t>
            </a:r>
            <a:r>
              <a:rPr lang="en-GB" sz="1400" dirty="0"/>
              <a:t>, Graeme Burt</a:t>
            </a:r>
            <a:r>
              <a:rPr lang="en-GB" sz="1400" baseline="30000" dirty="0"/>
              <a:t>3</a:t>
            </a:r>
            <a:r>
              <a:rPr lang="en-GB" sz="1400" dirty="0"/>
              <a:t>, Neil Bliss</a:t>
            </a:r>
            <a:r>
              <a:rPr lang="en-GB" sz="1400" baseline="30000" dirty="0"/>
              <a:t>2</a:t>
            </a:r>
            <a:r>
              <a:rPr lang="en-GB" sz="1400" dirty="0"/>
              <a:t>, </a:t>
            </a:r>
            <a:r>
              <a:rPr lang="en-GB" sz="1400" dirty="0" err="1"/>
              <a:t>Swapan</a:t>
            </a:r>
            <a:r>
              <a:rPr lang="en-GB" sz="1400" dirty="0"/>
              <a:t> Chattopadhyay</a:t>
            </a:r>
            <a:r>
              <a:rPr lang="en-GB" sz="1400" baseline="30000" dirty="0"/>
              <a:t>3,4,5</a:t>
            </a:r>
            <a:r>
              <a:rPr lang="en-GB" sz="1400" dirty="0"/>
              <a:t>, Jim Clarke</a:t>
            </a:r>
            <a:r>
              <a:rPr lang="en-GB" sz="1400" baseline="30000" dirty="0"/>
              <a:t>1</a:t>
            </a:r>
            <a:r>
              <a:rPr lang="en-GB" sz="1400" dirty="0"/>
              <a:t>, Peter Corlett</a:t>
            </a:r>
            <a:r>
              <a:rPr lang="en-GB" sz="1400" baseline="30000" dirty="0"/>
              <a:t>1</a:t>
            </a:r>
            <a:r>
              <a:rPr lang="en-GB" sz="1400" dirty="0"/>
              <a:t>, Philippe Goudket</a:t>
            </a:r>
            <a:r>
              <a:rPr lang="en-GB" sz="1400" baseline="30000" dirty="0"/>
              <a:t>1</a:t>
            </a:r>
            <a:r>
              <a:rPr lang="en-GB" sz="1400" dirty="0"/>
              <a:t>, Andy Goulden</a:t>
            </a:r>
            <a:r>
              <a:rPr lang="en-GB" sz="1400" baseline="30000" dirty="0"/>
              <a:t>1</a:t>
            </a:r>
            <a:r>
              <a:rPr lang="en-GB" sz="1400" dirty="0"/>
              <a:t>, Joe Herbert</a:t>
            </a:r>
            <a:r>
              <a:rPr lang="en-GB" sz="1400" baseline="30000" dirty="0"/>
              <a:t>1</a:t>
            </a:r>
            <a:r>
              <a:rPr lang="en-GB" sz="1400" dirty="0"/>
              <a:t>, Kai Hock</a:t>
            </a:r>
            <a:r>
              <a:rPr lang="en-GB" sz="1400" baseline="30000" dirty="0"/>
              <a:t>4</a:t>
            </a:r>
            <a:r>
              <a:rPr lang="en-GB" sz="1400" dirty="0"/>
              <a:t>, Frank Jackson</a:t>
            </a:r>
            <a:r>
              <a:rPr lang="en-GB" sz="1400" baseline="30000" dirty="0"/>
              <a:t>1</a:t>
            </a:r>
            <a:r>
              <a:rPr lang="en-GB" sz="1400" dirty="0"/>
              <a:t>, Steve Jamison</a:t>
            </a:r>
            <a:r>
              <a:rPr lang="en-GB" sz="1400" baseline="30000" dirty="0"/>
              <a:t>1</a:t>
            </a:r>
            <a:r>
              <a:rPr lang="en-GB" sz="1400" dirty="0"/>
              <a:t>, James Jones</a:t>
            </a:r>
            <a:r>
              <a:rPr lang="en-GB" sz="1400" baseline="30000" dirty="0"/>
              <a:t>1</a:t>
            </a:r>
            <a:r>
              <a:rPr lang="en-GB" sz="1400" dirty="0"/>
              <a:t>, Lee Jones</a:t>
            </a:r>
            <a:r>
              <a:rPr lang="en-GB" sz="1400" baseline="30000" dirty="0"/>
              <a:t>1</a:t>
            </a:r>
            <a:r>
              <a:rPr lang="en-GB" sz="1400" dirty="0"/>
              <a:t>, Alexander Kalinin</a:t>
            </a:r>
            <a:r>
              <a:rPr lang="en-GB" sz="1400" baseline="30000" dirty="0"/>
              <a:t>1</a:t>
            </a:r>
            <a:r>
              <a:rPr lang="en-GB" sz="1400" dirty="0"/>
              <a:t>, Oleg Malyshev</a:t>
            </a:r>
            <a:r>
              <a:rPr lang="en-GB" sz="1400" baseline="30000" dirty="0"/>
              <a:t>1</a:t>
            </a:r>
            <a:r>
              <a:rPr lang="en-GB" sz="1400" dirty="0"/>
              <a:t>, Neil Marks</a:t>
            </a:r>
            <a:r>
              <a:rPr lang="en-GB" sz="1400" baseline="30000" dirty="0"/>
              <a:t>1</a:t>
            </a:r>
            <a:r>
              <a:rPr lang="en-GB" sz="1400" dirty="0"/>
              <a:t>, Peter McIntosh</a:t>
            </a:r>
            <a:r>
              <a:rPr lang="en-GB" sz="1400" baseline="30000" dirty="0"/>
              <a:t>1</a:t>
            </a:r>
            <a:r>
              <a:rPr lang="en-GB" sz="1400" dirty="0"/>
              <a:t>, Julian McKenzie</a:t>
            </a:r>
            <a:r>
              <a:rPr lang="en-GB" sz="1400" baseline="30000" dirty="0"/>
              <a:t>1</a:t>
            </a:r>
            <a:r>
              <a:rPr lang="en-GB" sz="1400" dirty="0"/>
              <a:t>, Keith Middleman</a:t>
            </a:r>
            <a:r>
              <a:rPr lang="en-GB" sz="1400" baseline="30000" dirty="0"/>
              <a:t>1</a:t>
            </a:r>
            <a:r>
              <a:rPr lang="en-GB" sz="1400" dirty="0"/>
              <a:t>, Boris Militsyn</a:t>
            </a:r>
            <a:r>
              <a:rPr lang="en-GB" sz="1400" baseline="30000" dirty="0"/>
              <a:t>1</a:t>
            </a:r>
            <a:r>
              <a:rPr lang="en-GB" sz="1400" dirty="0"/>
              <a:t>, Andy Moss</a:t>
            </a:r>
            <a:r>
              <a:rPr lang="en-GB" sz="1400" baseline="30000" dirty="0"/>
              <a:t>1</a:t>
            </a:r>
            <a:r>
              <a:rPr lang="en-GB" sz="1400" dirty="0"/>
              <a:t>, Bruno Muratori</a:t>
            </a:r>
            <a:r>
              <a:rPr lang="en-GB" sz="1400" baseline="30000" dirty="0"/>
              <a:t>1</a:t>
            </a:r>
            <a:r>
              <a:rPr lang="en-GB" sz="1400" dirty="0"/>
              <a:t>, David Newton</a:t>
            </a:r>
            <a:r>
              <a:rPr lang="en-GB" sz="1400" baseline="30000" dirty="0"/>
              <a:t>4</a:t>
            </a:r>
            <a:r>
              <a:rPr lang="en-GB" sz="1400" dirty="0"/>
              <a:t>, Tim Noakes</a:t>
            </a:r>
            <a:r>
              <a:rPr lang="en-GB" sz="1400" baseline="30000" dirty="0"/>
              <a:t>1</a:t>
            </a:r>
            <a:r>
              <a:rPr lang="en-GB" sz="1400" dirty="0"/>
              <a:t>, </a:t>
            </a:r>
            <a:r>
              <a:rPr lang="en-GB" sz="1400" dirty="0" err="1"/>
              <a:t>Shrikant</a:t>
            </a:r>
            <a:r>
              <a:rPr lang="en-GB" sz="1400" dirty="0"/>
              <a:t> Pattalwar</a:t>
            </a:r>
            <a:r>
              <a:rPr lang="en-GB" sz="1400" baseline="30000" dirty="0"/>
              <a:t>1</a:t>
            </a:r>
            <a:r>
              <a:rPr lang="en-GB" sz="1400" dirty="0"/>
              <a:t>, Yuri Saveliev</a:t>
            </a:r>
            <a:r>
              <a:rPr lang="en-GB" sz="1400" baseline="30000" dirty="0"/>
              <a:t>1</a:t>
            </a:r>
            <a:r>
              <a:rPr lang="en-GB" sz="1400" dirty="0"/>
              <a:t>, Ben Shepherd</a:t>
            </a:r>
            <a:r>
              <a:rPr lang="en-GB" sz="1400" baseline="30000" dirty="0"/>
              <a:t>1</a:t>
            </a:r>
            <a:r>
              <a:rPr lang="en-GB" sz="1400" dirty="0"/>
              <a:t>, Susan Smith</a:t>
            </a:r>
            <a:r>
              <a:rPr lang="en-GB" sz="1400" baseline="30000" dirty="0"/>
              <a:t>1</a:t>
            </a:r>
            <a:r>
              <a:rPr lang="en-GB" sz="1400" dirty="0"/>
              <a:t>, Rob Smith</a:t>
            </a:r>
            <a:r>
              <a:rPr lang="en-GB" sz="1400" baseline="30000" dirty="0"/>
              <a:t>1</a:t>
            </a:r>
            <a:r>
              <a:rPr lang="en-GB" sz="1400" dirty="0"/>
              <a:t>, Trina Thakker</a:t>
            </a:r>
            <a:r>
              <a:rPr lang="en-GB" sz="1400" baseline="30000" dirty="0"/>
              <a:t>1</a:t>
            </a:r>
            <a:r>
              <a:rPr lang="en-GB" sz="1400" dirty="0"/>
              <a:t>, Luke Thompson</a:t>
            </a:r>
            <a:r>
              <a:rPr lang="en-GB" sz="1400" baseline="30000" dirty="0"/>
              <a:t>5</a:t>
            </a:r>
            <a:r>
              <a:rPr lang="en-GB" sz="1400" dirty="0"/>
              <a:t>, Reza Valizadeh</a:t>
            </a:r>
            <a:r>
              <a:rPr lang="en-GB" sz="1400" baseline="30000" dirty="0"/>
              <a:t>1</a:t>
            </a:r>
            <a:r>
              <a:rPr lang="en-GB" sz="1400" dirty="0"/>
              <a:t>, </a:t>
            </a:r>
            <a:r>
              <a:rPr lang="en-GB" sz="1400" dirty="0" err="1"/>
              <a:t>Carsten</a:t>
            </a:r>
            <a:r>
              <a:rPr lang="en-GB" sz="1400" dirty="0"/>
              <a:t> Welsch</a:t>
            </a:r>
            <a:r>
              <a:rPr lang="en-GB" sz="1400" baseline="30000" dirty="0"/>
              <a:t>4</a:t>
            </a:r>
            <a:r>
              <a:rPr lang="en-GB" sz="1400" dirty="0"/>
              <a:t>, Alan Wheelhouse</a:t>
            </a:r>
            <a:r>
              <a:rPr lang="en-GB" sz="1400" baseline="30000" dirty="0"/>
              <a:t>1</a:t>
            </a:r>
            <a:r>
              <a:rPr lang="en-GB" sz="1400" dirty="0"/>
              <a:t>, Peter Williams</a:t>
            </a:r>
            <a:r>
              <a:rPr lang="en-GB" sz="1400" baseline="30000" dirty="0"/>
              <a:t>1</a:t>
            </a:r>
            <a:r>
              <a:rPr lang="en-GB" sz="1400" dirty="0"/>
              <a:t>,  Andy Wolski</a:t>
            </a:r>
            <a:r>
              <a:rPr lang="en-GB" sz="1400" baseline="30000" dirty="0"/>
              <a:t>4</a:t>
            </a:r>
            <a:endParaRPr lang="en-GB" sz="1400" dirty="0"/>
          </a:p>
          <a:p>
            <a:r>
              <a:rPr lang="en-GB" sz="1400" dirty="0"/>
              <a:t> </a:t>
            </a:r>
          </a:p>
          <a:p>
            <a:r>
              <a:rPr lang="en-GB" sz="1400" baseline="30000" dirty="0"/>
              <a:t>1</a:t>
            </a:r>
            <a:r>
              <a:rPr lang="en-GB" sz="1400" dirty="0"/>
              <a:t>ASTeC/STFC, </a:t>
            </a:r>
            <a:r>
              <a:rPr lang="en-GB" sz="1400" baseline="30000" dirty="0"/>
              <a:t>2</a:t>
            </a:r>
            <a:r>
              <a:rPr lang="en-GB" sz="1400" dirty="0"/>
              <a:t>TD/STFC, </a:t>
            </a:r>
            <a:r>
              <a:rPr lang="en-GB" sz="1400" baseline="30000" dirty="0"/>
              <a:t>3</a:t>
            </a:r>
            <a:r>
              <a:rPr lang="en-GB" sz="1400" dirty="0"/>
              <a:t>University of Lancaster, </a:t>
            </a:r>
            <a:r>
              <a:rPr lang="en-GB" sz="1400" baseline="30000" dirty="0"/>
              <a:t>4</a:t>
            </a:r>
            <a:r>
              <a:rPr lang="en-GB" sz="1400" dirty="0"/>
              <a:t>University of Liverpool, </a:t>
            </a:r>
            <a:r>
              <a:rPr lang="en-GB" sz="1400" baseline="30000" dirty="0"/>
              <a:t>5</a:t>
            </a:r>
            <a:r>
              <a:rPr lang="en-GB" sz="1400" dirty="0"/>
              <a:t>University of Manchester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4376318"/>
            <a:ext cx="407956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</a:t>
            </a:r>
            <a:r>
              <a:rPr lang="en-US" sz="1600" dirty="0" err="1" smtClean="0"/>
              <a:t>LHeC</a:t>
            </a:r>
            <a:r>
              <a:rPr lang="en-US" sz="1600" dirty="0" smtClean="0"/>
              <a:t> represents a unique opportunity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or the </a:t>
            </a:r>
            <a:r>
              <a:rPr lang="en-US" sz="1600" dirty="0" err="1" smtClean="0"/>
              <a:t>Daresbury</a:t>
            </a:r>
            <a:r>
              <a:rPr lang="en-US" sz="1600" dirty="0" smtClean="0"/>
              <a:t> Campus (ASTEC and CI),</a:t>
            </a:r>
          </a:p>
          <a:p>
            <a:r>
              <a:rPr lang="en-US" sz="1600" dirty="0"/>
              <a:t>b</a:t>
            </a:r>
            <a:r>
              <a:rPr lang="en-US" sz="1600" dirty="0" smtClean="0"/>
              <a:t>ut also for the wider UK accelerator 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ommunity (</a:t>
            </a:r>
            <a:r>
              <a:rPr lang="en-US" sz="1400" dirty="0" err="1" smtClean="0"/>
              <a:t>A.Seryi</a:t>
            </a:r>
            <a:r>
              <a:rPr lang="en-US" sz="1400" dirty="0" smtClean="0"/>
              <a:t> co-author of CDR) </a:t>
            </a:r>
            <a:r>
              <a:rPr lang="en-US" sz="1600" dirty="0" smtClean="0"/>
              <a:t>to be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t the forefront of accelerator developments,</a:t>
            </a:r>
          </a:p>
          <a:p>
            <a:r>
              <a:rPr lang="en-US" sz="1600" dirty="0"/>
              <a:t>b</a:t>
            </a:r>
            <a:r>
              <a:rPr lang="en-US" sz="1600" dirty="0" smtClean="0"/>
              <a:t>uilding on their unique expertise, a very</a:t>
            </a:r>
          </a:p>
          <a:p>
            <a:r>
              <a:rPr lang="en-US" sz="1600" dirty="0"/>
              <a:t>w</a:t>
            </a:r>
            <a:r>
              <a:rPr lang="en-US" sz="1600" dirty="0" smtClean="0"/>
              <a:t>elcome strong expression of interest, and its</a:t>
            </a:r>
          </a:p>
          <a:p>
            <a:r>
              <a:rPr lang="en-US" sz="1600" dirty="0"/>
              <a:t>s</a:t>
            </a:r>
            <a:r>
              <a:rPr lang="en-US" sz="1600" dirty="0" smtClean="0"/>
              <a:t>trong links to Universities, CERN and industry.</a:t>
            </a:r>
          </a:p>
        </p:txBody>
      </p:sp>
    </p:spTree>
    <p:extLst>
      <p:ext uri="{BB962C8B-B14F-4D97-AF65-F5344CB8AC3E}">
        <p14:creationId xmlns:p14="http://schemas.microsoft.com/office/powerpoint/2010/main" val="1493455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ATLAS and </a:t>
            </a:r>
            <a:r>
              <a:rPr lang="en-US" sz="3600" dirty="0" err="1" smtClean="0">
                <a:latin typeface="Avenir Heavy"/>
                <a:cs typeface="Avenir Heavy"/>
              </a:rPr>
              <a:t>LHeC</a:t>
            </a:r>
            <a:r>
              <a:rPr lang="en-US" sz="3600" dirty="0" smtClean="0">
                <a:latin typeface="Avenir Heavy"/>
                <a:cs typeface="Avenir Heavy"/>
              </a:rPr>
              <a:t> Silicon Trackers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43" y="2018340"/>
            <a:ext cx="8173358" cy="293873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774681" y="2280749"/>
            <a:ext cx="1699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 New ATLAS Si tracker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6743" y="4048326"/>
            <a:ext cx="425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</a:rPr>
              <a:t>LHeC</a:t>
            </a:r>
            <a:r>
              <a:rPr lang="en-US" sz="1200" dirty="0" smtClean="0">
                <a:solidFill>
                  <a:srgbClr val="FF0000"/>
                </a:solidFill>
              </a:rPr>
              <a:t> forward (</a:t>
            </a:r>
            <a:r>
              <a:rPr lang="en-US" sz="1200" dirty="0" err="1" smtClean="0">
                <a:solidFill>
                  <a:srgbClr val="FF0000"/>
                </a:solidFill>
              </a:rPr>
              <a:t>LHCb</a:t>
            </a:r>
            <a:r>
              <a:rPr lang="en-US" sz="1200" dirty="0" smtClean="0">
                <a:solidFill>
                  <a:srgbClr val="FF0000"/>
                </a:solidFill>
              </a:rPr>
              <a:t> link!) and backward telescopes and </a:t>
            </a:r>
            <a:r>
              <a:rPr lang="en-US" sz="1200" dirty="0" smtClean="0">
                <a:solidFill>
                  <a:srgbClr val="0000FF"/>
                </a:solidFill>
              </a:rPr>
              <a:t>central Si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0607" y="5435870"/>
            <a:ext cx="7524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LHeC</a:t>
            </a:r>
            <a:r>
              <a:rPr lang="en-US" b="1" dirty="0" smtClean="0"/>
              <a:t>: no pile-up, less radiation, smaller momenta apart from forward region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55474" y="1425223"/>
            <a:ext cx="283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Tentative designs as of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51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47416" y="3582916"/>
          <a:ext cx="5159710" cy="2780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ocument" r:id="rId3" imgW="5892800" imgH="3175000" progId="Word.Document.12">
                  <p:link updateAutomatic="1"/>
                </p:oleObj>
              </mc:Choice>
              <mc:Fallback>
                <p:oleObj name="Document" r:id="rId3" imgW="5892800" imgH="31750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16" y="3582916"/>
                        <a:ext cx="5159710" cy="27800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Avenir Heavy"/>
                <a:cs typeface="Avenir Heavy"/>
              </a:rPr>
              <a:t>60 </a:t>
            </a:r>
            <a:r>
              <a:rPr lang="en-US" sz="3200" dirty="0" err="1" smtClean="0">
                <a:solidFill>
                  <a:srgbClr val="000000"/>
                </a:solidFill>
                <a:latin typeface="Avenir Heavy"/>
                <a:cs typeface="Avenir Heavy"/>
              </a:rPr>
              <a:t>GeV</a:t>
            </a:r>
            <a:r>
              <a:rPr lang="en-US" sz="3200" dirty="0" smtClean="0">
                <a:solidFill>
                  <a:srgbClr val="000000"/>
                </a:solidFill>
                <a:latin typeface="Avenir Heavy"/>
                <a:cs typeface="Avenir Heavy"/>
              </a:rPr>
              <a:t> Energy Recovery </a:t>
            </a:r>
            <a:r>
              <a:rPr lang="en-US" sz="3200" dirty="0" err="1" smtClean="0">
                <a:solidFill>
                  <a:srgbClr val="000000"/>
                </a:solidFill>
                <a:latin typeface="Avenir Heavy"/>
                <a:cs typeface="Avenir Heavy"/>
              </a:rPr>
              <a:t>Linac</a:t>
            </a:r>
            <a:endParaRPr lang="en-US" sz="3200" dirty="0">
              <a:solidFill>
                <a:srgbClr val="000000"/>
              </a:solidFill>
              <a:latin typeface="Avenir Heavy"/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16" y="663851"/>
            <a:ext cx="4401697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113" y="663851"/>
            <a:ext cx="4310565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113" y="3582916"/>
            <a:ext cx="4310565" cy="27224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47416" y="3582916"/>
            <a:ext cx="4401697" cy="272246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78087" y="3081130"/>
            <a:ext cx="100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CERN 1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50305" y="3101560"/>
            <a:ext cx="100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CERN 2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9630" y="5936046"/>
            <a:ext cx="588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Baskerville"/>
                <a:cs typeface="Baskerville"/>
              </a:rPr>
              <a:t>Jlab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60522" y="5933421"/>
            <a:ext cx="63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BNL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10882" y="6519446"/>
            <a:ext cx="5670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cs typeface="Baskerville"/>
              </a:rPr>
              <a:t>Two 10 </a:t>
            </a:r>
            <a:r>
              <a:rPr lang="en-US" sz="1600" dirty="0" err="1" smtClean="0">
                <a:solidFill>
                  <a:srgbClr val="000000"/>
                </a:solidFill>
                <a:cs typeface="Baskerville"/>
              </a:rPr>
              <a:t>GeV</a:t>
            </a:r>
            <a:r>
              <a:rPr lang="en-US" sz="1600" dirty="0" smtClean="0">
                <a:solidFill>
                  <a:srgbClr val="000000"/>
                </a:solidFill>
                <a:cs typeface="Baskerville"/>
              </a:rPr>
              <a:t> energy recovery </a:t>
            </a:r>
            <a:r>
              <a:rPr lang="en-US" sz="1600" dirty="0" err="1" smtClean="0">
                <a:solidFill>
                  <a:srgbClr val="000000"/>
                </a:solidFill>
                <a:cs typeface="Baskerville"/>
              </a:rPr>
              <a:t>Linacs</a:t>
            </a:r>
            <a:r>
              <a:rPr lang="en-US" sz="1600" dirty="0" smtClean="0">
                <a:solidFill>
                  <a:srgbClr val="000000"/>
                </a:solidFill>
                <a:cs typeface="Baskerville"/>
              </a:rPr>
              <a:t>, 3 returns, 720 MHz cavities</a:t>
            </a:r>
            <a:endParaRPr lang="en-US" sz="1600" dirty="0">
              <a:solidFill>
                <a:srgbClr val="000000"/>
              </a:solidFill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72952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43" y="222648"/>
            <a:ext cx="4633485" cy="5882853"/>
          </a:xfrm>
          <a:prstGeom prst="rect">
            <a:avLst/>
          </a:prstGeom>
        </p:spPr>
      </p:pic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532701" y="193181"/>
            <a:ext cx="3194151" cy="5853983"/>
            <a:chOff x="0" y="15"/>
            <a:chExt cx="2040" cy="4781"/>
          </a:xfrm>
        </p:grpSpPr>
        <p:pic>
          <p:nvPicPr>
            <p:cNvPr id="5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" y="228"/>
              <a:ext cx="1973" cy="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2"/>
            <p:cNvSpPr>
              <a:spLocks/>
            </p:cNvSpPr>
            <p:nvPr/>
          </p:nvSpPr>
          <p:spPr bwMode="auto">
            <a:xfrm>
              <a:off x="40" y="15"/>
              <a:ext cx="1040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400" dirty="0">
                  <a:solidFill>
                    <a:srgbClr val="002D99"/>
                  </a:solidFill>
                  <a:latin typeface="Baskerville"/>
                  <a:ea typeface="ＭＳ Ｐゴシック" charset="0"/>
                  <a:cs typeface="Baskerville"/>
                  <a:sym typeface="Arial Bold" charset="0"/>
                </a:rPr>
                <a:t>CERN Referees</a:t>
              </a:r>
            </a:p>
          </p:txBody>
        </p:sp>
        <p:sp>
          <p:nvSpPr>
            <p:cNvPr id="7" name="AutoShape 13"/>
            <p:cNvSpPr>
              <a:spLocks/>
            </p:cNvSpPr>
            <p:nvPr/>
          </p:nvSpPr>
          <p:spPr bwMode="auto">
            <a:xfrm>
              <a:off x="0" y="236"/>
              <a:ext cx="2040" cy="4560"/>
            </a:xfrm>
            <a:prstGeom prst="roundRect">
              <a:avLst>
                <a:gd name="adj" fmla="val 5880"/>
              </a:avLst>
            </a:prstGeom>
            <a:noFill/>
            <a:ln w="25400">
              <a:solidFill>
                <a:srgbClr val="002D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37444" y="6194778"/>
            <a:ext cx="8379517" cy="584776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Published 600 pages conceptual design report (CDR) written by 200 authors from 60 Institutes and</a:t>
            </a:r>
          </a:p>
          <a:p>
            <a:r>
              <a:rPr lang="en-US" sz="1600" dirty="0" smtClean="0"/>
              <a:t>refereed by 24 world experts on physics, accelerator and detector, which CERN had invited.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726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526" y="1943100"/>
            <a:ext cx="3722874" cy="3695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6700" y="787400"/>
            <a:ext cx="2775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“Critical gravitational collapse”</a:t>
            </a:r>
            <a:endParaRPr lang="en-US" sz="1600" dirty="0">
              <a:latin typeface="Baskerville"/>
              <a:cs typeface="Baskervil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943100"/>
            <a:ext cx="3670299" cy="37061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3600" y="787400"/>
            <a:ext cx="3588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“BFKL evolution and Saturation in DIS”</a:t>
            </a:r>
            <a:endParaRPr lang="en-US" sz="1600" dirty="0">
              <a:latin typeface="Baskerville"/>
              <a:cs typeface="Baskervil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991" y="6049336"/>
            <a:ext cx="1181415" cy="728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93421" y="6077466"/>
            <a:ext cx="3594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5d tiny black holes and </a:t>
            </a:r>
            <a:r>
              <a:rPr lang="en-US" sz="1400" dirty="0" err="1" smtClean="0">
                <a:latin typeface="Baskerville"/>
                <a:cs typeface="Baskerville"/>
              </a:rPr>
              <a:t>perturbative</a:t>
            </a:r>
            <a:r>
              <a:rPr lang="en-US" sz="1400" dirty="0" smtClean="0">
                <a:latin typeface="Baskerville"/>
                <a:cs typeface="Baskerville"/>
              </a:rPr>
              <a:t> saturation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Talk by </a:t>
            </a:r>
            <a:r>
              <a:rPr lang="en-US" sz="1400" dirty="0" err="1" smtClean="0">
                <a:latin typeface="Baskerville"/>
                <a:cs typeface="Baskerville"/>
              </a:rPr>
              <a:t>A.S.Vera</a:t>
            </a:r>
            <a:r>
              <a:rPr lang="en-US" sz="1400" dirty="0" smtClean="0">
                <a:latin typeface="Baskerville"/>
                <a:cs typeface="Baskerville"/>
              </a:rPr>
              <a:t> at </a:t>
            </a:r>
            <a:r>
              <a:rPr lang="en-US" sz="1400" dirty="0" err="1" smtClean="0">
                <a:latin typeface="Baskerville"/>
                <a:cs typeface="Baskerville"/>
              </a:rPr>
              <a:t>LHeC</a:t>
            </a:r>
            <a:r>
              <a:rPr lang="en-US" sz="1400" dirty="0" smtClean="0">
                <a:latin typeface="Baskerville"/>
                <a:cs typeface="Baskerville"/>
              </a:rPr>
              <a:t> Workshop 2008</a:t>
            </a:r>
            <a:endParaRPr lang="en-US" sz="1400" dirty="0">
              <a:latin typeface="Baskerville"/>
              <a:cs typeface="Baskervill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4700" y="608921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Baskerville"/>
                <a:cs typeface="Baskerville"/>
              </a:rPr>
              <a:t>Circles in a circle</a:t>
            </a:r>
          </a:p>
          <a:p>
            <a:r>
              <a:rPr lang="en-US" sz="1200" dirty="0">
                <a:latin typeface="Baskerville"/>
                <a:cs typeface="Baskerville"/>
              </a:rPr>
              <a:t>V. Kandinsky, 1923</a:t>
            </a:r>
          </a:p>
          <a:p>
            <a:r>
              <a:rPr lang="en-US" sz="1200" dirty="0">
                <a:latin typeface="Baskerville"/>
                <a:cs typeface="Baskerville"/>
              </a:rPr>
              <a:t>Philadelphia Museum of Art</a:t>
            </a:r>
          </a:p>
        </p:txBody>
      </p:sp>
    </p:spTree>
    <p:extLst>
      <p:ext uri="{BB962C8B-B14F-4D97-AF65-F5344CB8AC3E}">
        <p14:creationId xmlns:p14="http://schemas.microsoft.com/office/powerpoint/2010/main" val="322967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DCC850"/>
                </a:solidFill>
                <a:latin typeface="Avenir Heavy"/>
                <a:cs typeface="Avenir Heavy"/>
              </a:rPr>
              <a:t>Project Development</a:t>
            </a:r>
            <a:endParaRPr lang="en-US" sz="3200" dirty="0">
              <a:solidFill>
                <a:srgbClr val="DCC850"/>
              </a:solidFill>
              <a:latin typeface="Avenir Heavy"/>
              <a:cs typeface="Avenir Heav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2116" y="970961"/>
            <a:ext cx="8273494" cy="5078314"/>
          </a:xfrm>
          <a:prstGeom prst="rect">
            <a:avLst/>
          </a:prstGeom>
          <a:solidFill>
            <a:srgbClr val="DCC850">
              <a:alpha val="71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2007:  Invitation by SPC to ECFA and by (r)ECFA to work out a design concept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2008:  First CERN-ECFA Workshop in </a:t>
            </a:r>
            <a:r>
              <a:rPr lang="en-US" dirty="0" err="1" smtClean="0">
                <a:latin typeface="Baskerville"/>
                <a:cs typeface="Baskerville"/>
              </a:rPr>
              <a:t>Divonne</a:t>
            </a:r>
            <a:r>
              <a:rPr lang="en-US" dirty="0" smtClean="0">
                <a:latin typeface="Baskerville"/>
                <a:cs typeface="Baskerville"/>
              </a:rPr>
              <a:t> (1.-3.9.08)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2009:  2</a:t>
            </a:r>
            <a:r>
              <a:rPr lang="en-US" baseline="30000" dirty="0" smtClean="0">
                <a:latin typeface="Baskerville"/>
                <a:cs typeface="Baskerville"/>
              </a:rPr>
              <a:t>nd</a:t>
            </a:r>
            <a:r>
              <a:rPr lang="en-US" dirty="0" smtClean="0">
                <a:latin typeface="Baskerville"/>
                <a:cs typeface="Baskerville"/>
              </a:rPr>
              <a:t> CERN-ECFA-</a:t>
            </a:r>
            <a:r>
              <a:rPr lang="en-US" dirty="0" err="1" smtClean="0">
                <a:latin typeface="Baskerville"/>
                <a:cs typeface="Baskerville"/>
              </a:rPr>
              <a:t>NuPECC</a:t>
            </a:r>
            <a:r>
              <a:rPr lang="en-US" dirty="0" smtClean="0">
                <a:latin typeface="Baskerville"/>
                <a:cs typeface="Baskerville"/>
              </a:rPr>
              <a:t> Workshop at </a:t>
            </a:r>
            <a:r>
              <a:rPr lang="en-US" dirty="0" err="1" smtClean="0">
                <a:latin typeface="Baskerville"/>
                <a:cs typeface="Baskerville"/>
              </a:rPr>
              <a:t>Divonne</a:t>
            </a:r>
            <a:r>
              <a:rPr lang="en-US" dirty="0" smtClean="0">
                <a:latin typeface="Baskerville"/>
                <a:cs typeface="Baskerville"/>
              </a:rPr>
              <a:t> (1.-3.9.09) 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2010:   Report to CERN SPC (June) 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  3</a:t>
            </a:r>
            <a:r>
              <a:rPr lang="en-US" baseline="30000" dirty="0" smtClean="0">
                <a:latin typeface="Baskerville"/>
                <a:cs typeface="Baskerville"/>
              </a:rPr>
              <a:t>rd</a:t>
            </a:r>
            <a:r>
              <a:rPr lang="en-US" dirty="0" smtClean="0">
                <a:latin typeface="Baskerville"/>
                <a:cs typeface="Baskerville"/>
              </a:rPr>
              <a:t> CERN-ECFA-</a:t>
            </a:r>
            <a:r>
              <a:rPr lang="en-US" dirty="0" err="1" smtClean="0">
                <a:latin typeface="Baskerville"/>
                <a:cs typeface="Baskerville"/>
              </a:rPr>
              <a:t>NuPECC</a:t>
            </a:r>
            <a:r>
              <a:rPr lang="en-US" dirty="0" smtClean="0">
                <a:latin typeface="Baskerville"/>
                <a:cs typeface="Baskerville"/>
              </a:rPr>
              <a:t> Workshop at Chavannes-de-</a:t>
            </a:r>
            <a:r>
              <a:rPr lang="en-US" dirty="0" err="1" smtClean="0">
                <a:latin typeface="Baskerville"/>
                <a:cs typeface="Baskerville"/>
              </a:rPr>
              <a:t>Bogis</a:t>
            </a:r>
            <a:r>
              <a:rPr lang="en-US" dirty="0" smtClean="0">
                <a:latin typeface="Baskerville"/>
                <a:cs typeface="Baskerville"/>
              </a:rPr>
              <a:t> (12.-13.11.10)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 </a:t>
            </a:r>
            <a:r>
              <a:rPr lang="en-US" b="1" dirty="0" smtClean="0">
                <a:latin typeface="Baskerville"/>
                <a:cs typeface="Baskerville"/>
              </a:rPr>
              <a:t> </a:t>
            </a:r>
            <a:r>
              <a:rPr lang="en-US" b="1" dirty="0" err="1" smtClean="0">
                <a:latin typeface="Baskerville"/>
                <a:cs typeface="Baskerville"/>
              </a:rPr>
              <a:t>NuPECC</a:t>
            </a:r>
            <a:r>
              <a:rPr lang="en-US" b="1" dirty="0">
                <a:latin typeface="Baskerville"/>
                <a:cs typeface="Baskerville"/>
              </a:rPr>
              <a:t>:</a:t>
            </a:r>
            <a:r>
              <a:rPr lang="en-US" b="1" dirty="0" smtClean="0">
                <a:latin typeface="Baskerville"/>
                <a:cs typeface="Baskerville"/>
              </a:rPr>
              <a:t> </a:t>
            </a:r>
            <a:r>
              <a:rPr lang="en-US" b="1" dirty="0" err="1" smtClean="0">
                <a:latin typeface="Baskerville"/>
                <a:cs typeface="Baskerville"/>
              </a:rPr>
              <a:t>LHeC</a:t>
            </a:r>
            <a:r>
              <a:rPr lang="en-US" b="1" dirty="0" smtClean="0">
                <a:latin typeface="Baskerville"/>
                <a:cs typeface="Baskerville"/>
              </a:rPr>
              <a:t> on </a:t>
            </a:r>
            <a:r>
              <a:rPr lang="en-US" b="1" dirty="0" err="1" smtClean="0">
                <a:latin typeface="Baskerville"/>
                <a:cs typeface="Baskerville"/>
              </a:rPr>
              <a:t>Longe</a:t>
            </a:r>
            <a:r>
              <a:rPr lang="en-US" b="1" dirty="0" smtClean="0">
                <a:latin typeface="Baskerville"/>
                <a:cs typeface="Baskerville"/>
              </a:rPr>
              <a:t> Range Plan for Nuclear Physics </a:t>
            </a:r>
            <a:r>
              <a:rPr lang="en-US" dirty="0" smtClean="0">
                <a:latin typeface="Baskerville"/>
                <a:cs typeface="Baskerville"/>
              </a:rPr>
              <a:t>(12/10)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   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2011:   Draft CDR (530 pages on Physics, Detector and Accelerator) (5.8.11)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  refereed and being updated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</a:t>
            </a:r>
          </a:p>
          <a:p>
            <a:r>
              <a:rPr lang="en-US" dirty="0" smtClean="0">
                <a:latin typeface="Baskerville"/>
                <a:cs typeface="Baskerville"/>
              </a:rPr>
              <a:t>2012:   Discussion of </a:t>
            </a:r>
            <a:r>
              <a:rPr lang="en-US" dirty="0" err="1" smtClean="0">
                <a:latin typeface="Baskerville"/>
                <a:cs typeface="Baskerville"/>
              </a:rPr>
              <a:t>LHeC</a:t>
            </a:r>
            <a:r>
              <a:rPr lang="en-US" dirty="0" smtClean="0">
                <a:latin typeface="Baskerville"/>
                <a:cs typeface="Baskerville"/>
              </a:rPr>
              <a:t> at LHC Machine Workshop (Chamonix)</a:t>
            </a:r>
          </a:p>
          <a:p>
            <a:r>
              <a:rPr lang="en-US" dirty="0">
                <a:latin typeface="Baskerville"/>
                <a:cs typeface="Baskerville"/>
              </a:rPr>
              <a:t> </a:t>
            </a:r>
            <a:r>
              <a:rPr lang="en-US" dirty="0" smtClean="0">
                <a:latin typeface="Baskerville"/>
                <a:cs typeface="Baskerville"/>
              </a:rPr>
              <a:t>           Publication of CDR + 2 Contributions to European Strategy [</a:t>
            </a:r>
            <a:r>
              <a:rPr lang="en-US" dirty="0" err="1" smtClean="0">
                <a:latin typeface="Baskerville"/>
                <a:cs typeface="Baskerville"/>
              </a:rPr>
              <a:t>arXiv</a:t>
            </a:r>
            <a:r>
              <a:rPr lang="en-US" dirty="0" smtClean="0">
                <a:latin typeface="Baskerville"/>
                <a:cs typeface="Baskerville"/>
              </a:rPr>
              <a:t>] 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  Chavannes workshop (June14-15, 2012) – </a:t>
            </a:r>
            <a:r>
              <a:rPr lang="en-US" b="1" dirty="0" smtClean="0">
                <a:latin typeface="Baskerville"/>
                <a:cs typeface="Baskerville"/>
              </a:rPr>
              <a:t>CERN</a:t>
            </a:r>
            <a:r>
              <a:rPr lang="en-US" dirty="0" smtClean="0">
                <a:latin typeface="Baskerville"/>
                <a:cs typeface="Baskerville"/>
              </a:rPr>
              <a:t>: </a:t>
            </a:r>
            <a:r>
              <a:rPr lang="en-US" b="1" dirty="0" err="1" smtClean="0">
                <a:latin typeface="Baskerville"/>
                <a:cs typeface="Baskerville"/>
              </a:rPr>
              <a:t>Linac+TDR</a:t>
            </a:r>
            <a:r>
              <a:rPr lang="en-US" b="1" dirty="0" smtClean="0">
                <a:latin typeface="Baskerville"/>
                <a:cs typeface="Baskerville"/>
              </a:rPr>
              <a:t> Mandate</a:t>
            </a:r>
          </a:p>
          <a:p>
            <a:r>
              <a:rPr lang="en-US" dirty="0">
                <a:latin typeface="Baskerville"/>
                <a:cs typeface="Baskerville"/>
              </a:rPr>
              <a:t> </a:t>
            </a:r>
            <a:r>
              <a:rPr lang="en-US" dirty="0" smtClean="0">
                <a:latin typeface="Baskerville"/>
                <a:cs typeface="Baskerville"/>
              </a:rPr>
              <a:t>           </a:t>
            </a:r>
            <a:r>
              <a:rPr lang="en-US" b="1" dirty="0" smtClean="0">
                <a:latin typeface="Baskerville"/>
                <a:cs typeface="Baskerville"/>
              </a:rPr>
              <a:t>ECFA final endorsement of CDR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976" y="4440941"/>
            <a:ext cx="967803" cy="596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2736" y="6283158"/>
            <a:ext cx="203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http://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cern.ch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lhec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5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15662" y="-1089691"/>
            <a:ext cx="5781244" cy="8758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10" y="6180423"/>
            <a:ext cx="6616700" cy="342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9853" y="137568"/>
            <a:ext cx="6526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  <a:latin typeface="Avenir Heavy"/>
                <a:cs typeface="Avenir Heavy"/>
              </a:rPr>
              <a:t>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venir Heavy"/>
                <a:cs typeface="Avenir Heavy"/>
              </a:rPr>
              <a:t>LHC Schedule for the coming decade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venir Heavy"/>
              <a:cs typeface="Avenir Heavy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5494" y="6523323"/>
            <a:ext cx="6222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254061"/>
                </a:solidFill>
                <a:cs typeface="Baskerville"/>
              </a:rPr>
              <a:t>a</a:t>
            </a:r>
            <a:r>
              <a:rPr lang="en-US" sz="1400" dirty="0" smtClean="0">
                <a:solidFill>
                  <a:srgbClr val="254061"/>
                </a:solidFill>
                <a:cs typeface="Baskerville"/>
              </a:rPr>
              <a:t>s shown by S. Myers at EPS 2011 Grenoble  - Principal guidance of CDR [+N years..]</a:t>
            </a:r>
            <a:endParaRPr lang="en-US" sz="1400" dirty="0">
              <a:solidFill>
                <a:srgbClr val="254061"/>
              </a:solidFill>
              <a:cs typeface="Baskerville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6313714" y="5070929"/>
            <a:ext cx="1415143" cy="145239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94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4840</TotalTime>
  <Words>3922</Words>
  <Application>Microsoft Macintosh PowerPoint</Application>
  <PresentationFormat>On-screen Show (4:3)</PresentationFormat>
  <Paragraphs>643</Paragraphs>
  <Slides>49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Office Theme</vt:lpstr>
      <vt:lpstr>???</vt:lpstr>
      <vt:lpstr>???</vt:lpstr>
      <vt:lpstr>???</vt:lpstr>
      <vt:lpstr>The LHeC  </vt:lpstr>
      <vt:lpstr>Colliders explored the Fermi Energy Scale</vt:lpstr>
      <vt:lpstr>What HERA could not do or has not done</vt:lpstr>
      <vt:lpstr>PowerPoint Presentation</vt:lpstr>
      <vt:lpstr>60 GeV Energy Recovery Linac</vt:lpstr>
      <vt:lpstr>PowerPoint Presentation</vt:lpstr>
      <vt:lpstr>PowerPoint Presentation</vt:lpstr>
      <vt:lpstr>Project Development</vt:lpstr>
      <vt:lpstr>PowerPoint Presentation</vt:lpstr>
      <vt:lpstr>Detector supported by L3 Magnet </vt:lpstr>
      <vt:lpstr>High Precision DIS </vt:lpstr>
      <vt:lpstr>PDFs from HERA+LHC and LHeC </vt:lpstr>
      <vt:lpstr>LHeC and the HL-LHC (SUSY searches) </vt:lpstr>
      <vt:lpstr>Higgs and LHeC </vt:lpstr>
      <vt:lpstr>Top Quark and Leptoquarks </vt:lpstr>
      <vt:lpstr>Heavy Ion Physics </vt:lpstr>
      <vt:lpstr>Saturation – Low x Physics </vt:lpstr>
      <vt:lpstr>PowerPoint Presentation</vt:lpstr>
      <vt:lpstr>Summary of LHeC Physics [arXiv:1211:4831+5102] </vt:lpstr>
      <vt:lpstr>PowerPoint Presentation</vt:lpstr>
      <vt:lpstr>LHeC Parameters </vt:lpstr>
      <vt:lpstr>PowerPoint Presentation</vt:lpstr>
      <vt:lpstr>60 GeV Electron Accelerator  </vt:lpstr>
      <vt:lpstr>Civil Engineering until 2015 </vt:lpstr>
      <vt:lpstr>PowerPoint Presentation</vt:lpstr>
      <vt:lpstr>CERN Mandate – TDR by ~2015</vt:lpstr>
      <vt:lpstr>RF Development </vt:lpstr>
      <vt:lpstr>LHeC - ERL-TF</vt:lpstr>
      <vt:lpstr>Magnets Developments </vt:lpstr>
      <vt:lpstr>Interaction Region Developments </vt:lpstr>
      <vt:lpstr>LHeC Detector Overview</vt:lpstr>
      <vt:lpstr>Detector Magnets</vt:lpstr>
      <vt:lpstr> Silicon Tracker and EM Calorimeter</vt:lpstr>
      <vt:lpstr>Liquid Argon Electromagnetic Calorimeter </vt:lpstr>
      <vt:lpstr> Hadronic Tile Calorimeter </vt:lpstr>
      <vt:lpstr>PowerPoint Presentation</vt:lpstr>
      <vt:lpstr>PowerPoint Presentation</vt:lpstr>
      <vt:lpstr>Summary </vt:lpstr>
      <vt:lpstr>Backup slides </vt:lpstr>
      <vt:lpstr>ATLAS Higgs projections </vt:lpstr>
      <vt:lpstr>Precision Measurements </vt:lpstr>
      <vt:lpstr>linac e+ source options</vt:lpstr>
      <vt:lpstr>ERL Test Facilities </vt:lpstr>
      <vt:lpstr>CDR - Time Schedule*)</vt:lpstr>
      <vt:lpstr>In-medium Hadronisation</vt:lpstr>
      <vt:lpstr>LR LHeC IR layout &amp; SC IR quadrupoles</vt:lpstr>
      <vt:lpstr>PowerPoint Presentation</vt:lpstr>
      <vt:lpstr>UK Accelerator Engagement </vt:lpstr>
      <vt:lpstr>ATLAS and LHeC Silicon Trackers 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LHeC  </dc:title>
  <dc:creator>max klein</dc:creator>
  <cp:lastModifiedBy>max klein</cp:lastModifiedBy>
  <cp:revision>96</cp:revision>
  <dcterms:created xsi:type="dcterms:W3CDTF">2012-09-13T16:05:22Z</dcterms:created>
  <dcterms:modified xsi:type="dcterms:W3CDTF">2012-12-05T14:34:36Z</dcterms:modified>
</cp:coreProperties>
</file>