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306" r:id="rId2"/>
    <p:sldId id="308" r:id="rId3"/>
    <p:sldId id="291" r:id="rId4"/>
    <p:sldId id="289" r:id="rId5"/>
    <p:sldId id="296" r:id="rId6"/>
    <p:sldId id="316" r:id="rId7"/>
    <p:sldId id="298" r:id="rId8"/>
    <p:sldId id="315" r:id="rId9"/>
    <p:sldId id="297" r:id="rId10"/>
    <p:sldId id="292" r:id="rId11"/>
    <p:sldId id="300" r:id="rId12"/>
    <p:sldId id="318" r:id="rId13"/>
    <p:sldId id="317" r:id="rId14"/>
    <p:sldId id="319" r:id="rId15"/>
    <p:sldId id="309" r:id="rId16"/>
    <p:sldId id="293" r:id="rId17"/>
    <p:sldId id="310" r:id="rId18"/>
    <p:sldId id="31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AE59"/>
    <a:srgbClr val="BDAF6A"/>
    <a:srgbClr val="A99A5F"/>
    <a:srgbClr val="800080"/>
    <a:srgbClr val="00AE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-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B4873-F9D4-2E4E-9EB6-98BC22F9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DE030-D52E-064C-801E-FC0B51545816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5AD74-99FA-5C4B-90A4-B769D9E1542E}" type="slidenum">
              <a:rPr lang="en-US"/>
              <a:pPr/>
              <a:t>16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CE83-F716-E14E-9A59-93EBC327B3D8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397C8-63A7-284C-AC20-B9C36D834878}" type="slidenum">
              <a:rPr lang="en-US"/>
              <a:pPr/>
              <a:t>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BC177-4A9A-3549-A1DF-E687E366D33A}" type="slidenum">
              <a:rPr lang="en-US"/>
              <a:pPr/>
              <a:t>5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7C195-7F1B-2C4F-85D0-AB9F8B7CC6F6}" type="slidenum">
              <a:rPr lang="en-US"/>
              <a:pPr/>
              <a:t>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7C195-7F1B-2C4F-85D0-AB9F8B7CC6F6}" type="slidenum">
              <a:rPr lang="en-US"/>
              <a:pPr/>
              <a:t>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0B6BB-3EDC-DD47-8595-46D8E4205C1F}" type="slidenum">
              <a:rPr lang="en-US"/>
              <a:pPr/>
              <a:t>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946CC-8C10-F84A-9ADD-41352D5354CF}" type="slidenum">
              <a:rPr lang="en-US"/>
              <a:pPr/>
              <a:t>10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ECD65-5534-A742-9075-11218F71814D}" type="slidenum">
              <a:rPr lang="en-US"/>
              <a:pPr/>
              <a:t>11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9A1B76-5613-9C44-AECF-9EAC2A094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DD609B-ED33-B840-9326-D76D46D2D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8F7B4-38B2-A841-89F3-A050225B1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180DDF-2759-154F-A9C8-020D29A69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0E7C7A-028B-E046-B833-53311D021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3833C6-DC39-7646-A1E3-3EED4327C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A7C6C5-43DC-B64F-863D-6EB94168E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BBCDFEF-9D60-1C4B-95BE-249A4ACA0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71EB1E-E988-9840-A99F-C6B7708BC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73D3F1-B891-F44E-89A4-4B257C136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538AD8-224C-BC43-AC5E-5055E977E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r>
              <a:rPr lang="en-US" sz="1000"/>
              <a:t>Particle Physics - L10 - M.Klein 24/04/08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D5B46B-6452-0E4F-9DB6-0D9CCA256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30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8.emf"/><Relationship Id="rId10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1.emf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762000"/>
          </a:xfrm>
          <a:noFill/>
          <a:ln w="28575">
            <a:noFill/>
          </a:ln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Baskerville"/>
                <a:cs typeface="Baskerville"/>
              </a:rPr>
              <a:t>Lecture</a:t>
            </a: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Baskerville"/>
                <a:cs typeface="Baskerville"/>
              </a:rPr>
              <a:t>8</a:t>
            </a: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– Detectors - II</a:t>
            </a:r>
            <a:endParaRPr lang="en-US" sz="28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563888" y="1772816"/>
            <a:ext cx="1872208" cy="46166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Baskerville"/>
                <a:cs typeface="Baskerville"/>
              </a:rPr>
              <a:t>Calorimetry</a:t>
            </a:r>
            <a:r>
              <a:rPr lang="en-US" dirty="0" smtClean="0">
                <a:latin typeface="Baskerville"/>
                <a:cs typeface="Baskerville"/>
              </a:rPr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5733256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Introduction to Particle Physics - Max Klein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Baskerville"/>
                <a:cs typeface="Baskerville"/>
              </a:rPr>
              <a:t>Lecture </a:t>
            </a:r>
            <a:r>
              <a:rPr lang="en-US" dirty="0">
                <a:solidFill>
                  <a:srgbClr val="000000"/>
                </a:solidFill>
                <a:latin typeface="Baskerville"/>
                <a:cs typeface="Baskerville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Baskerville"/>
                <a:cs typeface="Baskerville"/>
              </a:rPr>
              <a:t>-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Liverpool </a:t>
            </a:r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University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17.3.14</a:t>
            </a:r>
            <a:endParaRPr lang="en-US" sz="18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4581128"/>
            <a:ext cx="6447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Considerations for designing a collider </a:t>
            </a:r>
            <a:r>
              <a:rPr lang="en-US" sz="1600" dirty="0" smtClean="0">
                <a:latin typeface="Baskerville"/>
                <a:cs typeface="Baskerville"/>
              </a:rPr>
              <a:t>detector -- </a:t>
            </a:r>
            <a:r>
              <a:rPr lang="en-US" sz="1600" dirty="0" smtClean="0">
                <a:latin typeface="Baskerville"/>
                <a:cs typeface="Baskerville"/>
              </a:rPr>
              <a:t>with </a:t>
            </a:r>
            <a:r>
              <a:rPr lang="en-US" sz="1600" dirty="0" err="1" smtClean="0">
                <a:latin typeface="Baskerville"/>
                <a:cs typeface="Baskerville"/>
              </a:rPr>
              <a:t>LHeC</a:t>
            </a:r>
            <a:r>
              <a:rPr lang="en-US" sz="1600" dirty="0" smtClean="0">
                <a:latin typeface="Baskerville"/>
                <a:cs typeface="Baskerville"/>
              </a:rPr>
              <a:t> as an example</a:t>
            </a:r>
            <a:endParaRPr lang="en-US" sz="16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3008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1027"/>
          <p:cNvSpPr txBox="1">
            <a:spLocks noChangeArrowheads="1"/>
          </p:cNvSpPr>
          <p:nvPr/>
        </p:nvSpPr>
        <p:spPr bwMode="auto">
          <a:xfrm>
            <a:off x="72390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8" name="Picture 1028" descr="det_ma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4775200" cy="5105400"/>
          </a:xfrm>
          <a:prstGeom prst="rect">
            <a:avLst/>
          </a:prstGeom>
          <a:noFill/>
        </p:spPr>
      </p:pic>
      <p:sp>
        <p:nvSpPr>
          <p:cNvPr id="113669" name="Text Box 1029"/>
          <p:cNvSpPr txBox="1">
            <a:spLocks noChangeArrowheads="1"/>
          </p:cNvSpPr>
          <p:nvPr/>
        </p:nvSpPr>
        <p:spPr bwMode="auto">
          <a:xfrm>
            <a:off x="6172200" y="2260600"/>
            <a:ext cx="26139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Tracker</a:t>
            </a:r>
          </a:p>
          <a:p>
            <a:endParaRPr lang="en-US" sz="1600" dirty="0"/>
          </a:p>
          <a:p>
            <a:r>
              <a:rPr lang="en-US" sz="1600" dirty="0"/>
              <a:t>   </a:t>
            </a:r>
            <a:r>
              <a:rPr lang="en-US" sz="1600" dirty="0" smtClean="0"/>
              <a:t>Liquid Argon Calorimeter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    Coil</a:t>
            </a:r>
          </a:p>
          <a:p>
            <a:endParaRPr lang="en-US" sz="1600" dirty="0"/>
          </a:p>
          <a:p>
            <a:r>
              <a:rPr lang="en-US" sz="1600" dirty="0"/>
              <a:t>Return Iron/ </a:t>
            </a:r>
            <a:r>
              <a:rPr lang="en-US" sz="1600" dirty="0" err="1">
                <a:sym typeface="Symbol" charset="2"/>
              </a:rPr>
              <a:t></a:t>
            </a:r>
            <a:r>
              <a:rPr lang="en-US" sz="1600" dirty="0"/>
              <a:t> Detector</a:t>
            </a:r>
            <a:endParaRPr lang="en-US" dirty="0"/>
          </a:p>
        </p:txBody>
      </p:sp>
      <p:sp>
        <p:nvSpPr>
          <p:cNvPr id="113670" name="Line 1030"/>
          <p:cNvSpPr>
            <a:spLocks noChangeShapeType="1"/>
          </p:cNvSpPr>
          <p:nvPr/>
        </p:nvSpPr>
        <p:spPr bwMode="auto">
          <a:xfrm flipH="1">
            <a:off x="4343400" y="2438400"/>
            <a:ext cx="1752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1" name="Line 1031"/>
          <p:cNvSpPr>
            <a:spLocks noChangeShapeType="1"/>
          </p:cNvSpPr>
          <p:nvPr/>
        </p:nvSpPr>
        <p:spPr bwMode="auto">
          <a:xfrm flipH="1">
            <a:off x="4648200" y="28956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2" name="Line 1032"/>
          <p:cNvSpPr>
            <a:spLocks noChangeShapeType="1"/>
          </p:cNvSpPr>
          <p:nvPr/>
        </p:nvSpPr>
        <p:spPr bwMode="auto">
          <a:xfrm flipH="1">
            <a:off x="4572000" y="3429000"/>
            <a:ext cx="1905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3" name="Line 1033"/>
          <p:cNvSpPr>
            <a:spLocks noChangeShapeType="1"/>
          </p:cNvSpPr>
          <p:nvPr/>
        </p:nvSpPr>
        <p:spPr bwMode="auto">
          <a:xfrm flipH="1">
            <a:off x="3810000" y="3886200"/>
            <a:ext cx="2286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Text Box 1034"/>
          <p:cNvSpPr txBox="1">
            <a:spLocks noChangeArrowheads="1"/>
          </p:cNvSpPr>
          <p:nvPr/>
        </p:nvSpPr>
        <p:spPr bwMode="auto">
          <a:xfrm>
            <a:off x="746125" y="4865688"/>
            <a:ext cx="749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beam </a:t>
            </a:r>
          </a:p>
          <a:p>
            <a:r>
              <a:rPr lang="en-US" sz="1600"/>
              <a:t>line</a:t>
            </a:r>
            <a:endParaRPr lang="en-US"/>
          </a:p>
        </p:txBody>
      </p:sp>
      <p:sp>
        <p:nvSpPr>
          <p:cNvPr id="113676" name="Line 1036"/>
          <p:cNvSpPr>
            <a:spLocks noChangeShapeType="1"/>
          </p:cNvSpPr>
          <p:nvPr/>
        </p:nvSpPr>
        <p:spPr bwMode="auto">
          <a:xfrm flipV="1">
            <a:off x="1295400" y="4343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7" name="Line 1037"/>
          <p:cNvSpPr>
            <a:spLocks noChangeShapeType="1"/>
          </p:cNvSpPr>
          <p:nvPr/>
        </p:nvSpPr>
        <p:spPr bwMode="auto">
          <a:xfrm flipH="1" flipV="1">
            <a:off x="3276600" y="4419600"/>
            <a:ext cx="1295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8" name="Text Box 1038"/>
          <p:cNvSpPr txBox="1">
            <a:spLocks noChangeArrowheads="1"/>
          </p:cNvSpPr>
          <p:nvPr/>
        </p:nvSpPr>
        <p:spPr bwMode="auto">
          <a:xfrm>
            <a:off x="4572000" y="5943600"/>
            <a:ext cx="2284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Forward muon detector</a:t>
            </a:r>
            <a:endParaRPr lang="en-US"/>
          </a:p>
        </p:txBody>
      </p:sp>
      <p:pic>
        <p:nvPicPr>
          <p:cNvPr id="113681" name="Picture 1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5877272"/>
            <a:ext cx="1048072" cy="60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41148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H1 Detector</a:t>
            </a:r>
            <a:endParaRPr lang="en-US" sz="28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76672"/>
            <a:ext cx="57912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800080"/>
                </a:solidFill>
                <a:latin typeface="Baskerville"/>
                <a:cs typeface="Baskerville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Baskerville"/>
                <a:cs typeface="Baskerville"/>
              </a:rPr>
              <a:t>H1 Liquid </a:t>
            </a:r>
            <a:r>
              <a:rPr lang="en-US" sz="2800" dirty="0" smtClean="0">
                <a:solidFill>
                  <a:srgbClr val="800080"/>
                </a:solidFill>
                <a:latin typeface="Baskerville"/>
                <a:cs typeface="Baskerville"/>
              </a:rPr>
              <a:t>Argon (</a:t>
            </a:r>
            <a:r>
              <a:rPr lang="en-US" sz="2800" dirty="0" err="1" smtClean="0">
                <a:solidFill>
                  <a:srgbClr val="800080"/>
                </a:solidFill>
                <a:latin typeface="Baskerville"/>
                <a:cs typeface="Baskerville"/>
              </a:rPr>
              <a:t>LAr</a:t>
            </a:r>
            <a:r>
              <a:rPr lang="en-US" sz="2800" dirty="0" smtClean="0">
                <a:solidFill>
                  <a:srgbClr val="800080"/>
                </a:solidFill>
                <a:latin typeface="Baskerville"/>
                <a:cs typeface="Baskerville"/>
              </a:rPr>
              <a:t>) </a:t>
            </a:r>
            <a:r>
              <a:rPr lang="en-US" sz="2800" dirty="0">
                <a:solidFill>
                  <a:srgbClr val="800080"/>
                </a:solidFill>
                <a:latin typeface="Baskerville"/>
                <a:cs typeface="Baskerville"/>
              </a:rPr>
              <a:t>Calorimeter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72390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36083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39131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 descr="cb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592638" y="1812925"/>
            <a:ext cx="4419600" cy="3536950"/>
          </a:xfrm>
          <a:prstGeom prst="rect">
            <a:avLst/>
          </a:prstGeom>
          <a:noFill/>
        </p:spPr>
      </p:pic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28600" y="533400"/>
            <a:ext cx="9178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80"/>
                </a:solidFill>
                <a:latin typeface="Baskerville"/>
                <a:cs typeface="Baskerville"/>
              </a:rPr>
              <a:t>elm.</a:t>
            </a:r>
          </a:p>
          <a:p>
            <a:r>
              <a:rPr lang="en-US" sz="1600" dirty="0">
                <a:solidFill>
                  <a:srgbClr val="800080"/>
                </a:solidFill>
                <a:latin typeface="Baskerville"/>
                <a:cs typeface="Baskerville"/>
              </a:rPr>
              <a:t>25X</a:t>
            </a:r>
            <a:r>
              <a:rPr lang="en-US" sz="1600" baseline="-25000" dirty="0">
                <a:solidFill>
                  <a:srgbClr val="800080"/>
                </a:solidFill>
                <a:latin typeface="Baskerville"/>
                <a:cs typeface="Baskerville"/>
              </a:rPr>
              <a:t>0</a:t>
            </a:r>
          </a:p>
          <a:p>
            <a:r>
              <a:rPr lang="en-US" sz="1600" dirty="0">
                <a:solidFill>
                  <a:srgbClr val="800080"/>
                </a:solidFill>
                <a:latin typeface="Baskerville"/>
                <a:cs typeface="Baskerville"/>
              </a:rPr>
              <a:t>12%/√E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9178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800080"/>
                </a:solidFill>
                <a:latin typeface="Baskerville"/>
                <a:cs typeface="Baskerville"/>
              </a:rPr>
              <a:t>Hadr</a:t>
            </a:r>
            <a:r>
              <a:rPr lang="en-US" sz="1600" dirty="0">
                <a:solidFill>
                  <a:srgbClr val="800080"/>
                </a:solidFill>
                <a:latin typeface="Baskerville"/>
                <a:cs typeface="Baskerville"/>
              </a:rPr>
              <a:t>.</a:t>
            </a:r>
          </a:p>
          <a:p>
            <a:r>
              <a:rPr lang="en-US" sz="1600" dirty="0">
                <a:solidFill>
                  <a:srgbClr val="800080"/>
                </a:solidFill>
                <a:latin typeface="Baskerville"/>
                <a:cs typeface="Baskerville"/>
              </a:rPr>
              <a:t>7</a:t>
            </a:r>
            <a:r>
              <a:rPr lang="en-US" sz="1600" dirty="0">
                <a:solidFill>
                  <a:srgbClr val="800080"/>
                </a:solidFill>
                <a:latin typeface="Baskerville"/>
                <a:cs typeface="Baskerville"/>
                <a:sym typeface="Symbol" charset="2"/>
              </a:rPr>
              <a:t></a:t>
            </a:r>
          </a:p>
          <a:p>
            <a:r>
              <a:rPr lang="en-US" sz="1600" dirty="0">
                <a:solidFill>
                  <a:srgbClr val="800080"/>
                </a:solidFill>
                <a:latin typeface="Baskerville"/>
                <a:cs typeface="Baskerville"/>
              </a:rPr>
              <a:t>50%/√E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5257800" y="5867400"/>
            <a:ext cx="3182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Photograph after deassembly, October 2007</a:t>
            </a:r>
            <a:endParaRPr lang="en-US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827584" y="5589240"/>
            <a:ext cx="3505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latin typeface="Baskerville"/>
                <a:cs typeface="Baskerville"/>
              </a:rPr>
              <a:t>Pb</a:t>
            </a:r>
            <a:r>
              <a:rPr lang="en-US" sz="1400" dirty="0">
                <a:latin typeface="Baskerville"/>
                <a:cs typeface="Baskerville"/>
              </a:rPr>
              <a:t>: G10|Lead\G10,             SS: stainless steel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Baskerville"/>
                <a:cs typeface="Baskerville"/>
              </a:rPr>
              <a:t>HRC: high resistive coating (10M</a:t>
            </a:r>
            <a:r>
              <a:rPr lang="en-US" sz="1400" dirty="0">
                <a:latin typeface="Baskerville"/>
                <a:cs typeface="Baskerville"/>
                <a:sym typeface="Symbol" charset="2"/>
              </a:rPr>
              <a:t></a:t>
            </a:r>
            <a:r>
              <a:rPr lang="en-US" sz="1400" dirty="0">
                <a:latin typeface="Baskerville"/>
                <a:cs typeface="Baskerville"/>
                <a:sym typeface="Monotype Sorts" charset="2"/>
              </a:rPr>
              <a:t>/area)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228600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>
            <a:off x="304800" y="411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4495800" y="213360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4724400" y="4191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8862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90656" cy="1143000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ATLAS Calorimeters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26" y="1700808"/>
            <a:ext cx="5816294" cy="4419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340768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Tile barrel and extended barrel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111829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Baskerville"/>
                <a:cs typeface="Baskerville"/>
              </a:rPr>
              <a:t>LAr</a:t>
            </a:r>
            <a:endParaRPr lang="en-US" sz="1400" dirty="0" smtClean="0">
              <a:latin typeface="Baskerville"/>
              <a:cs typeface="Baskerville"/>
            </a:endParaRPr>
          </a:p>
          <a:p>
            <a:endParaRPr lang="en-US" sz="1400" dirty="0" smtClean="0">
              <a:latin typeface="Baskerville"/>
              <a:cs typeface="Baskerville"/>
            </a:endParaRPr>
          </a:p>
          <a:p>
            <a:r>
              <a:rPr lang="en-US" sz="1400" dirty="0" err="1">
                <a:latin typeface="Baskerville"/>
                <a:cs typeface="Baskerville"/>
              </a:rPr>
              <a:t>h</a:t>
            </a:r>
            <a:r>
              <a:rPr lang="en-US" sz="1400" dirty="0" err="1" smtClean="0">
                <a:latin typeface="Baskerville"/>
                <a:cs typeface="Baskerville"/>
              </a:rPr>
              <a:t>adronic</a:t>
            </a:r>
            <a:endParaRPr lang="en-US" sz="1400" dirty="0" smtClean="0">
              <a:latin typeface="Baskerville"/>
              <a:cs typeface="Baskerville"/>
            </a:endParaRPr>
          </a:p>
          <a:p>
            <a:endParaRPr lang="en-US" sz="1400" dirty="0" smtClean="0">
              <a:latin typeface="Baskerville"/>
              <a:cs typeface="Baskerville"/>
            </a:endParaRPr>
          </a:p>
          <a:p>
            <a:r>
              <a:rPr lang="en-US" sz="1400" dirty="0" err="1">
                <a:latin typeface="Baskerville"/>
                <a:cs typeface="Baskerville"/>
              </a:rPr>
              <a:t>e</a:t>
            </a:r>
            <a:r>
              <a:rPr lang="en-US" sz="1400" dirty="0" err="1" smtClean="0">
                <a:latin typeface="Baskerville"/>
                <a:cs typeface="Baskerville"/>
              </a:rPr>
              <a:t>lectromagn</a:t>
            </a:r>
            <a:r>
              <a:rPr lang="en-US" sz="1400" dirty="0" smtClean="0">
                <a:latin typeface="Baskerville"/>
                <a:cs typeface="Baskerville"/>
              </a:rPr>
              <a:t>.</a:t>
            </a:r>
          </a:p>
          <a:p>
            <a:endParaRPr lang="en-US" sz="1400" dirty="0" smtClean="0">
              <a:latin typeface="Baskerville"/>
              <a:cs typeface="Baskerville"/>
            </a:endParaRPr>
          </a:p>
          <a:p>
            <a:r>
              <a:rPr lang="en-US" sz="1400" dirty="0" err="1" smtClean="0">
                <a:latin typeface="Baskerville"/>
                <a:cs typeface="Baskerville"/>
              </a:rPr>
              <a:t>endcaps</a:t>
            </a:r>
            <a:r>
              <a:rPr lang="en-US" sz="1400" dirty="0" smtClean="0">
                <a:latin typeface="Baskerville"/>
                <a:cs typeface="Baskerville"/>
              </a:rPr>
              <a:t> </a:t>
            </a:r>
            <a:endParaRPr lang="en-US" sz="1400" dirty="0">
              <a:latin typeface="Baskerville"/>
              <a:cs typeface="Baskerville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5652120" y="4149080"/>
            <a:ext cx="72008" cy="5760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771800" y="4149080"/>
            <a:ext cx="14401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27784" y="6237312"/>
            <a:ext cx="4677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Central barrel electromagnetic                 Forward calorimeter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23676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90656" cy="864096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ATLAS </a:t>
            </a:r>
            <a:r>
              <a:rPr lang="en-US" sz="3200" dirty="0" err="1" smtClean="0">
                <a:latin typeface="Baskerville"/>
                <a:cs typeface="Baskerville"/>
              </a:rPr>
              <a:t>LAr</a:t>
            </a:r>
            <a:r>
              <a:rPr lang="en-US" sz="3200" dirty="0" smtClean="0">
                <a:latin typeface="Baskerville"/>
                <a:cs typeface="Baskerville"/>
              </a:rPr>
              <a:t> Electromagnetic Calorimeter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488832" cy="48285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71600" y="5949280"/>
            <a:ext cx="592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7F7F7F"/>
                </a:solidFill>
              </a:rPr>
              <a:t>D.Pitzl</a:t>
            </a:r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23709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90656" cy="792088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ATLAS Scintillator Tile </a:t>
            </a:r>
            <a:r>
              <a:rPr lang="en-US" sz="3200" dirty="0" err="1" smtClean="0">
                <a:latin typeface="Baskerville"/>
                <a:cs typeface="Baskerville"/>
              </a:rPr>
              <a:t>Hadronic</a:t>
            </a:r>
            <a:r>
              <a:rPr lang="en-US" sz="3200" dirty="0" smtClean="0">
                <a:latin typeface="Baskerville"/>
                <a:cs typeface="Baskerville"/>
              </a:rPr>
              <a:t> Calorimeter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6804248" cy="4587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6381328"/>
            <a:ext cx="4899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Scintillator and Fe absorber,  read out perpendicular to beam axis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3984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648072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Baskerville"/>
                <a:cs typeface="Baskerville"/>
              </a:rPr>
              <a:t>LHeC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Baskerville"/>
                <a:cs typeface="Baskerville"/>
              </a:rPr>
              <a:t> Detector</a:t>
            </a:r>
            <a:r>
              <a:rPr lang="en-US" sz="2800" baseline="30000" dirty="0" smtClean="0">
                <a:solidFill>
                  <a:schemeClr val="bg1">
                    <a:lumMod val="50000"/>
                  </a:schemeClr>
                </a:solidFill>
                <a:latin typeface="Baskerville"/>
                <a:cs typeface="Baskerville"/>
              </a:rPr>
              <a:t>*)</a:t>
            </a:r>
            <a:endParaRPr lang="en-US" sz="2800" baseline="30000" dirty="0">
              <a:solidFill>
                <a:schemeClr val="bg1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8266006" cy="462567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5148064" y="1124744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71600" y="5805264"/>
            <a:ext cx="782778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Baskerville"/>
                <a:cs typeface="Baskerville"/>
              </a:rPr>
              <a:t>Central silicon tracker: 48cm, EMC: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skerville"/>
                <a:cs typeface="Baskerville"/>
              </a:rPr>
              <a:t>D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Baskerville"/>
                <a:cs typeface="Baskerville"/>
              </a:rPr>
              <a:t>=40cm, Solenoid: R=1m, HAC: D=140cm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60648"/>
            <a:ext cx="704353" cy="440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2052588" cy="736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453336"/>
            <a:ext cx="2779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7F7F7F"/>
                </a:solidFill>
              </a:rPr>
              <a:t>*) </a:t>
            </a:r>
            <a:r>
              <a:rPr lang="en-US" sz="1400" dirty="0" smtClean="0">
                <a:solidFill>
                  <a:srgbClr val="7F7F7F"/>
                </a:solidFill>
              </a:rPr>
              <a:t>from </a:t>
            </a:r>
            <a:r>
              <a:rPr lang="en-US" sz="1400" dirty="0" err="1" smtClean="0">
                <a:solidFill>
                  <a:srgbClr val="7F7F7F"/>
                </a:solidFill>
              </a:rPr>
              <a:t>LHeC</a:t>
            </a:r>
            <a:r>
              <a:rPr lang="en-US" sz="1400" dirty="0" smtClean="0">
                <a:solidFill>
                  <a:srgbClr val="7F7F7F"/>
                </a:solidFill>
              </a:rPr>
              <a:t> design report 2012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35636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776864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Dimensions of the </a:t>
            </a:r>
            <a:r>
              <a:rPr lang="en-US" sz="3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LHeC</a:t>
            </a:r>
            <a:r>
              <a:rPr lang="en-US" sz="3200" dirty="0" smtClean="0">
                <a:solidFill>
                  <a:srgbClr val="000000"/>
                </a:solidFill>
                <a:latin typeface="Baskerville"/>
                <a:cs typeface="Baskerville"/>
              </a:rPr>
              <a:t> Detector </a:t>
            </a:r>
            <a:endParaRPr lang="en-US" sz="3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2390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858189"/>
              </p:ext>
            </p:extLst>
          </p:nvPr>
        </p:nvGraphicFramePr>
        <p:xfrm>
          <a:off x="611560" y="1412776"/>
          <a:ext cx="142081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2" name="Equation" r:id="rId4" imgW="1054100" imgH="431800" progId="Equation.3">
                  <p:embed/>
                </p:oleObj>
              </mc:Choice>
              <mc:Fallback>
                <p:oleObj name="Equation" r:id="rId4" imgW="10541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12776"/>
                        <a:ext cx="1420812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3" name="Equation" r:id="rId6" imgW="101600" imgH="177800" progId="Equation.3">
                  <p:embed/>
                </p:oleObj>
              </mc:Choice>
              <mc:Fallback>
                <p:oleObj name="Equation" r:id="rId6" imgW="1016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98041"/>
              </p:ext>
            </p:extLst>
          </p:nvPr>
        </p:nvGraphicFramePr>
        <p:xfrm>
          <a:off x="539552" y="2204864"/>
          <a:ext cx="27400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4" name="Equation" r:id="rId8" imgW="2209800" imgH="647700" progId="Equation.3">
                  <p:embed/>
                </p:oleObj>
              </mc:Choice>
              <mc:Fallback>
                <p:oleObj name="Equation" r:id="rId8" imgW="2209800" imgH="647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204864"/>
                        <a:ext cx="27400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323528" y="1412776"/>
            <a:ext cx="3384376" cy="1872208"/>
          </a:xfrm>
          <a:prstGeom prst="rect">
            <a:avLst/>
          </a:prstGeom>
          <a:noFill/>
          <a:ln w="25400" cap="flat" cmpd="sng" algn="ctr">
            <a:solidFill>
              <a:srgbClr val="BDAE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3968" y="2420888"/>
            <a:ext cx="776361" cy="485924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344556"/>
              </p:ext>
            </p:extLst>
          </p:nvPr>
        </p:nvGraphicFramePr>
        <p:xfrm>
          <a:off x="6012160" y="1700808"/>
          <a:ext cx="2047875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5" name="Equation" r:id="rId11" imgW="1739900" imgH="1549400" progId="Equation.3">
                  <p:embed/>
                </p:oleObj>
              </mc:Choice>
              <mc:Fallback>
                <p:oleObj name="Equation" r:id="rId11" imgW="17399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700808"/>
                        <a:ext cx="2047875" cy="1824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5868144" y="1556792"/>
            <a:ext cx="2448272" cy="2016224"/>
          </a:xfrm>
          <a:prstGeom prst="rect">
            <a:avLst/>
          </a:prstGeom>
          <a:noFill/>
          <a:ln w="25400" cap="flat" cmpd="sng" algn="ctr">
            <a:solidFill>
              <a:srgbClr val="BDAE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545456"/>
              </p:ext>
            </p:extLst>
          </p:nvPr>
        </p:nvGraphicFramePr>
        <p:xfrm>
          <a:off x="2843808" y="4221088"/>
          <a:ext cx="1582823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6" name="Equation" r:id="rId13" imgW="1028700" imgH="889000" progId="Equation.3">
                  <p:embed/>
                </p:oleObj>
              </mc:Choice>
              <mc:Fallback>
                <p:oleObj name="Equation" r:id="rId13" imgW="10287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221088"/>
                        <a:ext cx="1582823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66862"/>
              </p:ext>
            </p:extLst>
          </p:nvPr>
        </p:nvGraphicFramePr>
        <p:xfrm>
          <a:off x="539750" y="4198938"/>
          <a:ext cx="138747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7" name="Equation" r:id="rId15" imgW="1079500" imgH="1104900" progId="Equation.3">
                  <p:embed/>
                </p:oleObj>
              </mc:Choice>
              <mc:Fallback>
                <p:oleObj name="Equation" r:id="rId15" imgW="1079500" imgH="1104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98938"/>
                        <a:ext cx="138747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356992"/>
            <a:ext cx="3225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askerville"/>
                <a:cs typeface="Baskerville"/>
              </a:rPr>
              <a:t>Tracker</a:t>
            </a:r>
            <a:r>
              <a:rPr lang="en-US" sz="1400" dirty="0" smtClean="0">
                <a:latin typeface="Baskerville"/>
                <a:cs typeface="Baskerville"/>
              </a:rPr>
              <a:t>: Silicon only, compact, D=50cm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5536" y="4077072"/>
            <a:ext cx="1584176" cy="1656184"/>
          </a:xfrm>
          <a:prstGeom prst="rect">
            <a:avLst/>
          </a:prstGeom>
          <a:noFill/>
          <a:ln w="25400" cap="flat" cmpd="sng" algn="ctr">
            <a:solidFill>
              <a:srgbClr val="BDAE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805264"/>
            <a:ext cx="1995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askerville"/>
                <a:cs typeface="Baskerville"/>
              </a:rPr>
              <a:t>EMC</a:t>
            </a:r>
            <a:r>
              <a:rPr lang="en-US" sz="1400" dirty="0" smtClean="0">
                <a:latin typeface="Baskerville"/>
                <a:cs typeface="Baskerville"/>
              </a:rPr>
              <a:t>: </a:t>
            </a:r>
            <a:r>
              <a:rPr lang="en-US" sz="1400" dirty="0" err="1" smtClean="0">
                <a:latin typeface="Baskerville"/>
                <a:cs typeface="Baskerville"/>
              </a:rPr>
              <a:t>LAr-Pb</a:t>
            </a:r>
            <a:r>
              <a:rPr lang="en-US" sz="1400" dirty="0" smtClean="0">
                <a:latin typeface="Baskerville"/>
                <a:cs typeface="Baskerville"/>
              </a:rPr>
              <a:t>: D=40cm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645024"/>
            <a:ext cx="3325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Locate </a:t>
            </a:r>
            <a:r>
              <a:rPr lang="en-US" sz="1400" b="1" dirty="0" smtClean="0">
                <a:latin typeface="Baskerville"/>
                <a:cs typeface="Baskerville"/>
              </a:rPr>
              <a:t>solenoid</a:t>
            </a:r>
            <a:r>
              <a:rPr lang="en-US" sz="1400" dirty="0" smtClean="0">
                <a:latin typeface="Baskerville"/>
                <a:cs typeface="Baskerville"/>
              </a:rPr>
              <a:t> between EMC and HAC: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Cost [and joins dipole for beam bending]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699792" y="4077072"/>
            <a:ext cx="1800200" cy="1656184"/>
          </a:xfrm>
          <a:prstGeom prst="rect">
            <a:avLst/>
          </a:prstGeom>
          <a:noFill/>
          <a:ln w="25400" cap="flat" cmpd="sng" algn="ctr">
            <a:solidFill>
              <a:srgbClr val="BDAE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9792" y="5805264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askerville"/>
                <a:cs typeface="Baskerville"/>
              </a:rPr>
              <a:t>HAC</a:t>
            </a:r>
            <a:r>
              <a:rPr lang="en-US" sz="1400" dirty="0" smtClean="0">
                <a:latin typeface="Baskerville"/>
                <a:cs typeface="Baskerville"/>
              </a:rPr>
              <a:t>: </a:t>
            </a:r>
            <a:r>
              <a:rPr lang="en-US" sz="1400" dirty="0" err="1" smtClean="0">
                <a:latin typeface="Baskerville"/>
                <a:cs typeface="Baskerville"/>
              </a:rPr>
              <a:t>Sc</a:t>
            </a:r>
            <a:r>
              <a:rPr lang="en-US" sz="1400" dirty="0" smtClean="0">
                <a:latin typeface="Baskerville"/>
                <a:cs typeface="Baskerville"/>
              </a:rPr>
              <a:t>-Fe: D=140cm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653136"/>
            <a:ext cx="3386777" cy="160043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The </a:t>
            </a:r>
            <a:r>
              <a:rPr lang="en-US" sz="1400" dirty="0" err="1" smtClean="0">
                <a:latin typeface="Baskerville"/>
                <a:cs typeface="Baskerville"/>
              </a:rPr>
              <a:t>LHeC</a:t>
            </a:r>
            <a:r>
              <a:rPr lang="en-US" sz="1400" dirty="0" smtClean="0">
                <a:latin typeface="Baskerville"/>
                <a:cs typeface="Baskerville"/>
              </a:rPr>
              <a:t> detector is surrounded by a </a:t>
            </a:r>
          </a:p>
          <a:p>
            <a:r>
              <a:rPr lang="en-US" sz="1400" dirty="0" err="1">
                <a:latin typeface="Baskerville"/>
                <a:cs typeface="Baskerville"/>
              </a:rPr>
              <a:t>m</a:t>
            </a:r>
            <a:r>
              <a:rPr lang="en-US" sz="1400" dirty="0" err="1" smtClean="0">
                <a:latin typeface="Baskerville"/>
                <a:cs typeface="Baskerville"/>
              </a:rPr>
              <a:t>uon</a:t>
            </a:r>
            <a:r>
              <a:rPr lang="en-US" sz="1400" dirty="0" smtClean="0">
                <a:latin typeface="Baskerville"/>
                <a:cs typeface="Baskerville"/>
              </a:rPr>
              <a:t> detector system, </a:t>
            </a:r>
            <a:r>
              <a:rPr lang="en-US" sz="1400" dirty="0" err="1" smtClean="0">
                <a:latin typeface="Baskerville"/>
                <a:cs typeface="Baskerville"/>
              </a:rPr>
              <a:t>conceptionally</a:t>
            </a:r>
            <a:r>
              <a:rPr lang="en-US" sz="1400" dirty="0" smtClean="0">
                <a:latin typeface="Baskerville"/>
                <a:cs typeface="Baskerville"/>
              </a:rPr>
              <a:t> for</a:t>
            </a:r>
          </a:p>
          <a:p>
            <a:r>
              <a:rPr lang="en-US" sz="1400" dirty="0" err="1" smtClean="0">
                <a:latin typeface="Baskerville"/>
                <a:cs typeface="Baskerville"/>
              </a:rPr>
              <a:t>muon</a:t>
            </a:r>
            <a:r>
              <a:rPr lang="en-US" sz="1400" dirty="0" smtClean="0">
                <a:latin typeface="Baskerville"/>
                <a:cs typeface="Baskerville"/>
              </a:rPr>
              <a:t> identification only. There are forward</a:t>
            </a:r>
          </a:p>
          <a:p>
            <a:r>
              <a:rPr lang="en-US" sz="1400" dirty="0">
                <a:latin typeface="Baskerville"/>
                <a:cs typeface="Baskerville"/>
              </a:rPr>
              <a:t>a</a:t>
            </a:r>
            <a:r>
              <a:rPr lang="en-US" sz="1400" dirty="0" smtClean="0">
                <a:latin typeface="Baskerville"/>
                <a:cs typeface="Baskerville"/>
              </a:rPr>
              <a:t>nd backward detectors as part of the</a:t>
            </a:r>
          </a:p>
          <a:p>
            <a:r>
              <a:rPr lang="en-US" sz="1400" dirty="0">
                <a:latin typeface="Baskerville"/>
                <a:cs typeface="Baskerville"/>
              </a:rPr>
              <a:t>c</a:t>
            </a:r>
            <a:r>
              <a:rPr lang="en-US" sz="1400" dirty="0" smtClean="0">
                <a:latin typeface="Baskerville"/>
                <a:cs typeface="Baskerville"/>
              </a:rPr>
              <a:t>entral detector, and there are further apart</a:t>
            </a:r>
          </a:p>
          <a:p>
            <a:r>
              <a:rPr lang="en-US" sz="1400" dirty="0">
                <a:latin typeface="Baskerville"/>
                <a:cs typeface="Baskerville"/>
              </a:rPr>
              <a:t>d</a:t>
            </a:r>
            <a:r>
              <a:rPr lang="en-US" sz="1400" dirty="0" smtClean="0">
                <a:latin typeface="Baskerville"/>
                <a:cs typeface="Baskerville"/>
              </a:rPr>
              <a:t>etectors for tagging </a:t>
            </a:r>
            <a:r>
              <a:rPr lang="en-US" sz="1400" dirty="0" err="1" smtClean="0">
                <a:latin typeface="Baskerville"/>
                <a:cs typeface="Baskerville"/>
              </a:rPr>
              <a:t>p,n</a:t>
            </a:r>
            <a:r>
              <a:rPr lang="en-US" sz="1400" dirty="0" smtClean="0">
                <a:latin typeface="Baskerville"/>
                <a:cs typeface="Baskerville"/>
              </a:rPr>
              <a:t> in p beam direction</a:t>
            </a:r>
          </a:p>
          <a:p>
            <a:r>
              <a:rPr lang="en-US" sz="1400" dirty="0">
                <a:latin typeface="Baskerville"/>
                <a:cs typeface="Baskerville"/>
              </a:rPr>
              <a:t>a</a:t>
            </a:r>
            <a:r>
              <a:rPr lang="en-US" sz="1400" dirty="0" smtClean="0">
                <a:latin typeface="Baskerville"/>
                <a:cs typeface="Baskerville"/>
              </a:rPr>
              <a:t>nd </a:t>
            </a:r>
            <a:r>
              <a:rPr lang="en-US" sz="1400" dirty="0" err="1" smtClean="0">
                <a:latin typeface="Baskerville"/>
                <a:cs typeface="Baskerville"/>
              </a:rPr>
              <a:t>e,γ</a:t>
            </a:r>
            <a:r>
              <a:rPr lang="en-US" sz="1400" dirty="0" smtClean="0">
                <a:latin typeface="Baskerville"/>
                <a:cs typeface="Baskerville"/>
              </a:rPr>
              <a:t> in e beam direction (“backwards”)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12360" cy="864096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"/>
                <a:cs typeface="Baskerville"/>
              </a:rPr>
              <a:t>LHeC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"/>
                <a:cs typeface="Baskerville"/>
              </a:rPr>
              <a:t> Detector Design Concept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askerville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063880" cy="4570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093296"/>
            <a:ext cx="7670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Baskerville"/>
                <a:cs typeface="Baskerville"/>
              </a:rPr>
              <a:t>Muon</a:t>
            </a:r>
            <a:r>
              <a:rPr lang="en-US" sz="1600" dirty="0" smtClean="0">
                <a:latin typeface="Baskerville"/>
                <a:cs typeface="Baskerville"/>
              </a:rPr>
              <a:t> detector: ID with few detector planes, no momentum measurement – unlike ATLAS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36762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659160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Detector - Summary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46" y="1556792"/>
            <a:ext cx="89178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Baskerville"/>
                <a:cs typeface="Baskerville"/>
              </a:rPr>
              <a:t>The requirement to select often rare events (“trigger”) has replaced the photographic methods.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Baskerville"/>
                <a:cs typeface="Baskerville"/>
              </a:rPr>
              <a:t>The physics of heavy quarks has boosted the development of Silicon track detectors.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Baskerville"/>
                <a:cs typeface="Baskerville"/>
              </a:rPr>
              <a:t>Energies are measured in “sampling calorimeters” – in multilayers of absorber and active material.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Baskerville"/>
                <a:cs typeface="Baskerville"/>
              </a:rPr>
              <a:t>Modern collider detectors have a common structure: tracker, </a:t>
            </a:r>
            <a:r>
              <a:rPr lang="en-US" sz="1600" dirty="0" err="1" smtClean="0">
                <a:latin typeface="Baskerville"/>
                <a:cs typeface="Baskerville"/>
              </a:rPr>
              <a:t>ecal</a:t>
            </a:r>
            <a:r>
              <a:rPr lang="en-US" sz="1600" dirty="0" smtClean="0">
                <a:latin typeface="Baskerville"/>
                <a:cs typeface="Baskerville"/>
              </a:rPr>
              <a:t>., </a:t>
            </a:r>
            <a:r>
              <a:rPr lang="en-US" sz="1600" dirty="0" err="1" smtClean="0">
                <a:latin typeface="Baskerville"/>
                <a:cs typeface="Baskerville"/>
              </a:rPr>
              <a:t>hcal</a:t>
            </a:r>
            <a:r>
              <a:rPr lang="en-US" sz="1600" dirty="0" smtClean="0">
                <a:latin typeface="Baskerville"/>
                <a:cs typeface="Baskerville"/>
              </a:rPr>
              <a:t>., solenoid, </a:t>
            </a:r>
            <a:r>
              <a:rPr lang="en-US" sz="1600" dirty="0" err="1" smtClean="0">
                <a:latin typeface="Baskerville"/>
                <a:cs typeface="Baskerville"/>
              </a:rPr>
              <a:t>muon</a:t>
            </a:r>
            <a:r>
              <a:rPr lang="en-US" sz="1600" dirty="0" smtClean="0">
                <a:latin typeface="Baskerville"/>
                <a:cs typeface="Baskerville"/>
              </a:rPr>
              <a:t> detector.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Baskerville"/>
                <a:cs typeface="Baskerville"/>
              </a:rPr>
              <a:t>The (</a:t>
            </a:r>
            <a:r>
              <a:rPr lang="en-US" sz="1600" dirty="0" err="1" smtClean="0">
                <a:latin typeface="Baskerville"/>
                <a:cs typeface="Baskerville"/>
              </a:rPr>
              <a:t>xy</a:t>
            </a:r>
            <a:r>
              <a:rPr lang="en-US" sz="1600" dirty="0" smtClean="0">
                <a:latin typeface="Baskerville"/>
                <a:cs typeface="Baskerville"/>
              </a:rPr>
              <a:t>) dimension of a tracker is determined by the required momentum resolution (B,Δ,L).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Baskerville"/>
                <a:cs typeface="Baskerville"/>
              </a:rPr>
              <a:t>An electromagnetic calorimeter absorbs 95% of the shower energy in 20 radiation lengths (X</a:t>
            </a:r>
            <a:r>
              <a:rPr lang="en-US" sz="1600" baseline="-25000" dirty="0" smtClean="0">
                <a:latin typeface="Baskerville"/>
                <a:cs typeface="Baskerville"/>
              </a:rPr>
              <a:t>0</a:t>
            </a:r>
            <a:r>
              <a:rPr lang="en-US" sz="1600" dirty="0" smtClean="0">
                <a:latin typeface="Baskerville"/>
                <a:cs typeface="Baskerville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Baskerville"/>
                <a:cs typeface="Baskerville"/>
              </a:rPr>
              <a:t>The </a:t>
            </a:r>
            <a:r>
              <a:rPr lang="en-US" sz="1600" dirty="0" err="1" smtClean="0">
                <a:latin typeface="Baskerville"/>
                <a:cs typeface="Baskerville"/>
              </a:rPr>
              <a:t>em</a:t>
            </a:r>
            <a:r>
              <a:rPr lang="en-US" sz="1600" dirty="0" smtClean="0">
                <a:latin typeface="Baskerville"/>
                <a:cs typeface="Baskerville"/>
              </a:rPr>
              <a:t>. energy loss mechanism is primarily bremsstrahlung and the energy resolution ~10%/√E.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Baskerville"/>
                <a:cs typeface="Baskerville"/>
              </a:rPr>
              <a:t>A </a:t>
            </a:r>
            <a:r>
              <a:rPr lang="en-US" sz="1600" dirty="0" err="1" smtClean="0">
                <a:latin typeface="Baskerville"/>
                <a:cs typeface="Baskerville"/>
              </a:rPr>
              <a:t>hadronic</a:t>
            </a:r>
            <a:r>
              <a:rPr lang="en-US" sz="1600" dirty="0" smtClean="0">
                <a:latin typeface="Baskerville"/>
                <a:cs typeface="Baskerville"/>
              </a:rPr>
              <a:t> calorimeter absorbs a hadron shower completely after 7 absorption lengths (</a:t>
            </a:r>
            <a:r>
              <a:rPr lang="en-US" sz="1600" dirty="0" err="1" smtClean="0">
                <a:latin typeface="Baskerville"/>
                <a:cs typeface="Baskerville"/>
              </a:rPr>
              <a:t>λ</a:t>
            </a:r>
            <a:r>
              <a:rPr lang="en-US" sz="1600" dirty="0" smtClean="0">
                <a:latin typeface="Baskerville"/>
                <a:cs typeface="Baskerville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Baskerville"/>
                <a:cs typeface="Baskerville"/>
              </a:rPr>
              <a:t>Due to the more stochastic nature of hadron interactions and the complexity of the hadron energy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       loss processes, the energy resolution is ~40%/√E. The “HCAL” catches the elm. </a:t>
            </a:r>
            <a:r>
              <a:rPr lang="en-US" sz="1600" dirty="0">
                <a:latin typeface="Baskerville"/>
                <a:cs typeface="Baskerville"/>
              </a:rPr>
              <a:t>s</a:t>
            </a:r>
            <a:r>
              <a:rPr lang="en-US" sz="1600" dirty="0" smtClean="0">
                <a:latin typeface="Baskerville"/>
                <a:cs typeface="Baskerville"/>
              </a:rPr>
              <a:t>hower tail.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10.  </a:t>
            </a:r>
            <a:r>
              <a:rPr lang="en-US" sz="1600" dirty="0" err="1" smtClean="0">
                <a:latin typeface="Baskerville"/>
                <a:cs typeface="Baskerville"/>
              </a:rPr>
              <a:t>Calorimetry</a:t>
            </a:r>
            <a:r>
              <a:rPr lang="en-US" sz="1600" dirty="0" smtClean="0">
                <a:latin typeface="Baskerville"/>
                <a:cs typeface="Baskerville"/>
              </a:rPr>
              <a:t> has to be hermetic (4π) acceptance in order to </a:t>
            </a:r>
            <a:r>
              <a:rPr lang="en-US" sz="1600" dirty="0" err="1" smtClean="0">
                <a:latin typeface="Baskerville"/>
                <a:cs typeface="Baskerville"/>
              </a:rPr>
              <a:t>reconstuct</a:t>
            </a:r>
            <a:r>
              <a:rPr lang="en-US" sz="1600" dirty="0" smtClean="0">
                <a:latin typeface="Baskerville"/>
                <a:cs typeface="Baskerville"/>
              </a:rPr>
              <a:t> the energy balance (</a:t>
            </a:r>
            <a:r>
              <a:rPr lang="en-US" sz="1600" dirty="0" err="1" smtClean="0">
                <a:latin typeface="Baskerville"/>
                <a:cs typeface="Baskerville"/>
              </a:rPr>
              <a:t>ν’s</a:t>
            </a:r>
            <a:r>
              <a:rPr lang="en-US" sz="1600" dirty="0" smtClean="0">
                <a:latin typeface="Baskerville"/>
                <a:cs typeface="Baskerville"/>
              </a:rPr>
              <a:t> MET).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11.  </a:t>
            </a:r>
            <a:r>
              <a:rPr lang="en-US" sz="1600" dirty="0" err="1" smtClean="0">
                <a:latin typeface="Baskerville"/>
                <a:cs typeface="Baskerville"/>
              </a:rPr>
              <a:t>Muons</a:t>
            </a:r>
            <a:r>
              <a:rPr lang="en-US" sz="1600" dirty="0" smtClean="0">
                <a:latin typeface="Baskerville"/>
                <a:cs typeface="Baskerville"/>
              </a:rPr>
              <a:t> penetrate the whole calorimeter and can thus be identified and their momentum reconstructed.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164" y="5445224"/>
            <a:ext cx="8515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Detectors have to fulfill further demands as from trigger complexity, readout speed and data volume…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67168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12360" cy="65916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Baskerville"/>
                <a:cs typeface="Baskerville"/>
              </a:rPr>
              <a:t>Particle Identification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128792" cy="45762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1043608" y="5949280"/>
            <a:ext cx="7920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07704" y="5733256"/>
            <a:ext cx="623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latin typeface="Baskerville"/>
                <a:cs typeface="Baskerville"/>
              </a:rPr>
              <a:t>ν</a:t>
            </a:r>
            <a:r>
              <a:rPr lang="en-US" sz="1800" dirty="0" smtClean="0">
                <a:latin typeface="Baskerville"/>
                <a:cs typeface="Baskerville"/>
              </a:rPr>
              <a:t> neutrino carries energy away (“missing E”)  </a:t>
            </a:r>
            <a:r>
              <a:rPr lang="en-US" sz="1400" b="1" dirty="0" smtClean="0">
                <a:latin typeface="Baskerville"/>
                <a:cs typeface="Baskerville"/>
              </a:rPr>
              <a:t>-- Hermetic Detector!</a:t>
            </a:r>
            <a:endParaRPr lang="en-US" sz="1400" b="1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34234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476672"/>
            <a:ext cx="6019800" cy="533400"/>
          </a:xfrm>
        </p:spPr>
        <p:txBody>
          <a:bodyPr/>
          <a:lstStyle/>
          <a:p>
            <a:r>
              <a:rPr lang="en-US" sz="2800" dirty="0" smtClean="0">
                <a:latin typeface="Baskerville"/>
                <a:cs typeface="Baskerville"/>
              </a:rPr>
              <a:t>H1 DIS </a:t>
            </a:r>
            <a:r>
              <a:rPr lang="en-US" sz="2800" dirty="0">
                <a:latin typeface="Baskerville"/>
                <a:cs typeface="Baskerville"/>
              </a:rPr>
              <a:t>event in </a:t>
            </a:r>
            <a:r>
              <a:rPr lang="en-US" sz="2800" dirty="0" err="1">
                <a:latin typeface="Baskerville"/>
                <a:cs typeface="Baskerville"/>
              </a:rPr>
              <a:t>xy</a:t>
            </a:r>
            <a:r>
              <a:rPr lang="en-US" sz="2800" dirty="0">
                <a:latin typeface="Baskerville"/>
                <a:cs typeface="Baskerville"/>
              </a:rPr>
              <a:t> view 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66800"/>
            <a:ext cx="7391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5105400" y="4419600"/>
            <a:ext cx="287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Electromagnetic calorimeter</a:t>
            </a:r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295400" y="1066800"/>
            <a:ext cx="2743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4572000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632325" y="616108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4114800" cy="609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Baskerville"/>
                <a:cs typeface="Baskerville"/>
              </a:rPr>
              <a:t>Calorimeters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72390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4989317" cy="53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Baskerville"/>
                <a:cs typeface="Baskerville"/>
              </a:rPr>
              <a:t>Sensitive to charged and neutral particles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>
                <a:latin typeface="Baskerville"/>
                <a:cs typeface="Baskerville"/>
              </a:rPr>
              <a:t>Cascade (showers of particles) N ~ E: </a:t>
            </a:r>
            <a:r>
              <a:rPr lang="en-US" sz="1800" dirty="0">
                <a:latin typeface="Baskerville"/>
                <a:cs typeface="Baskerville"/>
                <a:sym typeface="Symbol" charset="2"/>
              </a:rPr>
              <a:t>/E~1/√E</a:t>
            </a:r>
          </a:p>
          <a:p>
            <a:endParaRPr lang="en-US" sz="1800" dirty="0">
              <a:latin typeface="Baskerville"/>
              <a:cs typeface="Baskerville"/>
              <a:sym typeface="Symbol" charset="2"/>
            </a:endParaRPr>
          </a:p>
          <a:p>
            <a:r>
              <a:rPr lang="en-US" sz="1800" dirty="0">
                <a:latin typeface="Baskerville"/>
                <a:cs typeface="Baskerville"/>
                <a:sym typeface="Symbol" charset="2"/>
              </a:rPr>
              <a:t>Longitudinal dimension scales ~ </a:t>
            </a:r>
            <a:r>
              <a:rPr lang="en-US" sz="1800" dirty="0" err="1">
                <a:latin typeface="Baskerville"/>
                <a:cs typeface="Baskerville"/>
                <a:sym typeface="Symbol" charset="2"/>
              </a:rPr>
              <a:t>lnE</a:t>
            </a:r>
            <a:endParaRPr lang="en-US" sz="1800" dirty="0">
              <a:latin typeface="Baskerville"/>
              <a:cs typeface="Baskerville"/>
              <a:sym typeface="Symbol" charset="2"/>
            </a:endParaRPr>
          </a:p>
          <a:p>
            <a:endParaRPr lang="en-US" sz="1800" dirty="0">
              <a:latin typeface="Baskerville"/>
              <a:cs typeface="Baskerville"/>
              <a:sym typeface="Symbol" charset="2"/>
            </a:endParaRPr>
          </a:p>
          <a:p>
            <a:r>
              <a:rPr lang="en-US" sz="1800" dirty="0">
                <a:latin typeface="Baskerville"/>
                <a:cs typeface="Baskerville"/>
                <a:sym typeface="Symbol" charset="2"/>
              </a:rPr>
              <a:t>Segmentation: spatial and angular information</a:t>
            </a:r>
          </a:p>
          <a:p>
            <a:endParaRPr lang="en-US" sz="1800" dirty="0">
              <a:latin typeface="Baskerville"/>
              <a:cs typeface="Baskerville"/>
              <a:sym typeface="Symbol" charset="2"/>
            </a:endParaRPr>
          </a:p>
          <a:p>
            <a:r>
              <a:rPr lang="en-US" sz="1800" dirty="0">
                <a:latin typeface="Baskerville"/>
                <a:cs typeface="Baskerville"/>
                <a:sym typeface="Symbol" charset="2"/>
              </a:rPr>
              <a:t>Different response to e, h, : particle ID</a:t>
            </a:r>
          </a:p>
          <a:p>
            <a:endParaRPr lang="en-US" sz="1800" dirty="0">
              <a:latin typeface="Baskerville"/>
              <a:cs typeface="Baskerville"/>
              <a:sym typeface="Symbol" charset="2"/>
            </a:endParaRPr>
          </a:p>
          <a:p>
            <a:r>
              <a:rPr lang="en-US" sz="1800" dirty="0">
                <a:latin typeface="Baskerville"/>
                <a:cs typeface="Baskerville"/>
                <a:sym typeface="Symbol" charset="2"/>
              </a:rPr>
              <a:t>Hermetic coverage to detect neutrinos (“missing E”)</a:t>
            </a:r>
          </a:p>
          <a:p>
            <a:endParaRPr lang="en-US" sz="1800" dirty="0">
              <a:latin typeface="Baskerville"/>
              <a:cs typeface="Baskerville"/>
              <a:sym typeface="Symbol" charset="2"/>
            </a:endParaRPr>
          </a:p>
          <a:p>
            <a:r>
              <a:rPr lang="en-US" sz="1800" dirty="0">
                <a:latin typeface="Baskerville"/>
                <a:cs typeface="Baskerville"/>
                <a:sym typeface="Symbol" charset="2"/>
              </a:rPr>
              <a:t>Fast time response: high rates, time measurement</a:t>
            </a:r>
          </a:p>
          <a:p>
            <a:endParaRPr lang="en-US" sz="1800" dirty="0">
              <a:latin typeface="Baskerville"/>
              <a:cs typeface="Baskerville"/>
              <a:sym typeface="Symbol" charset="2"/>
            </a:endParaRPr>
          </a:p>
          <a:p>
            <a:r>
              <a:rPr lang="en-US" sz="1800" dirty="0">
                <a:latin typeface="Baskerville"/>
                <a:cs typeface="Baskerville"/>
                <a:sym typeface="Symbol" charset="2"/>
              </a:rPr>
              <a:t>Calorimeters are “sampling calorimeters”:</a:t>
            </a:r>
          </a:p>
          <a:p>
            <a:r>
              <a:rPr lang="en-US" sz="1800" dirty="0">
                <a:latin typeface="Baskerville"/>
                <a:cs typeface="Baskerville"/>
                <a:sym typeface="Symbol" charset="2"/>
              </a:rPr>
              <a:t>   Several layers of active medium/absorber for</a:t>
            </a:r>
          </a:p>
          <a:p>
            <a:r>
              <a:rPr lang="en-US" sz="1800" dirty="0">
                <a:latin typeface="Baskerville"/>
                <a:cs typeface="Baskerville"/>
                <a:sym typeface="Symbol" charset="2"/>
              </a:rPr>
              <a:t>   optimum energy deposition and </a:t>
            </a:r>
            <a:r>
              <a:rPr lang="en-US" sz="1800" dirty="0" smtClean="0">
                <a:latin typeface="Baskerville"/>
                <a:cs typeface="Baskerville"/>
                <a:sym typeface="Symbol" charset="2"/>
              </a:rPr>
              <a:t>measurement</a:t>
            </a:r>
          </a:p>
          <a:p>
            <a:endParaRPr lang="en-US" sz="1800" dirty="0">
              <a:latin typeface="Baskerville"/>
              <a:cs typeface="Baskerville"/>
              <a:sym typeface="Symbol" charset="2"/>
            </a:endParaRPr>
          </a:p>
          <a:p>
            <a:endParaRPr lang="en-US" sz="1800" dirty="0">
              <a:latin typeface="Baskerville"/>
              <a:cs typeface="Baskerville"/>
            </a:endParaRP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782">
            <a:off x="5615320" y="1142203"/>
            <a:ext cx="3334581" cy="52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7543800" y="68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7467600" y="381000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charset="2"/>
              </a:rPr>
              <a:t>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04664"/>
            <a:ext cx="6840760" cy="609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Baskerville"/>
                <a:cs typeface="Baskerville"/>
              </a:rPr>
              <a:t>Electromagnetic </a:t>
            </a:r>
            <a:r>
              <a:rPr lang="en-US" sz="2800" dirty="0" smtClean="0">
                <a:solidFill>
                  <a:schemeClr val="tx1"/>
                </a:solidFill>
                <a:latin typeface="Baskerville"/>
                <a:cs typeface="Baskerville"/>
              </a:rPr>
              <a:t>energy loss - electrons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2390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2256"/>
              </p:ext>
            </p:extLst>
          </p:nvPr>
        </p:nvGraphicFramePr>
        <p:xfrm>
          <a:off x="5362575" y="1768475"/>
          <a:ext cx="14668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8" name="Equation" r:id="rId4" imgW="977900" imgH="1676400" progId="Equation.3">
                  <p:embed/>
                </p:oleObj>
              </mc:Choice>
              <mc:Fallback>
                <p:oleObj name="Equation" r:id="rId4" imgW="977900" imgH="167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1768475"/>
                        <a:ext cx="14668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74810"/>
              </p:ext>
            </p:extLst>
          </p:nvPr>
        </p:nvGraphicFramePr>
        <p:xfrm>
          <a:off x="5364088" y="4581128"/>
          <a:ext cx="14509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9" name="Equation" r:id="rId6" imgW="1016000" imgH="762000" progId="Equation.3">
                  <p:embed/>
                </p:oleObj>
              </mc:Choice>
              <mc:Fallback>
                <p:oleObj name="Equation" r:id="rId6" imgW="1016000" imgH="762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581128"/>
                        <a:ext cx="145097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876256" y="3861048"/>
            <a:ext cx="14927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Bremsstrahlung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7010400" y="4648200"/>
            <a:ext cx="1351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Baskerville"/>
                <a:cs typeface="Baskerville"/>
              </a:rPr>
              <a:t>Ionisation</a:t>
            </a:r>
            <a:endParaRPr lang="en-US" sz="1800" dirty="0">
              <a:latin typeface="Baskerville"/>
              <a:cs typeface="Baskerville"/>
            </a:endParaRPr>
          </a:p>
          <a:p>
            <a:endParaRPr lang="en-US" sz="1400" dirty="0"/>
          </a:p>
          <a:p>
            <a:r>
              <a:rPr lang="en-US" sz="1600" dirty="0">
                <a:latin typeface="Baskerville"/>
                <a:cs typeface="Baskerville"/>
              </a:rPr>
              <a:t>critical energy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609600" y="5257800"/>
            <a:ext cx="4553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Baskerville"/>
                <a:cs typeface="Baskerville"/>
              </a:rPr>
              <a:t>Bremsstrahlung </a:t>
            </a:r>
            <a:r>
              <a:rPr lang="en-US" sz="1800" dirty="0" smtClean="0">
                <a:latin typeface="Baskerville"/>
                <a:cs typeface="Baskerville"/>
              </a:rPr>
              <a:t>dominates </a:t>
            </a:r>
            <a:r>
              <a:rPr lang="en-US" sz="1800" dirty="0">
                <a:latin typeface="Baskerville"/>
                <a:cs typeface="Baskerville"/>
              </a:rPr>
              <a:t>rather uniform</a:t>
            </a:r>
          </a:p>
          <a:p>
            <a:r>
              <a:rPr lang="en-US" sz="1800" dirty="0">
                <a:latin typeface="Baskerville"/>
                <a:cs typeface="Baskerville"/>
              </a:rPr>
              <a:t>energy loss: high resolution of elm calorimeters</a:t>
            </a:r>
          </a:p>
        </p:txBody>
      </p:sp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491210">
            <a:off x="162859" y="1268822"/>
            <a:ext cx="4612038" cy="35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18288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1676400" y="1219200"/>
            <a:ext cx="38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E</a:t>
            </a:r>
            <a:r>
              <a:rPr lang="en-US" sz="1600" baseline="-25000"/>
              <a:t>c</a:t>
            </a:r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6876256" y="2636912"/>
            <a:ext cx="2016224" cy="9541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r</a:t>
            </a:r>
            <a:r>
              <a:rPr lang="en-US" sz="1400" baseline="-25000" dirty="0" smtClean="0">
                <a:latin typeface="Baskerville"/>
                <a:cs typeface="Baskerville"/>
              </a:rPr>
              <a:t>e</a:t>
            </a:r>
            <a:r>
              <a:rPr lang="en-US" sz="1400" baseline="30000" dirty="0" smtClean="0">
                <a:latin typeface="Baskerville"/>
                <a:cs typeface="Baskerville"/>
              </a:rPr>
              <a:t>2</a:t>
            </a:r>
            <a:r>
              <a:rPr lang="en-US" sz="1400" dirty="0" smtClean="0">
                <a:latin typeface="Baskerville"/>
                <a:cs typeface="Baskerville"/>
              </a:rPr>
              <a:t> ~ m</a:t>
            </a:r>
            <a:r>
              <a:rPr lang="en-US" sz="1400" baseline="-25000" dirty="0" smtClean="0">
                <a:latin typeface="Baskerville"/>
                <a:cs typeface="Baskerville"/>
              </a:rPr>
              <a:t>e</a:t>
            </a:r>
            <a:r>
              <a:rPr lang="en-US" sz="1400" baseline="30000" dirty="0" smtClean="0">
                <a:latin typeface="Baskerville"/>
                <a:cs typeface="Baskerville"/>
              </a:rPr>
              <a:t>-2</a:t>
            </a:r>
            <a:r>
              <a:rPr lang="en-US" sz="1400" dirty="0" smtClean="0">
                <a:latin typeface="Baskerville"/>
                <a:cs typeface="Baskerville"/>
              </a:rPr>
              <a:t>: </a:t>
            </a:r>
            <a:r>
              <a:rPr lang="en-US" sz="1400" dirty="0" err="1" smtClean="0">
                <a:latin typeface="Baskerville"/>
                <a:cs typeface="Baskerville"/>
              </a:rPr>
              <a:t>muon</a:t>
            </a:r>
            <a:r>
              <a:rPr lang="en-US" sz="1400" dirty="0" smtClean="0">
                <a:latin typeface="Baskerville"/>
                <a:cs typeface="Baskerville"/>
              </a:rPr>
              <a:t> deposits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2 10</a:t>
            </a:r>
            <a:r>
              <a:rPr lang="en-US" sz="1400" baseline="30000" dirty="0" smtClean="0">
                <a:latin typeface="Baskerville"/>
                <a:cs typeface="Baskerville"/>
              </a:rPr>
              <a:t>-5</a:t>
            </a:r>
            <a:r>
              <a:rPr lang="en-US" sz="1400" dirty="0" smtClean="0">
                <a:latin typeface="Baskerville"/>
                <a:cs typeface="Baskerville"/>
              </a:rPr>
              <a:t> times less energy</a:t>
            </a:r>
          </a:p>
          <a:p>
            <a:r>
              <a:rPr lang="en-US" sz="1400" dirty="0">
                <a:latin typeface="Baskerville"/>
                <a:cs typeface="Baskerville"/>
              </a:rPr>
              <a:t>t</a:t>
            </a:r>
            <a:r>
              <a:rPr lang="en-US" sz="1400" dirty="0" smtClean="0">
                <a:latin typeface="Baskerville"/>
                <a:cs typeface="Baskerville"/>
              </a:rPr>
              <a:t>han electron by the</a:t>
            </a:r>
          </a:p>
          <a:p>
            <a:r>
              <a:rPr lang="en-US" sz="1400" dirty="0">
                <a:latin typeface="Baskerville"/>
                <a:cs typeface="Baskerville"/>
              </a:rPr>
              <a:t>b</a:t>
            </a:r>
            <a:r>
              <a:rPr lang="en-US" sz="1400" dirty="0" smtClean="0">
                <a:latin typeface="Baskerville"/>
                <a:cs typeface="Baskerville"/>
              </a:rPr>
              <a:t>remsstrahlung process.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Baskerville"/>
                <a:cs typeface="Baskerville"/>
              </a:rPr>
              <a:t>Muon</a:t>
            </a:r>
            <a:r>
              <a:rPr lang="en-US" sz="3200" dirty="0" smtClean="0">
                <a:latin typeface="Baskerville"/>
                <a:cs typeface="Baskerville"/>
              </a:rPr>
              <a:t> Energy Loss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7121996" cy="4305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7865" y="2348880"/>
            <a:ext cx="20982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Critical energy for </a:t>
            </a:r>
          </a:p>
          <a:p>
            <a:r>
              <a:rPr lang="en-US" sz="1600" dirty="0" err="1">
                <a:latin typeface="Baskerville"/>
                <a:cs typeface="Baskerville"/>
              </a:rPr>
              <a:t>m</a:t>
            </a:r>
            <a:r>
              <a:rPr lang="en-US" sz="1600" dirty="0" err="1" smtClean="0">
                <a:latin typeface="Baskerville"/>
                <a:cs typeface="Baskerville"/>
              </a:rPr>
              <a:t>uons</a:t>
            </a:r>
            <a:r>
              <a:rPr lang="en-US" sz="1600" dirty="0" smtClean="0">
                <a:latin typeface="Baskerville"/>
                <a:cs typeface="Baskerville"/>
              </a:rPr>
              <a:t> very large.</a:t>
            </a:r>
          </a:p>
          <a:p>
            <a:r>
              <a:rPr lang="en-US" sz="1600" dirty="0" err="1" smtClean="0">
                <a:latin typeface="Baskerville"/>
                <a:cs typeface="Baskerville"/>
              </a:rPr>
              <a:t>E</a:t>
            </a:r>
            <a:r>
              <a:rPr lang="en-US" sz="1600" baseline="-25000" dirty="0" err="1" smtClean="0">
                <a:latin typeface="Baskerville"/>
                <a:cs typeface="Baskerville"/>
              </a:rPr>
              <a:t>c</a:t>
            </a:r>
            <a:r>
              <a:rPr lang="en-US" sz="1600" dirty="0" smtClean="0">
                <a:latin typeface="Baskerville"/>
                <a:cs typeface="Baskerville"/>
              </a:rPr>
              <a:t> =  200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 in </a:t>
            </a:r>
            <a:r>
              <a:rPr lang="en-US" sz="1600" dirty="0" err="1" smtClean="0">
                <a:latin typeface="Baskerville"/>
                <a:cs typeface="Baskerville"/>
              </a:rPr>
              <a:t>Pb</a:t>
            </a:r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(~10 MeV for electron)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err="1" smtClean="0">
                <a:latin typeface="Baskerville"/>
                <a:cs typeface="Baskerville"/>
              </a:rPr>
              <a:t>Muon</a:t>
            </a:r>
            <a:r>
              <a:rPr lang="en-US" sz="1600" dirty="0" smtClean="0">
                <a:latin typeface="Baskerville"/>
                <a:cs typeface="Baskerville"/>
              </a:rPr>
              <a:t> energy</a:t>
            </a:r>
          </a:p>
          <a:p>
            <a:r>
              <a:rPr lang="en-US" sz="1600" dirty="0">
                <a:latin typeface="Baskerville"/>
                <a:cs typeface="Baskerville"/>
              </a:rPr>
              <a:t>l</a:t>
            </a:r>
            <a:r>
              <a:rPr lang="en-US" sz="1600" dirty="0" smtClean="0">
                <a:latin typeface="Baskerville"/>
                <a:cs typeface="Baskerville"/>
              </a:rPr>
              <a:t>osses for precision</a:t>
            </a:r>
          </a:p>
          <a:p>
            <a:r>
              <a:rPr lang="en-US" sz="1600" dirty="0">
                <a:latin typeface="Baskerville"/>
                <a:cs typeface="Baskerville"/>
              </a:rPr>
              <a:t>m</a:t>
            </a:r>
            <a:r>
              <a:rPr lang="en-US" sz="1600" dirty="0" smtClean="0">
                <a:latin typeface="Baskerville"/>
                <a:cs typeface="Baskerville"/>
              </a:rPr>
              <a:t>easurements and </a:t>
            </a:r>
          </a:p>
          <a:p>
            <a:r>
              <a:rPr lang="en-US" sz="1600" dirty="0">
                <a:latin typeface="Baskerville"/>
                <a:cs typeface="Baskerville"/>
              </a:rPr>
              <a:t>h</a:t>
            </a:r>
            <a:r>
              <a:rPr lang="en-US" sz="1600" dirty="0" smtClean="0">
                <a:latin typeface="Baskerville"/>
                <a:cs typeface="Baskerville"/>
              </a:rPr>
              <a:t>igh momenta have</a:t>
            </a:r>
          </a:p>
          <a:p>
            <a:r>
              <a:rPr lang="en-US" sz="1600" dirty="0">
                <a:latin typeface="Baskerville"/>
                <a:cs typeface="Baskerville"/>
              </a:rPr>
              <a:t>t</a:t>
            </a:r>
            <a:r>
              <a:rPr lang="en-US" sz="1600" dirty="0" smtClean="0">
                <a:latin typeface="Baskerville"/>
                <a:cs typeface="Baskerville"/>
              </a:rPr>
              <a:t>o be controlled too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237312"/>
            <a:ext cx="1664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Taken from PDG2010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20744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76672"/>
            <a:ext cx="4876800" cy="609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Baskerville"/>
                <a:cs typeface="Baskerville"/>
              </a:rPr>
              <a:t>Radiation Length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72390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40550"/>
              </p:ext>
            </p:extLst>
          </p:nvPr>
        </p:nvGraphicFramePr>
        <p:xfrm>
          <a:off x="436563" y="1168400"/>
          <a:ext cx="4424362" cy="507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2" name="Equation" r:id="rId4" imgW="2667000" imgH="3060700" progId="Equation.3">
                  <p:embed/>
                </p:oleObj>
              </mc:Choice>
              <mc:Fallback>
                <p:oleObj name="Equation" r:id="rId4" imgW="2667000" imgH="3060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168400"/>
                        <a:ext cx="4424362" cy="507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3968" y="1556792"/>
            <a:ext cx="4802846" cy="4473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X</a:t>
            </a:r>
            <a:r>
              <a:rPr lang="en-US" sz="1400" baseline="-25000" dirty="0" smtClean="0">
                <a:latin typeface="Baskerville"/>
                <a:cs typeface="Baskerville"/>
              </a:rPr>
              <a:t>0 </a:t>
            </a:r>
            <a:r>
              <a:rPr lang="en-US" sz="1400" dirty="0" smtClean="0">
                <a:latin typeface="Baskerville"/>
                <a:cs typeface="Baskerville"/>
              </a:rPr>
              <a:t>distance over which 1/e of E</a:t>
            </a:r>
            <a:r>
              <a:rPr lang="en-US" sz="1400" baseline="-25000" dirty="0" smtClean="0">
                <a:latin typeface="Baskerville"/>
                <a:cs typeface="Baskerville"/>
              </a:rPr>
              <a:t>0 </a:t>
            </a:r>
            <a:r>
              <a:rPr lang="en-US" sz="1400" dirty="0" smtClean="0">
                <a:latin typeface="Baskerville"/>
                <a:cs typeface="Baskerville"/>
              </a:rPr>
              <a:t>is lost in bremsstrahlung</a:t>
            </a:r>
          </a:p>
          <a:p>
            <a:r>
              <a:rPr lang="en-US" sz="1400" baseline="-25000" dirty="0">
                <a:latin typeface="Baskerville"/>
                <a:cs typeface="Baskerville"/>
              </a:rPr>
              <a:t> </a:t>
            </a:r>
            <a:r>
              <a:rPr lang="en-US" sz="1400" baseline="-25000" dirty="0" smtClean="0">
                <a:latin typeface="Baskerville"/>
                <a:cs typeface="Baskerville"/>
              </a:rPr>
              <a:t>       </a:t>
            </a:r>
            <a:r>
              <a:rPr lang="en-US" sz="1400" dirty="0" smtClean="0">
                <a:latin typeface="Baskerville"/>
                <a:cs typeface="Baskerville"/>
              </a:rPr>
              <a:t>also = 7/9 of mean free path of a photon [</a:t>
            </a:r>
            <a:r>
              <a:rPr lang="en-US" sz="1400" dirty="0" err="1" smtClean="0">
                <a:latin typeface="Baskerville"/>
                <a:cs typeface="Baskerville"/>
              </a:rPr>
              <a:t>γZ</a:t>
            </a:r>
            <a:r>
              <a:rPr lang="en-US" sz="1400" dirty="0" smtClean="0">
                <a:latin typeface="Baskerville"/>
                <a:cs typeface="Baskerville"/>
              </a:rPr>
              <a:t> </a:t>
            </a:r>
            <a:r>
              <a:rPr lang="en-US" sz="1100" dirty="0" smtClean="0">
                <a:latin typeface="Baskerville"/>
                <a:cs typeface="Baskerville"/>
                <a:sym typeface="Wingdings"/>
              </a:rPr>
              <a:t></a:t>
            </a:r>
            <a:r>
              <a:rPr lang="en-US" sz="1400" dirty="0" smtClean="0">
                <a:latin typeface="Baskerville"/>
                <a:cs typeface="Baskerville"/>
                <a:sym typeface="Wingdings"/>
              </a:rPr>
              <a:t> </a:t>
            </a:r>
            <a:r>
              <a:rPr lang="en-US" sz="1400" dirty="0" err="1" smtClean="0">
                <a:latin typeface="Baskerville"/>
                <a:cs typeface="Baskerville"/>
                <a:sym typeface="Wingdings"/>
              </a:rPr>
              <a:t>Ze</a:t>
            </a:r>
            <a:r>
              <a:rPr lang="en-US" sz="1400" baseline="30000" dirty="0" err="1" smtClean="0">
                <a:latin typeface="Baskerville"/>
                <a:cs typeface="Baskerville"/>
                <a:sym typeface="Wingdings"/>
              </a:rPr>
              <a:t>+</a:t>
            </a:r>
            <a:r>
              <a:rPr lang="en-US" sz="1400" dirty="0" err="1" smtClean="0">
                <a:latin typeface="Baskerville"/>
                <a:cs typeface="Baskerville"/>
                <a:sym typeface="Wingdings"/>
              </a:rPr>
              <a:t>e</a:t>
            </a:r>
            <a:r>
              <a:rPr lang="en-US" sz="1400" baseline="30000" dirty="0" smtClean="0">
                <a:latin typeface="Baskerville"/>
                <a:cs typeface="Baskerville"/>
                <a:sym typeface="Wingdings"/>
              </a:rPr>
              <a:t>-</a:t>
            </a:r>
            <a:r>
              <a:rPr lang="en-US" sz="1400" dirty="0" smtClean="0">
                <a:latin typeface="Baskerville"/>
                <a:cs typeface="Baskerville"/>
                <a:sym typeface="Wingdings"/>
              </a:rPr>
              <a:t>]</a:t>
            </a:r>
            <a:endParaRPr lang="en-US" sz="1400" baseline="-25000" dirty="0" smtClean="0">
              <a:latin typeface="Baskerville"/>
              <a:cs typeface="Baskerville"/>
              <a:sym typeface="Wingdings"/>
            </a:endParaRPr>
          </a:p>
          <a:p>
            <a:endParaRPr lang="en-US" sz="1400" baseline="-25000" dirty="0">
              <a:latin typeface="Baskerville"/>
              <a:cs typeface="Baskerville"/>
              <a:sym typeface="Wingdings"/>
            </a:endParaRPr>
          </a:p>
          <a:p>
            <a:endParaRPr lang="en-US" sz="1400" baseline="-25000" dirty="0" smtClean="0">
              <a:latin typeface="Baskerville"/>
              <a:cs typeface="Baskerville"/>
              <a:sym typeface="Wingdings"/>
            </a:endParaRPr>
          </a:p>
          <a:p>
            <a:r>
              <a:rPr lang="en-US" sz="1400" dirty="0" smtClean="0">
                <a:latin typeface="Baskerville"/>
                <a:cs typeface="Baskerville"/>
                <a:sym typeface="Wingdings"/>
              </a:rPr>
              <a:t>Energy loss is additive:</a:t>
            </a:r>
          </a:p>
          <a:p>
            <a:endParaRPr lang="en-US" sz="1400" dirty="0">
              <a:latin typeface="Baskerville"/>
              <a:cs typeface="Baskerville"/>
              <a:sym typeface="Wingdings"/>
            </a:endParaRPr>
          </a:p>
          <a:p>
            <a:endParaRPr lang="en-US" sz="1400" dirty="0" smtClean="0">
              <a:latin typeface="Baskerville"/>
              <a:cs typeface="Baskerville"/>
              <a:sym typeface="Wingdings"/>
            </a:endParaRPr>
          </a:p>
          <a:p>
            <a:r>
              <a:rPr lang="en-US" sz="1400" dirty="0" smtClean="0">
                <a:latin typeface="Baskerville"/>
                <a:cs typeface="Baskerville"/>
                <a:sym typeface="Wingdings"/>
              </a:rPr>
              <a:t>For example: Air: f(N)=0.77, f(O</a:t>
            </a:r>
            <a:r>
              <a:rPr lang="en-US" sz="1400" baseline="-25000" dirty="0" smtClean="0">
                <a:latin typeface="Baskerville"/>
                <a:cs typeface="Baskerville"/>
                <a:sym typeface="Wingdings"/>
              </a:rPr>
              <a:t>2</a:t>
            </a:r>
            <a:r>
              <a:rPr lang="en-US" sz="1400" dirty="0" smtClean="0">
                <a:latin typeface="Baskerville"/>
                <a:cs typeface="Baskerville"/>
                <a:sym typeface="Wingdings"/>
              </a:rPr>
              <a:t>)=0.22, f(</a:t>
            </a:r>
            <a:r>
              <a:rPr lang="en-US" sz="1400" dirty="0" err="1" smtClean="0">
                <a:latin typeface="Baskerville"/>
                <a:cs typeface="Baskerville"/>
                <a:sym typeface="Wingdings"/>
              </a:rPr>
              <a:t>Ar</a:t>
            </a:r>
            <a:r>
              <a:rPr lang="en-US" sz="1400" dirty="0" smtClean="0">
                <a:latin typeface="Baskerville"/>
                <a:cs typeface="Baskerville"/>
                <a:sym typeface="Wingdings"/>
              </a:rPr>
              <a:t>)=0.01, X</a:t>
            </a:r>
            <a:r>
              <a:rPr lang="en-US" sz="1400" baseline="-25000" dirty="0" smtClean="0">
                <a:latin typeface="Baskerville"/>
                <a:cs typeface="Baskerville"/>
                <a:sym typeface="Wingdings"/>
              </a:rPr>
              <a:t>0</a:t>
            </a:r>
            <a:r>
              <a:rPr lang="en-US" sz="1400" dirty="0" smtClean="0">
                <a:latin typeface="Baskerville"/>
                <a:cs typeface="Baskerville"/>
                <a:sym typeface="Wingdings"/>
              </a:rPr>
              <a:t> =0.3km</a:t>
            </a:r>
          </a:p>
          <a:p>
            <a:endParaRPr lang="en-US" sz="1400" dirty="0">
              <a:latin typeface="Baskerville"/>
              <a:cs typeface="Baskerville"/>
              <a:sym typeface="Wingdings"/>
            </a:endParaRPr>
          </a:p>
          <a:p>
            <a:endParaRPr lang="en-US" sz="1400" dirty="0" smtClean="0">
              <a:latin typeface="Baskerville"/>
              <a:cs typeface="Baskerville"/>
              <a:sym typeface="Wingdings"/>
            </a:endParaRPr>
          </a:p>
          <a:p>
            <a:endParaRPr lang="en-US" sz="1400" dirty="0">
              <a:latin typeface="Baskerville"/>
              <a:cs typeface="Baskerville"/>
              <a:sym typeface="Wingdings"/>
            </a:endParaRPr>
          </a:p>
          <a:p>
            <a:endParaRPr lang="en-US" sz="1400" dirty="0" smtClean="0">
              <a:latin typeface="Baskerville"/>
              <a:cs typeface="Baskerville"/>
              <a:sym typeface="Wingdings"/>
            </a:endParaRPr>
          </a:p>
          <a:p>
            <a:endParaRPr lang="en-US" sz="1400" dirty="0">
              <a:latin typeface="Baskerville"/>
              <a:cs typeface="Baskerville"/>
              <a:sym typeface="Wingdings"/>
            </a:endParaRPr>
          </a:p>
          <a:p>
            <a:endParaRPr lang="en-US" sz="1400" dirty="0" smtClean="0">
              <a:latin typeface="Baskerville"/>
              <a:cs typeface="Baskerville"/>
              <a:sym typeface="Wingdings"/>
            </a:endParaRPr>
          </a:p>
          <a:p>
            <a:endParaRPr lang="en-US" sz="1400" dirty="0">
              <a:latin typeface="Baskerville"/>
              <a:cs typeface="Baskerville"/>
              <a:sym typeface="Wingdings"/>
            </a:endParaRPr>
          </a:p>
          <a:p>
            <a:endParaRPr lang="en-US" sz="1400" dirty="0" smtClean="0">
              <a:latin typeface="Baskerville"/>
              <a:cs typeface="Baskerville"/>
              <a:sym typeface="Wingdings"/>
            </a:endParaRPr>
          </a:p>
          <a:p>
            <a:endParaRPr lang="en-US" sz="1400" dirty="0">
              <a:latin typeface="Baskerville"/>
              <a:cs typeface="Baskerville"/>
              <a:sym typeface="Wingdings"/>
            </a:endParaRPr>
          </a:p>
          <a:p>
            <a:endParaRPr lang="en-US" sz="1400" dirty="0" smtClean="0">
              <a:latin typeface="Baskerville"/>
              <a:cs typeface="Baskerville"/>
              <a:sym typeface="Wingdings"/>
            </a:endParaRPr>
          </a:p>
          <a:p>
            <a:r>
              <a:rPr lang="en-US" sz="1400" dirty="0" smtClean="0">
                <a:latin typeface="Baskerville"/>
                <a:cs typeface="Baskerville"/>
                <a:sym typeface="Wingdings"/>
              </a:rPr>
              <a:t>Absorbers for electromagnetic calorimeters: </a:t>
            </a:r>
          </a:p>
          <a:p>
            <a:r>
              <a:rPr lang="en-US" sz="1400" dirty="0" err="1">
                <a:latin typeface="Baskerville"/>
                <a:cs typeface="Baskerville"/>
              </a:rPr>
              <a:t>Pb</a:t>
            </a:r>
            <a:r>
              <a:rPr lang="en-US" sz="1400" dirty="0">
                <a:latin typeface="Baskerville"/>
                <a:cs typeface="Baskerville"/>
              </a:rPr>
              <a:t>: X</a:t>
            </a:r>
            <a:r>
              <a:rPr lang="en-US" sz="1400" baseline="-25000" dirty="0">
                <a:latin typeface="Baskerville"/>
                <a:cs typeface="Baskerville"/>
              </a:rPr>
              <a:t>0 </a:t>
            </a:r>
            <a:r>
              <a:rPr lang="en-US" sz="1400" dirty="0">
                <a:latin typeface="Baskerville"/>
                <a:cs typeface="Baskerville"/>
              </a:rPr>
              <a:t>=0.56 cm, Fe: X</a:t>
            </a:r>
            <a:r>
              <a:rPr lang="en-US" sz="1400" baseline="-25000" dirty="0">
                <a:latin typeface="Baskerville"/>
                <a:cs typeface="Baskerville"/>
              </a:rPr>
              <a:t>0</a:t>
            </a:r>
            <a:r>
              <a:rPr lang="en-US" sz="1400" dirty="0">
                <a:latin typeface="Baskerville"/>
                <a:cs typeface="Baskerville"/>
              </a:rPr>
              <a:t> = 1.6 cm</a:t>
            </a:r>
          </a:p>
          <a:p>
            <a:endParaRPr lang="en-US" sz="1400" dirty="0">
              <a:latin typeface="Baskerville"/>
              <a:cs typeface="Baskerville"/>
              <a:sym typeface="Wingding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06354"/>
              </p:ext>
            </p:extLst>
          </p:nvPr>
        </p:nvGraphicFramePr>
        <p:xfrm>
          <a:off x="6300192" y="2204864"/>
          <a:ext cx="936104" cy="528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3" name="Equation" r:id="rId6" imgW="787400" imgH="444500" progId="Equation.3">
                  <p:embed/>
                </p:oleObj>
              </mc:Choice>
              <mc:Fallback>
                <p:oleObj name="Equation" r:id="rId6" imgW="787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0192" y="2204864"/>
                        <a:ext cx="936104" cy="528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3933056"/>
            <a:ext cx="269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Y.T. Tsai </a:t>
            </a:r>
            <a:r>
              <a:rPr lang="en-US" sz="1200" dirty="0" err="1" smtClean="0"/>
              <a:t>Rev.Mod.Phys</a:t>
            </a:r>
            <a:r>
              <a:rPr lang="en-US" sz="1200" dirty="0" smtClean="0"/>
              <a:t> 46(1974)815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04664"/>
            <a:ext cx="4876800" cy="609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Baskerville"/>
                <a:cs typeface="Baskerville"/>
              </a:rPr>
              <a:t>Electromagnetic Calorimeter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72390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1143000" y="1752600"/>
          <a:ext cx="16002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965200" imgH="850900" progId="Equation.3">
                  <p:embed/>
                </p:oleObj>
              </mc:Choice>
              <mc:Fallback>
                <p:oleObj name="Equation" r:id="rId4" imgW="9652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16002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990600" y="1219200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Radiation length</a:t>
            </a:r>
            <a:endParaRPr lang="en-US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539552" y="3573016"/>
            <a:ext cx="37444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Baskerville"/>
                <a:cs typeface="Baskerville"/>
              </a:rPr>
              <a:t>Pb</a:t>
            </a:r>
            <a:r>
              <a:rPr lang="en-US" sz="1800" dirty="0">
                <a:latin typeface="Baskerville"/>
                <a:cs typeface="Baskerville"/>
              </a:rPr>
              <a:t>: X</a:t>
            </a:r>
            <a:r>
              <a:rPr lang="en-US" sz="1800" baseline="-25000" dirty="0">
                <a:latin typeface="Baskerville"/>
                <a:cs typeface="Baskerville"/>
              </a:rPr>
              <a:t>0 </a:t>
            </a:r>
            <a:r>
              <a:rPr lang="en-US" sz="1800" dirty="0">
                <a:latin typeface="Baskerville"/>
                <a:cs typeface="Baskerville"/>
              </a:rPr>
              <a:t>=0.56 cm, Fe: X</a:t>
            </a:r>
            <a:r>
              <a:rPr lang="en-US" sz="1800" baseline="-25000" dirty="0">
                <a:latin typeface="Baskerville"/>
                <a:cs typeface="Baskerville"/>
              </a:rPr>
              <a:t>0</a:t>
            </a:r>
            <a:r>
              <a:rPr lang="en-US" sz="1800" dirty="0">
                <a:latin typeface="Baskerville"/>
                <a:cs typeface="Baskerville"/>
              </a:rPr>
              <a:t> = 1.6 cm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Electromagnetic  calorimeters are rather compact. They are placed in between the tracker and the </a:t>
            </a:r>
            <a:r>
              <a:rPr lang="en-US" sz="1600" dirty="0" err="1">
                <a:latin typeface="Baskerville"/>
                <a:cs typeface="Baskerville"/>
              </a:rPr>
              <a:t>hadronic</a:t>
            </a:r>
            <a:r>
              <a:rPr lang="en-US" sz="1600" dirty="0">
                <a:latin typeface="Baskerville"/>
                <a:cs typeface="Baskerville"/>
              </a:rPr>
              <a:t> calorimeter. They thus represent the first stage of the </a:t>
            </a:r>
            <a:r>
              <a:rPr lang="en-US" sz="1600" dirty="0" err="1">
                <a:latin typeface="Baskerville"/>
                <a:cs typeface="Baskerville"/>
              </a:rPr>
              <a:t>hadronic</a:t>
            </a:r>
            <a:r>
              <a:rPr lang="en-US" sz="1600" dirty="0">
                <a:latin typeface="Baskerville"/>
                <a:cs typeface="Baskerville"/>
              </a:rPr>
              <a:t> energy measurement. </a:t>
            </a:r>
            <a:r>
              <a:rPr lang="en-US" sz="1600" dirty="0" smtClean="0">
                <a:latin typeface="Baskerville"/>
                <a:cs typeface="Baskerville"/>
              </a:rPr>
              <a:t>If space </a:t>
            </a:r>
            <a:r>
              <a:rPr lang="en-US" sz="1600" dirty="0">
                <a:latin typeface="Baskerville"/>
                <a:cs typeface="Baskerville"/>
              </a:rPr>
              <a:t>and cost permit, the magnet </a:t>
            </a:r>
            <a:r>
              <a:rPr lang="en-US" sz="1600" dirty="0" smtClean="0">
                <a:latin typeface="Baskerville"/>
                <a:cs typeface="Baskerville"/>
              </a:rPr>
              <a:t>coil </a:t>
            </a:r>
            <a:r>
              <a:rPr lang="en-US" sz="1600" dirty="0">
                <a:latin typeface="Baskerville"/>
                <a:cs typeface="Baskerville"/>
              </a:rPr>
              <a:t>is outside the </a:t>
            </a:r>
            <a:r>
              <a:rPr lang="en-US" sz="1600" dirty="0" smtClean="0">
                <a:latin typeface="Baskerville"/>
                <a:cs typeface="Baskerville"/>
              </a:rPr>
              <a:t>calorimeters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smtClean="0">
                <a:latin typeface="Baskerville"/>
                <a:cs typeface="Baskerville"/>
              </a:rPr>
              <a:t>– not possible for </a:t>
            </a:r>
            <a:r>
              <a:rPr lang="en-US" sz="1600" dirty="0" err="1" smtClean="0">
                <a:latin typeface="Baskerville"/>
                <a:cs typeface="Baskerville"/>
              </a:rPr>
              <a:t>LHeC</a:t>
            </a:r>
            <a:r>
              <a:rPr lang="en-US" sz="1600" dirty="0">
                <a:latin typeface="Baskerville"/>
                <a:cs typeface="Baskerville"/>
              </a:rPr>
              <a:t>:</a:t>
            </a:r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20 layers 0.56cm plus </a:t>
            </a:r>
            <a:r>
              <a:rPr lang="en-US" sz="1600" dirty="0" err="1" smtClean="0">
                <a:latin typeface="Baskerville"/>
                <a:cs typeface="Baskerville"/>
              </a:rPr>
              <a:t>LAr</a:t>
            </a:r>
            <a:r>
              <a:rPr lang="en-US" sz="1600" dirty="0" smtClean="0">
                <a:latin typeface="Baskerville"/>
                <a:cs typeface="Baskerville"/>
              </a:rPr>
              <a:t> gaps: ~40cm</a:t>
            </a:r>
            <a:endParaRPr lang="en-US" sz="1600" dirty="0">
              <a:latin typeface="Baskerville"/>
              <a:cs typeface="Baskerville"/>
            </a:endParaRPr>
          </a:p>
        </p:txBody>
      </p:sp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5486400" y="2590800"/>
          <a:ext cx="16002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6" imgW="1041400" imgH="406400" progId="Equation.3">
                  <p:embed/>
                </p:oleObj>
              </mc:Choice>
              <mc:Fallback>
                <p:oleObj name="Equation" r:id="rId6" imgW="1041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90800"/>
                        <a:ext cx="16002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4860032" y="1196752"/>
            <a:ext cx="354456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Lateral extension</a:t>
            </a:r>
          </a:p>
          <a:p>
            <a:endParaRPr lang="en-US" sz="1800" dirty="0"/>
          </a:p>
          <a:p>
            <a:r>
              <a:rPr lang="en-US" sz="1600" dirty="0">
                <a:latin typeface="Baskerville"/>
                <a:cs typeface="Baskerville"/>
              </a:rPr>
              <a:t>Shower extends perpendicularly to </a:t>
            </a:r>
          </a:p>
          <a:p>
            <a:r>
              <a:rPr lang="en-US" sz="1600" dirty="0">
                <a:latin typeface="Baskerville"/>
                <a:cs typeface="Baskerville"/>
              </a:rPr>
              <a:t>incident direction due to bremsstrahlung</a:t>
            </a:r>
          </a:p>
          <a:p>
            <a:r>
              <a:rPr lang="en-US" sz="1600" dirty="0">
                <a:latin typeface="Baskerville"/>
                <a:cs typeface="Baskerville"/>
              </a:rPr>
              <a:t>(</a:t>
            </a:r>
            <a:r>
              <a:rPr lang="en-US" sz="1600" dirty="0">
                <a:latin typeface="Baskerville"/>
                <a:cs typeface="Baskerville"/>
                <a:sym typeface="Symbol" charset="2"/>
              </a:rPr>
              <a:t></a:t>
            </a:r>
            <a:r>
              <a:rPr lang="en-US" sz="1600" dirty="0">
                <a:latin typeface="Baskerville"/>
                <a:cs typeface="Baskerville"/>
              </a:rPr>
              <a:t>~E/m) and multiple scattering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600" dirty="0" smtClean="0">
                <a:latin typeface="Baskerville"/>
                <a:cs typeface="Baskerville"/>
              </a:rPr>
              <a:t>95</a:t>
            </a:r>
            <a:r>
              <a:rPr lang="en-US" sz="1600" dirty="0">
                <a:latin typeface="Baskerville"/>
                <a:cs typeface="Baskerville"/>
              </a:rPr>
              <a:t>% of shower is contained in cone</a:t>
            </a:r>
          </a:p>
          <a:p>
            <a:r>
              <a:rPr lang="en-US" sz="1600" dirty="0">
                <a:latin typeface="Baskerville"/>
                <a:cs typeface="Baskerville"/>
              </a:rPr>
              <a:t>of one Molière radius (1.8cm in lead)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99592" y="1268760"/>
            <a:ext cx="2160240" cy="216024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4477552"/>
            <a:ext cx="1368152" cy="170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056" y="4509120"/>
            <a:ext cx="1374933" cy="1752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4005064"/>
            <a:ext cx="418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Electron and photon energy loss very similar: </a:t>
            </a:r>
            <a:r>
              <a:rPr lang="en-US" sz="1400" dirty="0" err="1" smtClean="0">
                <a:latin typeface="Baskerville"/>
                <a:cs typeface="Baskerville"/>
              </a:rPr>
              <a:t>σ</a:t>
            </a:r>
            <a:r>
              <a:rPr lang="en-US" sz="1400" baseline="-25000" dirty="0" err="1" smtClean="0">
                <a:latin typeface="Baskerville"/>
                <a:cs typeface="Baskerville"/>
              </a:rPr>
              <a:t>γ</a:t>
            </a:r>
            <a:r>
              <a:rPr lang="en-US" sz="1400" dirty="0" smtClean="0">
                <a:latin typeface="Baskerville"/>
                <a:cs typeface="Baskerville"/>
              </a:rPr>
              <a:t>=7/9σ</a:t>
            </a:r>
            <a:r>
              <a:rPr lang="en-US" sz="1400" baseline="-25000" dirty="0" smtClean="0">
                <a:latin typeface="Baskerville"/>
                <a:cs typeface="Baskerville"/>
              </a:rPr>
              <a:t>e</a:t>
            </a:r>
            <a:endParaRPr lang="en-US" sz="1400" baseline="-25000" dirty="0">
              <a:latin typeface="Baskerville"/>
              <a:cs typeface="Baskerville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16016" y="3933056"/>
            <a:ext cx="4176464" cy="244827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84100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60648"/>
            <a:ext cx="4114800" cy="609600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Baskerville"/>
                <a:cs typeface="Baskerville"/>
              </a:rPr>
              <a:t>Hadronic</a:t>
            </a:r>
            <a:r>
              <a:rPr lang="en-US" sz="2800" dirty="0">
                <a:solidFill>
                  <a:schemeClr val="tx1"/>
                </a:solidFill>
                <a:latin typeface="Baskerville"/>
                <a:cs typeface="Baskerville"/>
              </a:rPr>
              <a:t> Calorimeter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72390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11560" y="1052736"/>
            <a:ext cx="335821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   </a:t>
            </a:r>
            <a:r>
              <a:rPr lang="en-US" sz="2000" dirty="0">
                <a:latin typeface="Baskerville"/>
                <a:cs typeface="Baskerville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Baskerville"/>
                <a:cs typeface="Baskerville"/>
              </a:rPr>
              <a:t>Hadronic</a:t>
            </a:r>
            <a:r>
              <a:rPr lang="en-US" sz="2000" dirty="0">
                <a:solidFill>
                  <a:srgbClr val="000000"/>
                </a:solidFill>
                <a:latin typeface="Baskerville"/>
                <a:cs typeface="Baskerville"/>
              </a:rPr>
              <a:t> energy loss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Particle production (strong interaction)</a:t>
            </a:r>
          </a:p>
          <a:p>
            <a:r>
              <a:rPr lang="en-US" sz="1600" dirty="0">
                <a:latin typeface="Baskerville"/>
                <a:cs typeface="Baskerville"/>
              </a:rPr>
              <a:t>    n ~ 20 </a:t>
            </a:r>
            <a:r>
              <a:rPr lang="en-US" sz="1600" dirty="0" err="1">
                <a:latin typeface="Baskerville"/>
                <a:cs typeface="Baskerville"/>
              </a:rPr>
              <a:t>ln</a:t>
            </a:r>
            <a:r>
              <a:rPr lang="en-US" sz="1600" dirty="0">
                <a:latin typeface="Baskerville"/>
                <a:cs typeface="Baskerville"/>
              </a:rPr>
              <a:t>(E/</a:t>
            </a:r>
            <a:r>
              <a:rPr lang="en-US" sz="1600" dirty="0" err="1">
                <a:latin typeface="Baskerville"/>
                <a:cs typeface="Baskerville"/>
              </a:rPr>
              <a:t>GeV</a:t>
            </a:r>
            <a:r>
              <a:rPr lang="en-US" sz="1600" dirty="0">
                <a:latin typeface="Baskerville"/>
                <a:cs typeface="Baskerville"/>
              </a:rPr>
              <a:t>) -18 </a:t>
            </a:r>
            <a:r>
              <a:rPr lang="en-US" sz="1600" dirty="0" err="1">
                <a:latin typeface="Baskerville"/>
                <a:cs typeface="Baskerville"/>
              </a:rPr>
              <a:t>secondaries</a:t>
            </a:r>
            <a:endParaRPr lang="en-US" sz="1600" dirty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Nuclear collisions and excitations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Electromagnetic interactions (</a:t>
            </a:r>
            <a:r>
              <a:rPr lang="en-US" sz="1600" dirty="0">
                <a:latin typeface="Baskerville"/>
                <a:cs typeface="Baskerville"/>
                <a:sym typeface="Symbol" charset="2"/>
              </a:rPr>
              <a:t></a:t>
            </a:r>
            <a:r>
              <a:rPr lang="en-US" sz="1600" baseline="30000" dirty="0">
                <a:latin typeface="Baskerville"/>
                <a:cs typeface="Baskerville"/>
              </a:rPr>
              <a:t>0</a:t>
            </a:r>
            <a:r>
              <a:rPr lang="en-US" sz="1600" dirty="0">
                <a:latin typeface="Baskerville"/>
                <a:cs typeface="Baskerville"/>
                <a:sym typeface="Symbol" charset="2"/>
              </a:rPr>
              <a:t>  )</a:t>
            </a:r>
          </a:p>
          <a:p>
            <a:endParaRPr lang="en-US" sz="1600" dirty="0">
              <a:latin typeface="Baskerville"/>
              <a:cs typeface="Baskerville"/>
              <a:sym typeface="Symbol" charset="2"/>
            </a:endParaRPr>
          </a:p>
          <a:p>
            <a:r>
              <a:rPr lang="en-US" sz="1600" dirty="0">
                <a:latin typeface="Baskerville"/>
                <a:cs typeface="Baskerville"/>
                <a:sym typeface="Symbol" charset="2"/>
              </a:rPr>
              <a:t>Ionization, </a:t>
            </a:r>
            <a:r>
              <a:rPr lang="en-US" sz="1600" dirty="0" err="1">
                <a:latin typeface="Baskerville"/>
                <a:cs typeface="Baskerville"/>
                <a:sym typeface="Symbol" charset="2"/>
              </a:rPr>
              <a:t>muons</a:t>
            </a:r>
            <a:r>
              <a:rPr lang="en-US" sz="1600" dirty="0">
                <a:latin typeface="Baskerville"/>
                <a:cs typeface="Baskerville"/>
                <a:sym typeface="Symbol" charset="2"/>
              </a:rPr>
              <a:t>, neutrinos</a:t>
            </a:r>
          </a:p>
          <a:p>
            <a:endParaRPr lang="en-US" sz="1600" dirty="0">
              <a:latin typeface="Baskerville"/>
              <a:cs typeface="Baskerville"/>
              <a:sym typeface="Symbol" charset="2"/>
            </a:endParaRPr>
          </a:p>
          <a:p>
            <a:r>
              <a:rPr lang="en-US" sz="1600" dirty="0">
                <a:latin typeface="Baskerville"/>
                <a:cs typeface="Baskerville"/>
                <a:sym typeface="Symbol" charset="2"/>
              </a:rPr>
              <a:t>Stronger fluctuation of energy loss</a:t>
            </a:r>
          </a:p>
          <a:p>
            <a:r>
              <a:rPr lang="en-US" sz="1600" dirty="0">
                <a:latin typeface="Baskerville"/>
                <a:cs typeface="Baskerville"/>
                <a:sym typeface="Symbol" charset="2"/>
              </a:rPr>
              <a:t>than for electromagnetic interactions.</a:t>
            </a:r>
          </a:p>
          <a:p>
            <a:r>
              <a:rPr lang="en-US" sz="1600" dirty="0">
                <a:latin typeface="Baskerville"/>
                <a:cs typeface="Baskerville"/>
                <a:sym typeface="Symbol" charset="2"/>
              </a:rPr>
              <a:t>Thus the resolution is worse.</a:t>
            </a:r>
            <a:endParaRPr lang="en-US" sz="1600" dirty="0">
              <a:latin typeface="Baskerville"/>
              <a:cs typeface="Baskerville"/>
            </a:endParaRPr>
          </a:p>
        </p:txBody>
      </p:sp>
      <p:graphicFrame>
        <p:nvGraphicFramePr>
          <p:cNvPr id="123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82218"/>
              </p:ext>
            </p:extLst>
          </p:nvPr>
        </p:nvGraphicFramePr>
        <p:xfrm>
          <a:off x="5364088" y="1556792"/>
          <a:ext cx="23431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9" name="Equation" r:id="rId4" imgW="1333500" imgH="1778000" progId="Equation.3">
                  <p:embed/>
                </p:oleObj>
              </mc:Choice>
              <mc:Fallback>
                <p:oleObj name="Equation" r:id="rId4" imgW="1333500" imgH="1778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556792"/>
                        <a:ext cx="23431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4860032" y="980728"/>
            <a:ext cx="3493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askerville"/>
                <a:cs typeface="Baskerville"/>
              </a:rPr>
              <a:t>Interaction or absorption length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932040" y="5013176"/>
            <a:ext cx="3733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</a:rPr>
              <a:t>95% of </a:t>
            </a:r>
            <a:r>
              <a:rPr lang="en-US" sz="1600" dirty="0" err="1">
                <a:latin typeface="Baskerville"/>
                <a:cs typeface="Baskerville"/>
              </a:rPr>
              <a:t>secondaries</a:t>
            </a:r>
            <a:r>
              <a:rPr lang="en-US" sz="1600" dirty="0">
                <a:latin typeface="Baskerville"/>
                <a:cs typeface="Baskerville"/>
              </a:rPr>
              <a:t> are confined in 1 </a:t>
            </a:r>
            <a:r>
              <a:rPr lang="en-US" sz="1600" dirty="0">
                <a:latin typeface="Baskerville"/>
                <a:cs typeface="Baskerville"/>
                <a:sym typeface="Symbol" charset="2"/>
              </a:rPr>
              <a:t>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</a:rPr>
              <a:t>A shower is absorbed fully after 7 </a:t>
            </a:r>
            <a:r>
              <a:rPr lang="en-US" sz="1600" dirty="0" smtClean="0">
                <a:latin typeface="Baskerville"/>
                <a:cs typeface="Baskerville"/>
                <a:sym typeface="Symbol" charset="2"/>
              </a:rPr>
              <a:t>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Baskerville"/>
                <a:cs typeface="Baskerville"/>
                <a:sym typeface="Symbol" charset="2"/>
              </a:rPr>
              <a:t>ATLAS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Baskerville"/>
                <a:cs typeface="Baskerville"/>
                <a:sym typeface="Symbol" charset="2"/>
              </a:rPr>
              <a:t>Scintillator tile – Fe Calorimeter (7=1.1m)</a:t>
            </a:r>
            <a:endParaRPr lang="en-US" sz="1600" dirty="0">
              <a:latin typeface="Baskerville"/>
              <a:cs typeface="Baskerville"/>
              <a:sym typeface="Symbol" charset="2"/>
            </a:endParaRP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4932040" y="3933056"/>
            <a:ext cx="2971800" cy="83820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533400" y="4876800"/>
            <a:ext cx="3801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Baskerville"/>
                <a:cs typeface="Baskerville"/>
              </a:rPr>
              <a:t>Fe: </a:t>
            </a:r>
            <a:r>
              <a:rPr lang="en-US" sz="1800" dirty="0">
                <a:latin typeface="Baskerville"/>
                <a:cs typeface="Baskerville"/>
                <a:sym typeface="Symbol" charset="2"/>
              </a:rPr>
              <a:t>=132 g/cm</a:t>
            </a:r>
            <a:r>
              <a:rPr lang="en-US" sz="1800" baseline="30000" dirty="0">
                <a:latin typeface="Baskerville"/>
                <a:cs typeface="Baskerville"/>
              </a:rPr>
              <a:t>2       </a:t>
            </a:r>
            <a:r>
              <a:rPr lang="en-US" sz="1800" dirty="0">
                <a:latin typeface="Baskerville"/>
                <a:cs typeface="Baskerville"/>
                <a:sym typeface="Symbol" charset="2"/>
              </a:rPr>
              <a:t>=17 cm =10 X</a:t>
            </a:r>
            <a:r>
              <a:rPr lang="en-US" sz="1800" baseline="-25000" dirty="0">
                <a:latin typeface="Baskerville"/>
                <a:cs typeface="Baskerville"/>
              </a:rPr>
              <a:t>0 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>
                <a:latin typeface="Baskerville"/>
                <a:cs typeface="Baskerville"/>
              </a:rPr>
              <a:t>The </a:t>
            </a:r>
            <a:r>
              <a:rPr lang="en-US" sz="1800" dirty="0" err="1">
                <a:latin typeface="Baskerville"/>
                <a:cs typeface="Baskerville"/>
              </a:rPr>
              <a:t>hadronic</a:t>
            </a:r>
            <a:r>
              <a:rPr lang="en-US" sz="1800" dirty="0">
                <a:latin typeface="Baskerville"/>
                <a:cs typeface="Baskerville"/>
              </a:rPr>
              <a:t> calorimeters are placed</a:t>
            </a:r>
          </a:p>
          <a:p>
            <a:r>
              <a:rPr lang="en-US" sz="1800" dirty="0">
                <a:latin typeface="Baskerville"/>
                <a:cs typeface="Baskerville"/>
              </a:rPr>
              <a:t>behind electromagnetic ones and used</a:t>
            </a:r>
          </a:p>
          <a:p>
            <a:r>
              <a:rPr lang="en-US" sz="1800" dirty="0">
                <a:latin typeface="Baskerville"/>
                <a:cs typeface="Baskerville"/>
              </a:rPr>
              <a:t>as “tail catchers” of the elm. shower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1923" y="6552518"/>
            <a:ext cx="162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17.3.2014  L8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1170</Words>
  <Application>Microsoft Macintosh PowerPoint</Application>
  <PresentationFormat>On-screen Show (4:3)</PresentationFormat>
  <Paragraphs>212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Equation</vt:lpstr>
      <vt:lpstr>Lecture 8 – Detectors - II</vt:lpstr>
      <vt:lpstr>Particle Identification</vt:lpstr>
      <vt:lpstr>H1 DIS event in xy view </vt:lpstr>
      <vt:lpstr>Calorimeters</vt:lpstr>
      <vt:lpstr>Electromagnetic energy loss - electrons</vt:lpstr>
      <vt:lpstr>Muon Energy Loss</vt:lpstr>
      <vt:lpstr>Radiation Length</vt:lpstr>
      <vt:lpstr>Electromagnetic Calorimeter</vt:lpstr>
      <vt:lpstr>Hadronic Calorimeter</vt:lpstr>
      <vt:lpstr>H1 Detector</vt:lpstr>
      <vt:lpstr> H1 Liquid Argon (LAr) Calorimeter</vt:lpstr>
      <vt:lpstr>ATLAS Calorimeters</vt:lpstr>
      <vt:lpstr>ATLAS LAr Electromagnetic Calorimeter</vt:lpstr>
      <vt:lpstr>ATLAS Scintillator Tile Hadronic Calorimeter</vt:lpstr>
      <vt:lpstr>LHeC Detector*)</vt:lpstr>
      <vt:lpstr>Dimensions of the LHeC Detector </vt:lpstr>
      <vt:lpstr>LHeC Detector Design Concept</vt:lpstr>
      <vt:lpstr>Detector - Summary</vt:lpstr>
    </vt:vector>
  </TitlesOfParts>
  <Company>DESY, Zeuthen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4 - e, , Feynman Diagrams</dc:title>
  <dc:creator>Max Klein</dc:creator>
  <cp:lastModifiedBy>max klein</cp:lastModifiedBy>
  <cp:revision>167</cp:revision>
  <cp:lastPrinted>2009-03-26T09:21:23Z</cp:lastPrinted>
  <dcterms:created xsi:type="dcterms:W3CDTF">2011-03-09T21:10:38Z</dcterms:created>
  <dcterms:modified xsi:type="dcterms:W3CDTF">2014-03-13T15:53:28Z</dcterms:modified>
</cp:coreProperties>
</file>