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8.bin" ContentType="application/vnd.openxmlformats-officedocument.oleObject"/>
  <Override PartName="/ppt/notesSlides/notesSlide9.xml" ContentType="application/vnd.openxmlformats-officedocument.presentationml.notesSlide+xml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10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16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319" r:id="rId2"/>
    <p:sldId id="329" r:id="rId3"/>
    <p:sldId id="320" r:id="rId4"/>
    <p:sldId id="300" r:id="rId5"/>
    <p:sldId id="299" r:id="rId6"/>
    <p:sldId id="301" r:id="rId7"/>
    <p:sldId id="325" r:id="rId8"/>
    <p:sldId id="302" r:id="rId9"/>
    <p:sldId id="303" r:id="rId10"/>
    <p:sldId id="304" r:id="rId11"/>
    <p:sldId id="314" r:id="rId12"/>
    <p:sldId id="326" r:id="rId13"/>
    <p:sldId id="305" r:id="rId14"/>
    <p:sldId id="330" r:id="rId15"/>
    <p:sldId id="308" r:id="rId16"/>
    <p:sldId id="327" r:id="rId17"/>
    <p:sldId id="328" r:id="rId18"/>
    <p:sldId id="311" r:id="rId19"/>
    <p:sldId id="312" r:id="rId20"/>
    <p:sldId id="318" r:id="rId21"/>
    <p:sldId id="310" r:id="rId22"/>
    <p:sldId id="321" r:id="rId23"/>
    <p:sldId id="323" r:id="rId24"/>
    <p:sldId id="322" r:id="rId25"/>
    <p:sldId id="331" r:id="rId26"/>
    <p:sldId id="32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5E2E"/>
    <a:srgbClr val="800080"/>
    <a:srgbClr val="00AE00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1" d="100"/>
          <a:sy n="91" d="100"/>
        </p:scale>
        <p:origin x="-16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BE6615D-7242-1D41-812E-5837700CF7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18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3DE030-D52E-064C-801E-FC0B5154581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C3D16-5439-FA4A-9B9C-0007517493F1}" type="slidenum">
              <a:rPr lang="en-US"/>
              <a:pPr/>
              <a:t>11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15B405-3732-D14D-821C-0E43CA7ADC92}" type="slidenum">
              <a:rPr lang="en-US"/>
              <a:pPr/>
              <a:t>13</a:t>
            </a:fld>
            <a:endParaRPr lang="en-US"/>
          </a:p>
        </p:txBody>
      </p:sp>
      <p:sp>
        <p:nvSpPr>
          <p:cNvPr id="147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7EC07-B20A-0B43-A807-0FF3F9AC768F}" type="slidenum">
              <a:rPr lang="en-US"/>
              <a:pPr/>
              <a:t>15</a:t>
            </a:fld>
            <a:endParaRPr lang="en-US"/>
          </a:p>
        </p:txBody>
      </p:sp>
      <p:sp>
        <p:nvSpPr>
          <p:cNvPr id="153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91427-B4F2-8A4B-899A-46794F2DF786}" type="slidenum">
              <a:rPr lang="en-US"/>
              <a:pPr/>
              <a:t>16</a:t>
            </a:fld>
            <a:endParaRPr lang="en-US"/>
          </a:p>
        </p:txBody>
      </p:sp>
      <p:sp>
        <p:nvSpPr>
          <p:cNvPr id="1515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FB67D8-EC27-8542-B874-F653D962FD0B}" type="slidenum">
              <a:rPr lang="en-US"/>
              <a:pPr/>
              <a:t>21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59DCC8-B380-4BB8-9EF6-F18A19AE706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26407-5689-4F66-8534-C4F47474CAA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06B07A-A20A-4A00-AC67-5CD379C835B9}" type="slidenum">
              <a:rPr lang="en-US"/>
              <a:pPr/>
              <a:t>26</a:t>
            </a:fld>
            <a:endParaRPr lang="en-US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6B87CA-0FD7-8C4E-9C57-313CDAB6BBF7}" type="slidenum">
              <a:rPr lang="en-US"/>
              <a:pPr/>
              <a:t>2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1B457E-DDBD-2544-A680-B2D89EEFB7AD}" type="slidenum">
              <a:rPr lang="en-US"/>
              <a:pPr/>
              <a:t>4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2DF0EA-CD5F-AE40-8874-45AAA05B766F}" type="slidenum">
              <a:rPr lang="en-US"/>
              <a:pPr/>
              <a:t>5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1A50-4052-084A-8795-1B253E9A1D3D}" type="slidenum">
              <a:rPr lang="en-US"/>
              <a:pPr/>
              <a:t>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371A50-4052-084A-8795-1B253E9A1D3D}" type="slidenum">
              <a:rPr lang="en-US"/>
              <a:pPr/>
              <a:t>7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AB81B9-4D11-BB4D-B35A-3DAD550B38D8}" type="slidenum">
              <a:rPr lang="en-US"/>
              <a:pPr/>
              <a:t>8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DA11AE-DEE1-8B40-B7FE-6646063EE85F}" type="slidenum">
              <a:rPr lang="en-US"/>
              <a:pPr/>
              <a:t>9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96238-8D20-D64F-BB48-A7E405913130}" type="slidenum">
              <a:rPr lang="en-US"/>
              <a:pPr/>
              <a:t>10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71927DB-D8A4-E24A-8E5F-2ADAF43B9F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CF4A6CB-5CD7-114C-9AA1-82EDEB7DEA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2545E67-E636-9043-8954-3ACFBF511A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B7141C7-875A-A741-88F4-AF37048E12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39F62C-0B8A-8E47-BA73-0D9BC47B6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1C468B4-D7AD-654A-9148-81661637C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B329D0B-3F3E-EE43-B805-178A84420D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897A80-FA70-8E41-B368-64C1A27687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18B1669-54B5-E14A-80A6-6CD25698A9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FC3052D-65CD-4A48-9673-83461A132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617F466A-D29E-B646-B18A-39DDE8294E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774BCFF-DD35-F44F-8F32-F630EB05A40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2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oleObject" Target="../embeddings/oleObject15.bin"/><Relationship Id="rId13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29.emf"/><Relationship Id="rId10" Type="http://schemas.openxmlformats.org/officeDocument/2006/relationships/oleObject" Target="../embeddings/oleObject14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Relationship Id="rId3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4" Type="http://schemas.openxmlformats.org/officeDocument/2006/relationships/image" Target="../media/image52.w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2.emf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image" Target="../media/image10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9.e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5.png"/><Relationship Id="rId5" Type="http://schemas.openxmlformats.org/officeDocument/2006/relationships/oleObject" Target="../embeddings/oleObject4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4.emf"/><Relationship Id="rId8" Type="http://schemas.openxmlformats.org/officeDocument/2006/relationships/image" Target="../media/image1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IMG_4803"/>
          <p:cNvPicPr>
            <a:picLocks noChangeAspect="1" noChangeArrowheads="1"/>
          </p:cNvPicPr>
          <p:nvPr/>
        </p:nvPicPr>
        <p:blipFill>
          <a:blip r:embed="rId3" cstate="print">
            <a:lum bright="36000" contrast="-32000"/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764704"/>
            <a:ext cx="7772400" cy="762000"/>
          </a:xfrm>
          <a:noFill/>
          <a:ln w="28575">
            <a:noFill/>
          </a:ln>
        </p:spPr>
        <p:txBody>
          <a:bodyPr/>
          <a:lstStyle/>
          <a:p>
            <a:r>
              <a:rPr lang="en-US" sz="2800" dirty="0">
                <a:solidFill>
                  <a:srgbClr val="000000"/>
                </a:solidFill>
                <a:latin typeface="Baskerville"/>
                <a:cs typeface="Baskerville"/>
              </a:rPr>
              <a:t>Lecture</a:t>
            </a:r>
            <a:r>
              <a:rPr lang="en-US" sz="2800" dirty="0" smtClean="0">
                <a:solidFill>
                  <a:srgbClr val="000000"/>
                </a:solidFill>
                <a:latin typeface="Baskerville"/>
                <a:cs typeface="Baskerville"/>
              </a:rPr>
              <a:t> 11 – Accelerators</a:t>
            </a:r>
            <a:endParaRPr lang="en-US" sz="2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563888" y="2276872"/>
            <a:ext cx="1728192" cy="1015663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Baskerville"/>
                <a:cs typeface="Baskerville"/>
              </a:rPr>
              <a:t>Principles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Baskerville"/>
                <a:cs typeface="Baskerville"/>
              </a:rPr>
              <a:t>Examples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5733256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Introduction to Particle Physics - Max Klein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– </a:t>
            </a:r>
            <a:r>
              <a:rPr lang="en-US" dirty="0" smtClean="0">
                <a:solidFill>
                  <a:srgbClr val="000000"/>
                </a:solidFill>
                <a:latin typeface="Baskerville"/>
                <a:cs typeface="Baskerville"/>
              </a:rPr>
              <a:t>Lecture 11 - 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Liverpool </a:t>
            </a:r>
            <a:r>
              <a:rPr lang="en-US" sz="1800" dirty="0">
                <a:solidFill>
                  <a:srgbClr val="000000"/>
                </a:solidFill>
                <a:latin typeface="Baskerville"/>
                <a:cs typeface="Baskerville"/>
              </a:rPr>
              <a:t>University</a:t>
            </a:r>
            <a:r>
              <a:rPr lang="en-US" sz="1800" dirty="0" smtClean="0">
                <a:solidFill>
                  <a:srgbClr val="000000"/>
                </a:solidFill>
                <a:latin typeface="Baskerville"/>
                <a:cs typeface="Baskerville"/>
              </a:rPr>
              <a:t> 31.3.14</a:t>
            </a:r>
            <a:endParaRPr lang="en-US" sz="18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3439621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16632"/>
            <a:ext cx="3869432" cy="792088"/>
          </a:xfrm>
        </p:spPr>
        <p:txBody>
          <a:bodyPr/>
          <a:lstStyle/>
          <a:p>
            <a:r>
              <a:rPr lang="en-US" sz="3200" dirty="0">
                <a:latin typeface="Baskerville"/>
                <a:cs typeface="Baskerville"/>
              </a:rPr>
              <a:t>Synchrotron</a:t>
            </a:r>
            <a:br>
              <a:rPr lang="en-US" sz="3200" dirty="0">
                <a:latin typeface="Baskerville"/>
                <a:cs typeface="Baskerville"/>
              </a:rPr>
            </a:br>
            <a:r>
              <a:rPr lang="en-US" sz="1800" dirty="0">
                <a:latin typeface="Baskerville"/>
                <a:cs typeface="Baskerville"/>
              </a:rPr>
              <a:t>[</a:t>
            </a:r>
            <a:r>
              <a:rPr lang="en-US" sz="1800" dirty="0" smtClean="0">
                <a:latin typeface="Baskerville"/>
                <a:cs typeface="Baskerville"/>
              </a:rPr>
              <a:t>B</a:t>
            </a:r>
            <a:r>
              <a:rPr lang="en-US" sz="1800" dirty="0">
                <a:latin typeface="Baskerville"/>
                <a:cs typeface="Baskerville"/>
              </a:rPr>
              <a:t> </a:t>
            </a:r>
            <a:r>
              <a:rPr lang="en-US" sz="1800" dirty="0" smtClean="0">
                <a:latin typeface="Baskerville"/>
                <a:cs typeface="Baskerville"/>
              </a:rPr>
              <a:t>varies, f</a:t>
            </a:r>
            <a:r>
              <a:rPr lang="en-US" sz="1800" dirty="0">
                <a:latin typeface="Baskerville"/>
                <a:cs typeface="Baskerville"/>
              </a:rPr>
              <a:t> </a:t>
            </a:r>
            <a:r>
              <a:rPr lang="en-US" sz="1800" dirty="0" smtClean="0">
                <a:latin typeface="Baskerville"/>
                <a:cs typeface="Baskerville"/>
              </a:rPr>
              <a:t>varies, r=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]</a:t>
            </a:r>
            <a:endParaRPr lang="en-US" sz="1800" dirty="0">
              <a:latin typeface="Baskerville"/>
              <a:cs typeface="Baskerville"/>
            </a:endParaRPr>
          </a:p>
        </p:txBody>
      </p:sp>
      <p:graphicFrame>
        <p:nvGraphicFramePr>
          <p:cNvPr id="144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275346"/>
              </p:ext>
            </p:extLst>
          </p:nvPr>
        </p:nvGraphicFramePr>
        <p:xfrm>
          <a:off x="827584" y="1235514"/>
          <a:ext cx="2592288" cy="229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3" name="Equation" r:id="rId4" imgW="1993900" imgH="1765300" progId="Equation.3">
                  <p:embed/>
                </p:oleObj>
              </mc:Choice>
              <mc:Fallback>
                <p:oleObj name="Equation" r:id="rId4" imgW="1993900" imgH="1765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235514"/>
                        <a:ext cx="2592288" cy="2294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762000" y="3581400"/>
            <a:ext cx="3089920" cy="255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Baskerville"/>
                <a:cs typeface="Baskerville"/>
              </a:rPr>
              <a:t>Cyclotron</a:t>
            </a:r>
            <a:r>
              <a:rPr lang="en-US" sz="1600" dirty="0">
                <a:latin typeface="Baskerville"/>
                <a:cs typeface="Baskerville"/>
              </a:rPr>
              <a:t>: radius changes with v,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frequency is constant (for small </a:t>
            </a: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)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and B is constant. Must fail in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relativistic velocity range.</a:t>
            </a:r>
          </a:p>
          <a:p>
            <a:pPr>
              <a:spcBef>
                <a:spcPct val="50000"/>
              </a:spcBef>
            </a:pPr>
            <a:r>
              <a:rPr lang="en-US" sz="1600" b="1" dirty="0" err="1">
                <a:latin typeface="Baskerville"/>
                <a:cs typeface="Baskerville"/>
                <a:sym typeface="Symbol" pitchFamily="-65" charset="2"/>
              </a:rPr>
              <a:t>Betatron</a:t>
            </a: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: keep radius constant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and vary B field, but again fails in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relativistic region.</a:t>
            </a:r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4355976" y="548680"/>
            <a:ext cx="401614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The </a:t>
            </a:r>
            <a:r>
              <a:rPr lang="en-US" sz="1600" b="1" dirty="0">
                <a:latin typeface="Baskerville"/>
                <a:cs typeface="Baskerville"/>
              </a:rPr>
              <a:t>synchrotron</a:t>
            </a:r>
            <a:r>
              <a:rPr lang="en-US" sz="1600" dirty="0">
                <a:latin typeface="Baskerville"/>
                <a:cs typeface="Baskerville"/>
              </a:rPr>
              <a:t> cures deficits of cyclotron</a:t>
            </a:r>
          </a:p>
          <a:p>
            <a:r>
              <a:rPr lang="en-US" sz="1600" dirty="0">
                <a:latin typeface="Baskerville"/>
                <a:cs typeface="Baskerville"/>
              </a:rPr>
              <a:t>and </a:t>
            </a:r>
            <a:r>
              <a:rPr lang="en-US" sz="1600" dirty="0" err="1">
                <a:latin typeface="Baskerville"/>
                <a:cs typeface="Baskerville"/>
              </a:rPr>
              <a:t>betatron</a:t>
            </a:r>
            <a:r>
              <a:rPr lang="en-US" sz="1600" dirty="0">
                <a:latin typeface="Baskerville"/>
                <a:cs typeface="Baskerville"/>
              </a:rPr>
              <a:t> by adjusting the magnetic field </a:t>
            </a:r>
            <a:r>
              <a:rPr lang="en-US" sz="1600" dirty="0" smtClean="0">
                <a:latin typeface="Baskerville"/>
                <a:cs typeface="Baskerville"/>
              </a:rPr>
              <a:t>to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compensate </a:t>
            </a:r>
            <a:r>
              <a:rPr lang="en-US" sz="1600" dirty="0">
                <a:latin typeface="Baskerville"/>
                <a:cs typeface="Baskerville"/>
              </a:rPr>
              <a:t>for the relativistic </a:t>
            </a:r>
            <a:r>
              <a:rPr lang="en-US" sz="1600" dirty="0" smtClean="0">
                <a:latin typeface="Baskerville"/>
                <a:cs typeface="Baskerville"/>
              </a:rPr>
              <a:t>rise </a:t>
            </a:r>
            <a:r>
              <a:rPr lang="en-US" sz="1600" dirty="0">
                <a:latin typeface="Baskerville"/>
                <a:cs typeface="Baskerville"/>
              </a:rPr>
              <a:t>of </a:t>
            </a:r>
            <a:r>
              <a:rPr lang="en-US" sz="1600" dirty="0" smtClean="0">
                <a:latin typeface="Baskerville"/>
                <a:cs typeface="Baskerville"/>
              </a:rPr>
              <a:t>mass</a:t>
            </a:r>
          </a:p>
          <a:p>
            <a:r>
              <a:rPr lang="en-US" sz="1600" dirty="0">
                <a:latin typeface="Baskerville"/>
                <a:cs typeface="Baskerville"/>
              </a:rPr>
              <a:t>a</a:t>
            </a:r>
            <a:r>
              <a:rPr lang="en-US" sz="1600" dirty="0" smtClean="0">
                <a:latin typeface="Baskerville"/>
                <a:cs typeface="Baskerville"/>
              </a:rPr>
              <a:t>nd the </a:t>
            </a:r>
            <a:r>
              <a:rPr lang="en-US" sz="1600" dirty="0">
                <a:latin typeface="Baskerville"/>
                <a:cs typeface="Baskerville"/>
              </a:rPr>
              <a:t>frequency to keep the radius </a:t>
            </a:r>
            <a:r>
              <a:rPr lang="en-US" sz="1600" dirty="0" smtClean="0">
                <a:latin typeface="Baskerville"/>
                <a:cs typeface="Baskerville"/>
              </a:rPr>
              <a:t>constant.</a:t>
            </a:r>
            <a:endParaRPr lang="en-US" sz="1600" dirty="0">
              <a:latin typeface="Baskerville"/>
              <a:cs typeface="Baskerville"/>
            </a:endParaRPr>
          </a:p>
        </p:txBody>
      </p:sp>
      <p:graphicFrame>
        <p:nvGraphicFramePr>
          <p:cNvPr id="144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507326"/>
              </p:ext>
            </p:extLst>
          </p:nvPr>
        </p:nvGraphicFramePr>
        <p:xfrm>
          <a:off x="4427983" y="1844824"/>
          <a:ext cx="2305353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4" name="Equation" r:id="rId6" imgW="1866900" imgH="2387600" progId="Equation.3">
                  <p:embed/>
                </p:oleObj>
              </mc:Choice>
              <mc:Fallback>
                <p:oleObj name="Equation" r:id="rId6" imgW="1866900" imgH="2387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3" y="1844824"/>
                        <a:ext cx="2305353" cy="29523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5940152" y="3356992"/>
            <a:ext cx="24172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k </a:t>
            </a:r>
            <a:r>
              <a:rPr lang="en-US" sz="1400" dirty="0" smtClean="0">
                <a:latin typeface="Baskerville"/>
                <a:cs typeface="Baskerville"/>
              </a:rPr>
              <a:t>- accelerator elements * turns 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144393" name="Text Box 9"/>
          <p:cNvSpPr txBox="1">
            <a:spLocks noChangeArrowheads="1"/>
          </p:cNvSpPr>
          <p:nvPr/>
        </p:nvSpPr>
        <p:spPr bwMode="auto">
          <a:xfrm>
            <a:off x="4355976" y="4869160"/>
            <a:ext cx="396290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>
                <a:latin typeface="Baskerville"/>
                <a:cs typeface="Baskerville"/>
              </a:rPr>
              <a:t>O</a:t>
            </a:r>
            <a:r>
              <a:rPr lang="en-US" sz="1400" dirty="0" smtClean="0">
                <a:latin typeface="Baskerville"/>
                <a:cs typeface="Baskerville"/>
              </a:rPr>
              <a:t>rbit </a:t>
            </a:r>
            <a:r>
              <a:rPr lang="en-US" sz="1400" dirty="0" err="1">
                <a:latin typeface="Baskerville"/>
                <a:cs typeface="Baskerville"/>
              </a:rPr>
              <a:t>stabilisation</a:t>
            </a:r>
            <a:r>
              <a:rPr lang="en-US" sz="1400" dirty="0">
                <a:latin typeface="Baskerville"/>
                <a:cs typeface="Baskerville"/>
              </a:rPr>
              <a:t> required</a:t>
            </a:r>
          </a:p>
          <a:p>
            <a:r>
              <a:rPr lang="en-US" sz="1400" dirty="0">
                <a:latin typeface="Baskerville"/>
                <a:cs typeface="Baskerville"/>
              </a:rPr>
              <a:t>“phase stability” </a:t>
            </a:r>
            <a:r>
              <a:rPr lang="en-US" sz="1400" dirty="0" err="1">
                <a:latin typeface="Baskerville"/>
                <a:cs typeface="Baskerville"/>
              </a:rPr>
              <a:t>Veksler</a:t>
            </a:r>
            <a:r>
              <a:rPr lang="en-US" sz="1400" dirty="0">
                <a:latin typeface="Baskerville"/>
                <a:cs typeface="Baskerville"/>
              </a:rPr>
              <a:t>, McMillan (1945)</a:t>
            </a:r>
          </a:p>
          <a:p>
            <a:endParaRPr lang="en-US" sz="1400" dirty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 Bunched </a:t>
            </a:r>
            <a:r>
              <a:rPr lang="en-US" sz="1400" dirty="0">
                <a:latin typeface="Baskerville"/>
                <a:cs typeface="Baskerville"/>
              </a:rPr>
              <a:t>beam: 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 only </a:t>
            </a:r>
            <a:r>
              <a:rPr lang="en-US" sz="1400" dirty="0">
                <a:latin typeface="Baskerville"/>
                <a:cs typeface="Baskerville"/>
              </a:rPr>
              <a:t>particles at right moment are accelerated. </a:t>
            </a:r>
          </a:p>
          <a:p>
            <a:endParaRPr lang="en-US" sz="1400" dirty="0" smtClean="0">
              <a:latin typeface="Baskerville"/>
              <a:cs typeface="Baskerville"/>
            </a:endParaRPr>
          </a:p>
          <a:p>
            <a:r>
              <a:rPr lang="en-US" sz="1400" dirty="0">
                <a:latin typeface="Baskerville"/>
                <a:cs typeface="Baskerville"/>
              </a:rPr>
              <a:t> </a:t>
            </a:r>
            <a:r>
              <a:rPr lang="en-US" sz="1400" dirty="0" smtClean="0">
                <a:latin typeface="Baskerville"/>
                <a:cs typeface="Baskerville"/>
              </a:rPr>
              <a:t>CERN</a:t>
            </a:r>
            <a:r>
              <a:rPr lang="en-US" sz="1400" dirty="0">
                <a:latin typeface="Baskerville"/>
                <a:cs typeface="Baskerville"/>
              </a:rPr>
              <a:t>: SPS: 400GeV, 4600 bunches, revolution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 frequency </a:t>
            </a:r>
            <a:r>
              <a:rPr lang="en-US" sz="1400" dirty="0">
                <a:latin typeface="Baskerville"/>
                <a:cs typeface="Baskerville"/>
                <a:sym typeface="Symbol" pitchFamily="-65" charset="2"/>
              </a:rPr>
              <a:t>is 200 MHz from 2MW rf. 10</a:t>
            </a:r>
            <a:r>
              <a:rPr lang="en-US" sz="1400" baseline="30000" dirty="0">
                <a:latin typeface="Baskerville"/>
                <a:cs typeface="Baskerville"/>
              </a:rPr>
              <a:t>5 </a:t>
            </a:r>
            <a:r>
              <a:rPr lang="en-US" sz="1400" dirty="0">
                <a:latin typeface="Baskerville"/>
                <a:cs typeface="Baskerville"/>
              </a:rPr>
              <a:t>turns in 2s 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685800" y="1219200"/>
            <a:ext cx="3238128" cy="5018112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123728" y="1772816"/>
            <a:ext cx="182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high field, large radius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8036397" y="5653234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88640"/>
            <a:ext cx="6629400" cy="6858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Accelerator Elements</a:t>
            </a:r>
          </a:p>
        </p:txBody>
      </p:sp>
      <p:pic>
        <p:nvPicPr>
          <p:cNvPr id="1628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71600"/>
            <a:ext cx="2370138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1963" y="3657600"/>
            <a:ext cx="23923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28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4038600"/>
            <a:ext cx="25019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4" name="Text Box 8"/>
          <p:cNvSpPr txBox="1">
            <a:spLocks noChangeArrowheads="1"/>
          </p:cNvSpPr>
          <p:nvPr/>
        </p:nvSpPr>
        <p:spPr bwMode="auto">
          <a:xfrm>
            <a:off x="611560" y="908720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Baskerville"/>
                <a:cs typeface="Baskerville"/>
              </a:rPr>
              <a:t>Dipole</a:t>
            </a:r>
            <a:r>
              <a:rPr lang="en-US" sz="1600" dirty="0">
                <a:latin typeface="Baskerville"/>
                <a:cs typeface="Baskerville"/>
              </a:rPr>
              <a:t>: keep beam on orbit</a:t>
            </a:r>
          </a:p>
        </p:txBody>
      </p:sp>
      <p:sp>
        <p:nvSpPr>
          <p:cNvPr id="162825" name="Text Box 9"/>
          <p:cNvSpPr txBox="1">
            <a:spLocks noChangeArrowheads="1"/>
          </p:cNvSpPr>
          <p:nvPr/>
        </p:nvSpPr>
        <p:spPr bwMode="auto">
          <a:xfrm>
            <a:off x="3429000" y="4572000"/>
            <a:ext cx="281940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 err="1">
                <a:latin typeface="Baskerville"/>
                <a:cs typeface="Baskerville"/>
              </a:rPr>
              <a:t>Quadrupole</a:t>
            </a:r>
            <a:r>
              <a:rPr lang="en-US" sz="1600" dirty="0">
                <a:latin typeface="Baskerville"/>
                <a:cs typeface="Baskerville"/>
              </a:rPr>
              <a:t>: focus/defocus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beam alternating in x/y plane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“strong </a:t>
            </a:r>
            <a:r>
              <a:rPr lang="en-US" sz="1600" dirty="0" err="1">
                <a:latin typeface="Baskerville"/>
                <a:cs typeface="Baskerville"/>
              </a:rPr>
              <a:t>focussing</a:t>
            </a:r>
            <a:r>
              <a:rPr lang="en-US" sz="1600" dirty="0">
                <a:latin typeface="Baskerville"/>
                <a:cs typeface="Baskerville"/>
              </a:rPr>
              <a:t>” </a:t>
            </a:r>
            <a:r>
              <a:rPr lang="en-US" sz="1600" dirty="0" smtClean="0">
                <a:latin typeface="Baskerville"/>
                <a:cs typeface="Baskerville"/>
              </a:rPr>
              <a:t>principle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Baskerville"/>
                <a:cs typeface="Baskerville"/>
              </a:rPr>
              <a:t>FODO lattice concept</a:t>
            </a:r>
          </a:p>
          <a:p>
            <a:pPr>
              <a:spcBef>
                <a:spcPct val="50000"/>
              </a:spcBef>
            </a:pPr>
            <a:r>
              <a:rPr lang="en-US" sz="1200" dirty="0" smtClean="0">
                <a:latin typeface="Baskerville"/>
                <a:cs typeface="Baskerville"/>
              </a:rPr>
              <a:t>[</a:t>
            </a:r>
            <a:r>
              <a:rPr lang="en-US" sz="1200" dirty="0" err="1" smtClean="0">
                <a:latin typeface="Baskerville"/>
                <a:cs typeface="Baskerville"/>
              </a:rPr>
              <a:t>Christofilos</a:t>
            </a:r>
            <a:r>
              <a:rPr lang="en-US" sz="1200" dirty="0" smtClean="0">
                <a:latin typeface="Baskerville"/>
                <a:cs typeface="Baskerville"/>
              </a:rPr>
              <a:t> 1950; Courant, Snyder 1952]</a:t>
            </a:r>
            <a:endParaRPr lang="en-US" sz="1200" dirty="0">
              <a:latin typeface="Baskerville"/>
              <a:cs typeface="Baskerville"/>
            </a:endParaRPr>
          </a:p>
        </p:txBody>
      </p:sp>
      <p:pic>
        <p:nvPicPr>
          <p:cNvPr id="1628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685800"/>
            <a:ext cx="2954338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27" name="Text Box 11"/>
          <p:cNvSpPr txBox="1">
            <a:spLocks noChangeArrowheads="1"/>
          </p:cNvSpPr>
          <p:nvPr/>
        </p:nvSpPr>
        <p:spPr bwMode="auto">
          <a:xfrm>
            <a:off x="3563888" y="1052736"/>
            <a:ext cx="2514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dirty="0">
                <a:latin typeface="Baskerville"/>
                <a:cs typeface="Baskerville"/>
              </a:rPr>
              <a:t>Cavity</a:t>
            </a:r>
            <a:r>
              <a:rPr lang="en-US" sz="1600" dirty="0">
                <a:latin typeface="Baskerville"/>
                <a:cs typeface="Baskerville"/>
              </a:rPr>
              <a:t>: </a:t>
            </a:r>
            <a:r>
              <a:rPr lang="en-US" sz="1600" dirty="0" err="1">
                <a:latin typeface="Baskerville"/>
                <a:cs typeface="Baskerville"/>
              </a:rPr>
              <a:t>rf</a:t>
            </a:r>
            <a:r>
              <a:rPr lang="en-US" sz="1600" dirty="0">
                <a:latin typeface="Baskerville"/>
                <a:cs typeface="Baskerville"/>
              </a:rPr>
              <a:t> structure to develop large oscillating field. up to tens of MV/m.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Baskerville"/>
                <a:cs typeface="Baskerville"/>
              </a:rPr>
              <a:t>“ride on crest of a wave”</a:t>
            </a:r>
          </a:p>
        </p:txBody>
      </p:sp>
      <p:sp>
        <p:nvSpPr>
          <p:cNvPr id="162828" name="Rectangle 12"/>
          <p:cNvSpPr>
            <a:spLocks noChangeArrowheads="1"/>
          </p:cNvSpPr>
          <p:nvPr/>
        </p:nvSpPr>
        <p:spPr bwMode="auto">
          <a:xfrm>
            <a:off x="6248400" y="42672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829" name="Text Box 13"/>
          <p:cNvSpPr txBox="1">
            <a:spLocks noChangeArrowheads="1"/>
          </p:cNvSpPr>
          <p:nvPr/>
        </p:nvSpPr>
        <p:spPr bwMode="auto">
          <a:xfrm>
            <a:off x="1043608" y="6237312"/>
            <a:ext cx="1312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dirty="0" err="1"/>
              <a:t>M.Billing</a:t>
            </a:r>
            <a:r>
              <a:rPr lang="en-US" sz="1000" dirty="0"/>
              <a:t>, Cornell 07</a:t>
            </a:r>
            <a:endParaRPr lang="en-US" dirty="0"/>
          </a:p>
        </p:txBody>
      </p:sp>
      <p:pic>
        <p:nvPicPr>
          <p:cNvPr id="162830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57600" y="2819400"/>
            <a:ext cx="2122488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2831" name="Rectangle 15"/>
          <p:cNvSpPr>
            <a:spLocks noChangeArrowheads="1"/>
          </p:cNvSpPr>
          <p:nvPr/>
        </p:nvSpPr>
        <p:spPr bwMode="auto">
          <a:xfrm>
            <a:off x="3505200" y="2667000"/>
            <a:ext cx="2438400" cy="15240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5916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Beam Optics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401173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Baskerville"/>
                <a:cs typeface="Baskerville"/>
              </a:rPr>
              <a:t>Linear optics described by Hills equation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Solution expressed in terms of “beta-function”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 smtClean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Tune: number of oscillations per turn</a:t>
            </a:r>
            <a:endParaRPr lang="en-US" sz="1600" dirty="0">
              <a:latin typeface="Baskerville"/>
              <a:cs typeface="Baskerville"/>
            </a:endParaRPr>
          </a:p>
        </p:txBody>
      </p:sp>
      <p:pic>
        <p:nvPicPr>
          <p:cNvPr id="6" name="Picture 4" descr="ch2fi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4402931" cy="2519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80358"/>
              </p:ext>
            </p:extLst>
          </p:nvPr>
        </p:nvGraphicFramePr>
        <p:xfrm>
          <a:off x="827584" y="5157192"/>
          <a:ext cx="3096344" cy="959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7" name="Equation" r:id="rId4" imgW="1955800" imgH="596900" progId="Equation.3">
                  <p:embed/>
                </p:oleObj>
              </mc:Choice>
              <mc:Fallback>
                <p:oleObj name="Equation" r:id="rId4" imgW="19558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157192"/>
                        <a:ext cx="3096344" cy="959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83046"/>
              </p:ext>
            </p:extLst>
          </p:nvPr>
        </p:nvGraphicFramePr>
        <p:xfrm>
          <a:off x="4499992" y="1412776"/>
          <a:ext cx="1954395" cy="43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8" name="Equation" r:id="rId6" imgW="1193800" imgH="254000" progId="Equation.3">
                  <p:embed/>
                </p:oleObj>
              </mc:Choice>
              <mc:Fallback>
                <p:oleObj name="Equation" r:id="rId6" imgW="11938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412776"/>
                        <a:ext cx="1954395" cy="432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137664"/>
              </p:ext>
            </p:extLst>
          </p:nvPr>
        </p:nvGraphicFramePr>
        <p:xfrm>
          <a:off x="7020272" y="1124744"/>
          <a:ext cx="863352" cy="792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59" name="Equation" r:id="rId8" imgW="609600" imgH="558800" progId="Equation.3">
                  <p:embed/>
                </p:oleObj>
              </mc:Choice>
              <mc:Fallback>
                <p:oleObj name="Equation" r:id="rId8" imgW="6096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1124744"/>
                        <a:ext cx="863352" cy="7924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7522252"/>
              </p:ext>
            </p:extLst>
          </p:nvPr>
        </p:nvGraphicFramePr>
        <p:xfrm>
          <a:off x="6084168" y="2060848"/>
          <a:ext cx="2103512" cy="394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0" name="Equation" r:id="rId10" imgW="1409700" imgH="254000" progId="Equation.3">
                  <p:embed/>
                </p:oleObj>
              </mc:Choice>
              <mc:Fallback>
                <p:oleObj name="Equation" r:id="rId10" imgW="140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2060848"/>
                        <a:ext cx="2103512" cy="3944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0507728"/>
              </p:ext>
            </p:extLst>
          </p:nvPr>
        </p:nvGraphicFramePr>
        <p:xfrm>
          <a:off x="755576" y="2636912"/>
          <a:ext cx="3096344" cy="774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61" name="Equation" r:id="rId12" imgW="2679700" imgH="660400" progId="Equation.3">
                  <p:embed/>
                </p:oleObj>
              </mc:Choice>
              <mc:Fallback>
                <p:oleObj name="Equation" r:id="rId12" imgW="2679700" imgH="660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636912"/>
                        <a:ext cx="3096344" cy="7740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1520" y="6381328"/>
            <a:ext cx="1125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 smtClean="0"/>
              <a:t>F.Zimmermann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7380312" y="2564904"/>
            <a:ext cx="1437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= circumference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85501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6629400" cy="685800"/>
          </a:xfrm>
        </p:spPr>
        <p:txBody>
          <a:bodyPr/>
          <a:lstStyle/>
          <a:p>
            <a:r>
              <a:rPr lang="en-US" sz="3200" dirty="0">
                <a:latin typeface="Baskerville"/>
                <a:cs typeface="Baskerville"/>
              </a:rPr>
              <a:t>Storage Rings </a:t>
            </a:r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460" y="1124744"/>
            <a:ext cx="7681566" cy="453650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146436" name="Text Box 4"/>
          <p:cNvSpPr txBox="1">
            <a:spLocks noChangeArrowheads="1"/>
          </p:cNvSpPr>
          <p:nvPr/>
        </p:nvSpPr>
        <p:spPr bwMode="auto">
          <a:xfrm rot="16200000">
            <a:off x="7455544" y="4433889"/>
            <a:ext cx="228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Tazzari</a:t>
            </a:r>
            <a:r>
              <a:rPr lang="en-US" sz="1200" dirty="0"/>
              <a:t>, </a:t>
            </a:r>
            <a:r>
              <a:rPr lang="en-US" sz="1200" dirty="0" err="1"/>
              <a:t>Cern</a:t>
            </a:r>
            <a:r>
              <a:rPr lang="en-US" sz="1200" dirty="0"/>
              <a:t> </a:t>
            </a:r>
            <a:r>
              <a:rPr lang="en-US" sz="1200" dirty="0" err="1"/>
              <a:t>Acc</a:t>
            </a:r>
            <a:r>
              <a:rPr lang="en-US" sz="1200" dirty="0"/>
              <a:t> School 2006</a:t>
            </a:r>
            <a:endParaRPr lang="en-US" dirty="0"/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1600200" y="5715000"/>
            <a:ext cx="586959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Baskerville"/>
                <a:cs typeface="Baskerville"/>
              </a:rPr>
              <a:t>fixed target accelerator: s=2ME, collider: s=4E</a:t>
            </a:r>
            <a:r>
              <a:rPr lang="en-US" sz="1800" baseline="30000" dirty="0">
                <a:latin typeface="Baskerville"/>
                <a:cs typeface="Baskerville"/>
              </a:rPr>
              <a:t>2 </a:t>
            </a:r>
            <a:r>
              <a:rPr lang="en-US" sz="1800" dirty="0">
                <a:latin typeface="Baskerville"/>
                <a:cs typeface="Baskerville"/>
              </a:rPr>
              <a:t>: gain: 2E/</a:t>
            </a:r>
            <a:r>
              <a:rPr lang="en-US" sz="1800" dirty="0" smtClean="0">
                <a:latin typeface="Baskerville"/>
                <a:cs typeface="Baskerville"/>
              </a:rPr>
              <a:t>M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400" dirty="0" smtClean="0">
                <a:latin typeface="Baskerville"/>
                <a:cs typeface="Baskerville"/>
              </a:rPr>
              <a:t>First </a:t>
            </a:r>
            <a:r>
              <a:rPr lang="en-US" sz="1400" dirty="0" err="1" smtClean="0">
                <a:latin typeface="Baskerville"/>
                <a:cs typeface="Baskerville"/>
              </a:rPr>
              <a:t>e</a:t>
            </a:r>
            <a:r>
              <a:rPr lang="en-US" sz="1400" baseline="30000" dirty="0" err="1" smtClean="0">
                <a:latin typeface="Baskerville"/>
                <a:cs typeface="Baskerville"/>
              </a:rPr>
              <a:t>+</a:t>
            </a:r>
            <a:r>
              <a:rPr lang="en-US" sz="1400" dirty="0" err="1" smtClean="0">
                <a:latin typeface="Baskerville"/>
                <a:cs typeface="Baskerville"/>
              </a:rPr>
              <a:t>e</a:t>
            </a:r>
            <a:r>
              <a:rPr lang="en-US" sz="1400" baseline="30000" dirty="0" smtClean="0">
                <a:latin typeface="Baskerville"/>
                <a:cs typeface="Baskerville"/>
              </a:rPr>
              <a:t>-</a:t>
            </a:r>
            <a:r>
              <a:rPr lang="en-US" sz="1400" dirty="0" smtClean="0">
                <a:latin typeface="Baskerville"/>
                <a:cs typeface="Baskerville"/>
              </a:rPr>
              <a:t> storage ring ADA at </a:t>
            </a:r>
            <a:r>
              <a:rPr lang="en-US" sz="1400" dirty="0" err="1" smtClean="0">
                <a:latin typeface="Baskerville"/>
                <a:cs typeface="Baskerville"/>
              </a:rPr>
              <a:t>Frascati</a:t>
            </a:r>
            <a:r>
              <a:rPr lang="en-US" sz="1400" dirty="0" smtClean="0">
                <a:latin typeface="Baskerville"/>
                <a:cs typeface="Baskerville"/>
              </a:rPr>
              <a:t>: Bruno </a:t>
            </a:r>
            <a:r>
              <a:rPr lang="en-US" sz="1400" dirty="0" err="1" smtClean="0">
                <a:latin typeface="Baskerville"/>
                <a:cs typeface="Baskerville"/>
              </a:rPr>
              <a:t>Touschek</a:t>
            </a:r>
            <a:r>
              <a:rPr lang="en-US" sz="1400" dirty="0" smtClean="0">
                <a:latin typeface="Baskerville"/>
                <a:cs typeface="Baskerville"/>
              </a:rPr>
              <a:t> et al.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5661248"/>
            <a:ext cx="69560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askerville"/>
                <a:cs typeface="Baskerville"/>
              </a:rPr>
              <a:t>Bruno </a:t>
            </a:r>
            <a:r>
              <a:rPr lang="en-US" sz="2000" dirty="0" err="1" smtClean="0">
                <a:latin typeface="Baskerville"/>
                <a:cs typeface="Baskerville"/>
              </a:rPr>
              <a:t>Touschek</a:t>
            </a:r>
            <a:r>
              <a:rPr lang="en-US" sz="2000" dirty="0" smtClean="0">
                <a:latin typeface="Baskerville"/>
                <a:cs typeface="Baskerville"/>
              </a:rPr>
              <a:t> </a:t>
            </a:r>
            <a:r>
              <a:rPr lang="en-US" sz="2000" dirty="0">
                <a:latin typeface="Baskerville"/>
                <a:cs typeface="Baskerville"/>
              </a:rPr>
              <a:t>(</a:t>
            </a:r>
            <a:r>
              <a:rPr lang="en-US" sz="2000" dirty="0" smtClean="0">
                <a:latin typeface="Baskerville"/>
                <a:cs typeface="Baskerville"/>
              </a:rPr>
              <a:t>1921-1978)  Sam Currant (1912-1988) </a:t>
            </a:r>
            <a:endParaRPr lang="en-US" sz="2000" dirty="0">
              <a:latin typeface="Baskerville"/>
              <a:cs typeface="Baskerville"/>
            </a:endParaRPr>
          </a:p>
        </p:txBody>
      </p:sp>
      <p:pic>
        <p:nvPicPr>
          <p:cNvPr id="6" name="Picture 5" descr="UGSP01008_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12776"/>
            <a:ext cx="6206023" cy="38477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549517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6629400" cy="6858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Accelerator Development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066800"/>
            <a:ext cx="365918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1" name="AutoShape 5"/>
          <p:cNvSpPr>
            <a:spLocks noChangeArrowheads="1"/>
          </p:cNvSpPr>
          <p:nvPr/>
        </p:nvSpPr>
        <p:spPr bwMode="auto">
          <a:xfrm>
            <a:off x="7086600" y="2438400"/>
            <a:ext cx="152400" cy="152400"/>
          </a:xfrm>
          <a:prstGeom prst="diamond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2" name="AutoShape 6"/>
          <p:cNvSpPr>
            <a:spLocks noChangeArrowheads="1"/>
          </p:cNvSpPr>
          <p:nvPr/>
        </p:nvSpPr>
        <p:spPr bwMode="auto">
          <a:xfrm>
            <a:off x="8676456" y="1988840"/>
            <a:ext cx="152400" cy="152400"/>
          </a:xfrm>
          <a:prstGeom prst="diamond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8550281" y="1700808"/>
            <a:ext cx="61156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err="1"/>
              <a:t>LHeC</a:t>
            </a:r>
            <a:endParaRPr lang="en-US" dirty="0"/>
          </a:p>
        </p:txBody>
      </p:sp>
      <p:sp>
        <p:nvSpPr>
          <p:cNvPr id="152584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HERA</a:t>
            </a:r>
            <a:endParaRPr lang="en-US"/>
          </a:p>
        </p:txBody>
      </p:sp>
      <p:sp>
        <p:nvSpPr>
          <p:cNvPr id="152585" name="Text Box 9"/>
          <p:cNvSpPr txBox="1">
            <a:spLocks noChangeArrowheads="1"/>
          </p:cNvSpPr>
          <p:nvPr/>
        </p:nvSpPr>
        <p:spPr bwMode="auto">
          <a:xfrm>
            <a:off x="6324600" y="5943600"/>
            <a:ext cx="177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Baskerville"/>
                <a:cs typeface="Baskerville"/>
              </a:rPr>
              <a:t>pp</a:t>
            </a:r>
            <a:r>
              <a:rPr lang="en-US" b="1" dirty="0">
                <a:latin typeface="Baskerville"/>
                <a:cs typeface="Baskerville"/>
              </a:rPr>
              <a:t>, </a:t>
            </a:r>
            <a:r>
              <a:rPr lang="en-US" b="1" dirty="0" err="1">
                <a:solidFill>
                  <a:srgbClr val="00AE00"/>
                </a:solidFill>
                <a:latin typeface="Baskerville"/>
                <a:cs typeface="Baskerville"/>
              </a:rPr>
              <a:t>ep</a:t>
            </a:r>
            <a:r>
              <a:rPr lang="en-US" b="1" dirty="0">
                <a:latin typeface="Baskerville"/>
                <a:cs typeface="Baskerville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b="1" baseline="30000" dirty="0" err="1">
                <a:solidFill>
                  <a:srgbClr val="0000FF"/>
                </a:solidFill>
                <a:latin typeface="Baskerville"/>
                <a:cs typeface="Baskerville"/>
              </a:rPr>
              <a:t>+</a:t>
            </a:r>
            <a:r>
              <a:rPr lang="en-US" b="1" dirty="0" err="1">
                <a:solidFill>
                  <a:srgbClr val="0000FF"/>
                </a:solidFill>
                <a:latin typeface="Baskerville"/>
                <a:cs typeface="Baskerville"/>
              </a:rPr>
              <a:t>e</a:t>
            </a:r>
            <a:r>
              <a:rPr lang="en-US" b="1" baseline="30000" dirty="0">
                <a:solidFill>
                  <a:srgbClr val="0000FF"/>
                </a:solidFill>
                <a:latin typeface="Baskerville"/>
                <a:cs typeface="Baskerville"/>
              </a:rPr>
              <a:t>-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52586" name="Text Box 10"/>
          <p:cNvSpPr txBox="1">
            <a:spLocks noChangeArrowheads="1"/>
          </p:cNvSpPr>
          <p:nvPr/>
        </p:nvSpPr>
        <p:spPr bwMode="auto">
          <a:xfrm>
            <a:off x="1066800" y="1066800"/>
            <a:ext cx="19749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Development up to </a:t>
            </a:r>
            <a:r>
              <a:rPr lang="en-US" sz="1400" dirty="0" smtClean="0">
                <a:latin typeface="Baskerville"/>
                <a:cs typeface="Baskerville"/>
              </a:rPr>
              <a:t>1990</a:t>
            </a:r>
            <a:endParaRPr lang="en-US" dirty="0">
              <a:latin typeface="Baskerville"/>
              <a:cs typeface="Baskervill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1628800"/>
            <a:ext cx="4680520" cy="4464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8172400" y="1628800"/>
            <a:ext cx="144016" cy="144016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452320" y="1916832"/>
            <a:ext cx="720080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cxnSp>
        <p:nvCxnSpPr>
          <p:cNvPr id="6" name="Straight Connector 5"/>
          <p:cNvCxnSpPr>
            <a:endCxn id="3" idx="1"/>
          </p:cNvCxnSpPr>
          <p:nvPr/>
        </p:nvCxnSpPr>
        <p:spPr bwMode="auto">
          <a:xfrm flipV="1">
            <a:off x="7164288" y="1700808"/>
            <a:ext cx="1008112" cy="6480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7956376" y="908720"/>
            <a:ext cx="0" cy="4968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9" name="TextBox 8"/>
          <p:cNvSpPr txBox="1"/>
          <p:nvPr/>
        </p:nvSpPr>
        <p:spPr>
          <a:xfrm>
            <a:off x="8316416" y="2132856"/>
            <a:ext cx="3075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Baskerville"/>
                <a:cs typeface="Baskerville"/>
              </a:rPr>
              <a:t>?</a:t>
            </a:r>
            <a:endParaRPr lang="en-US" sz="2000" b="1" dirty="0">
              <a:solidFill>
                <a:srgbClr val="0000FF"/>
              </a:solidFill>
              <a:latin typeface="Baskerville"/>
              <a:cs typeface="Baskerville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664" y="188640"/>
            <a:ext cx="6096000" cy="6858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World Accelerators </a:t>
            </a:r>
          </a:p>
        </p:txBody>
      </p:sp>
      <p:sp>
        <p:nvSpPr>
          <p:cNvPr id="150575" name="Rectangle 47"/>
          <p:cNvSpPr>
            <a:spLocks noChangeArrowheads="1"/>
          </p:cNvSpPr>
          <p:nvPr/>
        </p:nvSpPr>
        <p:spPr bwMode="auto">
          <a:xfrm>
            <a:off x="3886200" y="6019800"/>
            <a:ext cx="37052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GB" sz="1000"/>
              <a:t>Table taken from W. Scarf &amp; W. Wiesczycka, Proc. EPAC2000</a:t>
            </a:r>
            <a:endParaRPr lang="en-US" sz="1600" i="1">
              <a:latin typeface="Times New Roman" pitchFamily="-65" charset="0"/>
            </a:endParaRPr>
          </a:p>
        </p:txBody>
      </p:sp>
      <p:sp>
        <p:nvSpPr>
          <p:cNvPr id="150576" name="Text Box 48"/>
          <p:cNvSpPr txBox="1">
            <a:spLocks noChangeArrowheads="1"/>
          </p:cNvSpPr>
          <p:nvPr/>
        </p:nvSpPr>
        <p:spPr bwMode="auto">
          <a:xfrm>
            <a:off x="1447800" y="762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0577" name="Text Box 49"/>
          <p:cNvSpPr txBox="1">
            <a:spLocks noChangeArrowheads="1"/>
          </p:cNvSpPr>
          <p:nvPr/>
        </p:nvSpPr>
        <p:spPr bwMode="auto">
          <a:xfrm>
            <a:off x="228600" y="838200"/>
            <a:ext cx="8842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The demands of particle physics for high energies and intensities have had a major impact on modern society </a:t>
            </a:r>
            <a:endParaRPr lang="en-US" dirty="0"/>
          </a:p>
        </p:txBody>
      </p:sp>
      <p:pic>
        <p:nvPicPr>
          <p:cNvPr id="7" name="Picture 4" descr="accelerators-in-the-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7197874" cy="52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611560" y="6021288"/>
            <a:ext cx="7632848" cy="5040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43481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31143" y="2207766"/>
            <a:ext cx="56931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Baskerville"/>
                <a:cs typeface="Baskerville"/>
              </a:rPr>
              <a:t>Recent </a:t>
            </a:r>
            <a:r>
              <a:rPr lang="en-US" sz="3200" dirty="0">
                <a:latin typeface="Baskerville"/>
                <a:cs typeface="Baskerville"/>
              </a:rPr>
              <a:t>c</a:t>
            </a:r>
            <a:r>
              <a:rPr lang="en-US" sz="3200" dirty="0" smtClean="0">
                <a:latin typeface="Baskerville"/>
                <a:cs typeface="Baskerville"/>
              </a:rPr>
              <a:t>olliding ring </a:t>
            </a:r>
            <a:r>
              <a:rPr lang="en-US" sz="3200" dirty="0">
                <a:latin typeface="Baskerville"/>
                <a:cs typeface="Baskerville"/>
              </a:rPr>
              <a:t>m</a:t>
            </a:r>
            <a:r>
              <a:rPr lang="en-US" sz="3200" dirty="0" smtClean="0">
                <a:latin typeface="Baskerville"/>
                <a:cs typeface="Baskerville"/>
              </a:rPr>
              <a:t>achines</a:t>
            </a:r>
          </a:p>
          <a:p>
            <a:r>
              <a:rPr lang="en-US" sz="3200" dirty="0">
                <a:latin typeface="Baskerville"/>
                <a:cs typeface="Baskerville"/>
              </a:rPr>
              <a:t>t</a:t>
            </a:r>
            <a:r>
              <a:rPr lang="en-US" sz="3200" dirty="0" smtClean="0">
                <a:latin typeface="Baskerville"/>
                <a:cs typeface="Baskerville"/>
              </a:rPr>
              <a:t>o explore energy frontier physics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84824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pic>
        <p:nvPicPr>
          <p:cNvPr id="158722" name="Picture 2" descr="Hera_Protonri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0" y="34925"/>
            <a:ext cx="9180513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5724525" y="4508500"/>
            <a:ext cx="2796521" cy="1698927"/>
          </a:xfrm>
          <a:prstGeom prst="rect">
            <a:avLst/>
          </a:prstGeom>
          <a:solidFill>
            <a:srgbClr val="FFFFFF"/>
          </a:solidFill>
          <a:ln w="28575">
            <a:solidFill>
              <a:srgbClr val="855E2E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800" b="1" dirty="0" smtClean="0">
                <a:solidFill>
                  <a:srgbClr val="855E2E"/>
                </a:solidFill>
                <a:latin typeface="Baskerville"/>
                <a:cs typeface="Baskerville"/>
              </a:rPr>
              <a:t>HERA </a:t>
            </a:r>
            <a:r>
              <a:rPr lang="en-US" sz="1800" dirty="0" err="1">
                <a:solidFill>
                  <a:srgbClr val="855E2E"/>
                </a:solidFill>
                <a:latin typeface="Baskerville"/>
                <a:cs typeface="Baskerville"/>
              </a:rPr>
              <a:t>ep</a:t>
            </a:r>
            <a:r>
              <a:rPr lang="en-US" sz="1800" dirty="0">
                <a:solidFill>
                  <a:srgbClr val="855E2E"/>
                </a:solidFill>
                <a:latin typeface="Baskerville"/>
                <a:cs typeface="Baskerville"/>
              </a:rPr>
              <a:t>: built 1985-1991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855E2E"/>
                </a:solidFill>
                <a:latin typeface="Baskerville"/>
                <a:cs typeface="Baskerville"/>
              </a:rPr>
              <a:t>6.2 km ring accelerator(s)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855E2E"/>
                </a:solidFill>
                <a:latin typeface="Baskerville"/>
                <a:cs typeface="Baskerville"/>
              </a:rPr>
              <a:t>Superconducting p ring</a:t>
            </a:r>
          </a:p>
          <a:p>
            <a:pPr>
              <a:spcBef>
                <a:spcPct val="20000"/>
              </a:spcBef>
            </a:pPr>
            <a:r>
              <a:rPr lang="en-US" sz="1800" dirty="0">
                <a:solidFill>
                  <a:srgbClr val="855E2E"/>
                </a:solidFill>
                <a:latin typeface="Baskerville"/>
                <a:cs typeface="Baskerville"/>
              </a:rPr>
              <a:t>Warm magnet e ring</a:t>
            </a:r>
          </a:p>
          <a:p>
            <a:pPr>
              <a:spcBef>
                <a:spcPct val="20000"/>
              </a:spcBef>
            </a:pPr>
            <a:r>
              <a:rPr lang="en-US" sz="1800" dirty="0" smtClean="0">
                <a:solidFill>
                  <a:srgbClr val="855E2E"/>
                </a:solidFill>
                <a:latin typeface="Baskerville"/>
                <a:cs typeface="Baskerville"/>
              </a:rPr>
              <a:t>Data delivery: 1992-2007</a:t>
            </a:r>
            <a:endParaRPr lang="en-GB" sz="1800" dirty="0">
              <a:solidFill>
                <a:srgbClr val="855E2E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 </a:t>
            </a:r>
            <a:r>
              <a:rPr lang="en-US" sz="1000"/>
              <a:t>Particle Physics - L11 - M.Klein 25/04/08</a:t>
            </a:r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hera</a:t>
            </a:r>
            <a:endParaRPr lang="en-US" sz="3200"/>
          </a:p>
        </p:txBody>
      </p:sp>
      <p:cxnSp>
        <p:nvCxnSpPr>
          <p:cNvPr id="159747" name="AutoShape 3"/>
          <p:cNvCxnSpPr>
            <a:cxnSpLocks noChangeShapeType="1"/>
          </p:cNvCxnSpPr>
          <p:nvPr/>
        </p:nvCxnSpPr>
        <p:spPr bwMode="auto">
          <a:xfrm flipH="1">
            <a:off x="2838450" y="998538"/>
            <a:ext cx="395288" cy="685800"/>
          </a:xfrm>
          <a:prstGeom prst="straightConnector1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</p:cxn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1982788" y="3063875"/>
            <a:ext cx="3063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buFontTx/>
              <a:buChar char=" "/>
            </a:pPr>
            <a:endParaRPr lang="de-DE" sz="3200">
              <a:solidFill>
                <a:schemeClr val="accent2"/>
              </a:solidFill>
              <a:latin typeface="Comic Sans MS" pitchFamily="-65" charset="0"/>
            </a:endParaRPr>
          </a:p>
        </p:txBody>
      </p:sp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7092950" y="1341438"/>
            <a:ext cx="7191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</a:pPr>
            <a:endParaRPr lang="de-DE" sz="1800">
              <a:solidFill>
                <a:srgbClr val="008000"/>
              </a:solidFill>
              <a:latin typeface="Comic Sans MS" pitchFamily="-65" charset="0"/>
            </a:endParaRPr>
          </a:p>
        </p:txBody>
      </p:sp>
      <p:pic>
        <p:nvPicPr>
          <p:cNvPr id="159750" name="Picture 6" descr="georgheraa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"/>
            <a:ext cx="9144000" cy="6453188"/>
          </a:xfrm>
          <a:ln/>
        </p:spPr>
      </p:pic>
      <p:graphicFrame>
        <p:nvGraphicFramePr>
          <p:cNvPr id="159751" name="Object 7"/>
          <p:cNvGraphicFramePr>
            <a:graphicFrameLocks noChangeAspect="1"/>
          </p:cNvGraphicFramePr>
          <p:nvPr/>
        </p:nvGraphicFramePr>
        <p:xfrm>
          <a:off x="852488" y="4652963"/>
          <a:ext cx="2835275" cy="1260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92" name="Equation" r:id="rId4" imgW="2299097" imgH="990997" progId="Equation.3">
                  <p:embed/>
                </p:oleObj>
              </mc:Choice>
              <mc:Fallback>
                <p:oleObj name="Equation" r:id="rId4" imgW="2299097" imgH="99099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4652963"/>
                        <a:ext cx="2835275" cy="12604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dirty="0">
                <a:solidFill>
                  <a:srgbClr val="FF0000"/>
                </a:solidFill>
                <a:latin typeface="Baskerville"/>
                <a:cs typeface="Baskerville"/>
              </a:rPr>
              <a:t>R</a:t>
            </a:r>
            <a:r>
              <a:rPr lang="en-US" sz="3200" dirty="0" smtClean="0">
                <a:solidFill>
                  <a:srgbClr val="FF0000"/>
                </a:solidFill>
                <a:latin typeface="Baskerville"/>
                <a:cs typeface="Baskerville"/>
              </a:rPr>
              <a:t>eferences</a:t>
            </a:r>
            <a:endParaRPr lang="en-US" sz="3200" dirty="0">
              <a:solidFill>
                <a:srgbClr val="FF0000"/>
              </a:solidFill>
              <a:latin typeface="Baskerville"/>
              <a:cs typeface="Baskerville"/>
            </a:endParaRPr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525963"/>
          </a:xfrm>
        </p:spPr>
        <p:txBody>
          <a:bodyPr/>
          <a:lstStyle/>
          <a:p>
            <a:r>
              <a:rPr lang="en-US" sz="2400" dirty="0">
                <a:latin typeface="Baskerville"/>
                <a:cs typeface="Baskerville"/>
              </a:rPr>
              <a:t>M. Conte &amp; W. MacKay,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An introduction to the physics of particle accelerators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, World Scientific, Singapore, 1991.</a:t>
            </a:r>
          </a:p>
          <a:p>
            <a:r>
              <a:rPr lang="en-US" sz="2400" dirty="0">
                <a:latin typeface="Baskerville"/>
                <a:cs typeface="Baskerville"/>
              </a:rPr>
              <a:t>H. </a:t>
            </a:r>
            <a:r>
              <a:rPr lang="en-US" sz="2400" dirty="0" err="1">
                <a:latin typeface="Baskerville"/>
                <a:cs typeface="Baskerville"/>
              </a:rPr>
              <a:t>Wiedemann</a:t>
            </a:r>
            <a:r>
              <a:rPr lang="en-US" sz="2400" dirty="0">
                <a:latin typeface="Baskerville"/>
                <a:cs typeface="Baskerville"/>
              </a:rPr>
              <a:t>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Particle accelerator physics, 1 : basic principles and linear beam dynamics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- 2nd ed. , Springer, Berlin 1999.</a:t>
            </a:r>
          </a:p>
          <a:p>
            <a:r>
              <a:rPr lang="en-US" sz="2400" dirty="0">
                <a:latin typeface="Baskerville"/>
                <a:cs typeface="Baskerville"/>
              </a:rPr>
              <a:t>A. </a:t>
            </a:r>
            <a:r>
              <a:rPr lang="en-US" sz="2400" dirty="0" err="1">
                <a:latin typeface="Baskerville"/>
                <a:cs typeface="Baskerville"/>
              </a:rPr>
              <a:t>Sessler</a:t>
            </a:r>
            <a:r>
              <a:rPr lang="en-US" sz="2400" dirty="0">
                <a:latin typeface="Baskerville"/>
                <a:cs typeface="Baskerville"/>
              </a:rPr>
              <a:t> &amp; E. Wilson,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Engines of Discovery : A Century of Particle Accelerators</a:t>
            </a:r>
            <a:r>
              <a:rPr lang="en-US" sz="2400" dirty="0">
                <a:latin typeface="Baskerville"/>
                <a:cs typeface="Baskerville"/>
              </a:rPr>
              <a:t>,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 World Scientific, Singapore, 2007.</a:t>
            </a:r>
          </a:p>
          <a:p>
            <a:r>
              <a:rPr lang="en-US" sz="2400" dirty="0">
                <a:latin typeface="Baskerville"/>
                <a:cs typeface="Baskerville"/>
              </a:rPr>
              <a:t>S.Y. Lee,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Accelerator Physics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 - 2nd ed. / Lee, World Scientific, Singapore, 2004.</a:t>
            </a:r>
          </a:p>
          <a:p>
            <a:r>
              <a:rPr lang="en-US" sz="2400" dirty="0">
                <a:latin typeface="Baskerville"/>
                <a:cs typeface="Baskerville"/>
              </a:rPr>
              <a:t>J.B. </a:t>
            </a:r>
            <a:r>
              <a:rPr lang="en-US" sz="2400" dirty="0" err="1">
                <a:latin typeface="Baskerville"/>
                <a:cs typeface="Baskerville"/>
              </a:rPr>
              <a:t>Rosenzweig</a:t>
            </a:r>
            <a:r>
              <a:rPr lang="en-US" sz="2400" dirty="0">
                <a:latin typeface="Baskerville"/>
                <a:cs typeface="Baskerville"/>
              </a:rPr>
              <a:t>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Fundamentals of Beam Physics</a:t>
            </a:r>
            <a:r>
              <a:rPr lang="en-US" sz="2400" dirty="0">
                <a:latin typeface="Baskerville"/>
                <a:cs typeface="Baskerville"/>
              </a:rPr>
              <a:t>,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 Oxford Univ. Press, 2003.</a:t>
            </a:r>
          </a:p>
          <a:p>
            <a:r>
              <a:rPr lang="en-US" sz="2400" dirty="0">
                <a:latin typeface="Baskerville"/>
                <a:cs typeface="Baskerville"/>
              </a:rPr>
              <a:t>A.W. Chao, M. </a:t>
            </a:r>
            <a:r>
              <a:rPr lang="en-US" sz="2400" dirty="0" err="1">
                <a:latin typeface="Baskerville"/>
                <a:cs typeface="Baskerville"/>
              </a:rPr>
              <a:t>Tigner</a:t>
            </a:r>
            <a:r>
              <a:rPr lang="en-US" sz="2400" dirty="0">
                <a:latin typeface="Baskerville"/>
                <a:cs typeface="Baskerville"/>
              </a:rPr>
              <a:t>, </a:t>
            </a:r>
            <a:r>
              <a:rPr lang="ja-JP" altLang="en-US" sz="2400" dirty="0">
                <a:latin typeface="Baskerville"/>
                <a:cs typeface="Baskerville"/>
              </a:rPr>
              <a:t>“</a:t>
            </a:r>
            <a:r>
              <a:rPr lang="en-US" sz="2400" i="1" dirty="0">
                <a:latin typeface="Baskerville"/>
                <a:cs typeface="Baskerville"/>
              </a:rPr>
              <a:t>Handbook of accelerator physics and engineering</a:t>
            </a:r>
            <a:r>
              <a:rPr lang="ja-JP" altLang="en-US" sz="2400" dirty="0">
                <a:latin typeface="Baskerville"/>
                <a:cs typeface="Baskerville"/>
              </a:rPr>
              <a:t>”</a:t>
            </a:r>
            <a:r>
              <a:rPr lang="en-US" sz="2400" dirty="0">
                <a:latin typeface="Baskerville"/>
                <a:cs typeface="Baskerville"/>
              </a:rPr>
              <a:t>, World Scientific, Singapore,1999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20272" y="6381328"/>
            <a:ext cx="15326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From F. Zimmermann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55567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469900"/>
            <a:ext cx="8547100" cy="591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60232" y="4581128"/>
            <a:ext cx="163368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Tevatron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Fermilab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1985-2011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000" dirty="0"/>
              <a:t>Particle Physics - L11 - </a:t>
            </a:r>
            <a:r>
              <a:rPr lang="en-US" sz="1000" dirty="0" err="1"/>
              <a:t>M.Klein</a:t>
            </a:r>
            <a:r>
              <a:rPr lang="en-US" sz="1000" dirty="0" smtClean="0"/>
              <a:t> 10/03/11</a:t>
            </a:r>
            <a:endParaRPr lang="en-US" sz="1000" dirty="0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6400800" cy="381000"/>
          </a:xfrm>
        </p:spPr>
        <p:txBody>
          <a:bodyPr/>
          <a:lstStyle/>
          <a:p>
            <a:r>
              <a:rPr lang="en-US" sz="2400" b="1"/>
              <a:t>The Large Hadron Collider</a:t>
            </a:r>
          </a:p>
        </p:txBody>
      </p:sp>
      <p:pic>
        <p:nvPicPr>
          <p:cNvPr id="156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90600"/>
            <a:ext cx="868680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6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685800"/>
            <a:ext cx="22336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6918325" y="1143000"/>
            <a:ext cx="608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 b="1"/>
              <a:t>ATLAS</a:t>
            </a:r>
            <a:endParaRPr lang="en-US"/>
          </a:p>
        </p:txBody>
      </p:sp>
      <p:pic>
        <p:nvPicPr>
          <p:cNvPr id="156678" name="Picture 6" descr="0710027_02-A4-at-144-dp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" y="3276600"/>
            <a:ext cx="2516188" cy="3352800"/>
          </a:xfrm>
          <a:prstGeom prst="rect">
            <a:avLst/>
          </a:prstGeom>
          <a:noFill/>
        </p:spPr>
      </p:pic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1066800" y="685800"/>
            <a:ext cx="504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LHC: 7000 * 7000 GeV</a:t>
            </a:r>
            <a:r>
              <a:rPr lang="en-US" sz="1600" b="1" baseline="30000" dirty="0"/>
              <a:t>2 </a:t>
            </a:r>
            <a:r>
              <a:rPr lang="en-US" sz="1600" b="1" dirty="0"/>
              <a:t>pp [AA] from </a:t>
            </a:r>
            <a:r>
              <a:rPr lang="en-US" sz="1600" b="1" dirty="0" smtClean="0"/>
              <a:t>2009 </a:t>
            </a:r>
            <a:r>
              <a:rPr lang="en-US" sz="1600" b="1" dirty="0"/>
              <a:t>onwards</a:t>
            </a:r>
            <a:endParaRPr lang="en-US" dirty="0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7020272" y="5181600"/>
            <a:ext cx="1818928" cy="830997"/>
          </a:xfrm>
          <a:prstGeom prst="rect">
            <a:avLst/>
          </a:prstGeom>
          <a:solidFill>
            <a:schemeClr val="accent1">
              <a:alpha val="53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LEP </a:t>
            </a:r>
            <a:r>
              <a:rPr lang="en-US" sz="1600" b="1" dirty="0" err="1"/>
              <a:t>e</a:t>
            </a:r>
            <a:r>
              <a:rPr lang="en-US" sz="1600" b="1" baseline="30000" dirty="0" err="1"/>
              <a:t>+</a:t>
            </a:r>
            <a:r>
              <a:rPr lang="en-US" sz="1600" b="1" dirty="0" err="1"/>
              <a:t>e</a:t>
            </a:r>
            <a:r>
              <a:rPr lang="en-US" sz="1600" b="1" baseline="30000" dirty="0"/>
              <a:t>-  </a:t>
            </a:r>
            <a:r>
              <a:rPr lang="en-US" sz="1600" b="1" dirty="0"/>
              <a:t>89-00</a:t>
            </a:r>
            <a:endParaRPr lang="en-US" sz="1600" baseline="30000" dirty="0"/>
          </a:p>
          <a:p>
            <a:r>
              <a:rPr lang="en-US" sz="1600" b="1" dirty="0">
                <a:solidFill>
                  <a:srgbClr val="FF0000"/>
                </a:solidFill>
              </a:rPr>
              <a:t>LHC pp </a:t>
            </a:r>
            <a:r>
              <a:rPr lang="en-US" sz="1600" b="1" dirty="0" smtClean="0">
                <a:solidFill>
                  <a:srgbClr val="FF0000"/>
                </a:solidFill>
              </a:rPr>
              <a:t>09-35</a:t>
            </a:r>
            <a:endParaRPr lang="en-US" sz="1600" dirty="0"/>
          </a:p>
          <a:p>
            <a:r>
              <a:rPr lang="en-US" sz="1600" dirty="0" err="1">
                <a:solidFill>
                  <a:schemeClr val="accent2"/>
                </a:solidFill>
              </a:rPr>
              <a:t>LHeC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ep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… 35+ ?</a:t>
            </a:r>
            <a:endParaRPr lang="en-US" sz="1400" dirty="0"/>
          </a:p>
        </p:txBody>
      </p:sp>
      <p:sp>
        <p:nvSpPr>
          <p:cNvPr id="156681" name="Rectangle 9"/>
          <p:cNvSpPr>
            <a:spLocks noChangeArrowheads="1"/>
          </p:cNvSpPr>
          <p:nvPr/>
        </p:nvSpPr>
        <p:spPr bwMode="auto">
          <a:xfrm>
            <a:off x="3429000" y="4419600"/>
            <a:ext cx="914400" cy="381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4953000" y="4419600"/>
            <a:ext cx="914400" cy="381000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3352800" y="4800600"/>
            <a:ext cx="2514600" cy="284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University of Liverpool engaged.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2400" cy="792088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LHC 2-in-1 Dipole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124744"/>
            <a:ext cx="7055437" cy="4576499"/>
          </a:xfrm>
          <a:prstGeom prst="rect">
            <a:avLst/>
          </a:prstGeom>
        </p:spPr>
      </p:pic>
      <p:pic>
        <p:nvPicPr>
          <p:cNvPr id="6" name="Picture 11" descr="9402027-A5-at-72-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980928" cy="2246046"/>
          </a:xfrm>
          <a:prstGeom prst="rect">
            <a:avLst/>
          </a:prstGeom>
          <a:noFill/>
          <a:ln w="476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8269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906025_01-A4-at-144-d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9481" y="0"/>
            <a:ext cx="8765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792" y="304470"/>
            <a:ext cx="8406008" cy="63090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</p:pic>
    </p:spTree>
    <p:extLst>
      <p:ext uri="{BB962C8B-B14F-4D97-AF65-F5344CB8AC3E}">
        <p14:creationId xmlns:p14="http://schemas.microsoft.com/office/powerpoint/2010/main" val="2825904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  <p:pic>
        <p:nvPicPr>
          <p:cNvPr id="9" name="Picture 8" descr="logo-FCC-0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1895672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8" r="-173"/>
          <a:stretch/>
        </p:blipFill>
        <p:spPr>
          <a:xfrm>
            <a:off x="3563888" y="836711"/>
            <a:ext cx="4752528" cy="50330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3429000"/>
            <a:ext cx="1890261" cy="1938992"/>
          </a:xfrm>
          <a:prstGeom prst="rect">
            <a:avLst/>
          </a:prstGeom>
          <a:noFill/>
          <a:ln w="25400"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E</a:t>
            </a:r>
            <a:r>
              <a:rPr lang="en-US" baseline="-25000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p</a:t>
            </a:r>
            <a:r>
              <a:rPr lang="en-US" dirty="0" smtClean="0">
                <a:solidFill>
                  <a:schemeClr val="accent2"/>
                </a:solidFill>
                <a:latin typeface="Baskerville"/>
                <a:cs typeface="Baskerville"/>
              </a:rPr>
              <a:t> = 50 </a:t>
            </a:r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TeV</a:t>
            </a:r>
            <a:endParaRPr lang="en-US" dirty="0" smtClean="0">
              <a:solidFill>
                <a:schemeClr val="accent2"/>
              </a:solidFill>
              <a:latin typeface="Baskerville"/>
              <a:cs typeface="Baskerville"/>
            </a:endParaRPr>
          </a:p>
          <a:p>
            <a:endParaRPr lang="en-US" dirty="0">
              <a:solidFill>
                <a:schemeClr val="accent2"/>
              </a:solidFill>
              <a:latin typeface="Baskerville"/>
              <a:cs typeface="Baskerville"/>
            </a:endParaRPr>
          </a:p>
          <a:p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E</a:t>
            </a:r>
            <a:r>
              <a:rPr lang="en-US" baseline="-25000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e</a:t>
            </a:r>
            <a:r>
              <a:rPr lang="en-US" dirty="0" smtClean="0">
                <a:solidFill>
                  <a:schemeClr val="accent2"/>
                </a:solidFill>
                <a:latin typeface="Baskerville"/>
                <a:cs typeface="Baskerville"/>
              </a:rPr>
              <a:t>= 120 </a:t>
            </a:r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GeV</a:t>
            </a:r>
            <a:endParaRPr lang="en-US" dirty="0" smtClean="0">
              <a:solidFill>
                <a:schemeClr val="accent2"/>
              </a:solidFill>
              <a:latin typeface="Baskerville"/>
              <a:cs typeface="Baskerville"/>
            </a:endParaRPr>
          </a:p>
          <a:p>
            <a:endParaRPr lang="en-US" dirty="0">
              <a:solidFill>
                <a:schemeClr val="accent2"/>
              </a:solidFill>
              <a:latin typeface="Baskerville"/>
              <a:cs typeface="Baskerville"/>
            </a:endParaRPr>
          </a:p>
          <a:p>
            <a:r>
              <a:rPr lang="en-US" sz="1800" dirty="0" smtClean="0">
                <a:solidFill>
                  <a:schemeClr val="accent2"/>
                </a:solidFill>
                <a:latin typeface="Baskerville"/>
                <a:cs typeface="Baskerville"/>
                <a:sym typeface="Wingdings"/>
              </a:rPr>
              <a:t></a:t>
            </a:r>
            <a:r>
              <a:rPr lang="en-US" dirty="0" smtClean="0">
                <a:solidFill>
                  <a:schemeClr val="accent2"/>
                </a:solidFill>
                <a:latin typeface="Baskerville"/>
                <a:cs typeface="Baskerville"/>
                <a:sym typeface="Wingdings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Baskerville"/>
                <a:cs typeface="Baskerville"/>
                <a:sym typeface="Wingdings"/>
              </a:rPr>
              <a:t>p</a:t>
            </a:r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p</a:t>
            </a:r>
            <a:r>
              <a:rPr lang="en-US" dirty="0" smtClean="0">
                <a:solidFill>
                  <a:schemeClr val="accent2"/>
                </a:solidFill>
                <a:latin typeface="Baskerville"/>
                <a:cs typeface="Baskerville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ee</a:t>
            </a:r>
            <a:r>
              <a:rPr lang="en-US" dirty="0" smtClean="0">
                <a:solidFill>
                  <a:schemeClr val="accent2"/>
                </a:solidFill>
                <a:latin typeface="Baskerville"/>
                <a:cs typeface="Baskerville"/>
              </a:rPr>
              <a:t>/</a:t>
            </a:r>
            <a:r>
              <a:rPr lang="en-US" dirty="0" err="1" smtClean="0">
                <a:solidFill>
                  <a:schemeClr val="accent2"/>
                </a:solidFill>
                <a:latin typeface="Baskerville"/>
                <a:cs typeface="Baskerville"/>
              </a:rPr>
              <a:t>ep</a:t>
            </a:r>
            <a:endParaRPr lang="en-US" dirty="0">
              <a:solidFill>
                <a:schemeClr val="accent2"/>
              </a:solidFill>
              <a:latin typeface="Baskerville"/>
              <a:cs typeface="Baskervill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980728"/>
            <a:ext cx="19052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333399"/>
                </a:solidFill>
                <a:latin typeface="Baskerville"/>
                <a:cs typeface="Baskerville"/>
              </a:rPr>
              <a:t>Latest Development:</a:t>
            </a:r>
          </a:p>
          <a:p>
            <a:r>
              <a:rPr lang="en-US" sz="1600" dirty="0" smtClean="0">
                <a:solidFill>
                  <a:srgbClr val="333399"/>
                </a:solidFill>
                <a:latin typeface="Baskerville"/>
                <a:cs typeface="Baskerville"/>
              </a:rPr>
              <a:t>FCC design study at</a:t>
            </a:r>
          </a:p>
          <a:p>
            <a:r>
              <a:rPr lang="en-US" sz="1600" dirty="0" smtClean="0">
                <a:solidFill>
                  <a:srgbClr val="333399"/>
                </a:solidFill>
                <a:latin typeface="Baskerville"/>
                <a:cs typeface="Baskerville"/>
              </a:rPr>
              <a:t>CERN 2014-2018</a:t>
            </a:r>
            <a:endParaRPr lang="en-US" sz="1600" dirty="0">
              <a:solidFill>
                <a:srgbClr val="333399"/>
              </a:solidFill>
              <a:latin typeface="Baskerville"/>
              <a:cs typeface="Baskerville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609329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Baskerville"/>
                <a:cs typeface="Baskerville"/>
              </a:rPr>
              <a:t> </a:t>
            </a:r>
            <a:r>
              <a:rPr lang="en-US" dirty="0" err="1">
                <a:latin typeface="Baskerville"/>
                <a:cs typeface="Baskerville"/>
              </a:rPr>
              <a:t>e</a:t>
            </a:r>
            <a:r>
              <a:rPr lang="en-US" baseline="30000" dirty="0" err="1">
                <a:latin typeface="Baskerville"/>
                <a:cs typeface="Baskerville"/>
              </a:rPr>
              <a:t>+</a:t>
            </a:r>
            <a:r>
              <a:rPr lang="en-US" dirty="0" err="1">
                <a:latin typeface="Baskerville"/>
                <a:cs typeface="Baskerville"/>
              </a:rPr>
              <a:t>e</a:t>
            </a:r>
            <a:r>
              <a:rPr lang="en-US" baseline="30000" dirty="0">
                <a:latin typeface="Baskerville"/>
                <a:cs typeface="Baskerville"/>
              </a:rPr>
              <a:t>-</a:t>
            </a:r>
            <a:r>
              <a:rPr lang="en-US" dirty="0">
                <a:latin typeface="Baskerville"/>
                <a:cs typeface="Baskerville"/>
              </a:rPr>
              <a:t>: ILC, CLIC, </a:t>
            </a:r>
            <a:r>
              <a:rPr lang="en-US" dirty="0" smtClean="0">
                <a:latin typeface="Baskerville"/>
                <a:cs typeface="Baskerville"/>
              </a:rPr>
              <a:t>CPEC;  </a:t>
            </a:r>
            <a:r>
              <a:rPr lang="en-US" dirty="0" err="1" smtClean="0">
                <a:latin typeface="Baskerville"/>
                <a:cs typeface="Baskerville"/>
              </a:rPr>
              <a:t>ep</a:t>
            </a:r>
            <a:r>
              <a:rPr lang="en-US" dirty="0" smtClean="0">
                <a:latin typeface="Baskerville"/>
                <a:cs typeface="Baskerville"/>
              </a:rPr>
              <a:t>: </a:t>
            </a:r>
            <a:r>
              <a:rPr lang="en-US" dirty="0" err="1" smtClean="0">
                <a:latin typeface="Baskerville"/>
                <a:cs typeface="Baskerville"/>
              </a:rPr>
              <a:t>LHeC</a:t>
            </a:r>
            <a:r>
              <a:rPr lang="en-US" dirty="0" smtClean="0">
                <a:latin typeface="Baskerville"/>
                <a:cs typeface="Baskerville"/>
              </a:rPr>
              <a:t> …</a:t>
            </a:r>
            <a:endParaRPr lang="en-US" dirty="0">
              <a:latin typeface="Baskerville"/>
              <a:cs typeface="Baskervill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188640"/>
            <a:ext cx="80291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Baskerville"/>
                <a:cs typeface="Baskerville"/>
              </a:rPr>
              <a:t>Plans and projects for next energy frontier colliders</a:t>
            </a:r>
            <a:endParaRPr lang="en-US" sz="3000" dirty="0"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42612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aldy4_b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0163"/>
            <a:ext cx="9144000" cy="6888163"/>
          </a:xfrm>
          <a:prstGeom prst="rect">
            <a:avLst/>
          </a:prstGeom>
          <a:noFill/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67238" y="3424238"/>
            <a:ext cx="9525" cy="79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419600" y="762000"/>
            <a:ext cx="396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F3DD1D"/>
                </a:solidFill>
                <a:latin typeface="Baskerville"/>
                <a:cs typeface="Baskerville"/>
              </a:rPr>
              <a:t>LHC tunnel 2002</a:t>
            </a:r>
            <a:endParaRPr lang="en-US" sz="3600" dirty="0">
              <a:latin typeface="Baskerville"/>
              <a:cs typeface="Baskervill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5877272"/>
            <a:ext cx="5261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Baskerville"/>
                <a:cs typeface="Baskerville"/>
              </a:rPr>
              <a:t>10 years from here to the Higgs boson …</a:t>
            </a:r>
            <a:endParaRPr lang="en-US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FF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FFFF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FFFF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24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648072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Course Overview</a:t>
            </a:r>
            <a:endParaRPr lang="en-US" sz="3200" dirty="0">
              <a:latin typeface="Baskerville"/>
              <a:cs typeface="Baskerville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1268760"/>
            <a:ext cx="6045420" cy="4524316"/>
          </a:xfrm>
          <a:prstGeom prst="rect">
            <a:avLst/>
          </a:prstGeom>
          <a:solidFill>
            <a:schemeClr val="bg1">
              <a:lumMod val="85000"/>
              <a:alpha val="52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Baskerville"/>
                <a:cs typeface="Baskerville"/>
              </a:rPr>
              <a:t>24.2. Introduction and Basics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>
                <a:latin typeface="Baskerville"/>
                <a:cs typeface="Baskerville"/>
              </a:rPr>
              <a:t>3</a:t>
            </a:r>
            <a:r>
              <a:rPr lang="en-US" sz="1800" dirty="0" smtClean="0">
                <a:latin typeface="Baskerville"/>
                <a:cs typeface="Baskerville"/>
              </a:rPr>
              <a:t>.3.   Quantum Numbers and Quarks, Gluons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10.3.  </a:t>
            </a:r>
            <a:r>
              <a:rPr lang="en-US" sz="1800" dirty="0" err="1" smtClean="0">
                <a:latin typeface="Baskerville"/>
                <a:cs typeface="Baskerville"/>
              </a:rPr>
              <a:t>Leptons,Photons</a:t>
            </a:r>
            <a:r>
              <a:rPr lang="en-US" sz="1800" dirty="0" smtClean="0">
                <a:latin typeface="Baskerville"/>
                <a:cs typeface="Baskerville"/>
              </a:rPr>
              <a:t>, QED  and </a:t>
            </a:r>
            <a:r>
              <a:rPr lang="en-US" sz="1800" dirty="0" err="1" smtClean="0">
                <a:latin typeface="Baskerville"/>
                <a:cs typeface="Baskerville"/>
              </a:rPr>
              <a:t>Neutrinos,Weak</a:t>
            </a:r>
            <a:r>
              <a:rPr lang="en-US" sz="1800" dirty="0" smtClean="0">
                <a:latin typeface="Baskerville"/>
                <a:cs typeface="Baskerville"/>
              </a:rPr>
              <a:t> Interactions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17.3.  </a:t>
            </a:r>
            <a:r>
              <a:rPr lang="en-US" sz="1800" dirty="0">
                <a:latin typeface="Baskerville"/>
                <a:cs typeface="Baskerville"/>
              </a:rPr>
              <a:t>Detectors, Tracking and </a:t>
            </a:r>
            <a:r>
              <a:rPr lang="en-US" sz="1800" dirty="0" smtClean="0">
                <a:latin typeface="Baskerville"/>
                <a:cs typeface="Baskerville"/>
              </a:rPr>
              <a:t>Calorimeters </a:t>
            </a:r>
            <a:r>
              <a:rPr lang="en-US" sz="1200" dirty="0" smtClean="0">
                <a:latin typeface="Baskerville"/>
                <a:cs typeface="Baskerville"/>
              </a:rPr>
              <a:t>[here already due to travel]</a:t>
            </a:r>
            <a:endParaRPr lang="en-US" sz="1200" dirty="0">
              <a:latin typeface="Baskerville"/>
              <a:cs typeface="Baskerville"/>
            </a:endParaRPr>
          </a:p>
          <a:p>
            <a:endParaRPr lang="en-US" sz="1800" dirty="0" smtClean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24.3.  Quark Mixing and Densities and Heavy Quarks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31.3.  </a:t>
            </a:r>
            <a:r>
              <a:rPr lang="en-US" sz="1800" dirty="0">
                <a:latin typeface="Baskerville"/>
                <a:cs typeface="Baskerville"/>
              </a:rPr>
              <a:t>Accelerators and </a:t>
            </a:r>
            <a:r>
              <a:rPr lang="en-US" sz="1800" dirty="0" smtClean="0">
                <a:latin typeface="Baskerville"/>
                <a:cs typeface="Baskerville"/>
              </a:rPr>
              <a:t>Recollection </a:t>
            </a:r>
            <a:endParaRPr lang="en-US" sz="1800" dirty="0">
              <a:latin typeface="Baskerville"/>
              <a:cs typeface="Baskerville"/>
            </a:endParaRPr>
          </a:p>
          <a:p>
            <a:endParaRPr lang="en-US" sz="1800" dirty="0">
              <a:latin typeface="Baskerville"/>
              <a:cs typeface="Baskerville"/>
            </a:endParaRP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Easter Break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28.4.  Higgs and  HEP Outlook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3568" y="4581128"/>
            <a:ext cx="756084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cxnSp>
      <p:sp>
        <p:nvSpPr>
          <p:cNvPr id="10" name="TextBox 9"/>
          <p:cNvSpPr txBox="1"/>
          <p:nvPr/>
        </p:nvSpPr>
        <p:spPr>
          <a:xfrm>
            <a:off x="2267744" y="6084004"/>
            <a:ext cx="4174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AE00"/>
                </a:solidFill>
                <a:latin typeface="Baskerville"/>
                <a:cs typeface="Baskerville"/>
              </a:rPr>
              <a:t>Tutorials: </a:t>
            </a:r>
            <a:r>
              <a:rPr lang="en-US" sz="1800" dirty="0">
                <a:solidFill>
                  <a:srgbClr val="00AE00"/>
                </a:solidFill>
                <a:latin typeface="Baskerville"/>
                <a:cs typeface="Baskerville"/>
              </a:rPr>
              <a:t>7</a:t>
            </a:r>
            <a:r>
              <a:rPr lang="en-US" sz="1800" dirty="0" smtClean="0">
                <a:solidFill>
                  <a:srgbClr val="00AE00"/>
                </a:solidFill>
                <a:latin typeface="Baskerville"/>
                <a:cs typeface="Baskerville"/>
              </a:rPr>
              <a:t>.3., 20.3., next </a:t>
            </a:r>
            <a:r>
              <a:rPr lang="en-US" sz="1800" dirty="0">
                <a:solidFill>
                  <a:srgbClr val="00AE00"/>
                </a:solidFill>
                <a:latin typeface="Baskerville"/>
                <a:cs typeface="Baskerville"/>
              </a:rPr>
              <a:t>3</a:t>
            </a:r>
            <a:r>
              <a:rPr lang="en-US" sz="1800" dirty="0" smtClean="0">
                <a:solidFill>
                  <a:srgbClr val="00AE00"/>
                </a:solidFill>
                <a:latin typeface="Baskerville"/>
                <a:cs typeface="Baskerville"/>
              </a:rPr>
              <a:t>.4., + one more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1770615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188640"/>
            <a:ext cx="3962400" cy="6858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Electrostatic Accelerator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295400"/>
            <a:ext cx="28194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6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724567"/>
              </p:ext>
            </p:extLst>
          </p:nvPr>
        </p:nvGraphicFramePr>
        <p:xfrm>
          <a:off x="1066799" y="2492896"/>
          <a:ext cx="1871447" cy="1201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40" name="Equation" r:id="rId5" imgW="1028700" imgH="660400" progId="Equation.3">
                  <p:embed/>
                </p:oleObj>
              </mc:Choice>
              <mc:Fallback>
                <p:oleObj name="Equation" r:id="rId5" imgW="1028700" imgH="660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2492896"/>
                        <a:ext cx="1871447" cy="12012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7" name="Text Box 5"/>
          <p:cNvSpPr txBox="1">
            <a:spLocks noChangeArrowheads="1"/>
          </p:cNvSpPr>
          <p:nvPr/>
        </p:nvSpPr>
        <p:spPr bwMode="auto">
          <a:xfrm>
            <a:off x="685800" y="4038600"/>
            <a:ext cx="298671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Momentum of particle of charge</a:t>
            </a:r>
          </a:p>
          <a:p>
            <a:r>
              <a:rPr lang="en-US" sz="1600" dirty="0">
                <a:latin typeface="Baskerville"/>
                <a:cs typeface="Baskerville"/>
              </a:rPr>
              <a:t>q and mass m after passage of </a:t>
            </a:r>
          </a:p>
          <a:p>
            <a:r>
              <a:rPr lang="en-US" sz="1600" dirty="0">
                <a:latin typeface="Baskerville"/>
                <a:cs typeface="Baskerville"/>
              </a:rPr>
              <a:t>a voltage </a:t>
            </a:r>
            <a:r>
              <a:rPr lang="en-US" sz="1600" dirty="0" smtClean="0">
                <a:latin typeface="Baskerville"/>
                <a:cs typeface="Baskerville"/>
              </a:rPr>
              <a:t>difference. Limited by V.</a:t>
            </a:r>
            <a:endParaRPr lang="en-US" sz="1600" dirty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Van de </a:t>
            </a:r>
            <a:r>
              <a:rPr lang="en-US" sz="1600" dirty="0" err="1">
                <a:latin typeface="Baskerville"/>
                <a:cs typeface="Baskerville"/>
              </a:rPr>
              <a:t>Graaf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Cockcroft Walton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Tandem</a:t>
            </a:r>
          </a:p>
          <a:p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Oscillographs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Baskerville"/>
                <a:cs typeface="Baskerville"/>
              </a:rPr>
              <a:t>, CRT TV sets..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Baskerville"/>
              <a:cs typeface="Baskerville"/>
            </a:endParaRPr>
          </a:p>
        </p:txBody>
      </p:sp>
      <p:pic>
        <p:nvPicPr>
          <p:cNvPr id="13619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3595688"/>
            <a:ext cx="46370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6199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86200" y="2286000"/>
            <a:ext cx="4876800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7236296" y="3212976"/>
            <a:ext cx="13870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Rutherford 1930</a:t>
            </a:r>
          </a:p>
        </p:txBody>
      </p:sp>
      <p:sp>
        <p:nvSpPr>
          <p:cNvPr id="136201" name="Text Box 9"/>
          <p:cNvSpPr txBox="1">
            <a:spLocks noChangeArrowheads="1"/>
          </p:cNvSpPr>
          <p:nvPr/>
        </p:nvSpPr>
        <p:spPr bwMode="auto">
          <a:xfrm>
            <a:off x="4139952" y="6381328"/>
            <a:ext cx="244859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 err="1">
                <a:latin typeface="Baskerville"/>
                <a:cs typeface="Baskerville"/>
              </a:rPr>
              <a:t>Tazzari</a:t>
            </a:r>
            <a:r>
              <a:rPr lang="en-US" sz="1400" dirty="0">
                <a:latin typeface="Baskerville"/>
                <a:cs typeface="Baskerville"/>
              </a:rPr>
              <a:t>, </a:t>
            </a:r>
            <a:r>
              <a:rPr lang="en-US" sz="1400" dirty="0" err="1">
                <a:latin typeface="Baskerville"/>
                <a:cs typeface="Baskerville"/>
              </a:rPr>
              <a:t>Cern</a:t>
            </a:r>
            <a:r>
              <a:rPr lang="en-US" sz="1400" dirty="0">
                <a:latin typeface="Baskerville"/>
                <a:cs typeface="Baskerville"/>
              </a:rPr>
              <a:t> </a:t>
            </a:r>
            <a:r>
              <a:rPr lang="en-US" sz="1400" dirty="0" err="1">
                <a:latin typeface="Baskerville"/>
                <a:cs typeface="Baskerville"/>
              </a:rPr>
              <a:t>Acc</a:t>
            </a:r>
            <a:r>
              <a:rPr lang="en-US" sz="1400" dirty="0">
                <a:latin typeface="Baskerville"/>
                <a:cs typeface="Baskerville"/>
              </a:rPr>
              <a:t> School 2006</a:t>
            </a:r>
          </a:p>
        </p:txBody>
      </p:sp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685800"/>
            <a:ext cx="3697560" cy="109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6203" name="Text Box 11"/>
          <p:cNvSpPr txBox="1">
            <a:spLocks noChangeArrowheads="1"/>
          </p:cNvSpPr>
          <p:nvPr/>
        </p:nvSpPr>
        <p:spPr bwMode="auto">
          <a:xfrm>
            <a:off x="4788024" y="260648"/>
            <a:ext cx="26880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Braun c</a:t>
            </a:r>
            <a:r>
              <a:rPr lang="en-US" sz="1600" dirty="0" smtClean="0">
                <a:latin typeface="Baskerville"/>
                <a:cs typeface="Baskerville"/>
              </a:rPr>
              <a:t>athode ray </a:t>
            </a:r>
            <a:r>
              <a:rPr lang="en-US" sz="1600" dirty="0">
                <a:latin typeface="Baskerville"/>
                <a:cs typeface="Baskerville"/>
              </a:rPr>
              <a:t>tube (1897)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28384" y="680159"/>
            <a:ext cx="792088" cy="1092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52320" y="1916832"/>
            <a:ext cx="1560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Karl Ferdinand Braun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6629400" cy="685800"/>
          </a:xfrm>
        </p:spPr>
        <p:txBody>
          <a:bodyPr/>
          <a:lstStyle/>
          <a:p>
            <a:r>
              <a:rPr lang="en-US" sz="2800" dirty="0">
                <a:latin typeface="Baskerville"/>
                <a:cs typeface="Baskerville"/>
              </a:rPr>
              <a:t>High Frequency Linear Accelerator</a:t>
            </a:r>
          </a:p>
        </p:txBody>
      </p:sp>
      <p:graphicFrame>
        <p:nvGraphicFramePr>
          <p:cNvPr id="128008" name="Object 8"/>
          <p:cNvGraphicFramePr>
            <a:graphicFrameLocks noChangeAspect="1"/>
          </p:cNvGraphicFramePr>
          <p:nvPr/>
        </p:nvGraphicFramePr>
        <p:xfrm>
          <a:off x="685800" y="1295400"/>
          <a:ext cx="17716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4" name="Equation" r:id="rId4" imgW="1130300" imgH="660400" progId="Equation.3">
                  <p:embed/>
                </p:oleObj>
              </mc:Choice>
              <mc:Fallback>
                <p:oleObj name="Equation" r:id="rId4" imgW="1130300" imgH="660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95400"/>
                        <a:ext cx="1771650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533400" y="2590800"/>
            <a:ext cx="239701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Passage through N times</a:t>
            </a:r>
          </a:p>
          <a:p>
            <a:r>
              <a:rPr lang="en-US" sz="1600" dirty="0">
                <a:latin typeface="Baskerville"/>
                <a:cs typeface="Baskerville"/>
              </a:rPr>
              <a:t>a voltage difference V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Multiple acceleration</a:t>
            </a:r>
          </a:p>
          <a:p>
            <a:r>
              <a:rPr lang="en-US" sz="1600" dirty="0" err="1">
                <a:latin typeface="Baskerville"/>
                <a:cs typeface="Baskerville"/>
              </a:rPr>
              <a:t>cf</a:t>
            </a:r>
            <a:r>
              <a:rPr lang="en-US" sz="1600" dirty="0">
                <a:latin typeface="Baskerville"/>
                <a:cs typeface="Baskerville"/>
              </a:rPr>
              <a:t> Laurence Nobel lecture:</a:t>
            </a:r>
          </a:p>
        </p:txBody>
      </p:sp>
      <p:pic>
        <p:nvPicPr>
          <p:cNvPr id="128010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19872" y="1556793"/>
            <a:ext cx="43937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80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978307"/>
              </p:ext>
            </p:extLst>
          </p:nvPr>
        </p:nvGraphicFramePr>
        <p:xfrm>
          <a:off x="3491880" y="3356992"/>
          <a:ext cx="2511354" cy="3059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95" name="Equation" r:id="rId7" imgW="1981200" imgH="2413000" progId="Equation.3">
                  <p:embed/>
                </p:oleObj>
              </mc:Choice>
              <mc:Fallback>
                <p:oleObj name="Equation" r:id="rId7" imgW="1981200" imgH="24130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3356992"/>
                        <a:ext cx="2511354" cy="3059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" y="4114800"/>
            <a:ext cx="2717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8013" name="Text Box 13"/>
          <p:cNvSpPr txBox="1">
            <a:spLocks noChangeArrowheads="1"/>
          </p:cNvSpPr>
          <p:nvPr/>
        </p:nvSpPr>
        <p:spPr bwMode="auto">
          <a:xfrm>
            <a:off x="6084168" y="3933056"/>
            <a:ext cx="27238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Resonance condition: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Frequency = velocity/2L</a:t>
            </a:r>
          </a:p>
          <a:p>
            <a:r>
              <a:rPr lang="en-US" sz="1600" dirty="0">
                <a:latin typeface="Baskerville"/>
                <a:cs typeface="Baskerville"/>
              </a:rPr>
              <a:t>at each gap. As frequency</a:t>
            </a:r>
          </a:p>
          <a:p>
            <a:r>
              <a:rPr lang="en-US" sz="1600" dirty="0">
                <a:latin typeface="Baskerville"/>
                <a:cs typeface="Baskerville"/>
              </a:rPr>
              <a:t>is constant, length has to</a:t>
            </a:r>
          </a:p>
          <a:p>
            <a:r>
              <a:rPr lang="en-US" sz="1600" dirty="0">
                <a:latin typeface="Baskerville"/>
                <a:cs typeface="Baskerville"/>
              </a:rPr>
              <a:t>grow like </a:t>
            </a:r>
            <a:r>
              <a:rPr lang="en-US" sz="1600" dirty="0" smtClean="0">
                <a:latin typeface="Baskerville"/>
                <a:cs typeface="Baskerville"/>
              </a:rPr>
              <a:t>√k. </a:t>
            </a:r>
          </a:p>
          <a:p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 smtClean="0">
                <a:latin typeface="Baskerville"/>
                <a:cs typeface="Baskerville"/>
              </a:rPr>
              <a:t>For large v</a:t>
            </a:r>
            <a:r>
              <a:rPr lang="en-US" sz="1600" dirty="0">
                <a:latin typeface="Baskerville"/>
                <a:cs typeface="Baskerville"/>
              </a:rPr>
              <a:t>=c</a:t>
            </a:r>
            <a:r>
              <a:rPr lang="en-US" sz="1600" dirty="0">
                <a:latin typeface="Baskerville"/>
                <a:cs typeface="Baskerville"/>
                <a:sym typeface="Symbol" pitchFamily="-65" charset="2"/>
              </a:rPr>
              <a:t></a:t>
            </a:r>
            <a:r>
              <a:rPr lang="en-US" sz="1600" dirty="0">
                <a:latin typeface="Baskerville"/>
                <a:cs typeface="Baskerville"/>
              </a:rPr>
              <a:t>, </a:t>
            </a:r>
            <a:r>
              <a:rPr lang="en-US" sz="1600" dirty="0" smtClean="0">
                <a:latin typeface="Baskerville"/>
                <a:cs typeface="Baskerville"/>
              </a:rPr>
              <a:t>frequency has</a:t>
            </a:r>
          </a:p>
          <a:p>
            <a:r>
              <a:rPr lang="en-US" sz="1600" dirty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o be </a:t>
            </a:r>
            <a:r>
              <a:rPr lang="en-US" sz="1600" dirty="0">
                <a:latin typeface="Baskerville"/>
                <a:cs typeface="Baskerville"/>
              </a:rPr>
              <a:t>very high to keep L small </a:t>
            </a:r>
          </a:p>
          <a:p>
            <a:endParaRPr lang="en-US" sz="1600" dirty="0">
              <a:latin typeface="Baskerville"/>
              <a:cs typeface="Baskerville"/>
            </a:endParaRPr>
          </a:p>
        </p:txBody>
      </p:sp>
      <p:sp>
        <p:nvSpPr>
          <p:cNvPr id="128014" name="Rectangle 14"/>
          <p:cNvSpPr>
            <a:spLocks noChangeArrowheads="1"/>
          </p:cNvSpPr>
          <p:nvPr/>
        </p:nvSpPr>
        <p:spPr bwMode="auto">
          <a:xfrm>
            <a:off x="381000" y="1295400"/>
            <a:ext cx="2819400" cy="3810000"/>
          </a:xfrm>
          <a:prstGeom prst="rect">
            <a:avLst/>
          </a:prstGeom>
          <a:noFill/>
          <a:ln w="25400">
            <a:solidFill>
              <a:srgbClr val="33CCCC">
                <a:alpha val="41000"/>
              </a:srgb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1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84368" y="1700808"/>
            <a:ext cx="10906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67544" y="5589240"/>
            <a:ext cx="20292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Baskerville"/>
                <a:cs typeface="Baskerville"/>
              </a:rPr>
              <a:t>Rolf </a:t>
            </a:r>
            <a:r>
              <a:rPr lang="en-US" sz="1400" dirty="0" err="1">
                <a:latin typeface="Baskerville"/>
                <a:cs typeface="Baskerville"/>
              </a:rPr>
              <a:t>Wideroe</a:t>
            </a:r>
            <a:r>
              <a:rPr lang="en-US" sz="1400" dirty="0">
                <a:latin typeface="Baskerville"/>
                <a:cs typeface="Baskerville"/>
              </a:rPr>
              <a:t>, </a:t>
            </a:r>
            <a:r>
              <a:rPr lang="en-US" sz="1400" dirty="0" smtClean="0">
                <a:latin typeface="Baskerville"/>
                <a:cs typeface="Baskerville"/>
              </a:rPr>
              <a:t>1902-1996</a:t>
            </a:r>
          </a:p>
          <a:p>
            <a:r>
              <a:rPr lang="en-US" sz="1400" dirty="0" smtClean="0">
                <a:latin typeface="Baskerville"/>
                <a:cs typeface="Baskerville"/>
              </a:rPr>
              <a:t>1927 </a:t>
            </a:r>
            <a:r>
              <a:rPr lang="en-US" sz="1400" dirty="0">
                <a:latin typeface="Baskerville"/>
                <a:cs typeface="Baskerville"/>
              </a:rPr>
              <a:t>(PhD)</a:t>
            </a:r>
          </a:p>
          <a:p>
            <a:r>
              <a:rPr lang="en-US" sz="1400" dirty="0">
                <a:latin typeface="Baskerville"/>
                <a:cs typeface="Baskerville"/>
              </a:rPr>
              <a:t> [2 sections, 25kV, 50Hz]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72200" y="3212976"/>
            <a:ext cx="1678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Baskerville"/>
                <a:cs typeface="Baskerville"/>
              </a:rPr>
              <a:t>[note: V=u for RW!]</a:t>
            </a:r>
            <a:endParaRPr lang="en-US" sz="1400" dirty="0">
              <a:latin typeface="Baskerville"/>
              <a:cs typeface="Baskerville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8424" y="2852936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Baskerville"/>
                <a:cs typeface="Baskerville"/>
              </a:rPr>
              <a:t>1920</a:t>
            </a:r>
            <a:endParaRPr lang="en-US" sz="1200" dirty="0">
              <a:latin typeface="Baskerville"/>
              <a:cs typeface="Baskervill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260648"/>
            <a:ext cx="6629400" cy="68580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Cyclotron   </a:t>
            </a:r>
            <a:r>
              <a:rPr lang="en-US" sz="1800" dirty="0" smtClean="0">
                <a:latin typeface="Baskerville"/>
                <a:cs typeface="Baskerville"/>
              </a:rPr>
              <a:t>[B=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, f=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, r varies]</a:t>
            </a:r>
            <a:endParaRPr lang="en-US" sz="1800" dirty="0">
              <a:latin typeface="Baskerville"/>
              <a:cs typeface="Baskerville"/>
            </a:endParaRPr>
          </a:p>
        </p:txBody>
      </p:sp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212976"/>
            <a:ext cx="5335748" cy="2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50709"/>
              </p:ext>
            </p:extLst>
          </p:nvPr>
        </p:nvGraphicFramePr>
        <p:xfrm>
          <a:off x="539552" y="332656"/>
          <a:ext cx="2018455" cy="383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1" name="Equation" r:id="rId5" imgW="1409700" imgH="2679700" progId="Equation.3">
                  <p:embed/>
                </p:oleObj>
              </mc:Choice>
              <mc:Fallback>
                <p:oleObj name="Equation" r:id="rId5" imgW="1409700" imgH="2679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32656"/>
                        <a:ext cx="2018455" cy="383951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124200" y="114300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Lawrence invents the cyclotron 1931 based on </a:t>
            </a:r>
            <a:r>
              <a:rPr lang="en-US" sz="1600" dirty="0" err="1">
                <a:latin typeface="Baskerville"/>
                <a:cs typeface="Baskerville"/>
              </a:rPr>
              <a:t>Wideroes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linac</a:t>
            </a:r>
            <a:r>
              <a:rPr lang="en-US" sz="1600" dirty="0" smtClean="0">
                <a:latin typeface="Baskerville"/>
                <a:cs typeface="Baskerville"/>
              </a:rPr>
              <a:t>. </a:t>
            </a:r>
            <a:r>
              <a:rPr lang="en-US" sz="1600" dirty="0">
                <a:latin typeface="Baskerville"/>
                <a:cs typeface="Baskerville"/>
              </a:rPr>
              <a:t>Strong magnetic field to bend particles on a circle.</a:t>
            </a:r>
          </a:p>
          <a:p>
            <a:r>
              <a:rPr lang="en-US" sz="1600" dirty="0">
                <a:latin typeface="Baskerville"/>
                <a:cs typeface="Baskerville"/>
              </a:rPr>
              <a:t>Alternating electric field (potential between two halves):</a:t>
            </a:r>
          </a:p>
          <a:p>
            <a:r>
              <a:rPr lang="en-US" sz="1600" dirty="0">
                <a:latin typeface="Baskerville"/>
                <a:cs typeface="Baskerville"/>
              </a:rPr>
              <a:t>Each turn an energy </a:t>
            </a:r>
            <a:r>
              <a:rPr lang="en-US" sz="1600" dirty="0" err="1">
                <a:latin typeface="Baskerville"/>
                <a:cs typeface="Baskerville"/>
              </a:rPr>
              <a:t>qV</a:t>
            </a:r>
            <a:r>
              <a:rPr lang="en-US" sz="1600" dirty="0">
                <a:latin typeface="Baskerville"/>
                <a:cs typeface="Baskerville"/>
              </a:rPr>
              <a:t> is gained. The time per turn is independent of the </a:t>
            </a:r>
            <a:r>
              <a:rPr lang="en-US" sz="1600" dirty="0" smtClean="0">
                <a:latin typeface="Baskerville"/>
                <a:cs typeface="Baskerville"/>
              </a:rPr>
              <a:t>radius as r and v increase like √k with</a:t>
            </a:r>
          </a:p>
          <a:p>
            <a:r>
              <a:rPr lang="en-US" sz="1600" dirty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he </a:t>
            </a:r>
            <a:r>
              <a:rPr lang="en-US" sz="1600" dirty="0">
                <a:latin typeface="Baskerville"/>
                <a:cs typeface="Baskerville"/>
              </a:rPr>
              <a:t>frequency </a:t>
            </a:r>
            <a:r>
              <a:rPr lang="en-US" sz="1600" dirty="0" smtClean="0">
                <a:latin typeface="Baskerville"/>
                <a:cs typeface="Baskerville"/>
              </a:rPr>
              <a:t>resonance condition analogous </a:t>
            </a:r>
            <a:r>
              <a:rPr lang="en-US" sz="1600" dirty="0">
                <a:latin typeface="Baskerville"/>
                <a:cs typeface="Baskerville"/>
              </a:rPr>
              <a:t>to </a:t>
            </a:r>
            <a:r>
              <a:rPr lang="en-US" sz="1600" dirty="0" err="1" smtClean="0">
                <a:latin typeface="Baskerville"/>
                <a:cs typeface="Baskerville"/>
              </a:rPr>
              <a:t>Wideroe’s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57200" y="4303713"/>
          <a:ext cx="22098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2" name="Equation" r:id="rId7" imgW="1409700" imgH="393700" progId="Equation.3">
                  <p:embed/>
                </p:oleObj>
              </mc:Choice>
              <mc:Fallback>
                <p:oleObj name="Equation" r:id="rId7" imgW="14097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03713"/>
                        <a:ext cx="22098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8388424" y="4653136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</a:t>
            </a:r>
            <a:endParaRPr lang="en-US" dirty="0"/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1000" y="5334000"/>
            <a:ext cx="3063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Large radius and high mag field to achieve large </a:t>
            </a:r>
            <a:r>
              <a:rPr lang="en-US" sz="1600" dirty="0" smtClean="0">
                <a:latin typeface="Baskerville"/>
                <a:cs typeface="Baskerville"/>
              </a:rPr>
              <a:t>energy. Needs constant mass, i.e. non relativistic</a:t>
            </a:r>
          </a:p>
          <a:p>
            <a:r>
              <a:rPr lang="en-US" sz="1600" dirty="0">
                <a:latin typeface="Baskerville"/>
                <a:cs typeface="Baskerville"/>
              </a:rPr>
              <a:t>c</a:t>
            </a:r>
            <a:r>
              <a:rPr lang="en-US" sz="1600" dirty="0" smtClean="0">
                <a:latin typeface="Baskerville"/>
                <a:cs typeface="Baskerville"/>
              </a:rPr>
              <a:t>onditions (Bethe </a:t>
            </a:r>
            <a:r>
              <a:rPr lang="en-US" sz="1600" dirty="0" err="1" smtClean="0">
                <a:latin typeface="Baskerville"/>
                <a:cs typeface="Baskerville"/>
              </a:rPr>
              <a:t>E</a:t>
            </a:r>
            <a:r>
              <a:rPr lang="en-US" sz="1600" baseline="-25000" dirty="0" err="1" smtClean="0">
                <a:latin typeface="Baskerville"/>
                <a:cs typeface="Baskerville"/>
              </a:rPr>
              <a:t>p</a:t>
            </a:r>
            <a:r>
              <a:rPr lang="en-US" sz="1600" dirty="0" smtClean="0">
                <a:latin typeface="Baskerville"/>
                <a:cs typeface="Baskerville"/>
              </a:rPr>
              <a:t> &lt; 20 MeV..?)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23728" y="260648"/>
            <a:ext cx="6629400" cy="68580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Cyclotron   </a:t>
            </a:r>
            <a:r>
              <a:rPr lang="en-US" sz="1800" dirty="0" smtClean="0">
                <a:latin typeface="Baskerville"/>
                <a:cs typeface="Baskerville"/>
              </a:rPr>
              <a:t>[B=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, f=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, r varies]</a:t>
            </a:r>
            <a:endParaRPr lang="en-US" sz="1800" dirty="0">
              <a:latin typeface="Baskerville"/>
              <a:cs typeface="Baskerville"/>
            </a:endParaRP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083965"/>
              </p:ext>
            </p:extLst>
          </p:nvPr>
        </p:nvGraphicFramePr>
        <p:xfrm>
          <a:off x="539552" y="332656"/>
          <a:ext cx="2018455" cy="3839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4" imgW="1409700" imgH="2679700" progId="Equation.3">
                  <p:embed/>
                </p:oleObj>
              </mc:Choice>
              <mc:Fallback>
                <p:oleObj name="Equation" r:id="rId4" imgW="1409700" imgH="2679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32656"/>
                        <a:ext cx="2018455" cy="383951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124200" y="1143000"/>
            <a:ext cx="5410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Lawrence invents the cyclotron 1931 based on </a:t>
            </a:r>
            <a:r>
              <a:rPr lang="en-US" sz="1600" dirty="0" err="1">
                <a:latin typeface="Baskerville"/>
                <a:cs typeface="Baskerville"/>
              </a:rPr>
              <a:t>Wideroes</a:t>
            </a:r>
            <a:r>
              <a:rPr lang="en-US" sz="1600" dirty="0">
                <a:latin typeface="Baskerville"/>
                <a:cs typeface="Baskerville"/>
              </a:rPr>
              <a:t> </a:t>
            </a:r>
            <a:r>
              <a:rPr lang="en-US" sz="1600" dirty="0" err="1" smtClean="0">
                <a:latin typeface="Baskerville"/>
                <a:cs typeface="Baskerville"/>
              </a:rPr>
              <a:t>linac</a:t>
            </a:r>
            <a:r>
              <a:rPr lang="en-US" sz="1600" dirty="0" smtClean="0">
                <a:latin typeface="Baskerville"/>
                <a:cs typeface="Baskerville"/>
              </a:rPr>
              <a:t>. </a:t>
            </a:r>
            <a:r>
              <a:rPr lang="en-US" sz="1600" dirty="0">
                <a:latin typeface="Baskerville"/>
                <a:cs typeface="Baskerville"/>
              </a:rPr>
              <a:t>Strong magnetic field to bend particles on a circle.</a:t>
            </a:r>
          </a:p>
          <a:p>
            <a:r>
              <a:rPr lang="en-US" sz="1600" dirty="0">
                <a:latin typeface="Baskerville"/>
                <a:cs typeface="Baskerville"/>
              </a:rPr>
              <a:t>Alternating electric field (potential between two halves):</a:t>
            </a:r>
          </a:p>
          <a:p>
            <a:r>
              <a:rPr lang="en-US" sz="1600" dirty="0">
                <a:latin typeface="Baskerville"/>
                <a:cs typeface="Baskerville"/>
              </a:rPr>
              <a:t>Each turn an energy </a:t>
            </a:r>
            <a:r>
              <a:rPr lang="en-US" sz="1600" dirty="0" err="1">
                <a:latin typeface="Baskerville"/>
                <a:cs typeface="Baskerville"/>
              </a:rPr>
              <a:t>qV</a:t>
            </a:r>
            <a:r>
              <a:rPr lang="en-US" sz="1600" dirty="0">
                <a:latin typeface="Baskerville"/>
                <a:cs typeface="Baskerville"/>
              </a:rPr>
              <a:t> is gained. The time per turn is independent of the </a:t>
            </a:r>
            <a:r>
              <a:rPr lang="en-US" sz="1600" dirty="0" smtClean="0">
                <a:latin typeface="Baskerville"/>
                <a:cs typeface="Baskerville"/>
              </a:rPr>
              <a:t>radius as r and v increase like √k with</a:t>
            </a:r>
          </a:p>
          <a:p>
            <a:r>
              <a:rPr lang="en-US" sz="1600" dirty="0">
                <a:latin typeface="Baskerville"/>
                <a:cs typeface="Baskerville"/>
              </a:rPr>
              <a:t>t</a:t>
            </a:r>
            <a:r>
              <a:rPr lang="en-US" sz="1600" dirty="0" smtClean="0">
                <a:latin typeface="Baskerville"/>
                <a:cs typeface="Baskerville"/>
              </a:rPr>
              <a:t>he </a:t>
            </a:r>
            <a:r>
              <a:rPr lang="en-US" sz="1600" dirty="0">
                <a:latin typeface="Baskerville"/>
                <a:cs typeface="Baskerville"/>
              </a:rPr>
              <a:t>frequency </a:t>
            </a:r>
            <a:r>
              <a:rPr lang="en-US" sz="1600" dirty="0" smtClean="0">
                <a:latin typeface="Baskerville"/>
                <a:cs typeface="Baskerville"/>
              </a:rPr>
              <a:t>resonance condition analogous </a:t>
            </a:r>
            <a:r>
              <a:rPr lang="en-US" sz="1600" dirty="0">
                <a:latin typeface="Baskerville"/>
                <a:cs typeface="Baskerville"/>
              </a:rPr>
              <a:t>to </a:t>
            </a:r>
            <a:r>
              <a:rPr lang="en-US" sz="1600" dirty="0" err="1" smtClean="0">
                <a:latin typeface="Baskerville"/>
                <a:cs typeface="Baskerville"/>
              </a:rPr>
              <a:t>Wideroe’s</a:t>
            </a:r>
            <a:r>
              <a:rPr lang="en-US" sz="1600" dirty="0" smtClean="0">
                <a:latin typeface="Baskerville"/>
                <a:cs typeface="Baskerville"/>
              </a:rPr>
              <a:t>.</a:t>
            </a:r>
            <a:endParaRPr lang="en-US" dirty="0">
              <a:latin typeface="Baskerville"/>
              <a:cs typeface="Baskerville"/>
            </a:endParaRPr>
          </a:p>
        </p:txBody>
      </p:sp>
      <p:graphicFrame>
        <p:nvGraphicFramePr>
          <p:cNvPr id="138246" name="Object 6"/>
          <p:cNvGraphicFramePr>
            <a:graphicFrameLocks noChangeAspect="1"/>
          </p:cNvGraphicFramePr>
          <p:nvPr/>
        </p:nvGraphicFramePr>
        <p:xfrm>
          <a:off x="457200" y="4303713"/>
          <a:ext cx="22098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6" imgW="1409700" imgH="393700" progId="Equation.3">
                  <p:embed/>
                </p:oleObj>
              </mc:Choice>
              <mc:Fallback>
                <p:oleObj name="Equation" r:id="rId6" imgW="1409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303713"/>
                        <a:ext cx="2209800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381000" y="5334000"/>
            <a:ext cx="3063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Large radius and high mag field to achieve large </a:t>
            </a:r>
            <a:r>
              <a:rPr lang="en-US" sz="1600" dirty="0" smtClean="0">
                <a:latin typeface="Baskerville"/>
                <a:cs typeface="Baskerville"/>
              </a:rPr>
              <a:t>energy. Needs constant mass, i.e. non relativistic</a:t>
            </a:r>
          </a:p>
          <a:p>
            <a:r>
              <a:rPr lang="en-US" sz="1600" dirty="0">
                <a:latin typeface="Baskerville"/>
                <a:cs typeface="Baskerville"/>
              </a:rPr>
              <a:t>c</a:t>
            </a:r>
            <a:r>
              <a:rPr lang="en-US" sz="1600" dirty="0" smtClean="0">
                <a:latin typeface="Baskerville"/>
                <a:cs typeface="Baskerville"/>
              </a:rPr>
              <a:t>onditions (Bethe </a:t>
            </a:r>
            <a:r>
              <a:rPr lang="en-US" sz="1600" dirty="0" err="1" smtClean="0">
                <a:latin typeface="Baskerville"/>
                <a:cs typeface="Baskerville"/>
              </a:rPr>
              <a:t>E</a:t>
            </a:r>
            <a:r>
              <a:rPr lang="en-US" sz="1600" baseline="-25000" dirty="0" err="1" smtClean="0">
                <a:latin typeface="Baskerville"/>
                <a:cs typeface="Baskerville"/>
              </a:rPr>
              <a:t>p</a:t>
            </a:r>
            <a:r>
              <a:rPr lang="en-US" sz="1600" dirty="0" smtClean="0">
                <a:latin typeface="Baskerville"/>
                <a:cs typeface="Baskerville"/>
              </a:rPr>
              <a:t> &lt; 20 MeV..?)</a:t>
            </a:r>
          </a:p>
        </p:txBody>
      </p:sp>
      <p:pic>
        <p:nvPicPr>
          <p:cNvPr id="9" name="Picture 5" descr="cycl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96952"/>
            <a:ext cx="5373216" cy="33363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418665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1600" y="116632"/>
            <a:ext cx="6629400" cy="685800"/>
          </a:xfrm>
        </p:spPr>
        <p:txBody>
          <a:bodyPr/>
          <a:lstStyle/>
          <a:p>
            <a:r>
              <a:rPr lang="en-US" sz="3200" dirty="0" smtClean="0">
                <a:latin typeface="Baskerville"/>
                <a:cs typeface="Baskerville"/>
              </a:rPr>
              <a:t>Cyclotron</a:t>
            </a:r>
            <a:endParaRPr lang="en-US" sz="3200" dirty="0">
              <a:latin typeface="Baskerville"/>
              <a:cs typeface="Baskerville"/>
            </a:endParaRPr>
          </a:p>
        </p:txBody>
      </p:sp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980728"/>
            <a:ext cx="3887788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395536" y="4221088"/>
            <a:ext cx="3838649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 smtClean="0">
                <a:latin typeface="Baskerville"/>
                <a:cs typeface="Baskerville"/>
              </a:rPr>
              <a:t>4’’</a:t>
            </a:r>
          </a:p>
          <a:p>
            <a:r>
              <a:rPr lang="en-US" sz="1800" dirty="0" smtClean="0">
                <a:latin typeface="Baskerville"/>
                <a:cs typeface="Baskerville"/>
              </a:rPr>
              <a:t>11’’, 27’’ (1932)</a:t>
            </a:r>
          </a:p>
          <a:p>
            <a:endParaRPr lang="en-US" sz="1800" dirty="0" smtClean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60</a:t>
            </a:r>
            <a:r>
              <a:rPr lang="en-US" sz="1800" dirty="0">
                <a:latin typeface="Baskerville"/>
                <a:cs typeface="Baskerville"/>
              </a:rPr>
              <a:t>” -  8 MeV p - 220t magnet </a:t>
            </a:r>
            <a:r>
              <a:rPr lang="en-US" sz="1800" dirty="0" smtClean="0">
                <a:latin typeface="Baskerville"/>
                <a:cs typeface="Baskerville"/>
              </a:rPr>
              <a:t>– 1938</a:t>
            </a:r>
          </a:p>
          <a:p>
            <a:r>
              <a:rPr lang="en-US" sz="1800" dirty="0" smtClean="0">
                <a:latin typeface="Baskerville"/>
                <a:cs typeface="Baskerville"/>
              </a:rPr>
              <a:t>[isotopes, plutonium during WWII..]</a:t>
            </a:r>
          </a:p>
          <a:p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smtClean="0">
                <a:latin typeface="Baskerville"/>
                <a:cs typeface="Baskerville"/>
              </a:rPr>
              <a:t>Phase stability: McMillan, </a:t>
            </a:r>
            <a:r>
              <a:rPr lang="en-US" sz="1800" dirty="0" err="1" smtClean="0">
                <a:latin typeface="Baskerville"/>
                <a:cs typeface="Baskerville"/>
              </a:rPr>
              <a:t>Veksler</a:t>
            </a:r>
            <a:r>
              <a:rPr lang="en-US" sz="1800" dirty="0" smtClean="0">
                <a:latin typeface="Baskerville"/>
                <a:cs typeface="Baskerville"/>
              </a:rPr>
              <a:t> 1945</a:t>
            </a:r>
          </a:p>
          <a:p>
            <a:endParaRPr lang="en-US" sz="1200" dirty="0" smtClean="0">
              <a:latin typeface="Baskerville"/>
              <a:cs typeface="Baskerville"/>
            </a:endParaRPr>
          </a:p>
          <a:p>
            <a:r>
              <a:rPr lang="en-US" sz="1200" dirty="0" smtClean="0">
                <a:latin typeface="Baskerville"/>
                <a:cs typeface="Baskerville"/>
              </a:rPr>
              <a:t>“Fast: early arrival: less push</a:t>
            </a:r>
          </a:p>
          <a:p>
            <a:r>
              <a:rPr lang="en-US" sz="1200" dirty="0">
                <a:latin typeface="Baskerville"/>
                <a:cs typeface="Baskerville"/>
              </a:rPr>
              <a:t> </a:t>
            </a:r>
            <a:r>
              <a:rPr lang="en-US" sz="1200" dirty="0" smtClean="0">
                <a:latin typeface="Baskerville"/>
                <a:cs typeface="Baskerville"/>
              </a:rPr>
              <a:t> slow: late arrival: more push” (</a:t>
            </a:r>
            <a:r>
              <a:rPr lang="en-US" sz="1200" dirty="0" err="1" smtClean="0">
                <a:latin typeface="Baskerville"/>
                <a:cs typeface="Baskerville"/>
              </a:rPr>
              <a:t>Koeth</a:t>
            </a:r>
            <a:r>
              <a:rPr lang="en-US" sz="1200" dirty="0" smtClean="0">
                <a:latin typeface="Baskerville"/>
                <a:cs typeface="Baskerville"/>
              </a:rPr>
              <a:t>)</a:t>
            </a:r>
            <a:endParaRPr lang="en-US" sz="1200" dirty="0">
              <a:latin typeface="Baskerville"/>
              <a:cs typeface="Baskerville"/>
            </a:endParaRPr>
          </a:p>
        </p:txBody>
      </p:sp>
      <p:pic>
        <p:nvPicPr>
          <p:cNvPr id="140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143000"/>
            <a:ext cx="4191000" cy="525780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7848600" y="2819400"/>
            <a:ext cx="625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/>
              <a:t>184”</a:t>
            </a:r>
            <a:endParaRPr lang="en-US"/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4644008" y="6453336"/>
            <a:ext cx="2284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err="1"/>
              <a:t>Tazzari</a:t>
            </a:r>
            <a:r>
              <a:rPr lang="en-US" sz="1200" dirty="0"/>
              <a:t>, </a:t>
            </a:r>
            <a:r>
              <a:rPr lang="en-US" sz="1200" dirty="0" err="1"/>
              <a:t>Cern</a:t>
            </a:r>
            <a:r>
              <a:rPr lang="en-US" sz="1200" dirty="0"/>
              <a:t> </a:t>
            </a:r>
            <a:r>
              <a:rPr lang="en-US" sz="1200" dirty="0" err="1"/>
              <a:t>Acc</a:t>
            </a:r>
            <a:r>
              <a:rPr lang="en-US" sz="1200" dirty="0"/>
              <a:t> School 2006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 flipV="1">
            <a:off x="2699792" y="4077072"/>
            <a:ext cx="21602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304800"/>
            <a:ext cx="6629400" cy="685800"/>
          </a:xfrm>
        </p:spPr>
        <p:txBody>
          <a:bodyPr/>
          <a:lstStyle/>
          <a:p>
            <a:r>
              <a:rPr lang="en-US" sz="3200" dirty="0" err="1" smtClean="0">
                <a:latin typeface="Baskerville"/>
                <a:cs typeface="Baskerville"/>
              </a:rPr>
              <a:t>Betatron</a:t>
            </a:r>
            <a:r>
              <a:rPr lang="en-US" sz="3200" dirty="0" smtClean="0">
                <a:latin typeface="Baskerville"/>
                <a:cs typeface="Baskerville"/>
              </a:rPr>
              <a:t>   </a:t>
            </a:r>
            <a:r>
              <a:rPr lang="en-US" sz="1800" dirty="0" smtClean="0">
                <a:latin typeface="Baskerville"/>
                <a:cs typeface="Baskerville"/>
              </a:rPr>
              <a:t>[B</a:t>
            </a:r>
            <a:r>
              <a:rPr lang="en-US" sz="1800" dirty="0">
                <a:latin typeface="Baskerville"/>
                <a:cs typeface="Baskerville"/>
              </a:rPr>
              <a:t> </a:t>
            </a:r>
            <a:r>
              <a:rPr lang="en-US" sz="1800" dirty="0" smtClean="0">
                <a:latin typeface="Baskerville"/>
                <a:cs typeface="Baskerville"/>
              </a:rPr>
              <a:t>varies, </a:t>
            </a:r>
            <a:r>
              <a:rPr lang="en-US" sz="1800" dirty="0">
                <a:latin typeface="Baskerville"/>
                <a:cs typeface="Baskerville"/>
              </a:rPr>
              <a:t>f=</a:t>
            </a:r>
            <a:r>
              <a:rPr lang="en-US" sz="1800" dirty="0" err="1">
                <a:latin typeface="Baskerville"/>
                <a:cs typeface="Baskerville"/>
              </a:rPr>
              <a:t>const</a:t>
            </a:r>
            <a:r>
              <a:rPr lang="en-US" sz="1800" dirty="0">
                <a:latin typeface="Baskerville"/>
                <a:cs typeface="Baskerville"/>
              </a:rPr>
              <a:t>, </a:t>
            </a:r>
            <a:r>
              <a:rPr lang="en-US" sz="1800" dirty="0" smtClean="0">
                <a:latin typeface="Baskerville"/>
                <a:cs typeface="Baskerville"/>
              </a:rPr>
              <a:t>r=</a:t>
            </a:r>
            <a:r>
              <a:rPr lang="en-US" sz="1800" dirty="0" err="1" smtClean="0">
                <a:latin typeface="Baskerville"/>
                <a:cs typeface="Baskerville"/>
              </a:rPr>
              <a:t>const</a:t>
            </a:r>
            <a:r>
              <a:rPr lang="en-US" sz="1800" dirty="0" smtClean="0">
                <a:latin typeface="Baskerville"/>
                <a:cs typeface="Baskerville"/>
              </a:rPr>
              <a:t>]</a:t>
            </a:r>
            <a:endParaRPr lang="en-US" sz="1800" dirty="0">
              <a:latin typeface="Baskerville"/>
              <a:cs typeface="Baskerville"/>
            </a:endParaRPr>
          </a:p>
        </p:txBody>
      </p:sp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115616" y="1124744"/>
            <a:ext cx="67586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Baskerville"/>
                <a:cs typeface="Baskerville"/>
              </a:rPr>
              <a:t>Cyclotron: radius increases during </a:t>
            </a:r>
            <a:r>
              <a:rPr lang="en-US" sz="1800" dirty="0" smtClean="0">
                <a:latin typeface="Baskerville"/>
                <a:cs typeface="Baskerville"/>
              </a:rPr>
              <a:t>acceleration ~√k</a:t>
            </a:r>
            <a:endParaRPr lang="en-US" sz="1800" dirty="0">
              <a:latin typeface="Baskerville"/>
              <a:cs typeface="Baskerville"/>
            </a:endParaRPr>
          </a:p>
          <a:p>
            <a:r>
              <a:rPr lang="en-US" sz="1800" dirty="0" err="1">
                <a:latin typeface="Baskerville"/>
                <a:cs typeface="Baskerville"/>
              </a:rPr>
              <a:t>Betatron</a:t>
            </a:r>
            <a:r>
              <a:rPr lang="en-US" sz="1800" dirty="0">
                <a:latin typeface="Baskerville"/>
                <a:cs typeface="Baskerville"/>
              </a:rPr>
              <a:t>: radius constant but magnetic field increases with time [</a:t>
            </a:r>
            <a:r>
              <a:rPr lang="en-US" sz="1800" dirty="0" err="1">
                <a:latin typeface="Baskerville"/>
                <a:cs typeface="Baskerville"/>
              </a:rPr>
              <a:t>Kerst</a:t>
            </a:r>
            <a:r>
              <a:rPr lang="en-US" sz="1800" dirty="0">
                <a:latin typeface="Baskerville"/>
                <a:cs typeface="Baskerville"/>
              </a:rPr>
              <a:t>]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57374"/>
              </p:ext>
            </p:extLst>
          </p:nvPr>
        </p:nvGraphicFramePr>
        <p:xfrm>
          <a:off x="973138" y="2204864"/>
          <a:ext cx="3537379" cy="3757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3" name="Equation" r:id="rId4" imgW="2286000" imgH="2425700" progId="Equation.3">
                  <p:embed/>
                </p:oleObj>
              </mc:Choice>
              <mc:Fallback>
                <p:oleObj name="Equation" r:id="rId4" imgW="2286000" imgH="24257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2204864"/>
                        <a:ext cx="3537379" cy="375778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5148064" y="2204864"/>
            <a:ext cx="3277059" cy="3724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latin typeface="Baskerville"/>
                <a:cs typeface="Baskerville"/>
              </a:rPr>
              <a:t>Variable magnetic field induces</a:t>
            </a:r>
          </a:p>
          <a:p>
            <a:r>
              <a:rPr lang="en-US" sz="1600" dirty="0">
                <a:latin typeface="Baskerville"/>
                <a:cs typeface="Baskerville"/>
              </a:rPr>
              <a:t>electric field. This causes an</a:t>
            </a:r>
          </a:p>
          <a:p>
            <a:r>
              <a:rPr lang="en-US" sz="1600" dirty="0" smtClean="0">
                <a:latin typeface="Baskerville"/>
                <a:cs typeface="Baskerville"/>
              </a:rPr>
              <a:t>accelerator </a:t>
            </a:r>
            <a:r>
              <a:rPr lang="en-US" sz="1600" dirty="0">
                <a:latin typeface="Baskerville"/>
                <a:cs typeface="Baskerville"/>
              </a:rPr>
              <a:t>voltage V. </a:t>
            </a:r>
            <a:r>
              <a:rPr lang="en-US" sz="1600" dirty="0" smtClean="0">
                <a:latin typeface="Baskerville"/>
                <a:cs typeface="Baskerville"/>
              </a:rPr>
              <a:t>Particles</a:t>
            </a:r>
            <a:endParaRPr lang="en-US" sz="1600" dirty="0">
              <a:latin typeface="Baskerville"/>
              <a:cs typeface="Baskerville"/>
            </a:endParaRPr>
          </a:p>
          <a:p>
            <a:r>
              <a:rPr lang="en-US" sz="1600" dirty="0">
                <a:latin typeface="Baskerville"/>
                <a:cs typeface="Baskerville"/>
              </a:rPr>
              <a:t>are accelerated without an extra</a:t>
            </a:r>
          </a:p>
          <a:p>
            <a:r>
              <a:rPr lang="en-US" sz="1600" dirty="0">
                <a:latin typeface="Baskerville"/>
                <a:cs typeface="Baskerville"/>
              </a:rPr>
              <a:t>external voltage applied. The </a:t>
            </a:r>
          </a:p>
          <a:p>
            <a:r>
              <a:rPr lang="en-US" sz="1600" dirty="0">
                <a:latin typeface="Baskerville"/>
                <a:cs typeface="Baskerville"/>
              </a:rPr>
              <a:t>accelerator voltage V is proportional</a:t>
            </a:r>
          </a:p>
          <a:p>
            <a:r>
              <a:rPr lang="en-US" sz="1600" dirty="0">
                <a:latin typeface="Baskerville"/>
                <a:cs typeface="Baskerville"/>
              </a:rPr>
              <a:t>to the radius of the accelerator</a:t>
            </a:r>
          </a:p>
          <a:p>
            <a:r>
              <a:rPr lang="en-US" sz="1600" dirty="0">
                <a:latin typeface="Baskerville"/>
                <a:cs typeface="Baskerville"/>
              </a:rPr>
              <a:t>squared and the mean field.</a:t>
            </a:r>
          </a:p>
          <a:p>
            <a:r>
              <a:rPr lang="en-US" sz="1600" dirty="0">
                <a:latin typeface="Baskerville"/>
                <a:cs typeface="Baskerville"/>
              </a:rPr>
              <a:t>The generated momentum p is</a:t>
            </a:r>
          </a:p>
          <a:p>
            <a:r>
              <a:rPr lang="en-US" sz="1600" dirty="0">
                <a:latin typeface="Baskerville"/>
                <a:cs typeface="Baskerville"/>
              </a:rPr>
              <a:t>given as the product of r and B.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600" dirty="0">
                <a:latin typeface="Baskerville"/>
                <a:cs typeface="Baskerville"/>
              </a:rPr>
              <a:t>Stability requires that the mean field</a:t>
            </a:r>
          </a:p>
          <a:p>
            <a:r>
              <a:rPr lang="en-US" sz="1600" dirty="0">
                <a:latin typeface="Baskerville"/>
                <a:cs typeface="Baskerville"/>
              </a:rPr>
              <a:t>divided by 2 is equal to the field at</a:t>
            </a:r>
          </a:p>
          <a:p>
            <a:r>
              <a:rPr lang="en-US" sz="1600" dirty="0">
                <a:latin typeface="Baskerville"/>
                <a:cs typeface="Baskerville"/>
              </a:rPr>
              <a:t>r</a:t>
            </a:r>
            <a:r>
              <a:rPr lang="en-US" sz="1600" baseline="-25000" dirty="0">
                <a:latin typeface="Baskerville"/>
                <a:cs typeface="Baskerville"/>
              </a:rPr>
              <a:t>0 </a:t>
            </a:r>
            <a:r>
              <a:rPr lang="en-US" sz="1600" dirty="0">
                <a:latin typeface="Baskerville"/>
                <a:cs typeface="Baskerville"/>
              </a:rPr>
              <a:t> (</a:t>
            </a:r>
            <a:r>
              <a:rPr lang="en-US" sz="1600" dirty="0" err="1">
                <a:latin typeface="Baskerville"/>
                <a:cs typeface="Baskerville"/>
              </a:rPr>
              <a:t>Wideroe</a:t>
            </a:r>
            <a:r>
              <a:rPr lang="en-US" sz="1600" dirty="0">
                <a:latin typeface="Baskerville"/>
                <a:cs typeface="Baskerville"/>
              </a:rPr>
              <a:t> stability criterion).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01923" y="6552518"/>
            <a:ext cx="1701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  <a:latin typeface="Baskerville"/>
                <a:cs typeface="Baskerville"/>
              </a:rPr>
              <a:t>M.Klein</a:t>
            </a:r>
            <a:r>
              <a:rPr lang="en-US" sz="1200" dirty="0" smtClean="0">
                <a:solidFill>
                  <a:srgbClr val="000000"/>
                </a:solidFill>
                <a:latin typeface="Baskerville"/>
                <a:cs typeface="Baskerville"/>
              </a:rPr>
              <a:t> 31.3.2014  L11</a:t>
            </a:r>
            <a:endParaRPr lang="en-US" sz="1200" dirty="0">
              <a:solidFill>
                <a:srgbClr val="000000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ＭＳ Ｐゴシック" pitchFamily="-65" charset="-128"/>
            <a:cs typeface="ＭＳ Ｐゴシック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1389</Words>
  <Application>Microsoft Macintosh PowerPoint</Application>
  <PresentationFormat>On-screen Show (4:3)</PresentationFormat>
  <Paragraphs>243</Paragraphs>
  <Slides>26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Blank Presentation</vt:lpstr>
      <vt:lpstr>Equation</vt:lpstr>
      <vt:lpstr>Lecture 11 – Accelerators</vt:lpstr>
      <vt:lpstr>References</vt:lpstr>
      <vt:lpstr>Course Overview</vt:lpstr>
      <vt:lpstr>Electrostatic Accelerator</vt:lpstr>
      <vt:lpstr>High Frequency Linear Accelerator</vt:lpstr>
      <vt:lpstr>Cyclotron   [B=const, f=const, r varies]</vt:lpstr>
      <vt:lpstr>Cyclotron   [B=const, f=const, r varies]</vt:lpstr>
      <vt:lpstr>Cyclotron</vt:lpstr>
      <vt:lpstr>Betatron   [B varies, f=const, r=const]</vt:lpstr>
      <vt:lpstr>Synchrotron [B varies, f varies, r=const]</vt:lpstr>
      <vt:lpstr>Accelerator Elements</vt:lpstr>
      <vt:lpstr>Beam Optics</vt:lpstr>
      <vt:lpstr>Storage Rings </vt:lpstr>
      <vt:lpstr>PowerPoint Presentation</vt:lpstr>
      <vt:lpstr>Accelerator Development</vt:lpstr>
      <vt:lpstr>World Accelerators </vt:lpstr>
      <vt:lpstr>PowerPoint Presentation</vt:lpstr>
      <vt:lpstr>PowerPoint Presentation</vt:lpstr>
      <vt:lpstr>hera</vt:lpstr>
      <vt:lpstr>PowerPoint Presentation</vt:lpstr>
      <vt:lpstr>The Large Hadron Collider</vt:lpstr>
      <vt:lpstr>LHC 2-in-1 Dipole</vt:lpstr>
      <vt:lpstr>PowerPoint Presentation</vt:lpstr>
      <vt:lpstr>PowerPoint Presentation</vt:lpstr>
      <vt:lpstr>PowerPoint Presentation</vt:lpstr>
      <vt:lpstr>PowerPoint Presentation</vt:lpstr>
    </vt:vector>
  </TitlesOfParts>
  <Company>DESY,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4 - e, , Feynman Diagrams</dc:title>
  <dc:creator>Max Klein</dc:creator>
  <cp:lastModifiedBy>max klein</cp:lastModifiedBy>
  <cp:revision>153</cp:revision>
  <cp:lastPrinted>2008-04-24T09:11:46Z</cp:lastPrinted>
  <dcterms:created xsi:type="dcterms:W3CDTF">2011-03-07T19:53:58Z</dcterms:created>
  <dcterms:modified xsi:type="dcterms:W3CDTF">2014-03-30T18:51:25Z</dcterms:modified>
</cp:coreProperties>
</file>