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2" r:id="rId2"/>
    <p:sldId id="299" r:id="rId3"/>
    <p:sldId id="261" r:id="rId4"/>
    <p:sldId id="260" r:id="rId5"/>
    <p:sldId id="274" r:id="rId6"/>
    <p:sldId id="275" r:id="rId7"/>
    <p:sldId id="257" r:id="rId8"/>
    <p:sldId id="264" r:id="rId9"/>
    <p:sldId id="278" r:id="rId10"/>
    <p:sldId id="276" r:id="rId11"/>
    <p:sldId id="277" r:id="rId12"/>
    <p:sldId id="280" r:id="rId13"/>
    <p:sldId id="271" r:id="rId14"/>
    <p:sldId id="263" r:id="rId15"/>
    <p:sldId id="308" r:id="rId16"/>
    <p:sldId id="303" r:id="rId17"/>
    <p:sldId id="306" r:id="rId18"/>
    <p:sldId id="283" r:id="rId19"/>
    <p:sldId id="304" r:id="rId20"/>
    <p:sldId id="287" r:id="rId21"/>
    <p:sldId id="289" r:id="rId22"/>
    <p:sldId id="290" r:id="rId23"/>
    <p:sldId id="288" r:id="rId24"/>
    <p:sldId id="301" r:id="rId25"/>
    <p:sldId id="272" r:id="rId26"/>
    <p:sldId id="297" r:id="rId27"/>
    <p:sldId id="309" r:id="rId28"/>
    <p:sldId id="302" r:id="rId29"/>
    <p:sldId id="307" r:id="rId30"/>
    <p:sldId id="293" r:id="rId31"/>
    <p:sldId id="305" r:id="rId32"/>
    <p:sldId id="273" r:id="rId33"/>
    <p:sldId id="294" r:id="rId34"/>
    <p:sldId id="270" r:id="rId35"/>
    <p:sldId id="284" r:id="rId36"/>
    <p:sldId id="295" r:id="rId37"/>
    <p:sldId id="285" r:id="rId38"/>
    <p:sldId id="279" r:id="rId39"/>
    <p:sldId id="26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3D5"/>
    <a:srgbClr val="7388D5"/>
    <a:srgbClr val="C79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 snapToGrid="0" snapToObjects="1">
      <p:cViewPr varScale="1">
        <p:scale>
          <a:sx n="93" d="100"/>
          <a:sy n="93" d="100"/>
        </p:scale>
        <p:origin x="-12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9C648-92BB-E549-954A-9E44672324A6}" type="datetimeFigureOut">
              <a:rPr lang="en-US" smtClean="0"/>
              <a:t>3/13/13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9460-7F94-AE4A-86FB-3991509B4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ACC0D-EBA1-0840-83FA-EB8F068599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76ADD-7388-1644-979C-3005062BA136}" type="slidenum">
              <a:rPr lang="en-US"/>
              <a:pPr/>
              <a:t>28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2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8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6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6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0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FD14-40E6-7046-A1D5-EC2940A60174}" type="datetimeFigureOut">
              <a:rPr lang="en-US" smtClean="0"/>
              <a:t>3/13/13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20" Type="http://schemas.openxmlformats.org/officeDocument/2006/relationships/image" Target="../media/image66.png"/><Relationship Id="rId21" Type="http://schemas.openxmlformats.org/officeDocument/2006/relationships/image" Target="../media/image67.png"/><Relationship Id="rId22" Type="http://schemas.openxmlformats.org/officeDocument/2006/relationships/oleObject" Target="???" TargetMode="External"/><Relationship Id="rId23" Type="http://schemas.openxmlformats.org/officeDocument/2006/relationships/image" Target="../media/image47.png"/><Relationship Id="rId24" Type="http://schemas.openxmlformats.org/officeDocument/2006/relationships/image" Target="../media/image48.png"/><Relationship Id="rId25" Type="http://schemas.openxmlformats.org/officeDocument/2006/relationships/image" Target="../media/image2.png"/><Relationship Id="rId26" Type="http://schemas.openxmlformats.org/officeDocument/2006/relationships/image" Target="../media/image68.jpeg"/><Relationship Id="rId10" Type="http://schemas.openxmlformats.org/officeDocument/2006/relationships/image" Target="../media/image56.wmf"/><Relationship Id="rId11" Type="http://schemas.openxmlformats.org/officeDocument/2006/relationships/image" Target="../media/image57.pn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4" Type="http://schemas.openxmlformats.org/officeDocument/2006/relationships/image" Target="../media/image60.jpe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jpeg"/><Relationship Id="rId18" Type="http://schemas.openxmlformats.org/officeDocument/2006/relationships/image" Target="../media/image64.png"/><Relationship Id="rId19" Type="http://schemas.openxmlformats.org/officeDocument/2006/relationships/image" Target="../media/image6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Relationship Id="rId3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9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11.emf"/><Relationship Id="rId21" Type="http://schemas.openxmlformats.org/officeDocument/2006/relationships/oleObject" Target="../embeddings/oleObject8.bin"/><Relationship Id="rId22" Type="http://schemas.openxmlformats.org/officeDocument/2006/relationships/image" Target="../media/image12.emf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8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9.emf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10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7.emf"/><Relationship Id="rId8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473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The Quark-Gluon Structure of the Proton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3143" y="1127199"/>
            <a:ext cx="7362450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Introduction</a:t>
            </a:r>
          </a:p>
          <a:p>
            <a:pPr algn="ctr"/>
            <a:r>
              <a:rPr lang="en-US" sz="2400" dirty="0" smtClean="0"/>
              <a:t>HERA</a:t>
            </a:r>
          </a:p>
          <a:p>
            <a:pPr algn="ctr"/>
            <a:r>
              <a:rPr lang="en-US" sz="2400" dirty="0" smtClean="0"/>
              <a:t>LHC and the </a:t>
            </a:r>
            <a:r>
              <a:rPr lang="en-US" sz="2400" dirty="0" err="1" smtClean="0"/>
              <a:t>LHeC</a:t>
            </a:r>
            <a:endParaRPr lang="en-US" sz="24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/>
              <a:t>Max Klein</a:t>
            </a:r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Talk at the DPG Particle Physics, Dresden, March 8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 the occasion of the receipt of the Max-Born-Price by the DPG and the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IoP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8" y="4652517"/>
            <a:ext cx="1181415" cy="72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7" y="4287474"/>
            <a:ext cx="693241" cy="1108002"/>
          </a:xfrm>
          <a:prstGeom prst="rect">
            <a:avLst/>
          </a:prstGeom>
        </p:spPr>
      </p:pic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3" y="3776777"/>
            <a:ext cx="1740929" cy="437870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118668"/>
              </p:ext>
            </p:extLst>
          </p:nvPr>
        </p:nvGraphicFramePr>
        <p:xfrm>
          <a:off x="2496577" y="4579666"/>
          <a:ext cx="905609" cy="71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77" y="4579666"/>
                        <a:ext cx="905609" cy="715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36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Industry of PDF Determinations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376"/>
            <a:ext cx="9144000" cy="421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02" y="5522147"/>
            <a:ext cx="8255798" cy="11387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determination of the </a:t>
            </a:r>
            <a:r>
              <a:rPr lang="en-US" dirty="0" err="1" smtClean="0"/>
              <a:t>partonic</a:t>
            </a:r>
            <a:r>
              <a:rPr lang="en-US" dirty="0" smtClean="0"/>
              <a:t> contents of the proton is a subtle, complex task.</a:t>
            </a:r>
          </a:p>
          <a:p>
            <a:r>
              <a:rPr lang="en-US" dirty="0" smtClean="0"/>
              <a:t>It often involves data which are barely compatible as is tolerated with χ</a:t>
            </a:r>
            <a:r>
              <a:rPr lang="en-US" baseline="30000" dirty="0" smtClean="0"/>
              <a:t>2</a:t>
            </a:r>
            <a:r>
              <a:rPr lang="en-US" dirty="0" smtClean="0"/>
              <a:t> innovations..</a:t>
            </a:r>
          </a:p>
          <a:p>
            <a:r>
              <a:rPr lang="en-US" dirty="0" smtClean="0"/>
              <a:t>Future high precision needs a new, complete PDF data basis and precision </a:t>
            </a:r>
            <a:r>
              <a:rPr lang="en-US" dirty="0" err="1" smtClean="0"/>
              <a:t>h.o</a:t>
            </a:r>
            <a:r>
              <a:rPr lang="en-US" dirty="0" smtClean="0"/>
              <a:t>. theory.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cf</a:t>
            </a:r>
            <a:r>
              <a:rPr lang="en-US" sz="1400" dirty="0" smtClean="0"/>
              <a:t> arXiv:1310.1073,jb)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74756" y="5202845"/>
            <a:ext cx="93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V.Radescu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041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5134"/>
            <a:ext cx="8229600" cy="7413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– Jets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92" y="4045315"/>
            <a:ext cx="3266478" cy="281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" y="671567"/>
            <a:ext cx="4432121" cy="449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16" y="1016001"/>
            <a:ext cx="3280056" cy="286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549" y="4939942"/>
            <a:ext cx="387898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constraints on gluon distribution from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ets: cross sections and  ratios 2.7/7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Will improve, but depends on energy scales,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 definition, non-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effects ..</a:t>
            </a:r>
          </a:p>
          <a:p>
            <a:endParaRPr lang="en-US" sz="1600" dirty="0"/>
          </a:p>
          <a:p>
            <a:r>
              <a:rPr lang="en-US" sz="1600" dirty="0" smtClean="0"/>
              <a:t>Similar results from CMS (W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, DY, top..)</a:t>
            </a:r>
            <a:endParaRPr lang="en-US" sz="1600" baseline="30000" dirty="0" smtClean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24535" y="2180667"/>
            <a:ext cx="232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ATLAS-CONF-2012-128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237817" y="3499389"/>
            <a:ext cx="501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S.Moch</a:t>
            </a: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Terascale</a:t>
            </a:r>
            <a:r>
              <a:rPr lang="en-US" dirty="0" smtClean="0"/>
              <a:t> Workshop (Hamburg, 3.12.12)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7649" y="4289077"/>
            <a:ext cx="93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=3GeV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72633" y="1016001"/>
            <a:ext cx="155437" cy="70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0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s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1037346"/>
            <a:ext cx="4216400" cy="5456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34" y="23940"/>
            <a:ext cx="7346250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- Di-Lepton Production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6" name="Picture 5" descr="r_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214" y="39919"/>
            <a:ext cx="2196956" cy="3481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0890" y="6392895"/>
            <a:ext cx="3329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Change of strange affects sea - UHE </a:t>
            </a:r>
            <a:r>
              <a:rPr lang="en-US" sz="1600" dirty="0" err="1" smtClean="0">
                <a:cs typeface="Baskerville"/>
              </a:rPr>
              <a:t>ν</a:t>
            </a:r>
            <a:endParaRPr lang="en-US" sz="16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672100"/>
            <a:ext cx="3086267" cy="285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653072"/>
            <a:ext cx="3659557" cy="3078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6211" y="1371761"/>
            <a:ext cx="1167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</a:t>
            </a:r>
          </a:p>
          <a:p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r>
              <a:rPr lang="en-US" dirty="0" smtClean="0"/>
              <a:t>(W,Z) data</a:t>
            </a:r>
          </a:p>
          <a:p>
            <a:r>
              <a:rPr lang="en-US" dirty="0"/>
              <a:t>c</a:t>
            </a:r>
            <a:r>
              <a:rPr lang="en-US" dirty="0" smtClean="0"/>
              <a:t>onstrain</a:t>
            </a:r>
          </a:p>
          <a:p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51967" y="2798128"/>
            <a:ext cx="332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ccording to the ATLAS data and</a:t>
            </a:r>
          </a:p>
          <a:p>
            <a:r>
              <a:rPr lang="en-US" dirty="0" smtClean="0"/>
              <a:t>HERA+ATLAS QCD analysis: s = d 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760052" y="4630161"/>
            <a:ext cx="178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 109(2012)012001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615333" y="1739672"/>
            <a:ext cx="1918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 D85 (2012) 072004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290029" y="4781347"/>
            <a:ext cx="1852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ATLAS-CONF-2012-159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3502" y="6232253"/>
            <a:ext cx="22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Very high precision required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or any constraint on PDFs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7518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6" y="799973"/>
            <a:ext cx="5656117" cy="501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72390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Density,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11" y="6283047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9" y="3154202"/>
            <a:ext cx="2266487" cy="17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222648"/>
            <a:ext cx="4633485" cy="5882853"/>
          </a:xfrm>
          <a:prstGeom prst="rect">
            <a:avLst/>
          </a:prstGeom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32701" y="193181"/>
            <a:ext cx="3194151" cy="5853983"/>
            <a:chOff x="0" y="15"/>
            <a:chExt cx="2040" cy="4781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40" y="15"/>
              <a:ext cx="104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002D99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972" y="6194778"/>
            <a:ext cx="8071039" cy="58477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Published 600 pages conceptual design report (CDR) written by 150 authors from </a:t>
            </a:r>
            <a:r>
              <a:rPr lang="en-US" sz="1600" dirty="0"/>
              <a:t>6</a:t>
            </a:r>
            <a:r>
              <a:rPr lang="en-US" sz="1600" dirty="0" smtClean="0"/>
              <a:t>0 Institutes.</a:t>
            </a:r>
          </a:p>
          <a:p>
            <a:r>
              <a:rPr lang="en-US" sz="1600" dirty="0" smtClean="0"/>
              <a:t>Reviewed by ECFA,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(long range plan), Referees invited by CERN. Published June 2012.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443" y="5129960"/>
            <a:ext cx="1390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accent2"/>
                </a:solidFill>
                <a:hlinkClick r:id="rId4"/>
              </a:rPr>
              <a:t>arXiv:1206.2913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1055" y="5808790"/>
            <a:ext cx="208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arXiv:1211.4831 and 5102</a:t>
            </a:r>
          </a:p>
        </p:txBody>
      </p:sp>
    </p:spTree>
    <p:extLst>
      <p:ext uri="{BB962C8B-B14F-4D97-AF65-F5344CB8AC3E}">
        <p14:creationId xmlns:p14="http://schemas.microsoft.com/office/powerpoint/2010/main" val="37411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26" y="1943100"/>
            <a:ext cx="3722874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787400"/>
            <a:ext cx="277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“Critical gravitational collapse”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943100"/>
            <a:ext cx="3670299" cy="370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787400"/>
            <a:ext cx="3588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“BFKL evolution and Saturation in DIS”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91" y="6049336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3421" y="6077466"/>
            <a:ext cx="35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5d tiny black holes and </a:t>
            </a:r>
            <a:r>
              <a:rPr lang="en-US" sz="1400" dirty="0" err="1" smtClean="0">
                <a:latin typeface="Baskerville"/>
                <a:cs typeface="Baskerville"/>
              </a:rPr>
              <a:t>perturbative</a:t>
            </a:r>
            <a:r>
              <a:rPr lang="en-US" sz="1400" dirty="0" smtClean="0">
                <a:latin typeface="Baskerville"/>
                <a:cs typeface="Baskerville"/>
              </a:rPr>
              <a:t> saturation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Talk by </a:t>
            </a:r>
            <a:r>
              <a:rPr lang="en-US" sz="1400" dirty="0" err="1" smtClean="0">
                <a:latin typeface="Baskerville"/>
                <a:cs typeface="Baskerville"/>
              </a:rPr>
              <a:t>A.S.Vera</a:t>
            </a:r>
            <a:r>
              <a:rPr lang="en-US" sz="1400" dirty="0" smtClean="0">
                <a:latin typeface="Baskerville"/>
                <a:cs typeface="Baskerville"/>
              </a:rPr>
              <a:t> at </a:t>
            </a:r>
            <a:r>
              <a:rPr lang="en-US" sz="1400" dirty="0" err="1" smtClean="0">
                <a:latin typeface="Baskerville"/>
                <a:cs typeface="Baskerville"/>
              </a:rPr>
              <a:t>LHeC</a:t>
            </a:r>
            <a:r>
              <a:rPr lang="en-US" sz="1400" dirty="0" smtClean="0">
                <a:latin typeface="Baskerville"/>
                <a:cs typeface="Baskerville"/>
              </a:rPr>
              <a:t> Workshop 2008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700" y="60892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Circles in a circle</a:t>
            </a:r>
          </a:p>
          <a:p>
            <a:r>
              <a:rPr lang="en-US" sz="1200" dirty="0">
                <a:latin typeface="Baskerville"/>
                <a:cs typeface="Baskerville"/>
              </a:rPr>
              <a:t>V. Kandinsky, 1923</a:t>
            </a:r>
          </a:p>
          <a:p>
            <a:r>
              <a:rPr lang="en-US" sz="1200" dirty="0">
                <a:latin typeface="Baskerville"/>
                <a:cs typeface="Baskerville"/>
              </a:rPr>
              <a:t>Philadelphia Museum of Art</a:t>
            </a:r>
          </a:p>
        </p:txBody>
      </p:sp>
    </p:spTree>
    <p:extLst>
      <p:ext uri="{BB962C8B-B14F-4D97-AF65-F5344CB8AC3E}">
        <p14:creationId xmlns:p14="http://schemas.microsoft.com/office/powerpoint/2010/main" val="271831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5" y="437444"/>
            <a:ext cx="8088032" cy="5178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65" y="5860368"/>
            <a:ext cx="8303838" cy="923330"/>
          </a:xfrm>
          <a:prstGeom prst="rect">
            <a:avLst/>
          </a:prstGeom>
          <a:solidFill>
            <a:srgbClr val="C79348">
              <a:alpha val="24000"/>
            </a:srgbClr>
          </a:solidFill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electron beam energy, L=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√s=1.3 </a:t>
            </a:r>
            <a:r>
              <a:rPr lang="en-US" dirty="0" err="1" smtClean="0"/>
              <a:t>TeV</a:t>
            </a:r>
            <a:r>
              <a:rPr lang="en-US" dirty="0" smtClean="0"/>
              <a:t>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max</a:t>
            </a:r>
            <a:r>
              <a:rPr lang="en-US" dirty="0" smtClean="0"/>
              <a:t>=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10</a:t>
            </a:r>
            <a:r>
              <a:rPr lang="en-US" baseline="30000" dirty="0" smtClean="0"/>
              <a:t>-6</a:t>
            </a:r>
            <a:r>
              <a:rPr lang="en-US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</a:t>
            </a:r>
            <a:r>
              <a:rPr lang="en-US" sz="1400" dirty="0" smtClean="0"/>
              <a:t>*</a:t>
            </a:r>
            <a:r>
              <a:rPr lang="en-US" dirty="0" smtClean="0"/>
              <a:t>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energy recovery)</a:t>
            </a:r>
          </a:p>
          <a:p>
            <a:r>
              <a:rPr lang="en-US" dirty="0" smtClean="0"/>
              <a:t>Ring-ring as fall back. New dipole magnets. “SAPHIRE” 4 pass 80 </a:t>
            </a:r>
            <a:r>
              <a:rPr lang="en-US" dirty="0" err="1" smtClean="0"/>
              <a:t>GeV</a:t>
            </a:r>
            <a:r>
              <a:rPr lang="en-US" dirty="0" smtClean="0"/>
              <a:t> option: </a:t>
            </a:r>
            <a:r>
              <a:rPr lang="en-US" dirty="0" err="1" smtClean="0"/>
              <a:t>γγ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919660"/>
            <a:ext cx="2438400" cy="89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1864177" cy="4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600" y="5374481"/>
            <a:ext cx="118375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228600" y="619985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Document" r:id="rId22" imgW="5486400" imgH="812800" progId="Word.Document.12">
                  <p:link updateAutomatic="1"/>
                </p:oleObj>
              </mc:Choice>
              <mc:Fallback>
                <p:oleObj name="Document" r:id="rId22" imgW="5486400" imgH="812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3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Document" r:id="rId22" imgW="774700" imgH="863600" progId="Word.Document.12">
                  <p:link updateAutomatic="1"/>
                </p:oleObj>
              </mc:Choice>
              <mc:Fallback>
                <p:oleObj name="Document" r:id="rId22" imgW="774700" imgH="863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0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60" y="142324"/>
            <a:ext cx="925904" cy="571018"/>
          </a:xfrm>
          <a:prstGeom prst="rect">
            <a:avLst/>
          </a:prstGeom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096000" y="1411288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81289"/>
              </p:ext>
            </p:extLst>
          </p:nvPr>
        </p:nvGraphicFramePr>
        <p:xfrm>
          <a:off x="6224812" y="4408338"/>
          <a:ext cx="2919188" cy="238579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59594"/>
                <a:gridCol w="1459594"/>
              </a:tblGrid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Source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[MW]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Cryogenics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linac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21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Linac</a:t>
                      </a:r>
                      <a:r>
                        <a:rPr lang="en-US" sz="1200" baseline="0" dirty="0" smtClean="0"/>
                        <a:t> grid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</a:t>
                      </a:r>
                      <a:r>
                        <a:rPr lang="en-US" sz="1200" baseline="0" dirty="0" smtClean="0"/>
                        <a:t>            </a:t>
                      </a:r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SR compensation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 RF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cryopower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2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Injector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6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 magnets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             78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49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59" y="296601"/>
            <a:ext cx="4267887" cy="7470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Parameters and Design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32"/>
            <a:ext cx="5310756" cy="4043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47" y="6238749"/>
            <a:ext cx="472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Designed for  synchronous </a:t>
            </a:r>
            <a:r>
              <a:rPr lang="en-US" b="1" dirty="0" err="1" smtClean="0"/>
              <a:t>ep</a:t>
            </a:r>
            <a:r>
              <a:rPr lang="en-US" b="1" dirty="0" smtClean="0"/>
              <a:t> and </a:t>
            </a:r>
            <a:r>
              <a:rPr lang="en-US" b="1" dirty="0" err="1" smtClean="0"/>
              <a:t>pp</a:t>
            </a:r>
            <a:r>
              <a:rPr lang="en-US" b="1" dirty="0" smtClean="0"/>
              <a:t> operation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32059" y="5829175"/>
            <a:ext cx="5051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Update of parameter table in view of H -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:1211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:5102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44" y="1217382"/>
            <a:ext cx="2879856" cy="2833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756" y="4453683"/>
            <a:ext cx="3526285" cy="1758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7201" y="400894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“Q1” SC 3-beam IR magnet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2418" y="6307482"/>
            <a:ext cx="277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>
                <a:sym typeface="Wingdings"/>
              </a:rPr>
              <a:t>3 beam spreader design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78344" y="397271"/>
            <a:ext cx="319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257 pages of technical design</a:t>
            </a:r>
          </a:p>
          <a:p>
            <a:r>
              <a:rPr lang="en-US" dirty="0" smtClean="0"/>
              <a:t>in the CDR arXiv:1206:2913, e.g.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089" y="-207433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High Precision DIS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2911" y="282222"/>
            <a:ext cx="77724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cs typeface="Avenir Heavy"/>
              </a:rPr>
              <a:t>High Precision DIS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3" y="1048456"/>
            <a:ext cx="8467726" cy="4059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8" y="5108223"/>
            <a:ext cx="4211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&gt;&gt; M</a:t>
            </a:r>
            <a:r>
              <a:rPr lang="en-US" sz="1600" baseline="-25000" dirty="0" smtClean="0"/>
              <a:t>Z,W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high luminosity, large acceptance</a:t>
            </a:r>
          </a:p>
          <a:p>
            <a:r>
              <a:rPr lang="en-US" sz="1600" dirty="0" smtClean="0"/>
              <a:t>Unprecedented precision in NC and CC</a:t>
            </a:r>
          </a:p>
          <a:p>
            <a:r>
              <a:rPr lang="en-US" sz="1600" dirty="0" smtClean="0"/>
              <a:t>Contact interactions probed to 50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 smtClean="0"/>
              <a:t>Scale dependence of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 left and right to LEP</a:t>
            </a:r>
          </a:p>
          <a:p>
            <a:endParaRPr lang="en-US" sz="1600" dirty="0"/>
          </a:p>
          <a:p>
            <a:r>
              <a:rPr lang="en-US" sz="1600" b="1" dirty="0" smtClean="0">
                <a:sym typeface="Wingdings"/>
              </a:rPr>
              <a:t> A renaissance of deep inelastic scattering 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4158" y="5148541"/>
            <a:ext cx="2908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Solving a 30 year old puzzle: </a:t>
            </a:r>
          </a:p>
          <a:p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small in DIS or high with jets?</a:t>
            </a:r>
          </a:p>
          <a:p>
            <a:r>
              <a:rPr lang="en-US" sz="1600" dirty="0" smtClean="0"/>
              <a:t>Per mille measurement accuracy</a:t>
            </a:r>
          </a:p>
          <a:p>
            <a:r>
              <a:rPr lang="en-US" sz="1600" dirty="0" smtClean="0"/>
              <a:t>Testing QCD lattice calculations </a:t>
            </a:r>
          </a:p>
          <a:p>
            <a:r>
              <a:rPr lang="en-US" sz="1600" dirty="0" smtClean="0"/>
              <a:t>Constraining GUT </a:t>
            </a:r>
            <a:r>
              <a:rPr lang="en-US" sz="1200" dirty="0" smtClean="0"/>
              <a:t>(CMSSM40.2.5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Charm mass to 3MeV,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</a:t>
            </a:r>
          </a:p>
        </p:txBody>
      </p:sp>
    </p:spTree>
    <p:extLst>
      <p:ext uri="{BB962C8B-B14F-4D97-AF65-F5344CB8AC3E}">
        <p14:creationId xmlns:p14="http://schemas.microsoft.com/office/powerpoint/2010/main" val="10204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Max Born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3014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Victor </a:t>
            </a:r>
            <a:r>
              <a:rPr lang="en-US" dirty="0" err="1"/>
              <a:t>Weisskopf</a:t>
            </a:r>
            <a:r>
              <a:rPr lang="en-US" dirty="0"/>
              <a:t> (1908-2002</a:t>
            </a:r>
            <a:r>
              <a:rPr lang="en-US" dirty="0" smtClean="0"/>
              <a:t>)  Maria </a:t>
            </a:r>
            <a:r>
              <a:rPr lang="en-US" dirty="0" err="1" smtClean="0"/>
              <a:t>Goeppert</a:t>
            </a:r>
            <a:r>
              <a:rPr lang="en-US" dirty="0" smtClean="0"/>
              <a:t> (1906-1972)  Max </a:t>
            </a:r>
            <a:r>
              <a:rPr lang="en-US" dirty="0"/>
              <a:t>Born (1882-1970) </a:t>
            </a:r>
          </a:p>
        </p:txBody>
      </p:sp>
      <p:pic>
        <p:nvPicPr>
          <p:cNvPr id="5" name="Picture 4" descr="Fahrradsze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04" y="274638"/>
            <a:ext cx="3966387" cy="56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2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885097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+mn-lt"/>
                <a:cs typeface="Avenir Heavy"/>
              </a:rPr>
              <a:t>Higgs and </a:t>
            </a:r>
            <a:r>
              <a:rPr lang="en-US" sz="3600" dirty="0" err="1" smtClean="0">
                <a:solidFill>
                  <a:srgbClr val="0000FF"/>
                </a:solidFill>
                <a:latin typeface="+mn-lt"/>
                <a:cs typeface="Avenir Heavy"/>
              </a:rPr>
              <a:t>LHeC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365" y="874931"/>
            <a:ext cx="7583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measurements of couplings </a:t>
            </a:r>
            <a:r>
              <a:rPr lang="en-US" sz="1600" b="1" dirty="0" smtClean="0"/>
              <a:t>in WW and ZZ production </a:t>
            </a:r>
            <a:r>
              <a:rPr lang="en-US" sz="1600" dirty="0" smtClean="0"/>
              <a:t>(CDR: bb study in CC) </a:t>
            </a:r>
          </a:p>
          <a:p>
            <a:r>
              <a:rPr lang="en-US" sz="1600" dirty="0" smtClean="0">
                <a:sym typeface="Wingdings"/>
              </a:rPr>
              <a:t>Measurement of CP properties (J</a:t>
            </a:r>
            <a:r>
              <a:rPr lang="en-US" sz="1600" baseline="30000" dirty="0" smtClean="0">
                <a:sym typeface="Wingdings"/>
              </a:rPr>
              <a:t>PC</a:t>
            </a:r>
            <a:r>
              <a:rPr lang="en-US" sz="1600" dirty="0" smtClean="0">
                <a:sym typeface="Wingdings"/>
              </a:rPr>
              <a:t>=0</a:t>
            </a:r>
            <a:r>
              <a:rPr lang="en-US" sz="1600" baseline="30000" dirty="0" smtClean="0">
                <a:sym typeface="Wingdings"/>
              </a:rPr>
              <a:t>++ </a:t>
            </a:r>
            <a:r>
              <a:rPr lang="en-US" sz="1600" dirty="0" smtClean="0">
                <a:sym typeface="Wingdings"/>
              </a:rPr>
              <a:t>in SM; MSSM has 2  CP-even and 1 CP-odd states)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365" y="1607036"/>
            <a:ext cx="3001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First </a:t>
            </a:r>
            <a:r>
              <a:rPr lang="en-US" sz="1400" dirty="0" err="1" smtClean="0"/>
              <a:t>LHeC</a:t>
            </a:r>
            <a:r>
              <a:rPr lang="en-US" sz="1400" dirty="0" smtClean="0"/>
              <a:t> Higgs study:  WW </a:t>
            </a:r>
            <a:r>
              <a:rPr lang="en-US" sz="1200" dirty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 H </a:t>
            </a:r>
            <a:r>
              <a:rPr lang="en-US" sz="1200" dirty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bb</a:t>
            </a:r>
            <a:endParaRPr lang="en-US" sz="1400" dirty="0"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186" y="2521856"/>
            <a:ext cx="3217304" cy="3182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704" y="2189213"/>
            <a:ext cx="3115786" cy="300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911" y="1916763"/>
            <a:ext cx="3218449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PGS for detector, cut based analysis,</a:t>
            </a:r>
          </a:p>
          <a:p>
            <a:r>
              <a:rPr lang="en-US" sz="1600" dirty="0" smtClean="0"/>
              <a:t>S/B =1, 500 H-bb events for 100fb</a:t>
            </a:r>
            <a:r>
              <a:rPr lang="en-US" sz="1600" baseline="30000" dirty="0" smtClean="0"/>
              <a:t>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 smtClean="0"/>
              <a:t>2-3% H-bb coupling precision</a:t>
            </a:r>
          </a:p>
          <a:p>
            <a:endParaRPr lang="en-US" sz="1600" dirty="0"/>
          </a:p>
          <a:p>
            <a:r>
              <a:rPr lang="en-US" sz="1600" dirty="0"/>
              <a:t>t</a:t>
            </a:r>
            <a:r>
              <a:rPr lang="en-US" sz="1600" dirty="0" smtClean="0"/>
              <a:t>hy corrections small</a:t>
            </a:r>
            <a:r>
              <a:rPr lang="en-US" sz="1600" dirty="0"/>
              <a:t>: </a:t>
            </a:r>
            <a:endParaRPr lang="en-US" sz="1600" dirty="0" smtClean="0"/>
          </a:p>
          <a:p>
            <a:r>
              <a:rPr lang="en-US" sz="1400" dirty="0" err="1" smtClean="0"/>
              <a:t>J.Blümlein</a:t>
            </a:r>
            <a:r>
              <a:rPr lang="en-US" sz="1400" dirty="0" smtClean="0"/>
              <a:t> et al, NP B395(1993)35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3786" y="6368143"/>
            <a:ext cx="853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With high luminosity the </a:t>
            </a:r>
            <a:r>
              <a:rPr lang="en-US" sz="1400" b="1" dirty="0" err="1" smtClean="0">
                <a:solidFill>
                  <a:srgbClr val="0000FF"/>
                </a:solidFill>
              </a:rPr>
              <a:t>LHeC</a:t>
            </a:r>
            <a:r>
              <a:rPr lang="en-US" sz="1400" b="1" dirty="0" smtClean="0">
                <a:solidFill>
                  <a:srgbClr val="0000FF"/>
                </a:solidFill>
              </a:rPr>
              <a:t> has a huge potential for precision Higgs physics, which is being further evaluated.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7358" y="5720440"/>
            <a:ext cx="3903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ICHEP12: J Campbell: ultimate limitation of</a:t>
            </a:r>
          </a:p>
          <a:p>
            <a:r>
              <a:rPr lang="en-US" sz="1600" dirty="0" smtClean="0"/>
              <a:t>Higgs measurements from LHC by PDFs/QCD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454949" y="592639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1" y="3638784"/>
            <a:ext cx="3291064" cy="26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8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" y="282015"/>
            <a:ext cx="7050189" cy="6375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0335" y="295388"/>
            <a:ext cx="1721032" cy="590931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LHeC</a:t>
            </a:r>
            <a:r>
              <a:rPr lang="en-US" dirty="0" smtClean="0"/>
              <a:t> Higgs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mass</a:t>
            </a:r>
          </a:p>
          <a:p>
            <a:r>
              <a:rPr lang="en-US" dirty="0" smtClean="0"/>
              <a:t>sensitivity..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–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PRECISION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dirty="0" smtClean="0">
                <a:solidFill>
                  <a:srgbClr val="0000FF"/>
                </a:solidFill>
              </a:rPr>
              <a:t>(H)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581" y="6060726"/>
            <a:ext cx="6234300" cy="596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580" y="6327408"/>
            <a:ext cx="38989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13" y="6288276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production (</a:t>
            </a:r>
            <a:r>
              <a:rPr lang="en-US" dirty="0" err="1" smtClean="0"/>
              <a:t>gg</a:t>
            </a:r>
            <a:r>
              <a:rPr lang="en-US" dirty="0" smtClean="0"/>
              <a:t>) at the LHC 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06807" y="522180"/>
            <a:ext cx="222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Calculated for scale of M</a:t>
            </a:r>
            <a:r>
              <a:rPr lang="en-US" sz="1400" baseline="-250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/2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7" y="477263"/>
            <a:ext cx="7029954" cy="788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Searching for High Mass SUSY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84" y="5350054"/>
            <a:ext cx="7511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high energy and luminosity, the LHC search range will be extended to high masses,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p to 4-5 </a:t>
            </a:r>
            <a:r>
              <a:rPr lang="en-US" sz="1600" dirty="0" err="1" smtClean="0"/>
              <a:t>TeV</a:t>
            </a:r>
            <a:r>
              <a:rPr lang="en-US" sz="1600" dirty="0" smtClean="0"/>
              <a:t> in pair production, and PDF uncertainties come in ~ 1/(1-x).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27" y="262467"/>
            <a:ext cx="1327116" cy="1003300"/>
          </a:xfrm>
          <a:prstGeom prst="rect">
            <a:avLst/>
          </a:prstGeom>
        </p:spPr>
      </p:pic>
      <p:pic>
        <p:nvPicPr>
          <p:cNvPr id="5" name="Picture 4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9" y="1425223"/>
            <a:ext cx="4317769" cy="338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7" y="1549900"/>
            <a:ext cx="4650874" cy="335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4751" y="4905080"/>
            <a:ext cx="1831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LHeC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1211.5102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3884" y="4905080"/>
            <a:ext cx="378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 October 2012 “Physics at High Luminosity”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312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97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Gluon Saturation at Low x?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807260"/>
            <a:ext cx="3486128" cy="26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0" y="3450964"/>
            <a:ext cx="3495360" cy="242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14" y="863056"/>
            <a:ext cx="3266298" cy="5189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0881" y="1374209"/>
            <a:ext cx="55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4373D5"/>
                </a:solidFill>
              </a:rPr>
              <a:t>H1</a:t>
            </a:r>
            <a:endParaRPr lang="en-US" sz="1400" dirty="0">
              <a:solidFill>
                <a:srgbClr val="4373D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066" y="5910039"/>
            <a:ext cx="7100622" cy="584776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Gluon measurement down to x=10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, </a:t>
            </a:r>
            <a:r>
              <a:rPr lang="en-US" sz="1600" b="1" dirty="0" smtClean="0"/>
              <a:t>Saturation or no saturation </a:t>
            </a:r>
            <a:r>
              <a:rPr lang="en-US" sz="1600" dirty="0" smtClean="0"/>
              <a:t>(F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precise 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Non-linear evolution equations?  Relations to string theory, and </a:t>
            </a:r>
            <a:r>
              <a:rPr lang="en-US" sz="1600" b="1" dirty="0" smtClean="0"/>
              <a:t>SUSY at ~10 </a:t>
            </a:r>
            <a:r>
              <a:rPr lang="en-US" sz="1600" b="1" dirty="0" err="1" smtClean="0"/>
              <a:t>TeV</a:t>
            </a:r>
            <a:r>
              <a:rPr lang="en-US" sz="1600" dirty="0" smtClean="0"/>
              <a:t>?   </a:t>
            </a:r>
            <a:endParaRPr lang="en-US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700647" y="6474246"/>
            <a:ext cx="375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H.Kowalski</a:t>
            </a:r>
            <a:r>
              <a:rPr lang="en-US" sz="1400" dirty="0" smtClean="0"/>
              <a:t>, </a:t>
            </a:r>
            <a:r>
              <a:rPr lang="en-US" sz="1400" dirty="0" err="1" smtClean="0"/>
              <a:t>L.Lipatov</a:t>
            </a:r>
            <a:r>
              <a:rPr lang="en-US" sz="1400" dirty="0" smtClean="0"/>
              <a:t>, </a:t>
            </a:r>
            <a:r>
              <a:rPr lang="en-US" sz="1400" dirty="0" err="1" smtClean="0"/>
              <a:t>D.Ross</a:t>
            </a:r>
            <a:r>
              <a:rPr lang="en-US" sz="1400" dirty="0" smtClean="0"/>
              <a:t>, arXiv:1205.6713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338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Longitudinal Structure Function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57" y="823873"/>
            <a:ext cx="6339871" cy="4271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9" y="4765704"/>
            <a:ext cx="84557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Two F</a:t>
            </a:r>
            <a:r>
              <a:rPr lang="en-US" sz="1400" baseline="-25000" dirty="0" smtClean="0"/>
              <a:t>L</a:t>
            </a:r>
            <a:r>
              <a:rPr lang="en-US" sz="1400" dirty="0" smtClean="0"/>
              <a:t> papers of H1:  PLB665</a:t>
            </a:r>
            <a:r>
              <a:rPr lang="en-US" sz="1400" dirty="0"/>
              <a:t>(2008)139 </a:t>
            </a:r>
            <a:r>
              <a:rPr lang="en-US" sz="1400" dirty="0" smtClean="0"/>
              <a:t> and  </a:t>
            </a:r>
            <a:r>
              <a:rPr lang="en-US" sz="1400" dirty="0"/>
              <a:t>EPJ C71(2011)</a:t>
            </a:r>
            <a:r>
              <a:rPr lang="en-US" sz="1400" dirty="0" smtClean="0"/>
              <a:t>1579</a:t>
            </a:r>
          </a:p>
          <a:p>
            <a:endParaRPr lang="en-US" dirty="0"/>
          </a:p>
          <a:p>
            <a:r>
              <a:rPr lang="en-US" dirty="0" smtClean="0"/>
              <a:t>Data taken in 2007 before termination of HERA.</a:t>
            </a:r>
          </a:p>
          <a:p>
            <a:r>
              <a:rPr lang="en-US" dirty="0" smtClean="0"/>
              <a:t>Low Q</a:t>
            </a:r>
            <a:r>
              <a:rPr lang="en-US" baseline="30000" dirty="0" smtClean="0"/>
              <a:t>2</a:t>
            </a:r>
            <a:r>
              <a:rPr lang="en-US" dirty="0" smtClean="0"/>
              <a:t> accessed with Backward Silicon Tracker (1992-2007), 20 years on F</a:t>
            </a:r>
            <a:r>
              <a:rPr lang="en-US" baseline="-25000" dirty="0" smtClean="0"/>
              <a:t>L</a:t>
            </a:r>
            <a:r>
              <a:rPr lang="en-US" dirty="0" smtClean="0"/>
              <a:t> …</a:t>
            </a:r>
            <a:endParaRPr lang="en-US" baseline="-25000" dirty="0" smtClean="0"/>
          </a:p>
          <a:p>
            <a:r>
              <a:rPr lang="en-US" dirty="0" smtClean="0"/>
              <a:t> </a:t>
            </a:r>
          </a:p>
          <a:p>
            <a:r>
              <a:rPr lang="en-US" sz="1600" dirty="0" err="1" smtClean="0"/>
              <a:t>H.Lippold</a:t>
            </a:r>
            <a:r>
              <a:rPr lang="en-US" sz="1600" dirty="0" smtClean="0"/>
              <a:t>, </a:t>
            </a:r>
            <a:r>
              <a:rPr lang="en-US" sz="1600" dirty="0" err="1" smtClean="0"/>
              <a:t>A.Meissner</a:t>
            </a:r>
            <a:r>
              <a:rPr lang="en-US" sz="1600" dirty="0" smtClean="0"/>
              <a:t>, </a:t>
            </a:r>
            <a:r>
              <a:rPr lang="en-US" sz="1600" dirty="0" err="1" smtClean="0"/>
              <a:t>W.Lange</a:t>
            </a:r>
            <a:r>
              <a:rPr lang="en-US" sz="1600" dirty="0" smtClean="0"/>
              <a:t>, </a:t>
            </a:r>
            <a:r>
              <a:rPr lang="en-US" sz="1600" dirty="0" err="1" smtClean="0"/>
              <a:t>U.Harder</a:t>
            </a:r>
            <a:r>
              <a:rPr lang="en-US" sz="1600" dirty="0" smtClean="0"/>
              <a:t>, </a:t>
            </a:r>
            <a:r>
              <a:rPr lang="en-US" sz="1600" dirty="0" err="1" smtClean="0"/>
              <a:t>H.Henschel</a:t>
            </a:r>
            <a:r>
              <a:rPr lang="en-US" sz="1600" dirty="0" smtClean="0"/>
              <a:t> </a:t>
            </a:r>
            <a:r>
              <a:rPr lang="en-US" sz="1600" dirty="0" smtClean="0"/>
              <a:t>+ I. </a:t>
            </a:r>
            <a:r>
              <a:rPr lang="en-US" sz="1600" dirty="0" err="1" smtClean="0"/>
              <a:t>Tsurin</a:t>
            </a:r>
            <a:r>
              <a:rPr lang="en-US" sz="1600" dirty="0"/>
              <a:t> </a:t>
            </a:r>
            <a:r>
              <a:rPr lang="en-US" sz="1600" dirty="0" smtClean="0"/>
              <a:t>et al.      Thanks to DESY+H1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2829" y="4460595"/>
            <a:ext cx="1390124" cy="923330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dirty="0" smtClean="0"/>
              <a:t> provides</a:t>
            </a:r>
          </a:p>
          <a:p>
            <a:r>
              <a:rPr lang="en-US" dirty="0"/>
              <a:t>i</a:t>
            </a:r>
            <a:r>
              <a:rPr lang="en-US" dirty="0" smtClean="0"/>
              <a:t>ndependent</a:t>
            </a:r>
          </a:p>
          <a:p>
            <a:r>
              <a:rPr lang="en-US" dirty="0"/>
              <a:t>t</a:t>
            </a:r>
            <a:r>
              <a:rPr lang="en-US" dirty="0" smtClean="0"/>
              <a:t>est of QCD </a:t>
            </a:r>
          </a:p>
        </p:txBody>
      </p:sp>
    </p:spTree>
    <p:extLst>
      <p:ext uri="{BB962C8B-B14F-4D97-AF65-F5344CB8AC3E}">
        <p14:creationId xmlns:p14="http://schemas.microsoft.com/office/powerpoint/2010/main" val="352691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911" y="5214840"/>
            <a:ext cx="5052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3-4 orders of magnitude extension of </a:t>
            </a:r>
            <a:r>
              <a:rPr lang="en-US" sz="1600" b="1" dirty="0" err="1" smtClean="0"/>
              <a:t>lA</a:t>
            </a:r>
            <a:r>
              <a:rPr lang="en-US" sz="1600" b="1" dirty="0" smtClean="0"/>
              <a:t> kinematic range</a:t>
            </a:r>
          </a:p>
          <a:p>
            <a:endParaRPr lang="en-US" sz="1600" b="1" dirty="0" smtClean="0"/>
          </a:p>
          <a:p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  <a:endParaRPr lang="en-US" sz="1600" dirty="0" smtClean="0"/>
          </a:p>
          <a:p>
            <a:r>
              <a:rPr lang="en-US" sz="1600" dirty="0" smtClean="0"/>
              <a:t>(bb limit, saturation, </a:t>
            </a:r>
            <a:r>
              <a:rPr lang="en-US" sz="1600" dirty="0" err="1" smtClean="0"/>
              <a:t>deconfinement</a:t>
            </a:r>
            <a:r>
              <a:rPr lang="en-US" sz="1600" dirty="0" smtClean="0"/>
              <a:t>, </a:t>
            </a:r>
            <a:r>
              <a:rPr lang="en-US" sz="1600" dirty="0" err="1" smtClean="0"/>
              <a:t>hadronisation,QGP</a:t>
            </a:r>
            <a:r>
              <a:rPr lang="en-US" sz="1600" dirty="0" smtClean="0"/>
              <a:t>..)</a:t>
            </a:r>
          </a:p>
          <a:p>
            <a:r>
              <a:rPr lang="en-US" sz="1600" dirty="0" smtClean="0"/>
              <a:t>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 - </a:t>
            </a:r>
            <a:r>
              <a:rPr lang="en-US" sz="1600" b="1" dirty="0" smtClean="0"/>
              <a:t>Deuterons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1" y="872695"/>
            <a:ext cx="4828175" cy="4287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652"/>
            <a:ext cx="7772400" cy="653181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as an electron-ion collider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873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/>
              <a:t>K</a:t>
            </a:r>
            <a:r>
              <a:rPr lang="en-US" sz="3200" dirty="0" smtClean="0"/>
              <a:t>ey developments for the </a:t>
            </a:r>
            <a:r>
              <a:rPr lang="en-US" sz="3200" dirty="0" err="1" smtClean="0"/>
              <a:t>LHeC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70" y="2628281"/>
            <a:ext cx="4186064" cy="267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6" y="1662331"/>
            <a:ext cx="4130127" cy="2494763"/>
          </a:xfrm>
          <a:prstGeom prst="rect">
            <a:avLst/>
          </a:prstGeom>
          <a:ln>
            <a:solidFill>
              <a:srgbClr val="C7934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7957" y="4968570"/>
            <a:ext cx="3121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Q cavity, </a:t>
            </a:r>
          </a:p>
          <a:p>
            <a:r>
              <a:rPr lang="en-US" dirty="0" smtClean="0"/>
              <a:t>Prototype of Q1</a:t>
            </a:r>
            <a:endParaRPr lang="en-US" dirty="0"/>
          </a:p>
          <a:p>
            <a:r>
              <a:rPr lang="en-US" dirty="0" smtClean="0"/>
              <a:t>Beam Dynamics (ATS, HL-LHC..)</a:t>
            </a:r>
            <a:endParaRPr lang="en-US" dirty="0"/>
          </a:p>
          <a:p>
            <a:r>
              <a:rPr lang="en-US" dirty="0" smtClean="0"/>
              <a:t>Interaction Region 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1001" y="1228284"/>
            <a:ext cx="3637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studies in view of LHC results</a:t>
            </a:r>
          </a:p>
          <a:p>
            <a:r>
              <a:rPr lang="en-US" dirty="0" smtClean="0"/>
              <a:t>(LPCC day on </a:t>
            </a:r>
            <a:r>
              <a:rPr lang="en-US" dirty="0" err="1" smtClean="0"/>
              <a:t>LHeC</a:t>
            </a:r>
            <a:r>
              <a:rPr lang="en-US" dirty="0" smtClean="0"/>
              <a:t> 18.4.2013).</a:t>
            </a:r>
          </a:p>
          <a:p>
            <a:r>
              <a:rPr lang="en-US" dirty="0" smtClean="0"/>
              <a:t>Higgs and high luminosity, top, 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1001" y="5619925"/>
            <a:ext cx="388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Further development of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eA</a:t>
            </a:r>
            <a:r>
              <a:rPr lang="en-US" dirty="0" smtClean="0"/>
              <a:t> detector</a:t>
            </a:r>
          </a:p>
          <a:p>
            <a:r>
              <a:rPr lang="en-US" dirty="0" smtClean="0"/>
              <a:t>(forward tracking, GEANT5 simulation..)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030" y="4186757"/>
            <a:ext cx="43139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R.Calaga</a:t>
            </a:r>
            <a:r>
              <a:rPr lang="en-US" sz="1400" dirty="0" smtClean="0"/>
              <a:t>, </a:t>
            </a:r>
            <a:r>
              <a:rPr lang="en-US" sz="1400" dirty="0" err="1" smtClean="0"/>
              <a:t>E.Ciapala</a:t>
            </a:r>
            <a:r>
              <a:rPr lang="en-US" sz="1400" dirty="0" smtClean="0"/>
              <a:t>, </a:t>
            </a:r>
            <a:r>
              <a:rPr lang="en-US" sz="1400" dirty="0" err="1" smtClean="0"/>
              <a:t>E.Jensen</a:t>
            </a:r>
            <a:r>
              <a:rPr lang="en-US" sz="1400" dirty="0" smtClean="0"/>
              <a:t>,  LHeC-Note-2012-005 ACC</a:t>
            </a:r>
          </a:p>
          <a:p>
            <a:endParaRPr lang="en-US" sz="1400" dirty="0"/>
          </a:p>
          <a:p>
            <a:r>
              <a:rPr lang="en-US" sz="1400" dirty="0" smtClean="0"/>
              <a:t>Collaboration with </a:t>
            </a:r>
            <a:r>
              <a:rPr lang="en-US" sz="1400" dirty="0" err="1" smtClean="0"/>
              <a:t>AsTEC</a:t>
            </a:r>
            <a:r>
              <a:rPr lang="en-US" sz="1400" dirty="0" smtClean="0"/>
              <a:t>, </a:t>
            </a:r>
            <a:r>
              <a:rPr lang="en-US" sz="1400" dirty="0" err="1" smtClean="0"/>
              <a:t>Jlab</a:t>
            </a:r>
            <a:r>
              <a:rPr lang="en-US" sz="1400" dirty="0" smtClean="0"/>
              <a:t>, Mainz, BNL, Novosibirsk..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71714" y="1228284"/>
            <a:ext cx="305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ERL Test Facility at CERN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376677"/>
            <a:ext cx="740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..Decision on the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realization in a few years, after 2015 (13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TeV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data)..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41" y="5975380"/>
            <a:ext cx="8638049" cy="646331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provides the only, single opportunity to develop DIS as part of HEP for decades, enriching the LHC physics…       “it would be a waste not to use it” (</a:t>
            </a:r>
            <a:r>
              <a:rPr lang="en-US" dirty="0" err="1" smtClean="0"/>
              <a:t>G.Altarelli</a:t>
            </a:r>
            <a:r>
              <a:rPr lang="en-US" dirty="0" smtClean="0"/>
              <a:t>, 2008)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78" y="180139"/>
            <a:ext cx="6764914" cy="56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1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</a:rPr>
              <a:t>coz</a:t>
            </a:r>
            <a:endParaRPr lang="en-US" sz="3200"/>
          </a:p>
        </p:txBody>
      </p:sp>
      <p:cxnSp>
        <p:nvCxnSpPr>
          <p:cNvPr id="60419" name="AutoShape 3"/>
          <p:cNvCxnSpPr>
            <a:cxnSpLocks noChangeShapeType="1"/>
          </p:cNvCxnSpPr>
          <p:nvPr/>
        </p:nvCxnSpPr>
        <p:spPr bwMode="auto">
          <a:xfrm flipH="1">
            <a:off x="2838450" y="998538"/>
            <a:ext cx="395288" cy="6858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982788" y="3063875"/>
            <a:ext cx="306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buFontTx/>
              <a:buChar char=" "/>
            </a:pPr>
            <a:endParaRPr lang="de-DE" sz="32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092950" y="1341438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de-DE" sz="1800">
              <a:solidFill>
                <a:srgbClr val="008000"/>
              </a:solidFill>
              <a:latin typeface="Comic Sans MS" charset="0"/>
            </a:endParaRPr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816549"/>
              </p:ext>
            </p:extLst>
          </p:nvPr>
        </p:nvGraphicFramePr>
        <p:xfrm>
          <a:off x="0" y="-52388"/>
          <a:ext cx="9144000" cy="691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Photo Editor Photo" r:id="rId4" imgW="13603599" imgH="9450119" progId="MSPhotoEd.3">
                  <p:embed/>
                </p:oleObj>
              </mc:Choice>
              <mc:Fallback>
                <p:oleObj name="Photo Editor Photo" r:id="rId4" imgW="13603599" imgH="94501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2388"/>
                        <a:ext cx="9144000" cy="691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1052" y="28856"/>
            <a:ext cx="3199213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PhD Students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Uta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Stoesslein</a:t>
            </a:r>
            <a:r>
              <a:rPr lang="en-US" sz="1600" dirty="0" smtClean="0">
                <a:solidFill>
                  <a:schemeClr val="bg1"/>
                </a:solidFill>
              </a:rPr>
              <a:t> – first F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and </a:t>
            </a:r>
            <a:r>
              <a:rPr lang="en-US" sz="1600" dirty="0" err="1" smtClean="0">
                <a:solidFill>
                  <a:schemeClr val="bg1"/>
                </a:solidFill>
              </a:rPr>
              <a:t>xg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Sasha </a:t>
            </a:r>
            <a:r>
              <a:rPr lang="en-US" sz="1600" dirty="0" err="1" smtClean="0">
                <a:solidFill>
                  <a:schemeClr val="bg1"/>
                </a:solidFill>
              </a:rPr>
              <a:t>Glazov</a:t>
            </a:r>
            <a:r>
              <a:rPr lang="en-US" sz="1600" dirty="0" smtClean="0">
                <a:solidFill>
                  <a:schemeClr val="bg1"/>
                </a:solidFill>
              </a:rPr>
              <a:t> – first precise F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Rainer </a:t>
            </a:r>
            <a:r>
              <a:rPr lang="en-US" sz="1600" dirty="0" err="1" smtClean="0">
                <a:solidFill>
                  <a:schemeClr val="bg1"/>
                </a:solidFill>
              </a:rPr>
              <a:t>Wallny</a:t>
            </a:r>
            <a:r>
              <a:rPr lang="en-US" sz="1600" dirty="0" smtClean="0">
                <a:solidFill>
                  <a:schemeClr val="bg1"/>
                </a:solidFill>
              </a:rPr>
              <a:t> – alphas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Doris Eckstein – BST momentum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Tomas </a:t>
            </a:r>
            <a:r>
              <a:rPr lang="en-US" sz="1600" dirty="0" err="1" smtClean="0">
                <a:solidFill>
                  <a:schemeClr val="bg1"/>
                </a:solidFill>
              </a:rPr>
              <a:t>Lastovicka</a:t>
            </a:r>
            <a:r>
              <a:rPr lang="en-US" sz="1600" dirty="0" smtClean="0">
                <a:solidFill>
                  <a:schemeClr val="bg1"/>
                </a:solidFill>
              </a:rPr>
              <a:t> – self similarity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Ilya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Tsurin</a:t>
            </a:r>
            <a:r>
              <a:rPr lang="en-US" sz="1600" dirty="0" smtClean="0">
                <a:solidFill>
                  <a:schemeClr val="bg1"/>
                </a:solidFill>
              </a:rPr>
              <a:t> – BST electronics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Jan </a:t>
            </a:r>
            <a:r>
              <a:rPr lang="en-US" sz="1600" dirty="0" err="1" smtClean="0">
                <a:solidFill>
                  <a:schemeClr val="bg1"/>
                </a:solidFill>
              </a:rPr>
              <a:t>Kretzschmar</a:t>
            </a:r>
            <a:r>
              <a:rPr lang="en-US" sz="1600" dirty="0" smtClean="0">
                <a:solidFill>
                  <a:schemeClr val="bg1"/>
                </a:solidFill>
              </a:rPr>
              <a:t> – most precise F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…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Zeuthen H1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Hartmut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Baerwolff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Johannes </a:t>
            </a:r>
            <a:r>
              <a:rPr lang="en-US" sz="1600" dirty="0" err="1" smtClean="0">
                <a:solidFill>
                  <a:schemeClr val="bg1"/>
                </a:solidFill>
              </a:rPr>
              <a:t>Blümlein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Ulrich </a:t>
            </a:r>
            <a:r>
              <a:rPr lang="en-US" sz="1600" dirty="0" err="1" smtClean="0">
                <a:solidFill>
                  <a:schemeClr val="bg1"/>
                </a:solidFill>
              </a:rPr>
              <a:t>Gensch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Helmut Kaufmann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Peter </a:t>
            </a:r>
            <a:r>
              <a:rPr lang="en-US" sz="1600" dirty="0" err="1" smtClean="0">
                <a:solidFill>
                  <a:schemeClr val="bg1"/>
                </a:solidFill>
              </a:rPr>
              <a:t>Kostka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Thomas </a:t>
            </a:r>
            <a:r>
              <a:rPr lang="en-US" sz="1600" dirty="0" err="1" smtClean="0">
                <a:solidFill>
                  <a:schemeClr val="bg1"/>
                </a:solidFill>
              </a:rPr>
              <a:t>Naumann</a:t>
            </a:r>
            <a:r>
              <a:rPr lang="en-US" sz="1600" dirty="0" smtClean="0">
                <a:solidFill>
                  <a:schemeClr val="bg1"/>
                </a:solidFill>
              </a:rPr>
              <a:t> ..</a:t>
            </a:r>
          </a:p>
          <a:p>
            <a:r>
              <a:rPr lang="en-US" sz="1600" b="1" dirty="0" smtClean="0"/>
              <a:t>BCDMS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Dima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Bardin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Alberto </a:t>
            </a:r>
            <a:r>
              <a:rPr lang="en-US" sz="1600" dirty="0" err="1" smtClean="0">
                <a:solidFill>
                  <a:schemeClr val="bg1"/>
                </a:solidFill>
              </a:rPr>
              <a:t>Benvenuti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Ticiano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Camporesi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Igor </a:t>
            </a:r>
            <a:r>
              <a:rPr lang="en-US" sz="1600" dirty="0" err="1" smtClean="0">
                <a:solidFill>
                  <a:schemeClr val="bg1"/>
                </a:solidFill>
              </a:rPr>
              <a:t>Golutvin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Francesco </a:t>
            </a:r>
            <a:r>
              <a:rPr lang="en-US" sz="1600" dirty="0" err="1" smtClean="0">
                <a:solidFill>
                  <a:schemeClr val="bg1"/>
                </a:solidFill>
              </a:rPr>
              <a:t>Navarria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Jim </a:t>
            </a:r>
            <a:r>
              <a:rPr lang="en-US" sz="1600" dirty="0" err="1" smtClean="0">
                <a:solidFill>
                  <a:schemeClr val="bg1"/>
                </a:solidFill>
              </a:rPr>
              <a:t>Pilcher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Tord</a:t>
            </a:r>
            <a:r>
              <a:rPr lang="en-US" sz="1600" dirty="0" smtClean="0">
                <a:solidFill>
                  <a:schemeClr val="bg1"/>
                </a:solidFill>
              </a:rPr>
              <a:t> Riemann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Igor </a:t>
            </a:r>
            <a:r>
              <a:rPr lang="en-US" sz="1600" dirty="0" err="1" smtClean="0">
                <a:solidFill>
                  <a:schemeClr val="bg1"/>
                </a:solidFill>
              </a:rPr>
              <a:t>Savin</a:t>
            </a:r>
            <a:r>
              <a:rPr lang="en-US" sz="1600" dirty="0" smtClean="0">
                <a:solidFill>
                  <a:schemeClr val="bg1"/>
                </a:solidFill>
              </a:rPr>
              <a:t> ..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L3</a:t>
            </a:r>
            <a:r>
              <a:rPr lang="en-US" sz="1600" dirty="0" smtClean="0">
                <a:solidFill>
                  <a:schemeClr val="bg1"/>
                </a:solidFill>
              </a:rPr>
              <a:t>: Hans Hofer, Rudolph </a:t>
            </a:r>
            <a:r>
              <a:rPr lang="en-US" sz="1600" dirty="0" err="1" smtClean="0">
                <a:solidFill>
                  <a:schemeClr val="bg1"/>
                </a:solidFill>
              </a:rPr>
              <a:t>Leiste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Martin Pohl, </a:t>
            </a:r>
            <a:r>
              <a:rPr lang="en-US" sz="1600" dirty="0" err="1" smtClean="0">
                <a:solidFill>
                  <a:schemeClr val="bg1"/>
                </a:solidFill>
              </a:rPr>
              <a:t>Bolek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Wieslouch</a:t>
            </a:r>
            <a:r>
              <a:rPr lang="en-US" dirty="0" smtClean="0">
                <a:solidFill>
                  <a:schemeClr val="bg1"/>
                </a:solidFill>
              </a:rPr>
              <a:t>..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9677" y="30403"/>
            <a:ext cx="2460229" cy="6771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H1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Alexey </a:t>
            </a:r>
            <a:r>
              <a:rPr lang="en-US" sz="1600" dirty="0" err="1">
                <a:solidFill>
                  <a:srgbClr val="FFFFFF"/>
                </a:solidFill>
              </a:rPr>
              <a:t>B</a:t>
            </a:r>
            <a:r>
              <a:rPr lang="en-US" sz="1600" dirty="0" err="1" smtClean="0">
                <a:solidFill>
                  <a:srgbClr val="FFFFFF"/>
                </a:solidFill>
              </a:rPr>
              <a:t>abaev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Vladimir </a:t>
            </a:r>
            <a:r>
              <a:rPr lang="en-US" sz="1600" dirty="0" err="1" smtClean="0">
                <a:solidFill>
                  <a:srgbClr val="FFFFFF"/>
                </a:solidFill>
              </a:rPr>
              <a:t>Chekelyan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Jochen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Bürger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John </a:t>
            </a:r>
            <a:r>
              <a:rPr lang="en-US" sz="1600" dirty="0" err="1" smtClean="0">
                <a:solidFill>
                  <a:srgbClr val="FFFFFF"/>
                </a:solidFill>
              </a:rPr>
              <a:t>Dainton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Franz </a:t>
            </a:r>
            <a:r>
              <a:rPr lang="en-US" sz="1600" dirty="0" err="1" smtClean="0">
                <a:solidFill>
                  <a:srgbClr val="FFFFFF"/>
                </a:solidFill>
              </a:rPr>
              <a:t>Eisele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Joel </a:t>
            </a:r>
            <a:r>
              <a:rPr lang="en-US" sz="1600" dirty="0" err="1" smtClean="0">
                <a:solidFill>
                  <a:srgbClr val="FFFFFF"/>
                </a:solidFill>
              </a:rPr>
              <a:t>Feltesse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Karsten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Gadow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Tim </a:t>
            </a:r>
            <a:r>
              <a:rPr lang="en-US" sz="1600" dirty="0" err="1" smtClean="0">
                <a:solidFill>
                  <a:srgbClr val="FFFFFF"/>
                </a:solidFill>
              </a:rPr>
              <a:t>Greenshaw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Carsten</a:t>
            </a:r>
            <a:r>
              <a:rPr lang="en-US" sz="1600" dirty="0" smtClean="0">
                <a:solidFill>
                  <a:srgbClr val="FFFFFF"/>
                </a:solidFill>
              </a:rPr>
              <a:t> Niebuhr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Daniel </a:t>
            </a:r>
            <a:r>
              <a:rPr lang="en-US" sz="1600" dirty="0" err="1" smtClean="0">
                <a:solidFill>
                  <a:srgbClr val="FFFFFF"/>
                </a:solidFill>
              </a:rPr>
              <a:t>Pitzl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Emmanuelle Perez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Natasa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Raicevic</a:t>
            </a:r>
            <a:r>
              <a:rPr lang="en-US" sz="1600" dirty="0" smtClean="0">
                <a:solidFill>
                  <a:srgbClr val="FFFFFF"/>
                </a:solidFill>
              </a:rPr>
              <a:t>..</a:t>
            </a:r>
          </a:p>
          <a:p>
            <a:r>
              <a:rPr lang="en-US" sz="1600" b="1" dirty="0" smtClean="0"/>
              <a:t>ATLAS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Phil </a:t>
            </a:r>
            <a:r>
              <a:rPr lang="en-US" sz="1600" dirty="0" err="1" smtClean="0">
                <a:solidFill>
                  <a:schemeClr val="bg1"/>
                </a:solidFill>
              </a:rPr>
              <a:t>Allport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Max </a:t>
            </a:r>
            <a:r>
              <a:rPr lang="en-US" sz="1600" dirty="0" err="1" smtClean="0">
                <a:solidFill>
                  <a:schemeClr val="bg1"/>
                </a:solidFill>
              </a:rPr>
              <a:t>Bellomo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Monica </a:t>
            </a:r>
            <a:r>
              <a:rPr lang="en-US" sz="1600" dirty="0" err="1" smtClean="0">
                <a:solidFill>
                  <a:schemeClr val="bg1"/>
                </a:solidFill>
              </a:rPr>
              <a:t>D’Onofrio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Fabiola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Gianotti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Sasha </a:t>
            </a:r>
            <a:r>
              <a:rPr lang="en-US" sz="1600" dirty="0" err="1" smtClean="0">
                <a:solidFill>
                  <a:srgbClr val="FFFFFF"/>
                </a:solidFill>
              </a:rPr>
              <a:t>Glazov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Karl </a:t>
            </a:r>
            <a:r>
              <a:rPr lang="en-US" sz="1600" dirty="0" err="1" smtClean="0">
                <a:solidFill>
                  <a:srgbClr val="FFFFFF"/>
                </a:solidFill>
              </a:rPr>
              <a:t>Jakobs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Peter </a:t>
            </a:r>
            <a:r>
              <a:rPr lang="en-US" sz="1600" dirty="0" err="1" smtClean="0">
                <a:solidFill>
                  <a:srgbClr val="FFFFFF"/>
                </a:solidFill>
              </a:rPr>
              <a:t>Jenni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Uta</a:t>
            </a:r>
            <a:r>
              <a:rPr lang="en-US" sz="1600" dirty="0" smtClean="0">
                <a:solidFill>
                  <a:srgbClr val="FFFFFF"/>
                </a:solidFill>
              </a:rPr>
              <a:t> Klein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Jan </a:t>
            </a:r>
            <a:r>
              <a:rPr lang="en-US" sz="1600" dirty="0" err="1" smtClean="0">
                <a:solidFill>
                  <a:schemeClr val="bg1"/>
                </a:solidFill>
              </a:rPr>
              <a:t>Kretzschmar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Leandro </a:t>
            </a:r>
            <a:r>
              <a:rPr lang="en-US" sz="1600" dirty="0" err="1" smtClean="0">
                <a:solidFill>
                  <a:schemeClr val="bg1"/>
                </a:solidFill>
              </a:rPr>
              <a:t>Nisati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Jim </a:t>
            </a:r>
            <a:r>
              <a:rPr lang="en-US" sz="1600" dirty="0" err="1" smtClean="0">
                <a:solidFill>
                  <a:schemeClr val="bg1"/>
                </a:solidFill>
              </a:rPr>
              <a:t>Pilcher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Liverpool ATLAS Group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4546" y="504080"/>
            <a:ext cx="1745615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Guido </a:t>
            </a:r>
            <a:r>
              <a:rPr lang="en-US" sz="1400" dirty="0" err="1" smtClean="0">
                <a:solidFill>
                  <a:srgbClr val="FFFFFF"/>
                </a:solidFill>
              </a:rPr>
              <a:t>Altarelli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Nestor </a:t>
            </a:r>
            <a:r>
              <a:rPr lang="en-US" sz="1400" dirty="0" err="1" smtClean="0">
                <a:solidFill>
                  <a:srgbClr val="FFFFFF"/>
                </a:solidFill>
              </a:rPr>
              <a:t>Armesto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Olaf </a:t>
            </a:r>
            <a:r>
              <a:rPr lang="en-US" sz="1400" dirty="0" err="1" smtClean="0">
                <a:solidFill>
                  <a:srgbClr val="FFFFFF"/>
                </a:solidFill>
              </a:rPr>
              <a:t>Behnke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Sergio </a:t>
            </a:r>
            <a:r>
              <a:rPr lang="en-US" sz="1400" dirty="0" err="1" smtClean="0">
                <a:solidFill>
                  <a:srgbClr val="FFFFFF"/>
                </a:solidFill>
              </a:rPr>
              <a:t>Bertolucci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Stan Brodsky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Oliver </a:t>
            </a:r>
            <a:r>
              <a:rPr lang="en-US" sz="1400" dirty="0" err="1" smtClean="0">
                <a:solidFill>
                  <a:srgbClr val="FFFFFF"/>
                </a:solidFill>
              </a:rPr>
              <a:t>Brüning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Rama </a:t>
            </a:r>
            <a:r>
              <a:rPr lang="en-US" sz="1400" dirty="0" err="1" smtClean="0">
                <a:solidFill>
                  <a:srgbClr val="FFFFFF"/>
                </a:solidFill>
              </a:rPr>
              <a:t>Calaga</a:t>
            </a:r>
            <a:r>
              <a:rPr lang="en-US" sz="1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John </a:t>
            </a:r>
            <a:r>
              <a:rPr lang="en-US" sz="1400" dirty="0" err="1">
                <a:solidFill>
                  <a:srgbClr val="FFFFFF"/>
                </a:solidFill>
              </a:rPr>
              <a:t>D</a:t>
            </a:r>
            <a:r>
              <a:rPr lang="en-US" sz="1400" dirty="0" err="1" smtClean="0">
                <a:solidFill>
                  <a:srgbClr val="FFFFFF"/>
                </a:solidFill>
              </a:rPr>
              <a:t>ainton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Stefano Forte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Rolf </a:t>
            </a:r>
            <a:r>
              <a:rPr lang="en-US" sz="1400" dirty="0" err="1" smtClean="0">
                <a:solidFill>
                  <a:srgbClr val="C79348"/>
                </a:solidFill>
              </a:rPr>
              <a:t>Heuer</a:t>
            </a:r>
            <a:endParaRPr lang="en-US" sz="1400" dirty="0" smtClean="0">
              <a:solidFill>
                <a:srgbClr val="C79348"/>
              </a:solidFill>
            </a:endParaRPr>
          </a:p>
          <a:p>
            <a:r>
              <a:rPr lang="en-US" sz="1400" dirty="0" err="1" smtClean="0">
                <a:solidFill>
                  <a:srgbClr val="C79348"/>
                </a:solidFill>
              </a:rPr>
              <a:t>Uta</a:t>
            </a:r>
            <a:r>
              <a:rPr lang="en-US" sz="1400" dirty="0" smtClean="0">
                <a:solidFill>
                  <a:srgbClr val="C79348"/>
                </a:solidFill>
              </a:rPr>
              <a:t> Klein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Peter </a:t>
            </a:r>
            <a:r>
              <a:rPr lang="en-US" sz="1400" dirty="0" err="1" smtClean="0">
                <a:solidFill>
                  <a:srgbClr val="C79348"/>
                </a:solidFill>
              </a:rPr>
              <a:t>Kostka</a:t>
            </a:r>
            <a:endParaRPr lang="en-US" sz="1400" dirty="0" smtClean="0">
              <a:solidFill>
                <a:srgbClr val="C79348"/>
              </a:solidFill>
            </a:endParaRPr>
          </a:p>
          <a:p>
            <a:r>
              <a:rPr lang="en-US" sz="1400" dirty="0" smtClean="0">
                <a:solidFill>
                  <a:srgbClr val="C79348"/>
                </a:solidFill>
              </a:rPr>
              <a:t>Paul </a:t>
            </a:r>
            <a:r>
              <a:rPr lang="en-US" sz="1400" dirty="0" err="1" smtClean="0">
                <a:solidFill>
                  <a:srgbClr val="C79348"/>
                </a:solidFill>
              </a:rPr>
              <a:t>Laycock</a:t>
            </a:r>
            <a:endParaRPr lang="en-US" sz="1400" dirty="0" smtClean="0">
              <a:solidFill>
                <a:srgbClr val="C79348"/>
              </a:solidFill>
            </a:endParaRPr>
          </a:p>
          <a:p>
            <a:r>
              <a:rPr lang="en-US" sz="1400" dirty="0" smtClean="0">
                <a:solidFill>
                  <a:srgbClr val="C79348"/>
                </a:solidFill>
              </a:rPr>
              <a:t>Lev </a:t>
            </a:r>
            <a:r>
              <a:rPr lang="en-US" sz="1400" dirty="0" err="1" smtClean="0">
                <a:solidFill>
                  <a:srgbClr val="C79348"/>
                </a:solidFill>
              </a:rPr>
              <a:t>Lipatov</a:t>
            </a:r>
            <a:endParaRPr lang="en-US" sz="1400" dirty="0" smtClean="0">
              <a:solidFill>
                <a:srgbClr val="C79348"/>
              </a:solidFill>
            </a:endParaRPr>
          </a:p>
          <a:p>
            <a:r>
              <a:rPr lang="en-US" sz="1400" dirty="0" err="1" smtClean="0">
                <a:solidFill>
                  <a:srgbClr val="C79348"/>
                </a:solidFill>
              </a:rPr>
              <a:t>Erk</a:t>
            </a:r>
            <a:r>
              <a:rPr lang="en-US" sz="1400" dirty="0" smtClean="0">
                <a:solidFill>
                  <a:srgbClr val="C79348"/>
                </a:solidFill>
              </a:rPr>
              <a:t> Jensen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John Jowett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Steve Myers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Paul Newman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John Osborne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Emmanuelle Perez</a:t>
            </a:r>
          </a:p>
          <a:p>
            <a:r>
              <a:rPr lang="en-US" sz="1400" dirty="0" smtClean="0">
                <a:solidFill>
                  <a:srgbClr val="C79348"/>
                </a:solidFill>
              </a:rPr>
              <a:t>Alessandro </a:t>
            </a:r>
            <a:r>
              <a:rPr lang="en-US" sz="1400" dirty="0" err="1" smtClean="0">
                <a:solidFill>
                  <a:srgbClr val="C79348"/>
                </a:solidFill>
              </a:rPr>
              <a:t>Polini</a:t>
            </a:r>
            <a:endParaRPr lang="en-US" sz="1400" dirty="0" smtClean="0">
              <a:solidFill>
                <a:srgbClr val="C79348"/>
              </a:solidFill>
            </a:endParaRPr>
          </a:p>
          <a:p>
            <a:r>
              <a:rPr lang="en-US" sz="1400" dirty="0" err="1" smtClean="0">
                <a:solidFill>
                  <a:schemeClr val="bg1"/>
                </a:solidFill>
              </a:rPr>
              <a:t>Voica</a:t>
            </a:r>
            <a:r>
              <a:rPr lang="en-US" sz="1400" dirty="0" smtClean="0">
                <a:solidFill>
                  <a:srgbClr val="C79348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Radescu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Daniel Schulte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Sasha </a:t>
            </a:r>
            <a:r>
              <a:rPr lang="en-US" sz="1400" dirty="0" err="1" smtClean="0">
                <a:solidFill>
                  <a:schemeClr val="bg1"/>
                </a:solidFill>
              </a:rPr>
              <a:t>Skrinsky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Anna </a:t>
            </a:r>
            <a:r>
              <a:rPr lang="en-US" sz="1400" dirty="0" err="1" smtClean="0">
                <a:solidFill>
                  <a:schemeClr val="bg1"/>
                </a:solidFill>
              </a:rPr>
              <a:t>Stasto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Ferdinand </a:t>
            </a:r>
            <a:r>
              <a:rPr lang="en-US" sz="1400" dirty="0" err="1" smtClean="0">
                <a:solidFill>
                  <a:schemeClr val="bg1"/>
                </a:solidFill>
              </a:rPr>
              <a:t>Willeke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Frank Zimmermann</a:t>
            </a:r>
            <a:r>
              <a:rPr lang="en-US" sz="1400" dirty="0" smtClean="0">
                <a:solidFill>
                  <a:srgbClr val="FFFFFF"/>
                </a:solidFill>
              </a:rPr>
              <a:t> ..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929" y="6441558"/>
            <a:ext cx="84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T</a:t>
            </a:r>
            <a:r>
              <a:rPr lang="en-US" b="1" dirty="0" smtClean="0">
                <a:solidFill>
                  <a:srgbClr val="FFFFFF"/>
                </a:solidFill>
              </a:rPr>
              <a:t>hanks to Zeuthen, </a:t>
            </a:r>
            <a:r>
              <a:rPr lang="en-US" b="1" dirty="0" err="1" smtClean="0">
                <a:solidFill>
                  <a:srgbClr val="FFFFFF"/>
                </a:solidFill>
              </a:rPr>
              <a:t>Dubna</a:t>
            </a:r>
            <a:r>
              <a:rPr lang="en-US" b="1" dirty="0" smtClean="0">
                <a:solidFill>
                  <a:srgbClr val="FFFFFF"/>
                </a:solidFill>
              </a:rPr>
              <a:t>, Zürich, Hamburg, Liverpool and </a:t>
            </a:r>
            <a:r>
              <a:rPr lang="en-US" b="1" dirty="0" err="1" smtClean="0">
                <a:solidFill>
                  <a:srgbClr val="FFFFFF"/>
                </a:solidFill>
              </a:rPr>
              <a:t>Meyrin</a:t>
            </a:r>
            <a:r>
              <a:rPr lang="en-US" b="1" dirty="0" smtClean="0">
                <a:solidFill>
                  <a:srgbClr val="FFFFFF"/>
                </a:solidFill>
              </a:rPr>
              <a:t>, …. to </a:t>
            </a:r>
            <a:r>
              <a:rPr lang="en-US" b="1" dirty="0" err="1" smtClean="0">
                <a:solidFill>
                  <a:srgbClr val="FFFFFF"/>
                </a:solidFill>
              </a:rPr>
              <a:t>IoP</a:t>
            </a:r>
            <a:r>
              <a:rPr lang="en-US" b="1" dirty="0" smtClean="0">
                <a:solidFill>
                  <a:srgbClr val="FFFFFF"/>
                </a:solidFill>
              </a:rPr>
              <a:t> and DPG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7620" y="2622309"/>
            <a:ext cx="922849" cy="1569660"/>
          </a:xfrm>
          <a:prstGeom prst="rect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</a:t>
            </a:r>
            <a:r>
              <a:rPr lang="en-US" sz="1600" b="1" dirty="0" smtClean="0"/>
              <a:t>COZ </a:t>
            </a:r>
          </a:p>
          <a:p>
            <a:r>
              <a:rPr lang="en-US" sz="1600" dirty="0" smtClean="0"/>
              <a:t>H1 drift </a:t>
            </a:r>
          </a:p>
          <a:p>
            <a:r>
              <a:rPr lang="en-US" sz="1600" dirty="0" smtClean="0"/>
              <a:t>chamber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uilt at</a:t>
            </a:r>
          </a:p>
          <a:p>
            <a:r>
              <a:rPr lang="en-US" sz="1600" dirty="0" smtClean="0"/>
              <a:t>Zeuthen</a:t>
            </a:r>
          </a:p>
          <a:p>
            <a:r>
              <a:rPr lang="en-US" sz="1600" dirty="0" smtClean="0"/>
              <a:t>1986-91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824546" y="3040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LHeC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4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0" y="216578"/>
            <a:ext cx="5405120" cy="1076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Quarks 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early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ep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scattering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" y="3575132"/>
            <a:ext cx="4135120" cy="3222530"/>
            <a:chOff x="2640" y="624"/>
            <a:chExt cx="3120" cy="2161"/>
          </a:xfrm>
        </p:grpSpPr>
        <p:pic>
          <p:nvPicPr>
            <p:cNvPr id="4" name="Picture 3" descr="figfried"/>
            <p:cNvPicPr>
              <a:picLocks noChangeAspect="1" noChangeArrowheads="1"/>
            </p:cNvPicPr>
            <p:nvPr/>
          </p:nvPicPr>
          <p:blipFill>
            <a:blip r:embed="rId3">
              <a:lum bright="-12000" contrast="30000"/>
            </a:blip>
            <a:srcRect/>
            <a:stretch>
              <a:fillRect/>
            </a:stretch>
          </p:blipFill>
          <p:spPr bwMode="auto">
            <a:xfrm>
              <a:off x="2640" y="624"/>
              <a:ext cx="3120" cy="2161"/>
            </a:xfrm>
            <a:prstGeom prst="rect">
              <a:avLst/>
            </a:prstGeom>
            <a:noFill/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793" y="866"/>
            <a:ext cx="16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0" name="Equation" r:id="rId4" imgW="165282" imgH="216016" progId="Equation.3">
                    <p:embed/>
                  </p:oleObj>
                </mc:Choice>
                <mc:Fallback>
                  <p:oleObj name="Equation" r:id="rId4" imgW="165282" imgH="21601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3" y="866"/>
                          <a:ext cx="160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742" y="1417"/>
              <a:ext cx="256" cy="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072" y="2218"/>
              <a:ext cx="512" cy="1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890" y="2168"/>
            <a:ext cx="614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1" name="Equation" r:id="rId6" imgW="660797" imgH="228997" progId="Equation.3">
                    <p:embed/>
                  </p:oleObj>
                </mc:Choice>
                <mc:Fallback>
                  <p:oleObj name="Equation" r:id="rId6" imgW="660797" imgH="2289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0" y="2168"/>
                          <a:ext cx="614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5" y="335281"/>
            <a:ext cx="2970358" cy="29321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881" y="852862"/>
            <a:ext cx="2707437" cy="452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00" y="5652458"/>
            <a:ext cx="1447800" cy="49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793691"/>
            <a:ext cx="828040" cy="283767"/>
          </a:xfrm>
          <a:prstGeom prst="rect">
            <a:avLst/>
          </a:prstGeom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3917748" y="2529840"/>
            <a:ext cx="1791620" cy="1450065"/>
            <a:chOff x="192" y="672"/>
            <a:chExt cx="1452" cy="978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2" y="837"/>
              <a:ext cx="858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219" y="713"/>
            <a:ext cx="16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2" name="Equation" r:id="rId13" imgW="114597" imgH="139975" progId="Equation.3">
                    <p:embed/>
                  </p:oleObj>
                </mc:Choice>
                <mc:Fallback>
                  <p:oleObj name="Equation" r:id="rId13" imgW="114597" imgH="1399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" y="713"/>
                          <a:ext cx="162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/>
            <p:cNvGraphicFramePr>
              <a:graphicFrameLocks noChangeAspect="1"/>
            </p:cNvGraphicFramePr>
            <p:nvPr/>
          </p:nvGraphicFramePr>
          <p:xfrm>
            <a:off x="1240" y="672"/>
            <a:ext cx="21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3" name="Equation" r:id="rId15" imgW="152598" imgH="177965" progId="Equation.3">
                    <p:embed/>
                  </p:oleObj>
                </mc:Choice>
                <mc:Fallback>
                  <p:oleObj name="Equation" r:id="rId15" imgW="152598" imgH="17796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672"/>
                          <a:ext cx="216" cy="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9559729"/>
                </p:ext>
              </p:extLst>
            </p:nvPr>
          </p:nvGraphicFramePr>
          <p:xfrm>
            <a:off x="467" y="1066"/>
            <a:ext cx="336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4" name="Equation" r:id="rId17" imgW="266700" imgH="190500" progId="Equation.3">
                    <p:embed/>
                  </p:oleObj>
                </mc:Choice>
                <mc:Fallback>
                  <p:oleObj name="Equation" r:id="rId17" imgW="2667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" y="1066"/>
                          <a:ext cx="336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/>
            <p:cNvGraphicFramePr>
              <a:graphicFrameLocks noChangeAspect="1"/>
            </p:cNvGraphicFramePr>
            <p:nvPr/>
          </p:nvGraphicFramePr>
          <p:xfrm>
            <a:off x="192" y="1313"/>
            <a:ext cx="217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5" name="Equation" r:id="rId19" imgW="152664" imgH="165353" progId="Equation.3">
                    <p:embed/>
                  </p:oleObj>
                </mc:Choice>
                <mc:Fallback>
                  <p:oleObj name="Equation" r:id="rId19" imgW="152664" imgH="16535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313"/>
                          <a:ext cx="217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677919"/>
                </p:ext>
              </p:extLst>
            </p:nvPr>
          </p:nvGraphicFramePr>
          <p:xfrm>
            <a:off x="1212" y="1377"/>
            <a:ext cx="43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6" name="Equation" r:id="rId21" imgW="304800" imgH="190500" progId="Equation.3">
                    <p:embed/>
                  </p:oleObj>
                </mc:Choice>
                <mc:Fallback>
                  <p:oleObj name="Equation" r:id="rId21" imgW="3048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" y="1377"/>
                          <a:ext cx="432" cy="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324700" y="3267417"/>
            <a:ext cx="3487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Hofstadter et al, 1955, </a:t>
            </a:r>
            <a:r>
              <a:rPr lang="en-US" sz="1600" b="1" dirty="0" err="1" smtClean="0"/>
              <a:t>r</a:t>
            </a:r>
            <a:r>
              <a:rPr lang="en-US" sz="1600" b="1" baseline="-25000" dirty="0" err="1" smtClean="0"/>
              <a:t>p</a:t>
            </a:r>
            <a:r>
              <a:rPr lang="en-US" sz="1600" b="1" dirty="0" smtClean="0"/>
              <a:t>=0.74±0.20fm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693" y="6175822"/>
            <a:ext cx="3311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SLAC-MIT 1968  </a:t>
            </a:r>
            <a:r>
              <a:rPr lang="en-US" sz="1600" b="1" dirty="0" err="1" smtClean="0"/>
              <a:t>Bj</a:t>
            </a:r>
            <a:r>
              <a:rPr lang="en-US" sz="1600" b="1" dirty="0" smtClean="0"/>
              <a:t> Scaling </a:t>
            </a:r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Partons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4683" y="632971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Prescott et al, 1978, I</a:t>
            </a:r>
            <a:r>
              <a:rPr lang="en-US" b="1" baseline="-25000" dirty="0" smtClean="0"/>
              <a:t>3,R</a:t>
            </a:r>
            <a:r>
              <a:rPr lang="en-US" b="1" baseline="30000" dirty="0" smtClean="0"/>
              <a:t>e</a:t>
            </a:r>
            <a:r>
              <a:rPr lang="en-US" b="1" dirty="0" smtClean="0"/>
              <a:t>=0 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85504" y="4337730"/>
            <a:ext cx="1180018" cy="1754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DIS the</a:t>
            </a:r>
          </a:p>
          <a:p>
            <a:r>
              <a:rPr lang="en-US" dirty="0"/>
              <a:t>x</a:t>
            </a:r>
            <a:r>
              <a:rPr lang="en-US" dirty="0" smtClean="0"/>
              <a:t> and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s</a:t>
            </a:r>
            <a:r>
              <a:rPr lang="en-US" dirty="0" smtClean="0"/>
              <a:t>cales are</a:t>
            </a:r>
          </a:p>
          <a:p>
            <a:r>
              <a:rPr lang="en-US" dirty="0"/>
              <a:t>p</a:t>
            </a:r>
            <a:r>
              <a:rPr lang="en-US" dirty="0" smtClean="0"/>
              <a:t>rescribed</a:t>
            </a:r>
          </a:p>
          <a:p>
            <a:r>
              <a:rPr lang="en-US" dirty="0"/>
              <a:t>b</a:t>
            </a:r>
            <a:r>
              <a:rPr lang="en-US" dirty="0" smtClean="0"/>
              <a:t>y the </a:t>
            </a:r>
          </a:p>
          <a:p>
            <a:r>
              <a:rPr lang="en-US" dirty="0"/>
              <a:t>e</a:t>
            </a:r>
            <a:r>
              <a:rPr lang="en-US" dirty="0" smtClean="0"/>
              <a:t>lectron!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3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8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7517" y="244887"/>
            <a:ext cx="2230824" cy="64633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PDFs (t, s, q-q, </a:t>
            </a:r>
            <a:r>
              <a:rPr lang="en-US" dirty="0" err="1" smtClean="0"/>
              <a:t>val</a:t>
            </a:r>
            <a:r>
              <a:rPr lang="en-US" dirty="0" smtClean="0"/>
              <a:t>, </a:t>
            </a:r>
            <a:r>
              <a:rPr lang="en-US" dirty="0" err="1" smtClean="0"/>
              <a:t>xg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Odderon</a:t>
            </a:r>
            <a:endParaRPr lang="en-US" dirty="0" smtClean="0"/>
          </a:p>
          <a:p>
            <a:r>
              <a:rPr lang="en-US" dirty="0" err="1" smtClean="0"/>
              <a:t>Instanton</a:t>
            </a:r>
            <a:endParaRPr lang="en-US" dirty="0" smtClean="0"/>
          </a:p>
          <a:p>
            <a:r>
              <a:rPr lang="en-US" dirty="0"/>
              <a:t>(</a:t>
            </a:r>
            <a:r>
              <a:rPr lang="en-US" dirty="0" smtClean="0"/>
              <a:t>no) saturation, QCD</a:t>
            </a:r>
            <a:endParaRPr lang="en-US" dirty="0"/>
          </a:p>
          <a:p>
            <a:r>
              <a:rPr lang="en-US" dirty="0" smtClean="0"/>
              <a:t>QGP initial state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Factorization </a:t>
            </a:r>
            <a:r>
              <a:rPr lang="en-US" dirty="0" err="1" smtClean="0"/>
              <a:t>pp-ep</a:t>
            </a:r>
            <a:endParaRPr lang="en-US" dirty="0"/>
          </a:p>
          <a:p>
            <a:r>
              <a:rPr lang="en-US" dirty="0" smtClean="0"/>
              <a:t>LQs, RPV SUSY</a:t>
            </a:r>
            <a:endParaRPr lang="en-US" dirty="0"/>
          </a:p>
          <a:p>
            <a:r>
              <a:rPr lang="en-US" dirty="0" smtClean="0"/>
              <a:t>e</a:t>
            </a:r>
            <a:r>
              <a:rPr lang="en-US" baseline="30000" dirty="0" smtClean="0"/>
              <a:t>*</a:t>
            </a:r>
          </a:p>
          <a:p>
            <a:r>
              <a:rPr lang="en-US" dirty="0" smtClean="0"/>
              <a:t>Higgs CP</a:t>
            </a:r>
          </a:p>
          <a:p>
            <a:r>
              <a:rPr lang="en-US" dirty="0" smtClean="0"/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 indeed small (GUT)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7949" y="288749"/>
            <a:ext cx="533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Candidates for Surprises and Discoveries: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327" y="5630978"/>
            <a:ext cx="5283258" cy="984885"/>
          </a:xfrm>
          <a:prstGeom prst="rect">
            <a:avLst/>
          </a:prstGeom>
          <a:solidFill>
            <a:srgbClr val="00800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Ultra high precision (detector, e-h redundancy)    -  new insight</a:t>
            </a:r>
          </a:p>
          <a:p>
            <a:r>
              <a:rPr lang="en-US" sz="1400" dirty="0" smtClean="0"/>
              <a:t>  Maximum luminosity and much extended range  -  rare, new effects</a:t>
            </a:r>
          </a:p>
          <a:p>
            <a:r>
              <a:rPr lang="en-US" sz="1400" dirty="0" smtClean="0"/>
              <a:t>  Deep relation to (HL-) LHC (</a:t>
            </a:r>
            <a:r>
              <a:rPr lang="en-US" sz="1400" dirty="0" err="1" smtClean="0"/>
              <a:t>precision+range</a:t>
            </a:r>
            <a:r>
              <a:rPr lang="en-US" sz="1400" dirty="0" smtClean="0"/>
              <a:t>)         -  complementarity</a:t>
            </a:r>
          </a:p>
          <a:p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LHeC</a:t>
            </a:r>
            <a:r>
              <a:rPr lang="en-US" sz="1600" b="1" dirty="0" smtClean="0">
                <a:sym typeface="Wingdings"/>
              </a:rPr>
              <a:t> brings a substantial enrichment of LHC physics</a:t>
            </a:r>
            <a:endParaRPr lang="en-US" sz="16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" y="1778834"/>
            <a:ext cx="8380014" cy="3393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564" y="1324491"/>
            <a:ext cx="50064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LHeC</a:t>
            </a:r>
            <a:r>
              <a:rPr lang="en-US" sz="1600" dirty="0">
                <a:solidFill>
                  <a:srgbClr val="000000"/>
                </a:solidFill>
              </a:rPr>
              <a:t> Physics </a:t>
            </a:r>
            <a:r>
              <a:rPr lang="en-US" sz="1600" dirty="0" err="1">
                <a:solidFill>
                  <a:srgbClr val="000000"/>
                </a:solidFill>
              </a:rPr>
              <a:t>Programme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b="1" dirty="0">
                <a:solidFill>
                  <a:srgbClr val="000000"/>
                </a:solidFill>
              </a:rPr>
              <a:t>CDR, arXiv:</a:t>
            </a:r>
            <a:r>
              <a:rPr lang="en-US" sz="1600" b="1" dirty="0" smtClean="0">
                <a:solidFill>
                  <a:srgbClr val="000000"/>
                </a:solidFill>
              </a:rPr>
              <a:t>1211.4831 and 5102</a:t>
            </a:r>
            <a:endParaRPr lang="en-US" sz="16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5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56" y="1016000"/>
            <a:ext cx="3893116" cy="4771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88032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Gluons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early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μN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scattering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96" y="4571723"/>
            <a:ext cx="4391704" cy="691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856" y="5413752"/>
            <a:ext cx="31242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Pattern of </a:t>
            </a:r>
            <a:r>
              <a:rPr lang="en-US" sz="1100" dirty="0"/>
              <a:t>s</a:t>
            </a:r>
            <a:r>
              <a:rPr lang="en-US" sz="1100" dirty="0" smtClean="0"/>
              <a:t>caling violation implied by field theories</a:t>
            </a:r>
          </a:p>
          <a:p>
            <a:r>
              <a:rPr lang="en-US" sz="1100" dirty="0" smtClean="0"/>
              <a:t>Wu-Ki Tung                        Phys.Rev.D12 (1975) 3613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a friend not forgotten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5474547" y="1151469"/>
            <a:ext cx="2881696" cy="4228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7773043" y="4387326"/>
            <a:ext cx="1875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chemeClr val="bg1">
                    <a:lumMod val="65000"/>
                  </a:schemeClr>
                </a:solidFill>
              </a:rPr>
              <a:t>Phys.Lett. B223 (1989) 490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279" y="5790265"/>
            <a:ext cx="2577253" cy="253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322" y="6350000"/>
            <a:ext cx="8625038" cy="338554"/>
          </a:xfrm>
          <a:prstGeom prst="rect">
            <a:avLst/>
          </a:prstGeom>
          <a:noFill/>
          <a:ln w="19050">
            <a:solidFill>
              <a:srgbClr val="C79348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3-jet events at PETRA </a:t>
            </a:r>
            <a:r>
              <a:rPr lang="en-US" sz="1600" b="1" dirty="0"/>
              <a:t> </a:t>
            </a:r>
            <a:r>
              <a:rPr lang="en-US" sz="1600" b="1" dirty="0" smtClean="0"/>
              <a:t>  </a:t>
            </a:r>
            <a:r>
              <a:rPr lang="en-US" sz="1600" dirty="0" smtClean="0"/>
              <a:t>“the gluon is found” (</a:t>
            </a:r>
            <a:r>
              <a:rPr lang="en-US" sz="1600" dirty="0" err="1" smtClean="0"/>
              <a:t>Abdus</a:t>
            </a:r>
            <a:r>
              <a:rPr lang="en-US" sz="1600" dirty="0" smtClean="0"/>
              <a:t> Salam at Rochester Conference, Madison 1980)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2" y="1381760"/>
            <a:ext cx="4724444" cy="222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23" y="3602862"/>
            <a:ext cx="3839677" cy="46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6815" y="407276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Scaling violations, FNAL 74, </a:t>
            </a:r>
            <a:r>
              <a:rPr lang="en-US" b="1" dirty="0" err="1" smtClean="0"/>
              <a:t>ω</a:t>
            </a:r>
            <a:r>
              <a:rPr lang="en-US" b="1" dirty="0" smtClean="0"/>
              <a:t>=1/x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26784" y="5912936"/>
            <a:ext cx="26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…D</a:t>
            </a:r>
            <a:r>
              <a:rPr lang="en-US" b="1" dirty="0" smtClean="0"/>
              <a:t>GLAP equations, NLO.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1473200" y="5029200"/>
            <a:ext cx="3352800" cy="2340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2" y="202892"/>
            <a:ext cx="6914119" cy="626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1591" y="684760"/>
            <a:ext cx="1939754" cy="578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input</a:t>
            </a:r>
          </a:p>
          <a:p>
            <a:r>
              <a:rPr lang="en-US" sz="1600" dirty="0"/>
              <a:t>EPJ C64(2009)</a:t>
            </a:r>
            <a:r>
              <a:rPr lang="en-US" sz="1600" dirty="0" smtClean="0"/>
              <a:t>561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novel data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ombination method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ead to</a:t>
            </a:r>
          </a:p>
          <a:p>
            <a:endParaRPr lang="en-US" sz="1600" dirty="0"/>
          </a:p>
          <a:p>
            <a:r>
              <a:rPr lang="en-US" sz="1600" b="1" dirty="0" smtClean="0"/>
              <a:t>HERAPDF1.0</a:t>
            </a:r>
          </a:p>
          <a:p>
            <a:endParaRPr lang="en-US" sz="1600" dirty="0"/>
          </a:p>
          <a:p>
            <a:r>
              <a:rPr lang="en-US" sz="1600" dirty="0" smtClean="0"/>
              <a:t>Later added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harm, jets,</a:t>
            </a:r>
          </a:p>
          <a:p>
            <a:r>
              <a:rPr lang="en-US" sz="1600" dirty="0" smtClean="0"/>
              <a:t>NNLO in different</a:t>
            </a:r>
          </a:p>
          <a:p>
            <a:r>
              <a:rPr lang="en-US" sz="1600" dirty="0"/>
              <a:t>v</a:t>
            </a:r>
            <a:r>
              <a:rPr lang="en-US" sz="1600" dirty="0" smtClean="0"/>
              <a:t>ersions.</a:t>
            </a:r>
          </a:p>
          <a:p>
            <a:endParaRPr lang="en-US" sz="1600" dirty="0"/>
          </a:p>
          <a:p>
            <a:r>
              <a:rPr lang="en-US" sz="1600" dirty="0" smtClean="0"/>
              <a:t>High x not well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easured at HERA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ainly due to </a:t>
            </a:r>
            <a:r>
              <a:rPr lang="en-US" sz="1600" dirty="0" err="1" smtClean="0"/>
              <a:t>lowish</a:t>
            </a:r>
            <a:endParaRPr lang="en-US" sz="1600" dirty="0" smtClean="0"/>
          </a:p>
          <a:p>
            <a:r>
              <a:rPr lang="en-US" sz="1600" dirty="0"/>
              <a:t>l</a:t>
            </a:r>
            <a:r>
              <a:rPr lang="en-US" sz="1600" dirty="0" smtClean="0"/>
              <a:t>uminosity. HERA 2</a:t>
            </a:r>
          </a:p>
          <a:p>
            <a:r>
              <a:rPr lang="en-US" sz="1600" dirty="0" smtClean="0"/>
              <a:t>under way</a:t>
            </a:r>
          </a:p>
          <a:p>
            <a:endParaRPr lang="en-US" sz="1600" dirty="0"/>
          </a:p>
          <a:p>
            <a:r>
              <a:rPr lang="en-US" sz="1600" dirty="0" smtClean="0"/>
              <a:t>Low x: </a:t>
            </a:r>
          </a:p>
          <a:p>
            <a:r>
              <a:rPr lang="en-US" sz="1600" dirty="0" smtClean="0"/>
              <a:t>no </a:t>
            </a:r>
            <a:r>
              <a:rPr lang="en-US" sz="1600" dirty="0" err="1" smtClean="0"/>
              <a:t>xg</a:t>
            </a:r>
            <a:r>
              <a:rPr lang="en-US" sz="1600" dirty="0" smtClean="0"/>
              <a:t> information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elow x = 2 10</a:t>
            </a:r>
            <a:r>
              <a:rPr lang="en-US" sz="1600" baseline="30000" dirty="0" smtClean="0"/>
              <a:t>-4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2839" y="6331108"/>
            <a:ext cx="276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H1+ZEUS </a:t>
            </a:r>
            <a:r>
              <a:rPr lang="en-US" dirty="0"/>
              <a:t>EPJ C64(2009)561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34" y="23940"/>
            <a:ext cx="7346250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Constraints on Strange Quark Distribution  -  LHC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" y="1543605"/>
            <a:ext cx="3835539" cy="3035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91" y="3176919"/>
            <a:ext cx="1420954" cy="1081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08554" y="3176919"/>
            <a:ext cx="32608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Large non-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effects to control</a:t>
            </a:r>
          </a:p>
          <a:p>
            <a:r>
              <a:rPr lang="en-US" sz="1400" dirty="0" smtClean="0"/>
              <a:t>- Ratios (</a:t>
            </a:r>
            <a:r>
              <a:rPr lang="en-US" sz="1400" dirty="0" err="1" smtClean="0"/>
              <a:t>W+c</a:t>
            </a:r>
            <a:r>
              <a:rPr lang="en-US" sz="1400" dirty="0" smtClean="0"/>
              <a:t>/</a:t>
            </a:r>
            <a:r>
              <a:rPr lang="en-US" sz="1400" dirty="0" err="1" smtClean="0"/>
              <a:t>W+j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- Use charges to access </a:t>
            </a:r>
            <a:r>
              <a:rPr lang="en-US" sz="1400" b="1" dirty="0" smtClean="0"/>
              <a:t>valence strange 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493" y="3988411"/>
            <a:ext cx="3175541" cy="2437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8981" y="6489743"/>
            <a:ext cx="33414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W.Stirling</a:t>
            </a:r>
            <a:r>
              <a:rPr lang="en-US" sz="1050" dirty="0" smtClean="0"/>
              <a:t>, </a:t>
            </a:r>
            <a:r>
              <a:rPr lang="en-US" sz="1050" dirty="0" err="1" smtClean="0"/>
              <a:t>E.Vryonidou</a:t>
            </a:r>
            <a:r>
              <a:rPr lang="en-US" sz="1050" dirty="0" smtClean="0"/>
              <a:t>, </a:t>
            </a:r>
            <a:r>
              <a:rPr lang="hu-HU" sz="1050" dirty="0"/>
              <a:t>Phys.Rev.Lett. 109 (2012) 082002 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951998" y="4579483"/>
            <a:ext cx="133333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</a:t>
            </a:r>
          </a:p>
          <a:p>
            <a:r>
              <a:rPr lang="en-US" dirty="0" smtClean="0"/>
              <a:t>Q</a:t>
            </a:r>
            <a:r>
              <a:rPr lang="en-US" baseline="30000" dirty="0" smtClean="0"/>
              <a:t>2 </a:t>
            </a:r>
            <a:r>
              <a:rPr lang="en-US" dirty="0" smtClean="0"/>
              <a:t>= 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W,Z</a:t>
            </a:r>
          </a:p>
          <a:p>
            <a:endParaRPr lang="en-US" baseline="-25000" dirty="0"/>
          </a:p>
          <a:p>
            <a:r>
              <a:rPr lang="en-US" sz="1400" dirty="0" smtClean="0"/>
              <a:t>CMS:</a:t>
            </a:r>
          </a:p>
          <a:p>
            <a:r>
              <a:rPr lang="en-US" sz="1400" dirty="0" smtClean="0"/>
              <a:t>PAS-EWK-11-03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489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cs typeface="Avenir Heavy"/>
              </a:rPr>
              <a:t>Top Quark and </a:t>
            </a:r>
            <a:r>
              <a:rPr lang="en-US" sz="3600" dirty="0" err="1" smtClean="0">
                <a:cs typeface="Avenir Heavy"/>
              </a:rPr>
              <a:t>Leptoquarks</a:t>
            </a:r>
            <a:r>
              <a:rPr lang="en-US" dirty="0" smtClean="0">
                <a:cs typeface="Avenir Heavy"/>
              </a:rPr>
              <a:t/>
            </a:r>
            <a:br>
              <a:rPr lang="en-US" dirty="0" smtClean="0">
                <a:cs typeface="Avenir Heavy"/>
              </a:rPr>
            </a:br>
            <a:endParaRPr lang="en-US" dirty="0"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832927"/>
            <a:ext cx="4546264" cy="4253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263" y="5086574"/>
            <a:ext cx="4044697" cy="1200328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 (-gluons) are predicted in RPV SUSY,</a:t>
            </a:r>
          </a:p>
          <a:p>
            <a:r>
              <a:rPr lang="en-US" sz="1400" dirty="0" smtClean="0"/>
              <a:t>E6, extended </a:t>
            </a:r>
            <a:r>
              <a:rPr lang="en-US" sz="1400" dirty="0" err="1" smtClean="0"/>
              <a:t>technicolour</a:t>
            </a:r>
            <a:r>
              <a:rPr lang="en-US" sz="1400" dirty="0" smtClean="0"/>
              <a:t> theories or </a:t>
            </a:r>
            <a:r>
              <a:rPr lang="en-US" sz="1400" dirty="0" err="1" smtClean="0"/>
              <a:t>Pati</a:t>
            </a:r>
            <a:r>
              <a:rPr lang="en-US" sz="1400" dirty="0" smtClean="0"/>
              <a:t>-Salam.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appropriate configuration to do their</a:t>
            </a:r>
          </a:p>
          <a:p>
            <a:r>
              <a:rPr lang="en-US" sz="1400" dirty="0" smtClean="0"/>
              <a:t>spectroscopy, should they be discovered at the LHC.</a:t>
            </a:r>
            <a:r>
              <a:rPr lang="en-US" sz="1600" dirty="0" smtClean="0"/>
              <a:t>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99" y="1170865"/>
            <a:ext cx="3429144" cy="1169551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a (single) top quark production</a:t>
            </a:r>
          </a:p>
          <a:p>
            <a:r>
              <a:rPr lang="en-US" sz="1400" dirty="0" smtClean="0"/>
              <a:t>factory, via </a:t>
            </a:r>
            <a:r>
              <a:rPr lang="en-US" sz="1400" dirty="0" err="1" smtClean="0"/>
              <a:t>Wb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t. Top was never observed</a:t>
            </a:r>
          </a:p>
          <a:p>
            <a:r>
              <a:rPr lang="en-US" sz="1400" dirty="0">
                <a:sym typeface="Wingdings"/>
              </a:rPr>
              <a:t>i</a:t>
            </a:r>
            <a:r>
              <a:rPr lang="en-US" sz="1400" dirty="0" smtClean="0">
                <a:sym typeface="Wingdings"/>
              </a:rPr>
              <a:t>n DIS. With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:   top-PDF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6 </a:t>
            </a:r>
            <a:r>
              <a:rPr lang="en-US" sz="1400" dirty="0" err="1" smtClean="0">
                <a:sym typeface="Wingdings"/>
              </a:rPr>
              <a:t>flavour</a:t>
            </a:r>
            <a:r>
              <a:rPr lang="en-US" sz="1400" dirty="0" smtClean="0">
                <a:sym typeface="Wingdings"/>
              </a:rPr>
              <a:t> VFNS, </a:t>
            </a:r>
          </a:p>
          <a:p>
            <a:r>
              <a:rPr lang="en-US" sz="1400" dirty="0">
                <a:sym typeface="Wingdings"/>
              </a:rPr>
              <a:t>p</a:t>
            </a:r>
            <a:r>
              <a:rPr lang="en-US" sz="1400" dirty="0" smtClean="0">
                <a:sym typeface="Wingdings"/>
              </a:rPr>
              <a:t>recision M</a:t>
            </a:r>
            <a:r>
              <a:rPr lang="en-US" sz="1400" baseline="-25000" dirty="0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 direct and from cross section,</a:t>
            </a:r>
          </a:p>
          <a:p>
            <a:r>
              <a:rPr lang="en-US" sz="1400" dirty="0">
                <a:sym typeface="Wingdings"/>
              </a:rPr>
              <a:t>a</a:t>
            </a:r>
            <a:r>
              <a:rPr lang="en-US" sz="1400" dirty="0" smtClean="0">
                <a:sym typeface="Wingdings"/>
              </a:rPr>
              <a:t>nomalous couplings</a:t>
            </a:r>
            <a:r>
              <a:rPr lang="en-US" sz="1400" dirty="0" smtClean="0"/>
              <a:t>  [to be studied]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763157"/>
            <a:ext cx="3604628" cy="36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1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307" y="52973"/>
            <a:ext cx="4307892" cy="7470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       </a:t>
            </a:r>
            <a:r>
              <a:rPr lang="en-US" sz="3200" dirty="0" smtClean="0"/>
              <a:t>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792"/>
            <a:ext cx="4534735" cy="3117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467" y="2054597"/>
            <a:ext cx="226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Di-Jets arXiv:1212:6660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29" y="3100171"/>
            <a:ext cx="5866255" cy="359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451" y="1824306"/>
            <a:ext cx="408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Towards high mass the PDF uncertainties</a:t>
            </a:r>
          </a:p>
          <a:p>
            <a:r>
              <a:rPr lang="en-US" dirty="0" smtClean="0"/>
              <a:t>rise, strongly towards the edge (√s) </a:t>
            </a:r>
            <a:r>
              <a:rPr lang="en-US" sz="1400" dirty="0" smtClean="0"/>
              <a:t>x </a:t>
            </a:r>
            <a:r>
              <a:rPr lang="en-US" sz="1400" dirty="0" smtClean="0">
                <a:sym typeface="Wingdings"/>
              </a:rPr>
              <a:t> 1…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6666" y="6246710"/>
            <a:ext cx="271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</a:t>
            </a:r>
            <a:r>
              <a:rPr lang="en-US" sz="1400" dirty="0" err="1" smtClean="0"/>
              <a:t>TeV</a:t>
            </a:r>
            <a:r>
              <a:rPr lang="en-US" sz="1400" dirty="0" smtClean="0"/>
              <a:t>, VRAP </a:t>
            </a:r>
            <a:r>
              <a:rPr lang="en-US" sz="1400" dirty="0" err="1" smtClean="0"/>
              <a:t>L.Dixon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U.Klein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3269" y="4242198"/>
            <a:ext cx="2395382" cy="2031325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HL-LHC:</a:t>
            </a:r>
          </a:p>
          <a:p>
            <a:r>
              <a:rPr lang="en-US" dirty="0" smtClean="0"/>
              <a:t>Need to study limits</a:t>
            </a:r>
          </a:p>
          <a:p>
            <a:r>
              <a:rPr lang="en-US" dirty="0"/>
              <a:t>a</a:t>
            </a:r>
            <a:r>
              <a:rPr lang="en-US" dirty="0" smtClean="0"/>
              <a:t>nd interferences (ED?)</a:t>
            </a:r>
          </a:p>
          <a:p>
            <a:r>
              <a:rPr lang="en-US" dirty="0"/>
              <a:t>i</a:t>
            </a:r>
            <a:r>
              <a:rPr lang="en-US" dirty="0" smtClean="0"/>
              <a:t>n context with energy</a:t>
            </a:r>
          </a:p>
          <a:p>
            <a:r>
              <a:rPr lang="en-US" dirty="0"/>
              <a:t>c</a:t>
            </a:r>
            <a:r>
              <a:rPr lang="en-US" dirty="0" smtClean="0"/>
              <a:t>alibrations, and thy</a:t>
            </a:r>
          </a:p>
          <a:p>
            <a:r>
              <a:rPr lang="en-US" dirty="0"/>
              <a:t>u</a:t>
            </a:r>
            <a:r>
              <a:rPr lang="en-US" dirty="0" smtClean="0"/>
              <a:t>ncertainties, + PDFs 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BSM expectations</a:t>
            </a:r>
          </a:p>
        </p:txBody>
      </p:sp>
    </p:spTree>
    <p:extLst>
      <p:ext uri="{BB962C8B-B14F-4D97-AF65-F5344CB8AC3E}">
        <p14:creationId xmlns:p14="http://schemas.microsoft.com/office/powerpoint/2010/main" val="279440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89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PDFs at Large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4352"/>
            <a:ext cx="4107320" cy="2893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169" y="965200"/>
            <a:ext cx="3901502" cy="280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969" y="3978886"/>
            <a:ext cx="4038702" cy="275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772250"/>
            <a:ext cx="4107321" cy="3104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410" y="3569506"/>
            <a:ext cx="881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higher twist corrections, free of nuclear uncertainties, high precision test of </a:t>
            </a:r>
            <a:r>
              <a:rPr lang="en-US" dirty="0" err="1" smtClean="0"/>
              <a:t>factorisation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1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HERA could not do or has not done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0088" y="883478"/>
            <a:ext cx="2486791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HERA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 one box</a:t>
            </a:r>
          </a:p>
          <a:p>
            <a:r>
              <a:rPr lang="en-US" dirty="0" smtClean="0"/>
              <a:t>the first </a:t>
            </a:r>
            <a:r>
              <a:rPr lang="en-US" dirty="0" err="1" smtClean="0"/>
              <a:t>ep</a:t>
            </a:r>
            <a:r>
              <a:rPr lang="en-US" dirty="0" smtClean="0"/>
              <a:t> collider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sz="1400" dirty="0" smtClean="0"/>
              <a:t>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</a:p>
          <a:p>
            <a:r>
              <a:rPr lang="en-US" dirty="0" smtClean="0"/>
              <a:t>920</a:t>
            </a:r>
            <a:r>
              <a:rPr lang="en-US" sz="1400" dirty="0" smtClean="0"/>
              <a:t>*</a:t>
            </a:r>
            <a:r>
              <a:rPr lang="en-US" dirty="0" smtClean="0"/>
              <a:t>27.6GeV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=2√E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=320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L=1..4 10</a:t>
            </a:r>
            <a:r>
              <a:rPr lang="en-US" baseline="30000" dirty="0" smtClean="0"/>
              <a:t>31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ΣL=0.5fb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1992-2000 &amp; 2003-2007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[0.1 -- 3</a:t>
            </a:r>
            <a:r>
              <a:rPr lang="en-US" sz="1400" dirty="0" smtClean="0"/>
              <a:t> * 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] GeV</a:t>
            </a:r>
            <a:r>
              <a:rPr lang="en-US" baseline="30000" dirty="0" smtClean="0"/>
              <a:t>2</a:t>
            </a:r>
          </a:p>
          <a:p>
            <a:r>
              <a:rPr lang="en-US" sz="1600" dirty="0" smtClean="0"/>
              <a:t>-4-momentum transfer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err="1" smtClean="0"/>
              <a:t>x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dirty="0" smtClean="0"/>
              <a:t>/(sy)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.. 0.7</a:t>
            </a:r>
          </a:p>
          <a:p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y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0.005 .. 0.9</a:t>
            </a:r>
          </a:p>
          <a:p>
            <a:r>
              <a:rPr lang="en-US" sz="1600" dirty="0" smtClean="0"/>
              <a:t>inelasticity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826" y="671690"/>
            <a:ext cx="5413962" cy="5940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of the </a:t>
            </a:r>
            <a:r>
              <a:rPr lang="en-US" sz="1600" dirty="0" err="1" smtClean="0"/>
              <a:t>isospin</a:t>
            </a:r>
            <a:r>
              <a:rPr lang="en-US" sz="1600" dirty="0" smtClean="0"/>
              <a:t> symmetry (</a:t>
            </a:r>
            <a:r>
              <a:rPr lang="en-US" sz="1600" dirty="0" err="1" smtClean="0"/>
              <a:t>u-d</a:t>
            </a:r>
            <a:r>
              <a:rPr lang="en-US" sz="1600" dirty="0" smtClean="0"/>
              <a:t>) with </a:t>
            </a:r>
            <a:r>
              <a:rPr lang="en-US" sz="1600" dirty="0" err="1" smtClean="0"/>
              <a:t>eD</a:t>
            </a:r>
            <a:r>
              <a:rPr lang="en-US" sz="1600" dirty="0" smtClean="0"/>
              <a:t>  - no deuterons</a:t>
            </a:r>
          </a:p>
          <a:p>
            <a:r>
              <a:rPr lang="en-US" sz="1600" dirty="0" smtClean="0"/>
              <a:t>Investigation of the </a:t>
            </a:r>
            <a:r>
              <a:rPr lang="en-US" sz="1600" dirty="0" err="1" smtClean="0"/>
              <a:t>q-g</a:t>
            </a:r>
            <a:r>
              <a:rPr lang="en-US" sz="1600" dirty="0" smtClean="0"/>
              <a:t> dynamics in nuclei  - no time for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r>
              <a:rPr lang="en-US" sz="1600" dirty="0" smtClean="0"/>
              <a:t>Verification of saturation prediction at low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Measurement of the strange quark distribution – too low L</a:t>
            </a:r>
          </a:p>
          <a:p>
            <a:r>
              <a:rPr lang="en-US" sz="1600" dirty="0" smtClean="0"/>
              <a:t>Discovery of Higgs in WW fusion in CC – too low cross section</a:t>
            </a:r>
          </a:p>
          <a:p>
            <a:r>
              <a:rPr lang="en-US" sz="1600" dirty="0" smtClean="0"/>
              <a:t>Study of top quark distribution in the proton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Precise measurement of F</a:t>
            </a:r>
            <a:r>
              <a:rPr lang="en-US" sz="1600" baseline="-25000" dirty="0" smtClean="0"/>
              <a:t>L </a:t>
            </a:r>
            <a:r>
              <a:rPr lang="en-US" sz="1600" dirty="0" smtClean="0"/>
              <a:t>– too short running time left</a:t>
            </a:r>
          </a:p>
          <a:p>
            <a:r>
              <a:rPr lang="en-US" sz="1600" dirty="0" smtClean="0"/>
              <a:t>Resolving </a:t>
            </a:r>
            <a:r>
              <a:rPr lang="en-US" sz="1600" dirty="0" err="1" smtClean="0"/>
              <a:t>d/u</a:t>
            </a:r>
            <a:r>
              <a:rPr lang="en-US" sz="1600" dirty="0" smtClean="0"/>
              <a:t> question at large </a:t>
            </a:r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L</a:t>
            </a:r>
          </a:p>
          <a:p>
            <a:r>
              <a:rPr lang="en-US" sz="1600" dirty="0" smtClean="0"/>
              <a:t>Determination of gluon distribution at hi/lo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small range</a:t>
            </a:r>
          </a:p>
          <a:p>
            <a:r>
              <a:rPr lang="en-US" sz="1600" dirty="0" smtClean="0"/>
              <a:t>High precision measurement of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– overall not precise enough</a:t>
            </a:r>
          </a:p>
          <a:p>
            <a:r>
              <a:rPr lang="en-US" sz="1600" dirty="0" smtClean="0"/>
              <a:t>Discovering </a:t>
            </a:r>
            <a:r>
              <a:rPr lang="en-US" sz="1600" dirty="0" err="1" smtClean="0"/>
              <a:t>instantons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odderons</a:t>
            </a:r>
            <a:r>
              <a:rPr lang="en-US" sz="1600" dirty="0" smtClean="0"/>
              <a:t> – don’t know why not</a:t>
            </a:r>
          </a:p>
          <a:p>
            <a:r>
              <a:rPr lang="en-US" sz="1600" dirty="0" smtClean="0"/>
              <a:t>Finding RPV SUSY and/or  </a:t>
            </a:r>
            <a:r>
              <a:rPr lang="en-US" sz="1600" dirty="0" err="1" smtClean="0"/>
              <a:t>leptoquarks</a:t>
            </a:r>
            <a:r>
              <a:rPr lang="en-US" sz="1600" dirty="0" smtClean="0"/>
              <a:t> – may reside higher up</a:t>
            </a:r>
          </a:p>
          <a:p>
            <a:r>
              <a:rPr lang="en-US" sz="1600" dirty="0" smtClean="0"/>
              <a:t>…</a:t>
            </a:r>
          </a:p>
          <a:p>
            <a:r>
              <a:rPr lang="en-US" sz="1600" dirty="0" smtClean="0">
                <a:sym typeface="Wingdings"/>
              </a:rPr>
              <a:t>    The H1 and ZEUS apparatus were basically well suited </a:t>
            </a:r>
          </a:p>
          <a:p>
            <a:r>
              <a:rPr lang="en-US" sz="1600" dirty="0" smtClean="0">
                <a:sym typeface="Wingdings"/>
              </a:rPr>
              <a:t>    The machine had too low luminosity and running time    </a:t>
            </a:r>
          </a:p>
          <a:p>
            <a:endParaRPr lang="en-US" sz="1600" b="1" dirty="0" smtClean="0">
              <a:sym typeface="Wingdings"/>
            </a:endParaRPr>
          </a:p>
          <a:p>
            <a:r>
              <a:rPr lang="en-US" sz="1600" b="1" dirty="0" smtClean="0">
                <a:sym typeface="Wingdings"/>
              </a:rPr>
              <a:t>   HEP needs a </a:t>
            </a:r>
            <a:r>
              <a:rPr lang="en-US" sz="1600" b="1" dirty="0" err="1" smtClean="0">
                <a:sym typeface="Wingdings"/>
              </a:rPr>
              <a:t>TeV</a:t>
            </a:r>
            <a:r>
              <a:rPr lang="en-US" sz="1600" b="1" dirty="0" smtClean="0">
                <a:sym typeface="Wingdings"/>
              </a:rPr>
              <a:t> energy scale machine with 100 times</a:t>
            </a:r>
          </a:p>
          <a:p>
            <a:r>
              <a:rPr lang="en-US" sz="1600" b="1" dirty="0" smtClean="0">
                <a:sym typeface="Wingdings"/>
              </a:rPr>
              <a:t>   higher luminosity than HERA to develop DIS physics </a:t>
            </a:r>
          </a:p>
          <a:p>
            <a:r>
              <a:rPr lang="en-US" sz="1600" b="1" dirty="0" smtClean="0">
                <a:sym typeface="Wingdings"/>
              </a:rPr>
              <a:t>   further and to complement the physics at the LHC. The</a:t>
            </a:r>
          </a:p>
          <a:p>
            <a:r>
              <a:rPr lang="en-US" sz="1600" b="1" dirty="0" smtClean="0">
                <a:sym typeface="Wingdings"/>
              </a:rPr>
              <a:t>   Large </a:t>
            </a:r>
            <a:r>
              <a:rPr lang="en-US" sz="1600" b="1" dirty="0" err="1" smtClean="0">
                <a:sym typeface="Wingdings"/>
              </a:rPr>
              <a:t>Hadron</a:t>
            </a:r>
            <a:r>
              <a:rPr lang="en-US" sz="1600" b="1" dirty="0" smtClean="0">
                <a:sym typeface="Wingdings"/>
              </a:rPr>
              <a:t> Collider </a:t>
            </a:r>
            <a:r>
              <a:rPr lang="en-US" sz="1600" b="1" dirty="0" err="1" smtClean="0">
                <a:sym typeface="Wingdings"/>
              </a:rPr>
              <a:t>p</a:t>
            </a:r>
            <a:r>
              <a:rPr lang="en-US" sz="1600" b="1" dirty="0" smtClean="0">
                <a:sym typeface="Wingdings"/>
              </a:rPr>
              <a:t> and A beams offer a unique </a:t>
            </a:r>
          </a:p>
          <a:p>
            <a:r>
              <a:rPr lang="en-US" sz="1600" b="1" dirty="0" smtClean="0">
                <a:sym typeface="Wingdings"/>
              </a:rPr>
              <a:t>   opportunity to build a second </a:t>
            </a:r>
            <a:r>
              <a:rPr lang="en-US" sz="1600" b="1" dirty="0" err="1" smtClean="0">
                <a:sym typeface="Wingdings"/>
              </a:rPr>
              <a:t>ep</a:t>
            </a:r>
            <a:r>
              <a:rPr lang="en-US" sz="1600" b="1" dirty="0" smtClean="0">
                <a:sym typeface="Wingdings"/>
              </a:rPr>
              <a:t> and first </a:t>
            </a:r>
            <a:r>
              <a:rPr lang="en-US" sz="1600" b="1" dirty="0" err="1" smtClean="0">
                <a:sym typeface="Wingdings"/>
              </a:rPr>
              <a:t>eA</a:t>
            </a:r>
            <a:r>
              <a:rPr lang="en-US" sz="1600" b="1" dirty="0" smtClean="0">
                <a:sym typeface="Wingdings"/>
              </a:rPr>
              <a:t> collider</a:t>
            </a:r>
          </a:p>
          <a:p>
            <a:r>
              <a:rPr lang="en-US" sz="1600" b="1" dirty="0" smtClean="0">
                <a:sym typeface="Wingdings"/>
              </a:rPr>
              <a:t>   at the energy frontier.</a:t>
            </a:r>
          </a:p>
          <a:p>
            <a:endParaRPr lang="en-US" sz="1600" b="1" dirty="0" smtClean="0"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7826" y="4572000"/>
            <a:ext cx="5002696" cy="1666791"/>
          </a:xfrm>
          <a:prstGeom prst="rect">
            <a:avLst/>
          </a:prstGeom>
          <a:solidFill>
            <a:srgbClr val="008000">
              <a:alpha val="1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6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Baskerville"/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Baskerville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550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6771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(x,Q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1969-1989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" y="948268"/>
            <a:ext cx="7472093" cy="5166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08759" y="5610149"/>
            <a:ext cx="405283" cy="167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6131741"/>
            <a:ext cx="3943007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lN</a:t>
            </a:r>
            <a:r>
              <a:rPr lang="en-US" sz="1400" dirty="0" smtClean="0"/>
              <a:t> :   SLAC, FNAL, BCDMS, EMC??, NMC, COMPASS..</a:t>
            </a:r>
          </a:p>
          <a:p>
            <a:r>
              <a:rPr lang="en-US" sz="1400" dirty="0" err="1" smtClean="0"/>
              <a:t>νN</a:t>
            </a:r>
            <a:r>
              <a:rPr lang="en-US" sz="1400" dirty="0" smtClean="0"/>
              <a:t>:   GGM, BEBC, HPWF, CDHSW, CHARM, </a:t>
            </a:r>
            <a:r>
              <a:rPr lang="en-US" sz="1400" dirty="0" err="1" smtClean="0"/>
              <a:t>NuTEV</a:t>
            </a:r>
            <a:r>
              <a:rPr lang="en-US" sz="1400" dirty="0" smtClean="0"/>
              <a:t>..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703934" y="3936453"/>
            <a:ext cx="1297826" cy="1600438"/>
          </a:xfrm>
          <a:prstGeom prst="rect">
            <a:avLst/>
          </a:prstGeom>
          <a:noFill/>
          <a:ln w="19050"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Q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=</a:t>
            </a:r>
            <a:r>
              <a:rPr lang="en-US" sz="1400" b="1" dirty="0" err="1" smtClean="0"/>
              <a:t>sxy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/>
              <a:t>High x, low y?</a:t>
            </a:r>
          </a:p>
          <a:p>
            <a:endParaRPr lang="en-US" sz="1400" dirty="0"/>
          </a:p>
          <a:p>
            <a:r>
              <a:rPr lang="en-US" sz="1400" dirty="0" smtClean="0"/>
              <a:t>δF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/F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~ 1/(1-x)</a:t>
            </a:r>
          </a:p>
          <a:p>
            <a:endParaRPr lang="en-US" sz="1400" dirty="0"/>
          </a:p>
          <a:p>
            <a:r>
              <a:rPr lang="en-US" sz="1400" dirty="0" err="1" smtClean="0"/>
              <a:t>Regge</a:t>
            </a:r>
            <a:r>
              <a:rPr lang="en-US" sz="1400" dirty="0" smtClean="0"/>
              <a:t> limits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272164" y="5968708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/>
              <a:t>Phys.Lett. B223 (1989) 485</a:t>
            </a:r>
            <a:r>
              <a:rPr lang="hu-HU" sz="1200" dirty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04620" y="2003492"/>
            <a:ext cx="737739" cy="307777"/>
          </a:xfrm>
          <a:prstGeom prst="rect">
            <a:avLst/>
          </a:prstGeom>
          <a:noFill/>
          <a:ln w="19050"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b="1" dirty="0"/>
              <a:t>L</a:t>
            </a:r>
            <a:r>
              <a:rPr lang="en-US" sz="1400" b="1" dirty="0" smtClean="0"/>
              <a:t>ow </a:t>
            </a:r>
            <a:r>
              <a:rPr lang="en-US" sz="1400" b="1" dirty="0"/>
              <a:t>x</a:t>
            </a:r>
            <a:r>
              <a:rPr lang="en-US" sz="1400" b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995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7279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first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from HERA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43" y="999068"/>
            <a:ext cx="7115140" cy="4974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134734"/>
            <a:ext cx="373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 Collaboration,    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B407 (1993) 515        </a:t>
            </a:r>
          </a:p>
          <a:p>
            <a:r>
              <a:rPr lang="en-US" sz="1400" dirty="0" smtClean="0"/>
              <a:t>ZEUS Collaboration, 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B316( 1993) 412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925" y="5826957"/>
            <a:ext cx="2972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too steep, not flat (</a:t>
            </a:r>
            <a:r>
              <a:rPr lang="en-US" sz="1600" dirty="0" err="1" smtClean="0"/>
              <a:t>Regge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accord with 1974 expectation</a:t>
            </a:r>
          </a:p>
          <a:p>
            <a:r>
              <a:rPr lang="en-US" sz="1600" dirty="0" smtClean="0"/>
              <a:t>hidden in pioneering </a:t>
            </a:r>
            <a:r>
              <a:rPr lang="en-US" sz="1600" dirty="0" err="1" smtClean="0"/>
              <a:t>pQCD</a:t>
            </a:r>
            <a:r>
              <a:rPr lang="en-US" sz="1600" dirty="0" smtClean="0"/>
              <a:t> paper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12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1"/>
            <a:ext cx="7772400" cy="92773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first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from H1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7" y="1109957"/>
            <a:ext cx="4621443" cy="52629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40400" y="1135446"/>
            <a:ext cx="3105462" cy="526298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 = electron method</a:t>
            </a:r>
          </a:p>
          <a:p>
            <a:endParaRPr lang="en-US" dirty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e</a:t>
            </a:r>
            <a:r>
              <a:rPr lang="en-US" dirty="0" smtClean="0"/>
              <a:t>, y=y</a:t>
            </a:r>
            <a:r>
              <a:rPr lang="en-US" baseline="-25000" dirty="0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δσ</a:t>
            </a:r>
            <a:r>
              <a:rPr lang="en-US" dirty="0" smtClean="0"/>
              <a:t>/</a:t>
            </a:r>
            <a:r>
              <a:rPr lang="en-US" dirty="0" err="1" smtClean="0"/>
              <a:t>σ</a:t>
            </a:r>
            <a:r>
              <a:rPr lang="en-US" dirty="0" smtClean="0"/>
              <a:t> ~ 1/y</a:t>
            </a:r>
            <a:r>
              <a:rPr lang="en-US" baseline="-25000" dirty="0" smtClean="0"/>
              <a:t>e</a:t>
            </a:r>
          </a:p>
          <a:p>
            <a:endParaRPr lang="en-US" baseline="-25000" dirty="0"/>
          </a:p>
          <a:p>
            <a:r>
              <a:rPr lang="en-US" dirty="0" smtClean="0"/>
              <a:t>m </a:t>
            </a:r>
            <a:r>
              <a:rPr lang="en-US" dirty="0"/>
              <a:t>= </a:t>
            </a:r>
            <a:r>
              <a:rPr lang="en-US" dirty="0" smtClean="0"/>
              <a:t>mixed </a:t>
            </a:r>
            <a:r>
              <a:rPr lang="en-US" dirty="0"/>
              <a:t>method</a:t>
            </a:r>
          </a:p>
          <a:p>
            <a:endParaRPr lang="en-US" dirty="0"/>
          </a:p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=Q</a:t>
            </a:r>
            <a:r>
              <a:rPr lang="en-US" baseline="30000" dirty="0"/>
              <a:t>2</a:t>
            </a:r>
            <a:r>
              <a:rPr lang="en-US" baseline="-25000" dirty="0"/>
              <a:t>e</a:t>
            </a:r>
            <a:r>
              <a:rPr lang="en-US" dirty="0"/>
              <a:t>, y=</a:t>
            </a:r>
            <a:r>
              <a:rPr lang="en-US" dirty="0" err="1" smtClean="0"/>
              <a:t>y</a:t>
            </a:r>
            <a:r>
              <a:rPr lang="en-US" baseline="-25000" dirty="0" err="1" smtClean="0"/>
              <a:t>h</a:t>
            </a:r>
            <a:r>
              <a:rPr lang="en-US" dirty="0" smtClean="0"/>
              <a:t>, </a:t>
            </a:r>
            <a:r>
              <a:rPr lang="en-US" dirty="0" err="1"/>
              <a:t>δσ</a:t>
            </a:r>
            <a:r>
              <a:rPr lang="en-US" dirty="0"/>
              <a:t>/</a:t>
            </a:r>
            <a:r>
              <a:rPr lang="en-US" dirty="0" err="1"/>
              <a:t>σ</a:t>
            </a:r>
            <a:r>
              <a:rPr lang="en-US" dirty="0"/>
              <a:t> ~ 1</a:t>
            </a:r>
            <a:r>
              <a:rPr lang="en-US" dirty="0" smtClean="0"/>
              <a:t>/(1-y</a:t>
            </a:r>
            <a:r>
              <a:rPr lang="en-US" baseline="-25000" dirty="0" smtClean="0"/>
              <a:t>h</a:t>
            </a:r>
            <a:r>
              <a:rPr lang="en-US" dirty="0" smtClean="0"/>
              <a:t>)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en-US" dirty="0" smtClean="0">
                <a:sym typeface="Wingdings"/>
              </a:rPr>
              <a:t>Access to small y (large x) by</a:t>
            </a:r>
          </a:p>
          <a:p>
            <a:r>
              <a:rPr lang="en-US" dirty="0" smtClean="0">
                <a:sym typeface="Wingdings"/>
              </a:rPr>
              <a:t>using electron AND hadron</a:t>
            </a:r>
          </a:p>
          <a:p>
            <a:r>
              <a:rPr lang="en-US" dirty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inematics.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Much reduced rad. corrections</a:t>
            </a:r>
          </a:p>
          <a:p>
            <a:r>
              <a:rPr lang="en-US" dirty="0" smtClean="0">
                <a:sym typeface="Wingdings"/>
              </a:rPr>
              <a:t>but uncertainty of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FS 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Collider:</a:t>
            </a:r>
          </a:p>
          <a:p>
            <a:r>
              <a:rPr lang="en-US" dirty="0" smtClean="0">
                <a:sym typeface="Wingdings"/>
              </a:rPr>
              <a:t>Much extended range (52TeV)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redundant </a:t>
            </a:r>
            <a:r>
              <a:rPr lang="en-US" dirty="0" err="1" smtClean="0">
                <a:sym typeface="Wingdings"/>
              </a:rPr>
              <a:t>kine</a:t>
            </a:r>
            <a:r>
              <a:rPr lang="en-US" dirty="0" smtClean="0">
                <a:sym typeface="Wingdings"/>
              </a:rPr>
              <a:t>. reconstruction 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43252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5" y="1873249"/>
            <a:ext cx="3918701" cy="4855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37585" y="2277400"/>
            <a:ext cx="904240" cy="361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549" y="1226467"/>
            <a:ext cx="2771739" cy="51747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77799" y="67946"/>
            <a:ext cx="4923785" cy="7819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most cited H1 paper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91" y="1862667"/>
            <a:ext cx="4184841" cy="3975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334" y="849868"/>
            <a:ext cx="4113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Deep inelastic inclusive </a:t>
            </a:r>
            <a:r>
              <a:rPr lang="en-US" sz="1600" dirty="0" err="1" smtClean="0"/>
              <a:t>ep</a:t>
            </a:r>
            <a:r>
              <a:rPr lang="en-US" sz="1600" dirty="0" smtClean="0"/>
              <a:t> scattering at low x </a:t>
            </a:r>
          </a:p>
          <a:p>
            <a:r>
              <a:rPr lang="en-US" sz="1600" dirty="0" smtClean="0"/>
              <a:t>and a determination of α</a:t>
            </a:r>
            <a:r>
              <a:rPr lang="en-US" sz="1600" baseline="-25000" dirty="0" smtClean="0"/>
              <a:t>s </a:t>
            </a:r>
            <a:r>
              <a:rPr lang="en-US" sz="1600" dirty="0" smtClean="0"/>
              <a:t> -  EPJ C21 (2001)33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138837" y="588258"/>
            <a:ext cx="3470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nd</a:t>
            </a:r>
            <a:r>
              <a:rPr lang="en-US" sz="2800" dirty="0" smtClean="0"/>
              <a:t> the first low x gluon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991" y="5837767"/>
            <a:ext cx="4778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1996/97. This followed the 1994 data</a:t>
            </a:r>
          </a:p>
          <a:p>
            <a:r>
              <a:rPr lang="en-US" dirty="0"/>
              <a:t>p</a:t>
            </a:r>
            <a:r>
              <a:rPr lang="en-US" dirty="0" smtClean="0"/>
              <a:t>aper which was the first accurate measurement</a:t>
            </a:r>
          </a:p>
          <a:p>
            <a:r>
              <a:rPr lang="en-US" dirty="0"/>
              <a:t>o</a:t>
            </a:r>
            <a:r>
              <a:rPr lang="en-US" dirty="0" smtClean="0"/>
              <a:t>f the low Q</a:t>
            </a:r>
            <a:r>
              <a:rPr lang="en-US" baseline="30000" dirty="0" smtClean="0"/>
              <a:t>2</a:t>
            </a:r>
            <a:r>
              <a:rPr lang="en-US" dirty="0" smtClean="0"/>
              <a:t>, x DIS cross section of H1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78549" y="6484098"/>
            <a:ext cx="2090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err="1" smtClean="0"/>
              <a:t>Phys.Lett</a:t>
            </a:r>
            <a:r>
              <a:rPr lang="en-US" sz="1400" dirty="0" smtClean="0"/>
              <a:t>. B321(1994)161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222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7819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Measurement of α</a:t>
            </a:r>
            <a:r>
              <a:rPr lang="en-US" sz="3200" baseline="-25000" dirty="0" smtClean="0"/>
              <a:t>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053067"/>
            <a:ext cx="778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Deep inelastic inclusive </a:t>
            </a:r>
            <a:r>
              <a:rPr lang="en-US" sz="1600" dirty="0" err="1" smtClean="0"/>
              <a:t>ep</a:t>
            </a:r>
            <a:r>
              <a:rPr lang="en-US" sz="1600" dirty="0" smtClean="0"/>
              <a:t> scattering at low x and a determination of α</a:t>
            </a:r>
            <a:r>
              <a:rPr lang="en-US" sz="1600" baseline="-25000" dirty="0" smtClean="0"/>
              <a:t>s </a:t>
            </a:r>
            <a:r>
              <a:rPr lang="en-US" sz="1600" dirty="0" smtClean="0"/>
              <a:t> -  EPJ C21 (2001)33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4" y="1533041"/>
            <a:ext cx="3953932" cy="3887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01" y="1533041"/>
            <a:ext cx="3791522" cy="211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3496" y="4549676"/>
            <a:ext cx="4171823" cy="203132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Low x and charm mass dominated model</a:t>
            </a:r>
          </a:p>
          <a:p>
            <a:r>
              <a:rPr lang="en-US" dirty="0" smtClean="0"/>
              <a:t>uncertainty</a:t>
            </a:r>
            <a:r>
              <a:rPr lang="en-US" dirty="0"/>
              <a:t> </a:t>
            </a:r>
            <a:r>
              <a:rPr lang="en-US" dirty="0" smtClean="0"/>
              <a:t>– both need substantially</a:t>
            </a:r>
          </a:p>
          <a:p>
            <a:r>
              <a:rPr lang="en-US" dirty="0"/>
              <a:t>i</a:t>
            </a:r>
            <a:r>
              <a:rPr lang="en-US" dirty="0" smtClean="0"/>
              <a:t>mproved understanding (</a:t>
            </a:r>
            <a:r>
              <a:rPr lang="en-US" dirty="0" err="1" smtClean="0"/>
              <a:t>LHeC</a:t>
            </a:r>
            <a:r>
              <a:rPr lang="en-US" dirty="0" smtClean="0"/>
              <a:t>..)!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arge </a:t>
            </a:r>
            <a:r>
              <a:rPr lang="en-US" dirty="0" err="1" smtClean="0"/>
              <a:t>renormalisation</a:t>
            </a:r>
            <a:r>
              <a:rPr lang="en-US" dirty="0" smtClean="0"/>
              <a:t> scale effect (0.005)</a:t>
            </a:r>
          </a:p>
          <a:p>
            <a:endParaRPr lang="en-US" dirty="0"/>
          </a:p>
          <a:p>
            <a:r>
              <a:rPr lang="en-US" dirty="0" smtClean="0"/>
              <a:t>NNLO</a:t>
            </a:r>
            <a:r>
              <a:rPr lang="en-US" dirty="0"/>
              <a:t>:</a:t>
            </a:r>
          </a:p>
          <a:p>
            <a:r>
              <a:rPr lang="en-US" dirty="0" err="1" smtClean="0"/>
              <a:t>Vermaseren</a:t>
            </a:r>
            <a:r>
              <a:rPr lang="en-US" dirty="0" smtClean="0"/>
              <a:t>, </a:t>
            </a:r>
            <a:r>
              <a:rPr lang="en-US" dirty="0" err="1" smtClean="0"/>
              <a:t>Moch</a:t>
            </a:r>
            <a:r>
              <a:rPr lang="en-US" dirty="0" smtClean="0"/>
              <a:t> and Vogt papers 04/05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3" y="3841929"/>
            <a:ext cx="3793067" cy="446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5420672"/>
            <a:ext cx="4217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H1+BCDMS – detailed systematic</a:t>
            </a:r>
          </a:p>
          <a:p>
            <a:r>
              <a:rPr lang="en-US" dirty="0" smtClean="0"/>
              <a:t>uncertainty </a:t>
            </a:r>
            <a:r>
              <a:rPr lang="en-US" dirty="0"/>
              <a:t>study of BCDMS (y &gt; 0.03</a:t>
            </a:r>
            <a:r>
              <a:rPr lang="en-US" dirty="0" smtClean="0"/>
              <a:t>).</a:t>
            </a:r>
          </a:p>
          <a:p>
            <a:r>
              <a:rPr lang="en-US" dirty="0" smtClean="0"/>
              <a:t>Strong but resolvable correlation of the</a:t>
            </a:r>
          </a:p>
          <a:p>
            <a:r>
              <a:rPr lang="en-US" dirty="0" smtClean="0"/>
              <a:t>gluon distribution and the strong coupling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0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9" y="695740"/>
            <a:ext cx="4155088" cy="3840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87" y="6411195"/>
            <a:ext cx="7135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54130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6" y="695740"/>
            <a:ext cx="4168888" cy="3840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87" y="4536495"/>
            <a:ext cx="360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2269" y="5205655"/>
            <a:ext cx="7738575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dirty="0" smtClean="0"/>
              <a:t>Some 10% of the cross section is diffractive (</a:t>
            </a:r>
            <a:r>
              <a:rPr lang="en-US" sz="1400" dirty="0" err="1" smtClean="0"/>
              <a:t>ep</a:t>
            </a:r>
            <a:r>
              <a:rPr lang="en-US" sz="1400" dirty="0" smtClean="0"/>
              <a:t>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eXp</a:t>
            </a:r>
            <a:r>
              <a:rPr lang="en-US" sz="1400" dirty="0" smtClean="0">
                <a:sym typeface="Wingdings"/>
              </a:rPr>
              <a:t>) : </a:t>
            </a:r>
            <a:r>
              <a:rPr lang="en-US" sz="1400" b="1" dirty="0" smtClean="0">
                <a:sym typeface="Wingdings"/>
              </a:rPr>
              <a:t>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b="1" dirty="0" smtClean="0">
                <a:sym typeface="Wingdings"/>
              </a:rPr>
              <a:t>New concepts: </a:t>
            </a:r>
            <a:r>
              <a:rPr lang="en-US" sz="1400" b="1" dirty="0" err="1" smtClean="0">
                <a:sym typeface="Wingdings"/>
              </a:rPr>
              <a:t>unintegrated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</a:t>
            </a:r>
            <a:r>
              <a:rPr lang="en-US" sz="1400" b="1" dirty="0" err="1" smtClean="0">
                <a:sym typeface="Wingdings"/>
              </a:rPr>
              <a:t>k</a:t>
            </a:r>
            <a:r>
              <a:rPr lang="en-US" sz="1400" b="1" baseline="-25000" dirty="0" err="1" smtClean="0">
                <a:sym typeface="Wingdings"/>
              </a:rPr>
              <a:t>T</a:t>
            </a:r>
            <a:r>
              <a:rPr lang="en-US" sz="1400" b="1" dirty="0" smtClean="0">
                <a:sym typeface="Wingdings"/>
              </a:rPr>
              <a:t>) , </a:t>
            </a:r>
            <a:r>
              <a:rPr lang="en-US" sz="1400" b="1" dirty="0" err="1" smtClean="0">
                <a:sym typeface="Wingdings"/>
              </a:rPr>
              <a:t>generalised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searches..), + </a:t>
            </a:r>
            <a:r>
              <a:rPr lang="en-US" sz="1400" b="1" dirty="0" smtClean="0">
                <a:sym typeface="Wingdings"/>
              </a:rPr>
              <a:t>base for PDF fits</a:t>
            </a:r>
            <a:r>
              <a:rPr lang="en-US" sz="1400" dirty="0" smtClean="0">
                <a:sym typeface="Wingdings"/>
              </a:rPr>
              <a:t>..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87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3003</Words>
  <Application>Microsoft Macintosh PowerPoint</Application>
  <PresentationFormat>On-screen Show (4:3)</PresentationFormat>
  <Paragraphs>523</Paragraphs>
  <Slides>39</Slides>
  <Notes>2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Office Theme</vt:lpstr>
      <vt:lpstr>???</vt:lpstr>
      <vt:lpstr>???</vt:lpstr>
      <vt:lpstr>CorelPhotoPaint.Image.10</vt:lpstr>
      <vt:lpstr>Equation</vt:lpstr>
      <vt:lpstr>Photo Editor Photo</vt:lpstr>
      <vt:lpstr>The Quark-Gluon Structure of the Proton</vt:lpstr>
      <vt:lpstr>Max Born</vt:lpstr>
      <vt:lpstr>Quarks  early ep scattering</vt:lpstr>
      <vt:lpstr>F2(x,Q2) 1969-1989</vt:lpstr>
      <vt:lpstr>The first F2 from HERA</vt:lpstr>
      <vt:lpstr>The first F2 from H1</vt:lpstr>
      <vt:lpstr>The most cited H1 paper</vt:lpstr>
      <vt:lpstr>Measurement of αs</vt:lpstr>
      <vt:lpstr>Results from HERA</vt:lpstr>
      <vt:lpstr>Industry of PDF Determinations</vt:lpstr>
      <vt:lpstr>PDF constraints from LHC – Jets </vt:lpstr>
      <vt:lpstr>PDF constraints from LHC - Di-Lepton Production </vt:lpstr>
      <vt:lpstr> Strange Quark Distribution </vt:lpstr>
      <vt:lpstr>PowerPoint Presentation</vt:lpstr>
      <vt:lpstr>PowerPoint Presentation</vt:lpstr>
      <vt:lpstr>PowerPoint Presentation</vt:lpstr>
      <vt:lpstr>PowerPoint Presentation</vt:lpstr>
      <vt:lpstr> Parameters and Design</vt:lpstr>
      <vt:lpstr>High Precision DIS </vt:lpstr>
      <vt:lpstr>Higgs and LHeC </vt:lpstr>
      <vt:lpstr>PowerPoint Presentation</vt:lpstr>
      <vt:lpstr>Searching for High Mass SUSY </vt:lpstr>
      <vt:lpstr>Gluon Saturation at Low x?</vt:lpstr>
      <vt:lpstr>Longitudinal Structure Function </vt:lpstr>
      <vt:lpstr>LHeC as an electron-ion collider</vt:lpstr>
      <vt:lpstr>Key developments for the LHeC </vt:lpstr>
      <vt:lpstr>PowerPoint Presentation</vt:lpstr>
      <vt:lpstr>coz</vt:lpstr>
      <vt:lpstr>PowerPoint Presentation</vt:lpstr>
      <vt:lpstr>Thanks </vt:lpstr>
      <vt:lpstr>PowerPoint Presentation</vt:lpstr>
      <vt:lpstr>Gluons early μN scattering</vt:lpstr>
      <vt:lpstr>PowerPoint Presentation</vt:lpstr>
      <vt:lpstr>Constraints on Strange Quark Distribution  -  LHC</vt:lpstr>
      <vt:lpstr>Top Quark and Leptoquarks </vt:lpstr>
      <vt:lpstr>       High Mass Drell Yan</vt:lpstr>
      <vt:lpstr>PDFs at Large x</vt:lpstr>
      <vt:lpstr>What HERA could not do or has not done</vt:lpstr>
      <vt:lpstr>LHeC Detector Overview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138</cp:revision>
  <dcterms:created xsi:type="dcterms:W3CDTF">2013-03-02T15:16:16Z</dcterms:created>
  <dcterms:modified xsi:type="dcterms:W3CDTF">2013-03-13T06:57:58Z</dcterms:modified>
</cp:coreProperties>
</file>