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6FDA7-B4F7-B548-B12F-A7CE840BC4E9}" type="datetimeFigureOut">
              <a:rPr lang="en-US" smtClean="0"/>
              <a:t>7/24/10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8B12B-CDE8-7643-A92B-95071DC7F2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591E6-2E9F-9049-8142-1EBEF38BBE0B}" type="slidenum">
              <a:rPr lang="en-US"/>
              <a:pPr/>
              <a:t>2</a:t>
            </a:fld>
            <a:endParaRPr lang="en-US"/>
          </a:p>
        </p:txBody>
      </p:sp>
      <p:sp>
        <p:nvSpPr>
          <p:cNvPr id="1576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9DAF1-86AB-5944-BEAA-B54257A5E799}" type="slidenum">
              <a:rPr lang="en-US"/>
              <a:pPr/>
              <a:t>3</a:t>
            </a:fld>
            <a:endParaRPr lang="en-US"/>
          </a:p>
        </p:txBody>
      </p:sp>
      <p:sp>
        <p:nvSpPr>
          <p:cNvPr id="1597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BD317A-59C5-9F4E-A642-60E4DB711D9D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8089-33A2-7541-98D4-B454EE8022BC}" type="datetimeFigureOut">
              <a:rPr lang="en-US" smtClean="0"/>
              <a:t>7/24/10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5CA2-FC7D-514A-9691-FB941B1D4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8089-33A2-7541-98D4-B454EE8022BC}" type="datetimeFigureOut">
              <a:rPr lang="en-US" smtClean="0"/>
              <a:t>7/24/10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5CA2-FC7D-514A-9691-FB941B1D4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8089-33A2-7541-98D4-B454EE8022BC}" type="datetimeFigureOut">
              <a:rPr lang="en-US" smtClean="0"/>
              <a:t>7/24/10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5CA2-FC7D-514A-9691-FB941B1D4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8089-33A2-7541-98D4-B454EE8022BC}" type="datetimeFigureOut">
              <a:rPr lang="en-US" smtClean="0"/>
              <a:t>7/24/10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5CA2-FC7D-514A-9691-FB941B1D4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8089-33A2-7541-98D4-B454EE8022BC}" type="datetimeFigureOut">
              <a:rPr lang="en-US" smtClean="0"/>
              <a:t>7/24/10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5CA2-FC7D-514A-9691-FB941B1D4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8089-33A2-7541-98D4-B454EE8022BC}" type="datetimeFigureOut">
              <a:rPr lang="en-US" smtClean="0"/>
              <a:t>7/24/10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5CA2-FC7D-514A-9691-FB941B1D4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8089-33A2-7541-98D4-B454EE8022BC}" type="datetimeFigureOut">
              <a:rPr lang="en-US" smtClean="0"/>
              <a:t>7/24/10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5CA2-FC7D-514A-9691-FB941B1D4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8089-33A2-7541-98D4-B454EE8022BC}" type="datetimeFigureOut">
              <a:rPr lang="en-US" smtClean="0"/>
              <a:t>7/24/10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5CA2-FC7D-514A-9691-FB941B1D4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8089-33A2-7541-98D4-B454EE8022BC}" type="datetimeFigureOut">
              <a:rPr lang="en-US" smtClean="0"/>
              <a:t>7/24/10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5CA2-FC7D-514A-9691-FB941B1D4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8089-33A2-7541-98D4-B454EE8022BC}" type="datetimeFigureOut">
              <a:rPr lang="en-US" smtClean="0"/>
              <a:t>7/24/10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5CA2-FC7D-514A-9691-FB941B1D4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8089-33A2-7541-98D4-B454EE8022BC}" type="datetimeFigureOut">
              <a:rPr lang="en-US" smtClean="0"/>
              <a:t>7/24/10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75CA2-FC7D-514A-9691-FB941B1D4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28089-33A2-7541-98D4-B454EE8022BC}" type="datetimeFigureOut">
              <a:rPr lang="en-US" smtClean="0"/>
              <a:t>7/24/10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75CA2-FC7D-514A-9691-FB941B1D48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4639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 slides for Michel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please take what you like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195391"/>
            <a:ext cx="2488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 Klein (</a:t>
            </a:r>
            <a:r>
              <a:rPr lang="en-US" dirty="0" err="1" smtClean="0"/>
              <a:t>klein@ifh.de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609600"/>
          </a:xfrm>
        </p:spPr>
        <p:txBody>
          <a:bodyPr/>
          <a:lstStyle/>
          <a:p>
            <a:r>
              <a:rPr lang="en-US" sz="2400" b="1" dirty="0"/>
              <a:t>The 10-100 </a:t>
            </a:r>
            <a:r>
              <a:rPr lang="en-US" sz="2400" b="1" dirty="0" err="1"/>
              <a:t>GeV</a:t>
            </a:r>
            <a:r>
              <a:rPr lang="en-US" sz="2400" b="1" dirty="0"/>
              <a:t> Energy Scale [1968-</a:t>
            </a:r>
            <a:r>
              <a:rPr lang="en-US" sz="2400" b="1" dirty="0" smtClean="0"/>
              <a:t>1988]</a:t>
            </a:r>
            <a:endParaRPr lang="en-US" dirty="0"/>
          </a:p>
        </p:txBody>
      </p:sp>
      <p:sp>
        <p:nvSpPr>
          <p:cNvPr id="156675" name="Oval 3"/>
          <p:cNvSpPr>
            <a:spLocks noChangeArrowheads="1"/>
          </p:cNvSpPr>
          <p:nvPr/>
        </p:nvSpPr>
        <p:spPr bwMode="auto">
          <a:xfrm>
            <a:off x="3200400" y="1219200"/>
            <a:ext cx="2819400" cy="2743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76" name="Oval 4"/>
          <p:cNvSpPr>
            <a:spLocks noChangeArrowheads="1"/>
          </p:cNvSpPr>
          <p:nvPr/>
        </p:nvSpPr>
        <p:spPr bwMode="auto">
          <a:xfrm>
            <a:off x="609600" y="3733800"/>
            <a:ext cx="2819400" cy="2743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77" name="Oval 5"/>
          <p:cNvSpPr>
            <a:spLocks noChangeArrowheads="1"/>
          </p:cNvSpPr>
          <p:nvPr/>
        </p:nvSpPr>
        <p:spPr bwMode="auto">
          <a:xfrm>
            <a:off x="5867400" y="3657600"/>
            <a:ext cx="2819400" cy="2743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838200" y="4648200"/>
            <a:ext cx="2279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Quarks </a:t>
            </a:r>
          </a:p>
          <a:p>
            <a:pPr algn="ctr"/>
            <a:r>
              <a:rPr lang="en-US" sz="1800"/>
              <a:t>Neutral currents</a:t>
            </a:r>
          </a:p>
          <a:p>
            <a:pPr algn="ctr"/>
            <a:r>
              <a:rPr lang="en-US" sz="1800"/>
              <a:t>Singlet e</a:t>
            </a:r>
            <a:r>
              <a:rPr lang="en-US" sz="1800" baseline="-25000"/>
              <a:t>R</a:t>
            </a:r>
            <a:endParaRPr lang="en-US" sz="1800"/>
          </a:p>
          <a:p>
            <a:pPr algn="ctr"/>
            <a:r>
              <a:rPr lang="en-US" sz="1800"/>
              <a:t>Asymptotic Freedom</a:t>
            </a:r>
            <a:endParaRPr lang="en-US"/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4038600" y="2209800"/>
            <a:ext cx="1123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Drell Yan</a:t>
            </a:r>
          </a:p>
          <a:p>
            <a:pPr algn="ctr"/>
            <a:r>
              <a:rPr lang="en-US" sz="1800"/>
              <a:t>Charm</a:t>
            </a:r>
          </a:p>
          <a:p>
            <a:pPr algn="ctr"/>
            <a:r>
              <a:rPr lang="en-US" sz="1800"/>
              <a:t>W,Z</a:t>
            </a:r>
          </a:p>
          <a:p>
            <a:pPr algn="ctr"/>
            <a:r>
              <a:rPr lang="en-US" sz="1800"/>
              <a:t>Jets</a:t>
            </a:r>
            <a:endParaRPr lang="en-US"/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6648450" y="4800600"/>
            <a:ext cx="1276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Charm</a:t>
            </a:r>
          </a:p>
          <a:p>
            <a:pPr algn="ctr"/>
            <a:r>
              <a:rPr lang="en-US" sz="1800"/>
              <a:t>3 colours</a:t>
            </a:r>
          </a:p>
          <a:p>
            <a:pPr algn="ctr"/>
            <a:r>
              <a:rPr lang="en-US" sz="1800"/>
              <a:t>Gluon Jets</a:t>
            </a:r>
            <a:endParaRPr lang="en-US"/>
          </a:p>
        </p:txBody>
      </p:sp>
      <p:sp>
        <p:nvSpPr>
          <p:cNvPr id="156681" name="Text Box 9"/>
          <p:cNvSpPr txBox="1">
            <a:spLocks noChangeArrowheads="1"/>
          </p:cNvSpPr>
          <p:nvPr/>
        </p:nvSpPr>
        <p:spPr bwMode="auto">
          <a:xfrm>
            <a:off x="1736725" y="38512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ndale Mono" charset="0"/>
              </a:rPr>
              <a:t>lh</a:t>
            </a:r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6934200" y="395605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ndale Mono" charset="0"/>
              </a:rPr>
              <a:t>e</a:t>
            </a:r>
            <a:r>
              <a:rPr lang="en-US" b="1" baseline="30000">
                <a:solidFill>
                  <a:srgbClr val="0000FF"/>
                </a:solidFill>
                <a:latin typeface="Andale Mono" charset="0"/>
              </a:rPr>
              <a:t>+</a:t>
            </a:r>
            <a:r>
              <a:rPr lang="en-US" b="1">
                <a:solidFill>
                  <a:srgbClr val="0000FF"/>
                </a:solidFill>
                <a:latin typeface="Andale Mono" charset="0"/>
              </a:rPr>
              <a:t>e</a:t>
            </a:r>
            <a:r>
              <a:rPr lang="en-US" b="1" baseline="30000">
                <a:solidFill>
                  <a:srgbClr val="0000FF"/>
                </a:solidFill>
                <a:latin typeface="Andale Mono" charset="0"/>
              </a:rPr>
              <a:t>-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4267200" y="13716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ndale Mono" charset="0"/>
              </a:rPr>
              <a:t>pp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3886200" y="4343400"/>
            <a:ext cx="15732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SU(2)</a:t>
            </a:r>
            <a:r>
              <a:rPr lang="en-US" sz="1800" b="1" baseline="-25000"/>
              <a:t>L</a:t>
            </a:r>
            <a:r>
              <a:rPr lang="en-US" sz="1800" b="1"/>
              <a:t> x U(1)</a:t>
            </a:r>
          </a:p>
          <a:p>
            <a:r>
              <a:rPr lang="en-US" sz="1800" b="1"/>
              <a:t>       QCD</a:t>
            </a:r>
          </a:p>
        </p:txBody>
      </p:sp>
      <p:sp>
        <p:nvSpPr>
          <p:cNvPr id="156685" name="Line 13"/>
          <p:cNvSpPr>
            <a:spLocks noChangeShapeType="1"/>
          </p:cNvSpPr>
          <p:nvPr/>
        </p:nvSpPr>
        <p:spPr bwMode="auto">
          <a:xfrm>
            <a:off x="5638800" y="3505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86" name="Line 14"/>
          <p:cNvSpPr>
            <a:spLocks noChangeShapeType="1"/>
          </p:cNvSpPr>
          <p:nvPr/>
        </p:nvSpPr>
        <p:spPr bwMode="auto">
          <a:xfrm flipV="1">
            <a:off x="2971800" y="3581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87" name="Line 15"/>
          <p:cNvSpPr>
            <a:spLocks noChangeShapeType="1"/>
          </p:cNvSpPr>
          <p:nvPr/>
        </p:nvSpPr>
        <p:spPr bwMode="auto">
          <a:xfrm>
            <a:off x="3429000" y="5105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88" name="Text Box 16"/>
          <p:cNvSpPr txBox="1">
            <a:spLocks noChangeArrowheads="1"/>
          </p:cNvSpPr>
          <p:nvPr/>
        </p:nvSpPr>
        <p:spPr bwMode="auto">
          <a:xfrm>
            <a:off x="4419600" y="1295400"/>
            <a:ext cx="5873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FF"/>
                </a:solidFill>
              </a:rPr>
              <a:t>(--)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609600"/>
          </a:xfrm>
        </p:spPr>
        <p:txBody>
          <a:bodyPr/>
          <a:lstStyle/>
          <a:p>
            <a:r>
              <a:rPr lang="en-US" sz="2400" b="1" dirty="0"/>
              <a:t>The Fermi Scale [1985-</a:t>
            </a:r>
            <a:r>
              <a:rPr lang="en-US" sz="2400" b="1" dirty="0" smtClean="0"/>
              <a:t>2012]</a:t>
            </a:r>
            <a:endParaRPr lang="en-US" dirty="0"/>
          </a:p>
        </p:txBody>
      </p:sp>
      <p:sp>
        <p:nvSpPr>
          <p:cNvPr id="158723" name="Oval 3"/>
          <p:cNvSpPr>
            <a:spLocks noChangeArrowheads="1"/>
          </p:cNvSpPr>
          <p:nvPr/>
        </p:nvSpPr>
        <p:spPr bwMode="auto">
          <a:xfrm>
            <a:off x="3200400" y="1219200"/>
            <a:ext cx="2819400" cy="2743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24" name="Oval 4"/>
          <p:cNvSpPr>
            <a:spLocks noChangeArrowheads="1"/>
          </p:cNvSpPr>
          <p:nvPr/>
        </p:nvSpPr>
        <p:spPr bwMode="auto">
          <a:xfrm>
            <a:off x="609600" y="3733800"/>
            <a:ext cx="2819400" cy="2743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25" name="Oval 5"/>
          <p:cNvSpPr>
            <a:spLocks noChangeArrowheads="1"/>
          </p:cNvSpPr>
          <p:nvPr/>
        </p:nvSpPr>
        <p:spPr bwMode="auto">
          <a:xfrm>
            <a:off x="5867400" y="3657600"/>
            <a:ext cx="2819400" cy="2743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4099027" y="2133600"/>
            <a:ext cx="10951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 err="1"/>
              <a:t>b</a:t>
            </a:r>
            <a:r>
              <a:rPr lang="en-US" sz="1800" dirty="0"/>
              <a:t> quark</a:t>
            </a:r>
          </a:p>
          <a:p>
            <a:pPr algn="ctr"/>
            <a:r>
              <a:rPr lang="en-US" sz="1800" dirty="0"/>
              <a:t>top quark</a:t>
            </a:r>
          </a:p>
          <a:p>
            <a:pPr algn="ctr"/>
            <a:r>
              <a:rPr lang="en-US" sz="1800" dirty="0" smtClean="0"/>
              <a:t>M</a:t>
            </a:r>
            <a:r>
              <a:rPr lang="en-US" sz="1800" baseline="-25000" dirty="0" smtClean="0"/>
              <a:t>W </a:t>
            </a:r>
            <a:r>
              <a:rPr lang="en-US" sz="1800" dirty="0" smtClean="0"/>
              <a:t>(H?)</a:t>
            </a:r>
          </a:p>
          <a:p>
            <a:pPr algn="ctr"/>
            <a:endParaRPr lang="en-US" dirty="0"/>
          </a:p>
        </p:txBody>
      </p:sp>
      <p:sp>
        <p:nvSpPr>
          <p:cNvPr id="158727" name="Text Box 7"/>
          <p:cNvSpPr txBox="1">
            <a:spLocks noChangeArrowheads="1"/>
          </p:cNvSpPr>
          <p:nvPr/>
        </p:nvSpPr>
        <p:spPr bwMode="auto">
          <a:xfrm>
            <a:off x="838200" y="4419600"/>
            <a:ext cx="22939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gluon</a:t>
            </a:r>
          </a:p>
          <a:p>
            <a:pPr algn="ctr"/>
            <a:r>
              <a:rPr lang="en-US" sz="1800"/>
              <a:t>h.o. strong </a:t>
            </a:r>
          </a:p>
          <a:p>
            <a:pPr algn="ctr"/>
            <a:r>
              <a:rPr lang="en-US" sz="1800"/>
              <a:t>c,b  distributions</a:t>
            </a:r>
          </a:p>
          <a:p>
            <a:pPr algn="ctr"/>
            <a:r>
              <a:rPr lang="en-US" sz="1800"/>
              <a:t>high parton densities</a:t>
            </a:r>
          </a:p>
          <a:p>
            <a:pPr algn="ctr"/>
            <a:endParaRPr lang="en-US"/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>
            <a:off x="6248400" y="4343400"/>
            <a:ext cx="2038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M</a:t>
            </a:r>
            <a:r>
              <a:rPr lang="en-US" sz="1800" baseline="-25000"/>
              <a:t>Z</a:t>
            </a:r>
            <a:r>
              <a:rPr lang="en-US" sz="1800"/>
              <a:t> , sin</a:t>
            </a:r>
            <a:r>
              <a:rPr lang="en-US" sz="1800" baseline="30000"/>
              <a:t>2 </a:t>
            </a:r>
            <a:r>
              <a:rPr lang="en-US" sz="1800">
                <a:sym typeface="Symbol" charset="2"/>
              </a:rPr>
              <a:t></a:t>
            </a:r>
            <a:endParaRPr lang="en-US" sz="1800"/>
          </a:p>
          <a:p>
            <a:pPr algn="ctr"/>
            <a:r>
              <a:rPr lang="en-US" sz="1800"/>
              <a:t>3 neutrinos</a:t>
            </a:r>
          </a:p>
          <a:p>
            <a:pPr algn="ctr"/>
            <a:r>
              <a:rPr lang="en-US" sz="1800"/>
              <a:t>h.o. el.weak (t,H?)</a:t>
            </a:r>
            <a:endParaRPr lang="en-US"/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1736725" y="38512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ndale Mono" charset="0"/>
              </a:rPr>
              <a:t>ep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6934200" y="3886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ndale Mono" charset="0"/>
              </a:rPr>
              <a:t>e</a:t>
            </a:r>
            <a:r>
              <a:rPr lang="en-US" b="1" baseline="30000">
                <a:solidFill>
                  <a:srgbClr val="0000FF"/>
                </a:solidFill>
                <a:latin typeface="Andale Mono" charset="0"/>
              </a:rPr>
              <a:t>+</a:t>
            </a:r>
            <a:r>
              <a:rPr lang="en-US" b="1">
                <a:solidFill>
                  <a:srgbClr val="0000FF"/>
                </a:solidFill>
                <a:latin typeface="Andale Mono" charset="0"/>
              </a:rPr>
              <a:t>e</a:t>
            </a:r>
            <a:r>
              <a:rPr lang="en-US" b="1" baseline="30000">
                <a:solidFill>
                  <a:srgbClr val="0000FF"/>
                </a:solidFill>
                <a:latin typeface="Andale Mono" charset="0"/>
              </a:rPr>
              <a:t>-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4267200" y="136525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ndale Mono" charset="0"/>
              </a:rPr>
              <a:t>pp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3733800" y="4267200"/>
            <a:ext cx="182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The Standard</a:t>
            </a:r>
          </a:p>
          <a:p>
            <a:r>
              <a:rPr lang="en-US" sz="1800" b="1"/>
              <a:t>Model Triumph</a:t>
            </a:r>
            <a:endParaRPr lang="en-US" sz="1800"/>
          </a:p>
        </p:txBody>
      </p:sp>
      <p:sp>
        <p:nvSpPr>
          <p:cNvPr id="158733" name="Line 13"/>
          <p:cNvSpPr>
            <a:spLocks noChangeShapeType="1"/>
          </p:cNvSpPr>
          <p:nvPr/>
        </p:nvSpPr>
        <p:spPr bwMode="auto">
          <a:xfrm>
            <a:off x="4343400" y="14478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34" name="Text Box 14"/>
          <p:cNvSpPr txBox="1">
            <a:spLocks noChangeArrowheads="1"/>
          </p:cNvSpPr>
          <p:nvPr/>
        </p:nvSpPr>
        <p:spPr bwMode="auto">
          <a:xfrm>
            <a:off x="4047532" y="3135868"/>
            <a:ext cx="10489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Tevatron</a:t>
            </a:r>
            <a:endParaRPr lang="en-US" dirty="0"/>
          </a:p>
        </p:txBody>
      </p:sp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6629400" y="5257800"/>
            <a:ext cx="143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LEP/SLC</a:t>
            </a:r>
            <a:endParaRPr lang="en-US"/>
          </a:p>
        </p:txBody>
      </p:sp>
      <p:sp>
        <p:nvSpPr>
          <p:cNvPr id="158736" name="Text Box 16"/>
          <p:cNvSpPr txBox="1">
            <a:spLocks noChangeArrowheads="1"/>
          </p:cNvSpPr>
          <p:nvPr/>
        </p:nvSpPr>
        <p:spPr bwMode="auto">
          <a:xfrm>
            <a:off x="1447800" y="5715000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HERA</a:t>
            </a:r>
            <a:endParaRPr lang="en-US"/>
          </a:p>
        </p:txBody>
      </p:sp>
      <p:sp>
        <p:nvSpPr>
          <p:cNvPr id="158737" name="Line 17"/>
          <p:cNvSpPr>
            <a:spLocks noChangeShapeType="1"/>
          </p:cNvSpPr>
          <p:nvPr/>
        </p:nvSpPr>
        <p:spPr bwMode="auto">
          <a:xfrm>
            <a:off x="5638800" y="3505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38" name="Line 18"/>
          <p:cNvSpPr>
            <a:spLocks noChangeShapeType="1"/>
          </p:cNvSpPr>
          <p:nvPr/>
        </p:nvSpPr>
        <p:spPr bwMode="auto">
          <a:xfrm flipV="1">
            <a:off x="3048000" y="3581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39" name="Line 19"/>
          <p:cNvSpPr>
            <a:spLocks noChangeShapeType="1"/>
          </p:cNvSpPr>
          <p:nvPr/>
        </p:nvSpPr>
        <p:spPr bwMode="auto">
          <a:xfrm>
            <a:off x="3429000" y="5105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740" name="Text Box 20"/>
          <p:cNvSpPr txBox="1">
            <a:spLocks noChangeArrowheads="1"/>
          </p:cNvSpPr>
          <p:nvPr/>
        </p:nvSpPr>
        <p:spPr bwMode="auto">
          <a:xfrm>
            <a:off x="6400800" y="5791200"/>
            <a:ext cx="1866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CKM - </a:t>
            </a:r>
            <a:r>
              <a:rPr lang="en-US" sz="1600" b="1">
                <a:solidFill>
                  <a:srgbClr val="0000FF"/>
                </a:solidFill>
              </a:rPr>
              <a:t>B factories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sz="2400" b="1"/>
              <a:t>The TeV Scale [2010-2035..]</a:t>
            </a:r>
            <a:endParaRPr lang="en-US"/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3200400" y="1219200"/>
            <a:ext cx="2819400" cy="2743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09600" y="3733800"/>
            <a:ext cx="2819400" cy="27432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5867400" y="3657600"/>
            <a:ext cx="2819400" cy="2743200"/>
          </a:xfrm>
          <a:prstGeom prst="ellips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581400" y="1905000"/>
            <a:ext cx="20383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W,Z,top</a:t>
            </a:r>
          </a:p>
          <a:p>
            <a:pPr algn="ctr"/>
            <a:r>
              <a:rPr lang="en-US" sz="1800"/>
              <a:t>Higgs??</a:t>
            </a:r>
          </a:p>
          <a:p>
            <a:pPr algn="ctr"/>
            <a:r>
              <a:rPr lang="en-US" sz="1800"/>
              <a:t>New Particles??</a:t>
            </a:r>
          </a:p>
          <a:p>
            <a:pPr algn="ctr"/>
            <a:r>
              <a:rPr lang="en-US" sz="1800"/>
              <a:t>New Symmetries?</a:t>
            </a:r>
          </a:p>
          <a:p>
            <a:pPr algn="ctr"/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915988" y="4495800"/>
            <a:ext cx="2228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High Precision QCD</a:t>
            </a:r>
          </a:p>
          <a:p>
            <a:pPr algn="ctr"/>
            <a:r>
              <a:rPr lang="en-US" sz="1800"/>
              <a:t>High Density Matter</a:t>
            </a:r>
          </a:p>
          <a:p>
            <a:pPr algn="ctr"/>
            <a:r>
              <a:rPr lang="en-US" sz="1800"/>
              <a:t>Substructure??</a:t>
            </a:r>
          </a:p>
          <a:p>
            <a:pPr algn="ctr"/>
            <a:r>
              <a:rPr lang="en-US" sz="1800"/>
              <a:t>eq-Spectroscopy??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345238" y="4413250"/>
            <a:ext cx="18240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 err="1"/>
              <a:t>ttbar</a:t>
            </a:r>
            <a:endParaRPr lang="en-US" sz="1800" dirty="0"/>
          </a:p>
          <a:p>
            <a:pPr algn="ctr"/>
            <a:r>
              <a:rPr lang="en-US" sz="1800" dirty="0"/>
              <a:t>Higgs??</a:t>
            </a:r>
          </a:p>
          <a:p>
            <a:pPr algn="ctr"/>
            <a:r>
              <a:rPr lang="en-US" sz="1800" dirty="0"/>
              <a:t>Spectroscopy??</a:t>
            </a:r>
            <a:endParaRPr lang="en-US" dirty="0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736725" y="38512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ndale Mono" charset="0"/>
              </a:rPr>
              <a:t>ep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6934200" y="3956050"/>
            <a:ext cx="6464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Andale Mono" charset="0"/>
              </a:rPr>
              <a:t>e</a:t>
            </a:r>
            <a:r>
              <a:rPr lang="en-US" b="1" baseline="30000" dirty="0" err="1">
                <a:solidFill>
                  <a:srgbClr val="0000FF"/>
                </a:solidFill>
                <a:latin typeface="Andale Mono" charset="0"/>
              </a:rPr>
              <a:t>+</a:t>
            </a:r>
            <a:r>
              <a:rPr lang="en-US" b="1" dirty="0" err="1">
                <a:solidFill>
                  <a:srgbClr val="0000FF"/>
                </a:solidFill>
                <a:latin typeface="Andale Mono" charset="0"/>
              </a:rPr>
              <a:t>e</a:t>
            </a:r>
            <a:r>
              <a:rPr lang="en-US" b="1" baseline="30000" dirty="0" smtClean="0">
                <a:solidFill>
                  <a:srgbClr val="0000FF"/>
                </a:solidFill>
                <a:latin typeface="Andale Mono" charset="0"/>
              </a:rPr>
              <a:t>-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267200" y="136525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Andale Mono" charset="0"/>
              </a:rPr>
              <a:t>pp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886200" y="43434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New Physics</a:t>
            </a:r>
            <a:endParaRPr lang="en-US" sz="1800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191000" y="3124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LHC</a:t>
            </a:r>
            <a:endParaRPr lang="en-US"/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731000" y="5334000"/>
            <a:ext cx="143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ILC/CLIC</a:t>
            </a:r>
            <a:endParaRPr lang="en-US" dirty="0"/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1511429" y="5760422"/>
            <a:ext cx="774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err="1" smtClean="0">
                <a:solidFill>
                  <a:srgbClr val="0000FF"/>
                </a:solidFill>
              </a:rPr>
              <a:t>LHeC</a:t>
            </a:r>
            <a:endParaRPr lang="en-US" dirty="0"/>
          </a:p>
        </p:txBody>
      </p:sp>
      <p:sp>
        <p:nvSpPr>
          <p:cNvPr id="24592" name="Line 17"/>
          <p:cNvSpPr>
            <a:spLocks noChangeShapeType="1"/>
          </p:cNvSpPr>
          <p:nvPr/>
        </p:nvSpPr>
        <p:spPr bwMode="auto">
          <a:xfrm>
            <a:off x="5638800" y="35052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3" name="Line 18"/>
          <p:cNvSpPr>
            <a:spLocks noChangeShapeType="1"/>
          </p:cNvSpPr>
          <p:nvPr/>
        </p:nvSpPr>
        <p:spPr bwMode="auto">
          <a:xfrm flipV="1">
            <a:off x="2971800" y="35814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4" name="Line 19"/>
          <p:cNvSpPr>
            <a:spLocks noChangeShapeType="1"/>
          </p:cNvSpPr>
          <p:nvPr/>
        </p:nvSpPr>
        <p:spPr bwMode="auto">
          <a:xfrm>
            <a:off x="3429000" y="51054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6629400" y="5791200"/>
            <a:ext cx="13161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CKM -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rgbClr val="0000FF"/>
                </a:solidFill>
              </a:rPr>
              <a:t>super</a:t>
            </a:r>
            <a:r>
              <a:rPr lang="en-US" sz="1600" b="1" dirty="0" err="1" smtClean="0">
                <a:solidFill>
                  <a:srgbClr val="0000FF"/>
                </a:solidFill>
              </a:rPr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Leptons and Quarks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323" y="1790761"/>
            <a:ext cx="4532242" cy="39555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25913" y="6107043"/>
            <a:ext cx="2802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 Salam ICHEP </a:t>
            </a:r>
            <a:r>
              <a:rPr lang="en-US" dirty="0" err="1" smtClean="0"/>
              <a:t>Tbilissi</a:t>
            </a:r>
            <a:r>
              <a:rPr lang="en-US" dirty="0" smtClean="0"/>
              <a:t> 1976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2522"/>
            <a:ext cx="8229600" cy="83930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History of DIS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26" y="1229899"/>
            <a:ext cx="4495800" cy="51248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63943" y="2032000"/>
            <a:ext cx="3622857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notice this points to ~2020</a:t>
            </a:r>
          </a:p>
          <a:p>
            <a:r>
              <a:rPr lang="en-US" dirty="0" smtClean="0"/>
              <a:t>to stay on a steady path in history…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1400" dirty="0" smtClean="0"/>
              <a:t>From </a:t>
            </a:r>
            <a:r>
              <a:rPr lang="en-US" sz="1400" dirty="0" err="1" smtClean="0"/>
              <a:t>M.Klein</a:t>
            </a:r>
            <a:r>
              <a:rPr lang="en-US" sz="1400" dirty="0" smtClean="0"/>
              <a:t>, </a:t>
            </a:r>
            <a:r>
              <a:rPr lang="en-US" sz="1400" dirty="0" err="1" smtClean="0"/>
              <a:t>P.Newman</a:t>
            </a:r>
            <a:endParaRPr lang="en-US" sz="1400" dirty="0" smtClean="0"/>
          </a:p>
          <a:p>
            <a:r>
              <a:rPr lang="en-US" sz="1400" dirty="0" smtClean="0"/>
              <a:t>CERN Courier 4/09</a:t>
            </a:r>
          </a:p>
          <a:p>
            <a:r>
              <a:rPr lang="en-US" sz="1400" dirty="0" smtClean="0"/>
              <a:t>http://cerncourier.com/cws/article/cern/38298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</a:t>
            </a:r>
            <a:r>
              <a:rPr lang="en-US" baseline="30000" dirty="0" smtClean="0"/>
              <a:t>2</a:t>
            </a:r>
            <a:r>
              <a:rPr lang="en-US" dirty="0" smtClean="0"/>
              <a:t>-x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51137"/>
            <a:ext cx="6671372" cy="647033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 descr="08"/>
          <p:cNvPicPr>
            <a:picLocks noChangeAspect="1" noChangeArrowheads="1"/>
          </p:cNvPicPr>
          <p:nvPr/>
        </p:nvPicPr>
        <p:blipFill>
          <a:blip r:embed="rId2" cstate="print"/>
          <a:srcRect l="1059"/>
          <a:stretch>
            <a:fillRect/>
          </a:stretch>
        </p:blipFill>
        <p:spPr bwMode="auto">
          <a:xfrm>
            <a:off x="304800" y="655882"/>
            <a:ext cx="8077200" cy="6028453"/>
          </a:xfrm>
          <a:prstGeom prst="rect">
            <a:avLst/>
          </a:prstGeom>
          <a:noFill/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3429000"/>
            <a:ext cx="3200400" cy="288401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655882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3200" dirty="0" err="1" smtClean="0">
                <a:solidFill>
                  <a:srgbClr val="000000"/>
                </a:solidFill>
                <a:latin typeface="Calibri" charset="0"/>
              </a:rPr>
              <a:t>Linac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-Ring </a:t>
            </a:r>
            <a:r>
              <a:rPr lang="en-US" sz="3200" dirty="0" smtClean="0">
                <a:solidFill>
                  <a:srgbClr val="000000"/>
                </a:solidFill>
                <a:latin typeface="Calibri" charset="0"/>
              </a:rPr>
              <a:t>configuration</a:t>
            </a:r>
            <a:endParaRPr lang="en-US" sz="3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981200"/>
            <a:ext cx="2070799" cy="83099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Note: CLIC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LHC ~10</a:t>
            </a:r>
            <a:r>
              <a:rPr lang="en-US" sz="1600" b="1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</a:t>
            </a:r>
            <a:endParaRPr lang="en-US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due to different time</a:t>
            </a: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structure (0.5 </a:t>
            </a:r>
            <a:r>
              <a:rPr lang="en-US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vs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50ns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2600" y="2895600"/>
            <a:ext cx="3352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Baseline: Energy Recovery </a:t>
            </a:r>
            <a:r>
              <a:rPr lang="en-US" b="1" dirty="0" err="1" smtClean="0"/>
              <a:t>Linac</a:t>
            </a:r>
            <a:r>
              <a:rPr lang="en-US" sz="1600" b="1" dirty="0" smtClean="0"/>
              <a:t>   </a:t>
            </a:r>
          </a:p>
          <a:p>
            <a:r>
              <a:rPr lang="en-US" sz="1600" b="1" dirty="0" smtClean="0"/>
              <a:t> 60 </a:t>
            </a:r>
            <a:r>
              <a:rPr lang="en-US" sz="1600" b="1" dirty="0" err="1" smtClean="0"/>
              <a:t>GeV</a:t>
            </a:r>
            <a:r>
              <a:rPr lang="en-US" sz="1600" b="1" dirty="0" smtClean="0"/>
              <a:t> Power=100MW    10</a:t>
            </a:r>
            <a:r>
              <a:rPr lang="en-US" sz="1600" b="1" baseline="30000" dirty="0" smtClean="0"/>
              <a:t>33</a:t>
            </a:r>
            <a:r>
              <a:rPr lang="en-US" sz="1600" b="1" dirty="0" smtClean="0"/>
              <a:t>cm</a:t>
            </a:r>
            <a:r>
              <a:rPr lang="en-US" sz="1600" b="1" baseline="30000" dirty="0" smtClean="0"/>
              <a:t>-2</a:t>
            </a:r>
            <a:r>
              <a:rPr lang="en-US" sz="1600" b="1" dirty="0" smtClean="0"/>
              <a:t>s</a:t>
            </a:r>
            <a:r>
              <a:rPr lang="en-US" sz="1600" b="1" baseline="30000" dirty="0" smtClean="0"/>
              <a:t>-1</a:t>
            </a:r>
            <a:endParaRPr lang="en-US" sz="1600" b="1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6096000"/>
            <a:ext cx="1185541" cy="2769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Tentative sketch</a:t>
            </a:r>
            <a:endParaRPr lang="en-US" sz="1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292</Words>
  <Application>Microsoft Macintosh PowerPoint</Application>
  <PresentationFormat>On-screen Show (4:3)</PresentationFormat>
  <Paragraphs>89</Paragraphs>
  <Slides>8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Some slides for Michel  please take what you like</vt:lpstr>
      <vt:lpstr>The 10-100 GeV Energy Scale [1968-1988]</vt:lpstr>
      <vt:lpstr>The Fermi Scale [1985-2012]</vt:lpstr>
      <vt:lpstr>The TeV Scale [2010-2035..]</vt:lpstr>
      <vt:lpstr>Leptons and Quarks</vt:lpstr>
      <vt:lpstr>History of DIS</vt:lpstr>
      <vt:lpstr>Q2-x</vt:lpstr>
      <vt:lpstr>Slide 8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slides for Michel</dc:title>
  <dc:creator>max klein</dc:creator>
  <cp:lastModifiedBy>max klein</cp:lastModifiedBy>
  <cp:revision>6</cp:revision>
  <dcterms:created xsi:type="dcterms:W3CDTF">2010-07-24T14:55:59Z</dcterms:created>
  <dcterms:modified xsi:type="dcterms:W3CDTF">2010-07-24T15:29:06Z</dcterms:modified>
</cp:coreProperties>
</file>