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slides/slide25.xml" ContentType="application/vnd.openxmlformats-officedocument.presentationml.slide+xml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8" r:id="rId3"/>
    <p:sldId id="261" r:id="rId4"/>
    <p:sldId id="275" r:id="rId5"/>
    <p:sldId id="266" r:id="rId6"/>
    <p:sldId id="274" r:id="rId7"/>
    <p:sldId id="278" r:id="rId8"/>
    <p:sldId id="260" r:id="rId9"/>
    <p:sldId id="268" r:id="rId10"/>
    <p:sldId id="264" r:id="rId11"/>
    <p:sldId id="267" r:id="rId12"/>
    <p:sldId id="271" r:id="rId13"/>
    <p:sldId id="272" r:id="rId14"/>
    <p:sldId id="273" r:id="rId15"/>
    <p:sldId id="276" r:id="rId16"/>
    <p:sldId id="262" r:id="rId17"/>
    <p:sldId id="270" r:id="rId18"/>
    <p:sldId id="269" r:id="rId19"/>
    <p:sldId id="280" r:id="rId20"/>
    <p:sldId id="277" r:id="rId21"/>
    <p:sldId id="281" r:id="rId22"/>
    <p:sldId id="279" r:id="rId23"/>
    <p:sldId id="265" r:id="rId24"/>
    <p:sldId id="263" r:id="rId25"/>
    <p:sldId id="25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8C08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6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C9B1D-8A20-0447-B049-D67B7C8DA9D2}" type="datetimeFigureOut">
              <a:rPr lang="en-US" smtClean="0"/>
              <a:pPr/>
              <a:t>12/15/11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5A1C-451D-F24C-B832-9E1FD89D0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C9B1D-8A20-0447-B049-D67B7C8DA9D2}" type="datetimeFigureOut">
              <a:rPr lang="en-US" smtClean="0"/>
              <a:pPr/>
              <a:t>12/15/11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5A1C-451D-F24C-B832-9E1FD89D0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C9B1D-8A20-0447-B049-D67B7C8DA9D2}" type="datetimeFigureOut">
              <a:rPr lang="en-US" smtClean="0"/>
              <a:pPr/>
              <a:t>12/15/11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5A1C-451D-F24C-B832-9E1FD89D0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FB4529-FDAE-D343-9DB0-4714E2E427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C9B1D-8A20-0447-B049-D67B7C8DA9D2}" type="datetimeFigureOut">
              <a:rPr lang="en-US" smtClean="0"/>
              <a:pPr/>
              <a:t>12/15/11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5A1C-451D-F24C-B832-9E1FD89D0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C9B1D-8A20-0447-B049-D67B7C8DA9D2}" type="datetimeFigureOut">
              <a:rPr lang="en-US" smtClean="0"/>
              <a:pPr/>
              <a:t>12/15/11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5A1C-451D-F24C-B832-9E1FD89D0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C9B1D-8A20-0447-B049-D67B7C8DA9D2}" type="datetimeFigureOut">
              <a:rPr lang="en-US" smtClean="0"/>
              <a:pPr/>
              <a:t>12/15/11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5A1C-451D-F24C-B832-9E1FD89D0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C9B1D-8A20-0447-B049-D67B7C8DA9D2}" type="datetimeFigureOut">
              <a:rPr lang="en-US" smtClean="0"/>
              <a:pPr/>
              <a:t>12/15/11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5A1C-451D-F24C-B832-9E1FD89D0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C9B1D-8A20-0447-B049-D67B7C8DA9D2}" type="datetimeFigureOut">
              <a:rPr lang="en-US" smtClean="0"/>
              <a:pPr/>
              <a:t>12/15/11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5A1C-451D-F24C-B832-9E1FD89D0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C9B1D-8A20-0447-B049-D67B7C8DA9D2}" type="datetimeFigureOut">
              <a:rPr lang="en-US" smtClean="0"/>
              <a:pPr/>
              <a:t>12/15/11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5A1C-451D-F24C-B832-9E1FD89D0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C9B1D-8A20-0447-B049-D67B7C8DA9D2}" type="datetimeFigureOut">
              <a:rPr lang="en-US" smtClean="0"/>
              <a:pPr/>
              <a:t>12/15/11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5A1C-451D-F24C-B832-9E1FD89D0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C9B1D-8A20-0447-B049-D67B7C8DA9D2}" type="datetimeFigureOut">
              <a:rPr lang="en-US" smtClean="0"/>
              <a:pPr/>
              <a:t>12/15/11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5A1C-451D-F24C-B832-9E1FD89D0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C9B1D-8A20-0447-B049-D67B7C8DA9D2}" type="datetimeFigureOut">
              <a:rPr lang="en-US" smtClean="0"/>
              <a:pPr/>
              <a:t>12/15/11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55A1C-451D-F24C-B832-9E1FD89D0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df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df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emf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25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235" y="187739"/>
            <a:ext cx="7772400" cy="77428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Report on ATLAS 2011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9338" y="1228899"/>
            <a:ext cx="236741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Max Klein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for the Liverpool ATLAS Group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59420" y="2915478"/>
            <a:ext cx="25496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LHC and H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</a:rPr>
              <a:t>Operation/Collaboration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</a:rPr>
              <a:t>Liverpool Group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</a:rPr>
              <a:t>Highlights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</a:rPr>
              <a:t>Outlook</a:t>
            </a:r>
            <a:r>
              <a:rPr lang="en-US" dirty="0" smtClean="0">
                <a:solidFill>
                  <a:srgbClr val="008000"/>
                </a:solidFill>
              </a:rPr>
              <a:t>*</a:t>
            </a:r>
            <a:r>
              <a:rPr lang="en-US" baseline="30000" dirty="0" smtClean="0">
                <a:solidFill>
                  <a:srgbClr val="008000"/>
                </a:solidFill>
              </a:rPr>
              <a:t>)</a:t>
            </a:r>
            <a:endParaRPr lang="en-US" baseline="30000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235" y="5671451"/>
            <a:ext cx="3024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*</a:t>
            </a:r>
            <a:r>
              <a:rPr lang="en-US" sz="1600" b="1" baseline="30000" dirty="0" smtClean="0"/>
              <a:t>)</a:t>
            </a:r>
            <a:r>
              <a:rPr lang="en-US" sz="1600" b="1" dirty="0"/>
              <a:t> </a:t>
            </a:r>
            <a:r>
              <a:rPr lang="en-US" sz="1600" b="1" dirty="0" smtClean="0"/>
              <a:t>Upgrade see talk of Phil </a:t>
            </a:r>
            <a:r>
              <a:rPr lang="en-US" sz="1600" b="1" dirty="0" err="1" smtClean="0"/>
              <a:t>Allport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89497" y="6305826"/>
            <a:ext cx="6794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Christmas Meeting of the Liverpool HEP Group 15</a:t>
            </a:r>
            <a:r>
              <a:rPr lang="en-US" baseline="30000" dirty="0" smtClean="0"/>
              <a:t>th</a:t>
            </a:r>
            <a:r>
              <a:rPr lang="en-US" dirty="0" smtClean="0"/>
              <a:t> of December 2011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63478" y="5367130"/>
            <a:ext cx="2903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light weighted summary, as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invited by the new leader -TB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235" y="187739"/>
            <a:ext cx="7772400" cy="77428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558ED5"/>
                </a:solidFill>
              </a:rPr>
              <a:t>Data Quality ≥ 99%</a:t>
            </a:r>
            <a:endParaRPr lang="en-US" sz="3200" b="1" dirty="0">
              <a:solidFill>
                <a:srgbClr val="558ED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157" y="3557038"/>
            <a:ext cx="6852856" cy="1769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8157" y="5362233"/>
            <a:ext cx="672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Relatively to ATLAS ready (w/o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warmstarts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/stops and unstable beams)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Content Placeholder 4" descr="BtoH_DQtier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8157" y="1159565"/>
            <a:ext cx="6852856" cy="19065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0341" y="3187706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Reprocessing to gain </a:t>
            </a:r>
            <a:r>
              <a:rPr lang="en-US" dirty="0" err="1" smtClean="0"/>
              <a:t>LAr</a:t>
            </a:r>
            <a:r>
              <a:rPr lang="en-US" dirty="0" smtClean="0"/>
              <a:t> efficiency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761" y="5916231"/>
            <a:ext cx="8289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strictly co-coordinated for ATLAS by Helen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on LTA</a:t>
            </a:r>
            <a:endParaRPr lang="en-US" b="1" dirty="0" smtClean="0"/>
          </a:p>
          <a:p>
            <a:r>
              <a:rPr lang="en-US" b="1" dirty="0" smtClean="0"/>
              <a:t>                                          defect data base (Peter)   tag data base (Paul) beam spot (Carl) 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235" y="187739"/>
            <a:ext cx="7772400" cy="774286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Electromagnetic Energy Calibration</a:t>
            </a:r>
            <a:endParaRPr lang="en-US" sz="2800" b="1" dirty="0"/>
          </a:p>
        </p:txBody>
      </p:sp>
      <p:pic>
        <p:nvPicPr>
          <p:cNvPr id="3" name="Picture 2" descr="janef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81653" y="1134936"/>
            <a:ext cx="6295472" cy="426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2541" y="5632174"/>
            <a:ext cx="8347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Jan: co-convener of electron efficiency group </a:t>
            </a:r>
            <a:r>
              <a:rPr lang="en-US" dirty="0" smtClean="0"/>
              <a:t>[trigger, reconstruction and identification]</a:t>
            </a:r>
          </a:p>
          <a:p>
            <a:r>
              <a:rPr lang="en-US" dirty="0" smtClean="0"/>
              <a:t>Part of Higgs analysis release </a:t>
            </a:r>
            <a:r>
              <a:rPr lang="en-US" dirty="0"/>
              <a:t>2</a:t>
            </a:r>
            <a:r>
              <a:rPr lang="en-US" dirty="0" smtClean="0"/>
              <a:t> days ago.  </a:t>
            </a:r>
            <a:r>
              <a:rPr lang="en-US" dirty="0" err="1" smtClean="0"/>
              <a:t>Moriond</a:t>
            </a:r>
            <a:r>
              <a:rPr lang="en-US" dirty="0" smtClean="0"/>
              <a:t>:  &lt;1% for high statistics analyses.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235" y="187739"/>
            <a:ext cx="7772400" cy="77428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48C08F"/>
                </a:solidFill>
              </a:rPr>
              <a:t>ATLAS Talks at Annual Conferences </a:t>
            </a:r>
            <a:endParaRPr lang="en-US" sz="2800" b="1" dirty="0">
              <a:solidFill>
                <a:srgbClr val="48C08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366" y="1231087"/>
            <a:ext cx="6296163" cy="3440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235" y="5245652"/>
            <a:ext cx="85284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dirty="0" smtClean="0"/>
              <a:t>                           </a:t>
            </a:r>
            <a:r>
              <a:rPr lang="en-US" dirty="0" err="1" smtClean="0"/>
              <a:t>Uta</a:t>
            </a:r>
            <a:r>
              <a:rPr lang="en-US" dirty="0" smtClean="0"/>
              <a:t>: Newly elected member of speaker’s committee</a:t>
            </a:r>
          </a:p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 smtClean="0"/>
              <a:t>2011 </a:t>
            </a:r>
            <a:r>
              <a:rPr lang="en-US" dirty="0" smtClean="0"/>
              <a:t>had 11 talks at bigger Conferences (EPS and others</a:t>
            </a:r>
            <a:r>
              <a:rPr lang="en-US" dirty="0" smtClean="0"/>
              <a:t>) and big seminars (</a:t>
            </a:r>
            <a:r>
              <a:rPr lang="en-US" dirty="0" err="1" smtClean="0"/>
              <a:t>MdO</a:t>
            </a:r>
            <a:r>
              <a:rPr lang="en-US" dirty="0" smtClean="0"/>
              <a:t> CERN)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235" y="187739"/>
            <a:ext cx="7772400" cy="624637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Data Analysis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60034" y="962025"/>
            <a:ext cx="6847247" cy="3139321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b="1" dirty="0" smtClean="0">
                <a:solidFill>
                  <a:srgbClr val="008000"/>
                </a:solidFill>
              </a:rPr>
              <a:t>Agreed </a:t>
            </a:r>
            <a:r>
              <a:rPr lang="en-US" b="1" dirty="0">
                <a:solidFill>
                  <a:srgbClr val="008000"/>
                </a:solidFill>
              </a:rPr>
              <a:t>a</a:t>
            </a:r>
            <a:r>
              <a:rPr lang="en-US" b="1" dirty="0" smtClean="0">
                <a:solidFill>
                  <a:srgbClr val="008000"/>
                </a:solidFill>
              </a:rPr>
              <a:t>ims as of 2-3 years ago [“Strategy”]</a:t>
            </a:r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Precision </a:t>
            </a:r>
            <a:r>
              <a:rPr lang="en-US" dirty="0" err="1" smtClean="0"/>
              <a:t>Drell</a:t>
            </a:r>
            <a:r>
              <a:rPr lang="en-US" dirty="0" smtClean="0"/>
              <a:t>-Yan W,Z Measurements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Searches for SUSY (with beauty production and GMSB)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Searches for Higgs (at higher masses)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Academic freedom to: search for something else</a:t>
            </a:r>
          </a:p>
          <a:p>
            <a:pPr marL="342900" indent="-342900"/>
            <a:r>
              <a:rPr lang="en-US" dirty="0" smtClean="0"/>
              <a:t>                         </a:t>
            </a:r>
          </a:p>
          <a:p>
            <a:pPr marL="342900" indent="-342900"/>
            <a:r>
              <a:rPr lang="en-US" dirty="0" smtClean="0"/>
              <a:t>5.   Contributions to past (H1, ZEUS, D0, CDF) and future (</a:t>
            </a:r>
            <a:r>
              <a:rPr lang="en-US" dirty="0" err="1" smtClean="0"/>
              <a:t>LHeC</a:t>
            </a:r>
            <a:r>
              <a:rPr lang="en-US" dirty="0" smtClean="0"/>
              <a:t>) projects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2235" y="4622535"/>
            <a:ext cx="853310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       The group has become a leading centre for cutting edge analyses in ATLAS:</a:t>
            </a:r>
          </a:p>
          <a:p>
            <a:endParaRPr lang="en-US" b="1" dirty="0" smtClean="0">
              <a:solidFill>
                <a:srgbClr val="008000"/>
              </a:solidFill>
            </a:endParaRPr>
          </a:p>
          <a:p>
            <a:pPr>
              <a:buFontTx/>
              <a:buChar char="-"/>
            </a:pPr>
            <a:r>
              <a:rPr lang="en-US" dirty="0" smtClean="0"/>
              <a:t> lead authors and editors on W/Z, </a:t>
            </a:r>
            <a:r>
              <a:rPr lang="en-US" dirty="0" err="1" smtClean="0"/>
              <a:t>pdf’s</a:t>
            </a:r>
            <a:r>
              <a:rPr lang="en-US" dirty="0" smtClean="0"/>
              <a:t>, </a:t>
            </a:r>
            <a:r>
              <a:rPr lang="en-US" dirty="0" err="1" smtClean="0"/>
              <a:t>Z+b</a:t>
            </a:r>
            <a:r>
              <a:rPr lang="en-US" dirty="0" smtClean="0"/>
              <a:t>, Higgs, </a:t>
            </a:r>
            <a:r>
              <a:rPr lang="en-US" dirty="0" err="1" smtClean="0"/>
              <a:t>sbottom</a:t>
            </a:r>
            <a:r>
              <a:rPr lang="en-US" dirty="0" smtClean="0"/>
              <a:t>, stop, monopoles, GMSB..</a:t>
            </a:r>
          </a:p>
          <a:p>
            <a:pPr>
              <a:buFontTx/>
              <a:buChar char="-"/>
            </a:pPr>
            <a:r>
              <a:rPr lang="en-US" dirty="0" smtClean="0"/>
              <a:t> main or leading contributions to 16 papers and ~20 so-called CONF notes [preliminaries]</a:t>
            </a:r>
          </a:p>
          <a:p>
            <a:pPr>
              <a:buFontTx/>
              <a:buChar char="-"/>
            </a:pPr>
            <a:r>
              <a:rPr lang="en-US" dirty="0" smtClean="0"/>
              <a:t> ~28 chairs or members of Editorial boards on further papers</a:t>
            </a:r>
          </a:p>
          <a:p>
            <a:r>
              <a:rPr lang="en-US" dirty="0" smtClean="0"/>
              <a:t>- </a:t>
            </a:r>
            <a:r>
              <a:rPr lang="en-US" dirty="0" err="1"/>
              <a:t>c</a:t>
            </a:r>
            <a:r>
              <a:rPr lang="en-US" dirty="0" err="1" smtClean="0"/>
              <a:t>onvenors</a:t>
            </a:r>
            <a:r>
              <a:rPr lang="en-US" dirty="0" smtClean="0"/>
              <a:t> of crucial analyses/analysis groups </a:t>
            </a:r>
          </a:p>
          <a:p>
            <a:r>
              <a:rPr lang="en-US" dirty="0" smtClean="0"/>
              <a:t>….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235" y="187739"/>
            <a:ext cx="5321851" cy="774286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1. W</a:t>
            </a:r>
            <a:r>
              <a:rPr lang="en-US" sz="2800" b="1" baseline="30000" dirty="0" smtClean="0"/>
              <a:t>±</a:t>
            </a:r>
            <a:r>
              <a:rPr lang="en-US" sz="2800" b="1" dirty="0" smtClean="0"/>
              <a:t> + Z Inclusive - </a:t>
            </a:r>
            <a:r>
              <a:rPr lang="en-US" sz="2800" b="1" dirty="0" err="1" smtClean="0"/>
              <a:t>PDFs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48" y="1333452"/>
            <a:ext cx="5453269" cy="5087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4086" y="234643"/>
            <a:ext cx="3044423" cy="5909311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1% precision measurement</a:t>
            </a:r>
          </a:p>
          <a:p>
            <a:r>
              <a:rPr lang="en-US" dirty="0"/>
              <a:t>o</a:t>
            </a:r>
            <a:r>
              <a:rPr lang="en-US" dirty="0" smtClean="0"/>
              <a:t>f W</a:t>
            </a:r>
            <a:r>
              <a:rPr lang="en-US" baseline="30000" dirty="0" smtClean="0"/>
              <a:t>+</a:t>
            </a:r>
            <a:r>
              <a:rPr lang="en-US" dirty="0" smtClean="0"/>
              <a:t>, W</a:t>
            </a:r>
            <a:r>
              <a:rPr lang="en-US" baseline="30000" dirty="0" smtClean="0"/>
              <a:t>-</a:t>
            </a:r>
            <a:r>
              <a:rPr lang="en-US" dirty="0" smtClean="0"/>
              <a:t> and Z cross sections</a:t>
            </a:r>
          </a:p>
          <a:p>
            <a:r>
              <a:rPr lang="en-US" dirty="0" smtClean="0"/>
              <a:t>in combined </a:t>
            </a:r>
            <a:r>
              <a:rPr lang="en-US" dirty="0" err="1" smtClean="0"/>
              <a:t>e+μ</a:t>
            </a:r>
            <a:r>
              <a:rPr lang="en-US" dirty="0" smtClean="0"/>
              <a:t> channels,</a:t>
            </a:r>
          </a:p>
          <a:p>
            <a:r>
              <a:rPr lang="en-US" dirty="0"/>
              <a:t>a</a:t>
            </a:r>
            <a:r>
              <a:rPr lang="en-US" dirty="0" smtClean="0"/>
              <a:t>part from 3.4% luminosity</a:t>
            </a:r>
          </a:p>
          <a:p>
            <a:endParaRPr lang="en-US" dirty="0" smtClean="0"/>
          </a:p>
          <a:p>
            <a:r>
              <a:rPr lang="en-US" dirty="0" smtClean="0"/>
              <a:t>Jan, </a:t>
            </a:r>
            <a:r>
              <a:rPr lang="en-US" dirty="0" err="1" smtClean="0"/>
              <a:t>Uta</a:t>
            </a:r>
            <a:r>
              <a:rPr lang="en-US" dirty="0" smtClean="0"/>
              <a:t>, Max</a:t>
            </a:r>
          </a:p>
          <a:p>
            <a:endParaRPr lang="en-US" dirty="0" smtClean="0"/>
          </a:p>
          <a:p>
            <a:r>
              <a:rPr lang="en-US" dirty="0" smtClean="0"/>
              <a:t>NNLO QCD calculation in</a:t>
            </a:r>
          </a:p>
          <a:p>
            <a:r>
              <a:rPr lang="en-US" dirty="0" err="1"/>
              <a:t>f</a:t>
            </a:r>
            <a:r>
              <a:rPr lang="en-US" dirty="0" err="1" smtClean="0"/>
              <a:t>iducial</a:t>
            </a:r>
            <a:r>
              <a:rPr lang="en-US" dirty="0" smtClean="0"/>
              <a:t> region, differential</a:t>
            </a:r>
          </a:p>
          <a:p>
            <a:r>
              <a:rPr lang="en-US" dirty="0" smtClean="0"/>
              <a:t>(FEWZ and DYNNLO to 0.5%)</a:t>
            </a:r>
          </a:p>
          <a:p>
            <a:r>
              <a:rPr lang="en-US" dirty="0"/>
              <a:t>n</a:t>
            </a:r>
            <a:r>
              <a:rPr lang="en-US" dirty="0" smtClean="0"/>
              <a:t>ever done before.</a:t>
            </a:r>
          </a:p>
          <a:p>
            <a:r>
              <a:rPr lang="en-US" dirty="0" smtClean="0"/>
              <a:t>ALL Liverpool desktops/CPUs</a:t>
            </a:r>
          </a:p>
          <a:p>
            <a:r>
              <a:rPr lang="en-US" dirty="0"/>
              <a:t>l</a:t>
            </a:r>
            <a:r>
              <a:rPr lang="en-US" dirty="0" smtClean="0"/>
              <a:t>inked to ensure statistical</a:t>
            </a:r>
          </a:p>
          <a:p>
            <a:r>
              <a:rPr lang="en-US" dirty="0"/>
              <a:t>p</a:t>
            </a:r>
            <a:r>
              <a:rPr lang="en-US" dirty="0" smtClean="0"/>
              <a:t>recision –thanks John, Rob!</a:t>
            </a:r>
          </a:p>
          <a:p>
            <a:endParaRPr lang="en-US" dirty="0" smtClean="0"/>
          </a:p>
          <a:p>
            <a:r>
              <a:rPr lang="en-US" dirty="0" smtClean="0"/>
              <a:t>Sensitivity to </a:t>
            </a:r>
            <a:r>
              <a:rPr lang="en-US" dirty="0" err="1" smtClean="0"/>
              <a:t>PDFs</a:t>
            </a:r>
            <a:r>
              <a:rPr lang="en-US" dirty="0" smtClean="0"/>
              <a:t> evident</a:t>
            </a:r>
          </a:p>
          <a:p>
            <a:endParaRPr lang="en-US" dirty="0" smtClean="0"/>
          </a:p>
          <a:p>
            <a:r>
              <a:rPr lang="en-US" dirty="0" err="1" smtClean="0"/>
              <a:t>Uta</a:t>
            </a:r>
            <a:r>
              <a:rPr lang="en-US" dirty="0" smtClean="0"/>
              <a:t>: now co-</a:t>
            </a:r>
            <a:r>
              <a:rPr lang="en-US" dirty="0" err="1" smtClean="0"/>
              <a:t>convenor</a:t>
            </a:r>
            <a:endParaRPr lang="en-US" dirty="0" smtClean="0"/>
          </a:p>
          <a:p>
            <a:r>
              <a:rPr lang="en-US" dirty="0" smtClean="0"/>
              <a:t>of new ATLAS PDF forum. </a:t>
            </a:r>
            <a:r>
              <a:rPr lang="en-US" dirty="0" err="1" smtClean="0"/>
              <a:t>pt</a:t>
            </a:r>
            <a:r>
              <a:rPr lang="en-US" baseline="-25000" dirty="0" err="1" smtClean="0"/>
              <a:t>Z,W</a:t>
            </a:r>
            <a:r>
              <a:rPr lang="en-US" dirty="0" smtClean="0"/>
              <a:t>  </a:t>
            </a:r>
          </a:p>
          <a:p>
            <a:endParaRPr lang="en-US" dirty="0" smtClean="0"/>
          </a:p>
          <a:p>
            <a:r>
              <a:rPr lang="en-US" dirty="0" smtClean="0"/>
              <a:t>QCD analysis imminent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148" y="6420953"/>
            <a:ext cx="863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Also: W</a:t>
            </a:r>
            <a:r>
              <a:rPr lang="en-US" baseline="30000" dirty="0" smtClean="0"/>
              <a:t>-</a:t>
            </a:r>
            <a:r>
              <a:rPr lang="en-US" dirty="0" smtClean="0"/>
              <a:t>, Z, ratios, correlations [stronger than A] </a:t>
            </a:r>
            <a:r>
              <a:rPr lang="en-US" dirty="0" err="1" smtClean="0"/>
              <a:t>e-μ</a:t>
            </a:r>
            <a:r>
              <a:rPr lang="en-US" dirty="0" smtClean="0"/>
              <a:t> universality:  PRD to appear (55 pages)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048" y="3213764"/>
            <a:ext cx="5551612" cy="3366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8655" y="187739"/>
            <a:ext cx="5545979" cy="774286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2. Search for the Higgs 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739"/>
            <a:ext cx="3441473" cy="3401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6221" y="1132750"/>
            <a:ext cx="408706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Andy, Carl, </a:t>
            </a:r>
            <a:r>
              <a:rPr lang="en-US" dirty="0" err="1" smtClean="0"/>
              <a:t>Joost</a:t>
            </a:r>
            <a:r>
              <a:rPr lang="en-US" dirty="0" smtClean="0"/>
              <a:t> + Joe, Matthew</a:t>
            </a:r>
          </a:p>
          <a:p>
            <a:endParaRPr lang="en-US" dirty="0" smtClean="0"/>
          </a:p>
          <a:p>
            <a:r>
              <a:rPr lang="en-US" dirty="0" smtClean="0"/>
              <a:t>H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ZZ at high masses 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[best limit in </a:t>
            </a:r>
            <a:r>
              <a:rPr lang="en-US" dirty="0" err="1" smtClean="0">
                <a:solidFill>
                  <a:srgbClr val="008000"/>
                </a:solidFill>
                <a:sym typeface="Wingdings"/>
              </a:rPr>
              <a:t>llνν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]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Associated HW and HZ, with </a:t>
            </a:r>
            <a:r>
              <a:rPr lang="en-US" dirty="0" err="1" smtClean="0">
                <a:sym typeface="Wingdings"/>
              </a:rPr>
              <a:t>Hbb</a:t>
            </a:r>
            <a:r>
              <a:rPr lang="en-US" dirty="0" smtClean="0">
                <a:sym typeface="Wingdings"/>
              </a:rPr>
              <a:t> decay </a:t>
            </a:r>
          </a:p>
          <a:p>
            <a:r>
              <a:rPr lang="en-US" dirty="0" smtClean="0">
                <a:sym typeface="Wingdings"/>
              </a:rPr>
              <a:t>(with Birmingham)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82154" y="6315939"/>
            <a:ext cx="2366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Status September 2011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17" y="3635174"/>
            <a:ext cx="3225256" cy="2680765"/>
          </a:xfrm>
          <a:prstGeom prst="rect">
            <a:avLst/>
          </a:prstGeom>
          <a:ln>
            <a:solidFill>
              <a:srgbClr val="008000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rot="16200000" flipH="1">
            <a:off x="5765958" y="3478363"/>
            <a:ext cx="3203738" cy="388985"/>
          </a:xfrm>
          <a:prstGeom prst="straightConnector1">
            <a:avLst/>
          </a:prstGeom>
          <a:ln>
            <a:solidFill>
              <a:srgbClr val="008000">
                <a:alpha val="61000"/>
              </a:srgb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6217" y="6315939"/>
            <a:ext cx="1811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G.Altarelli</a:t>
            </a:r>
            <a:r>
              <a:rPr lang="en-US" sz="1200" dirty="0" smtClean="0"/>
              <a:t> 18.12.10 (Paris)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752" y="1146691"/>
            <a:ext cx="1337800" cy="774286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3. SUSY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11" y="1146691"/>
            <a:ext cx="3681141" cy="18253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074" y="422660"/>
            <a:ext cx="3794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From </a:t>
            </a:r>
            <a:r>
              <a:rPr lang="en-US" b="1" dirty="0" err="1" smtClean="0"/>
              <a:t>sbottom</a:t>
            </a:r>
            <a:r>
              <a:rPr lang="en-US" b="1" dirty="0" smtClean="0"/>
              <a:t> pair production to stop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75" y="3274678"/>
            <a:ext cx="4554716" cy="3278581"/>
          </a:xfrm>
          <a:prstGeom prst="rect">
            <a:avLst/>
          </a:prstGeom>
        </p:spPr>
      </p:pic>
      <p:pic>
        <p:nvPicPr>
          <p:cNvPr id="6" name="Picture 5" descr="prospino_lhc7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90551" y="422660"/>
            <a:ext cx="3718710" cy="28520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2989" y="3274679"/>
            <a:ext cx="3083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Monica + Sara, Ben, Paul</a:t>
            </a:r>
          </a:p>
          <a:p>
            <a:r>
              <a:rPr lang="en-US" dirty="0" smtClean="0"/>
              <a:t>M: subgroup </a:t>
            </a:r>
            <a:r>
              <a:rPr lang="en-US" dirty="0" err="1" smtClean="0"/>
              <a:t>convenor</a:t>
            </a:r>
            <a:r>
              <a:rPr lang="en-US" dirty="0" smtClean="0"/>
              <a:t> for stop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27531" y="6350265"/>
            <a:ext cx="3674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We did not say it will be easy  (</a:t>
            </a:r>
            <a:r>
              <a:rPr lang="en-US" sz="1600" dirty="0" err="1" smtClean="0"/>
              <a:t>D.Gross</a:t>
            </a:r>
            <a:r>
              <a:rPr lang="en-US" sz="1600" dirty="0" smtClean="0"/>
              <a:t>) ??</a:t>
            </a:r>
            <a:endParaRPr lang="en-US" sz="16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8068" y="4072269"/>
            <a:ext cx="2788743" cy="21192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234" y="187739"/>
            <a:ext cx="8003987" cy="774286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4. GMSB -   Searches -  Highly Ionizing Particles</a:t>
            </a:r>
            <a:endParaRPr lang="en-US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8639" y="2964777"/>
            <a:ext cx="3959682" cy="266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877010" y="1487449"/>
            <a:ext cx="38413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Limits on the production cross section</a:t>
            </a:r>
          </a:p>
          <a:p>
            <a:r>
              <a:rPr lang="en-GB" dirty="0" smtClean="0"/>
              <a:t>for electric charges 6e ≤ |</a:t>
            </a:r>
            <a:r>
              <a:rPr lang="en-GB" dirty="0" err="1" smtClean="0"/>
              <a:t>q</a:t>
            </a:r>
            <a:r>
              <a:rPr lang="en-GB" dirty="0" smtClean="0"/>
              <a:t>| ≤ 17e and </a:t>
            </a:r>
          </a:p>
          <a:p>
            <a:r>
              <a:rPr lang="en-GB" dirty="0" smtClean="0"/>
              <a:t>masses 200 </a:t>
            </a:r>
            <a:r>
              <a:rPr lang="en-GB" dirty="0" err="1" smtClean="0"/>
              <a:t>GeV</a:t>
            </a:r>
            <a:r>
              <a:rPr lang="en-GB" dirty="0" smtClean="0"/>
              <a:t> ≤ </a:t>
            </a:r>
            <a:r>
              <a:rPr lang="en-GB" dirty="0" err="1" smtClean="0"/>
              <a:t>m</a:t>
            </a:r>
            <a:r>
              <a:rPr lang="en-GB" dirty="0" smtClean="0"/>
              <a:t> ≤ 1000 </a:t>
            </a:r>
            <a:r>
              <a:rPr lang="en-GB" dirty="0" err="1" smtClean="0"/>
              <a:t>GeV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dirty="0" smtClean="0"/>
              <a:t>Sergey. </a:t>
            </a:r>
            <a:r>
              <a:rPr lang="en-GB" sz="1400" dirty="0" smtClean="0"/>
              <a:t>Phys.Lett.B698:353-370,2011</a:t>
            </a:r>
            <a:endParaRPr lang="en-US" sz="1400" dirty="0"/>
          </a:p>
        </p:txBody>
      </p:sp>
      <p:pic>
        <p:nvPicPr>
          <p:cNvPr id="6" name="Content Placeholder 7" descr="fig_0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815" y="962025"/>
            <a:ext cx="3657600" cy="2741584"/>
          </a:xfrm>
          <a:prstGeom prst="rect">
            <a:avLst/>
          </a:prstGeom>
        </p:spPr>
      </p:pic>
      <p:pic>
        <p:nvPicPr>
          <p:cNvPr id="3" name="Content Placeholder 9" descr="fig_04.png"/>
          <p:cNvPicPr>
            <a:picLocks noChangeAspect="1"/>
          </p:cNvPicPr>
          <p:nvPr/>
        </p:nvPicPr>
        <p:blipFill>
          <a:blip r:embed="rId4"/>
          <a:srcRect l="1875" t="1845" r="625" b="2768"/>
          <a:stretch>
            <a:fillRect/>
          </a:stretch>
        </p:blipFill>
        <p:spPr>
          <a:xfrm>
            <a:off x="1543014" y="3840912"/>
            <a:ext cx="3488285" cy="2827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018" y="4313603"/>
            <a:ext cx="8075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Helen</a:t>
            </a:r>
          </a:p>
          <a:p>
            <a:r>
              <a:rPr lang="en-US" dirty="0" smtClean="0"/>
              <a:t>Sergey</a:t>
            </a:r>
          </a:p>
          <a:p>
            <a:r>
              <a:rPr lang="en-US" dirty="0" smtClean="0"/>
              <a:t>Steve</a:t>
            </a:r>
          </a:p>
          <a:p>
            <a:r>
              <a:rPr lang="en-US" dirty="0" smtClean="0"/>
              <a:t>Peter</a:t>
            </a:r>
          </a:p>
          <a:p>
            <a:r>
              <a:rPr lang="en-US" dirty="0" smtClean="0"/>
              <a:t>Alan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1184" y="187739"/>
            <a:ext cx="3406296" cy="62947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PhD Students</a:t>
            </a:r>
            <a:endParaRPr lang="en-US" sz="3200" b="1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2" y="1731106"/>
            <a:ext cx="2777682" cy="1637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2" y="135994"/>
            <a:ext cx="2569020" cy="1859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51" y="3368604"/>
            <a:ext cx="2223668" cy="1709949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1952" y="5078552"/>
            <a:ext cx="2365962" cy="1746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2608" y="1047589"/>
            <a:ext cx="2498625" cy="17811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104" y="2975056"/>
            <a:ext cx="2573130" cy="17319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2609" y="4927840"/>
            <a:ext cx="2498625" cy="1775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7479" y="135994"/>
            <a:ext cx="2377888" cy="16890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7479" y="1822232"/>
            <a:ext cx="2389847" cy="15463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0411" y="3368604"/>
            <a:ext cx="2204956" cy="16537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0411" y="5078552"/>
            <a:ext cx="2363361" cy="16966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73272" y="5337073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128346" y="447885"/>
            <a:ext cx="295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573272" y="3688522"/>
            <a:ext cx="44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ED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786538" y="2644120"/>
            <a:ext cx="988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sbottom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778583" y="2274788"/>
            <a:ext cx="53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Z+b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127017" y="3368604"/>
            <a:ext cx="98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sbottom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127017" y="5152407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686409" y="3737936"/>
            <a:ext cx="35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Z’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686409" y="2459454"/>
            <a:ext cx="77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GMSB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045330" y="978159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387548" y="5337073"/>
            <a:ext cx="988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stop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653239" y="663328"/>
            <a:ext cx="1583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cf</a:t>
            </a:r>
            <a:r>
              <a:rPr lang="en-US" sz="1400" b="1" dirty="0" smtClean="0"/>
              <a:t> talks of 14.12.11 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235" y="342348"/>
            <a:ext cx="7772400" cy="77428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Summary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4347" y="1579217"/>
            <a:ext cx="6987122" cy="4247317"/>
          </a:xfrm>
          <a:prstGeom prst="rect">
            <a:avLst/>
          </a:prstGeom>
          <a:noFill/>
          <a:ln w="1905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2011 has been an extremely fruitful year for ATLAS.</a:t>
            </a:r>
          </a:p>
          <a:p>
            <a:endParaRPr lang="en-US" dirty="0" smtClean="0"/>
          </a:p>
          <a:p>
            <a:r>
              <a:rPr lang="en-US" dirty="0" smtClean="0"/>
              <a:t>This relies [totally] on the LHC delivering and ATLAS registering collisions.</a:t>
            </a:r>
          </a:p>
          <a:p>
            <a:endParaRPr lang="en-US" dirty="0" smtClean="0"/>
          </a:p>
          <a:p>
            <a:r>
              <a:rPr lang="en-US" dirty="0" smtClean="0"/>
              <a:t>The group has moved to a central position in data analysis. </a:t>
            </a:r>
          </a:p>
          <a:p>
            <a:r>
              <a:rPr lang="en-US" dirty="0" smtClean="0"/>
              <a:t>This requires ingenuity, extremely hard work and presence at CERN too.</a:t>
            </a:r>
          </a:p>
          <a:p>
            <a:endParaRPr lang="en-US" dirty="0" smtClean="0"/>
          </a:p>
          <a:p>
            <a:r>
              <a:rPr lang="en-US" dirty="0" smtClean="0"/>
              <a:t>Much work and dedication is needed to </a:t>
            </a:r>
            <a:r>
              <a:rPr lang="en-US" dirty="0" err="1" smtClean="0"/>
              <a:t>analyse</a:t>
            </a:r>
            <a:r>
              <a:rPr lang="en-US" dirty="0" smtClean="0"/>
              <a:t> the 5 fb</a:t>
            </a:r>
            <a:r>
              <a:rPr lang="en-US" baseline="30000" dirty="0" smtClean="0"/>
              <a:t>-1 </a:t>
            </a:r>
            <a:r>
              <a:rPr lang="en-US" dirty="0" smtClean="0"/>
              <a:t>at 7 </a:t>
            </a:r>
            <a:r>
              <a:rPr lang="en-US" dirty="0" err="1" smtClean="0"/>
              <a:t>TeV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In 2012 we are promised 16 fb</a:t>
            </a:r>
            <a:r>
              <a:rPr lang="en-US" baseline="30000" dirty="0" smtClean="0"/>
              <a:t>-1</a:t>
            </a:r>
            <a:r>
              <a:rPr lang="en-US" dirty="0" smtClean="0"/>
              <a:t> at 8 </a:t>
            </a:r>
            <a:r>
              <a:rPr lang="en-US" dirty="0" err="1" smtClean="0"/>
              <a:t>TeV</a:t>
            </a:r>
            <a:r>
              <a:rPr lang="en-US" dirty="0" smtClean="0"/>
              <a:t>, which will be a data set to</a:t>
            </a:r>
          </a:p>
          <a:p>
            <a:r>
              <a:rPr lang="en-US" dirty="0" smtClean="0"/>
              <a:t>decide on the existence of the SM Higgs, to reinforce searches and to </a:t>
            </a:r>
          </a:p>
          <a:p>
            <a:r>
              <a:rPr lang="en-US" dirty="0" smtClean="0"/>
              <a:t>develop the SM further.</a:t>
            </a:r>
          </a:p>
          <a:p>
            <a:endParaRPr lang="en-US" dirty="0" smtClean="0"/>
          </a:p>
          <a:p>
            <a:r>
              <a:rPr lang="en-US" dirty="0" smtClean="0"/>
              <a:t>The current main lines of  our analysis strategy thus can be expected </a:t>
            </a:r>
          </a:p>
          <a:p>
            <a:r>
              <a:rPr lang="en-US" dirty="0" smtClean="0"/>
              <a:t>to be appropriate for 2012/13 as well as the expectations are high.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235" y="187739"/>
            <a:ext cx="7772400" cy="77428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LHC in 2011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intLum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4" y="962025"/>
            <a:ext cx="4736669" cy="3404481"/>
          </a:xfrm>
          <a:prstGeom prst="rect">
            <a:avLst/>
          </a:prstGeom>
        </p:spPr>
      </p:pic>
      <p:pic>
        <p:nvPicPr>
          <p:cNvPr id="4" name="Picture 3" descr="peakLum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767" y="3058938"/>
            <a:ext cx="4594233" cy="33021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449" y="4704522"/>
            <a:ext cx="4018812" cy="1815882"/>
          </a:xfrm>
          <a:prstGeom prst="rect">
            <a:avLst/>
          </a:prstGeom>
          <a:solidFill>
            <a:srgbClr val="FFFF00">
              <a:alpha val="45000"/>
            </a:srgbClr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 year ago I had predicted 10fb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 at 8 </a:t>
            </a:r>
            <a:r>
              <a:rPr lang="en-US" sz="1600" dirty="0" err="1" smtClean="0"/>
              <a:t>TeV</a:t>
            </a:r>
            <a:r>
              <a:rPr lang="en-US" sz="1600" dirty="0" smtClean="0"/>
              <a:t>...</a:t>
            </a:r>
          </a:p>
          <a:p>
            <a:r>
              <a:rPr lang="en-US" sz="1600" dirty="0" smtClean="0"/>
              <a:t>The 8 </a:t>
            </a:r>
            <a:r>
              <a:rPr lang="en-US" sz="1600" dirty="0" err="1" smtClean="0"/>
              <a:t>TeV</a:t>
            </a:r>
            <a:r>
              <a:rPr lang="en-US" sz="1600" dirty="0" smtClean="0"/>
              <a:t> was not supported at Chamonix11.</a:t>
            </a:r>
          </a:p>
          <a:p>
            <a:r>
              <a:rPr lang="en-US" sz="1600" dirty="0" smtClean="0"/>
              <a:t>The official DG goal of 1fb</a:t>
            </a:r>
            <a:r>
              <a:rPr lang="en-US" sz="1600" baseline="30000" dirty="0" smtClean="0"/>
              <a:t>-1 </a:t>
            </a:r>
            <a:r>
              <a:rPr lang="en-US" sz="1600" dirty="0" smtClean="0"/>
              <a:t>yet was already 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chieved end of June, which points to the</a:t>
            </a:r>
          </a:p>
          <a:p>
            <a:r>
              <a:rPr lang="en-US" sz="1600" dirty="0"/>
              <a:t>d</a:t>
            </a:r>
            <a:r>
              <a:rPr lang="en-US" sz="1600" dirty="0" smtClean="0"/>
              <a:t>ifficulty of expectation management. We</a:t>
            </a:r>
          </a:p>
          <a:p>
            <a:r>
              <a:rPr lang="en-US" sz="1600" dirty="0" smtClean="0"/>
              <a:t>recorded 5fb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in 2012 – the basis of all the</a:t>
            </a:r>
          </a:p>
          <a:p>
            <a:r>
              <a:rPr lang="en-US" sz="1600" dirty="0" smtClean="0"/>
              <a:t>~70 papers published in 2011 and ~700 talks.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777710" y="1104348"/>
            <a:ext cx="4127151" cy="181588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The main reason for the steady increase in</a:t>
            </a:r>
          </a:p>
          <a:p>
            <a:r>
              <a:rPr lang="en-US" sz="1600" dirty="0">
                <a:solidFill>
                  <a:srgbClr val="0000FF"/>
                </a:solidFill>
              </a:rPr>
              <a:t>i</a:t>
            </a:r>
            <a:r>
              <a:rPr lang="en-US" sz="1600" dirty="0" smtClean="0">
                <a:solidFill>
                  <a:srgbClr val="0000FF"/>
                </a:solidFill>
              </a:rPr>
              <a:t>ntegrated luminosity was the rise of the</a:t>
            </a:r>
          </a:p>
          <a:p>
            <a:r>
              <a:rPr lang="en-US" sz="1600" dirty="0">
                <a:solidFill>
                  <a:srgbClr val="0000FF"/>
                </a:solidFill>
              </a:rPr>
              <a:t>s</a:t>
            </a:r>
            <a:r>
              <a:rPr lang="en-US" sz="1600" dirty="0" smtClean="0">
                <a:solidFill>
                  <a:srgbClr val="0000FF"/>
                </a:solidFill>
              </a:rPr>
              <a:t>pecific luminosity to 3.5 10</a:t>
            </a:r>
            <a:r>
              <a:rPr lang="en-US" sz="1600" baseline="30000" dirty="0" smtClean="0">
                <a:solidFill>
                  <a:srgbClr val="0000FF"/>
                </a:solidFill>
              </a:rPr>
              <a:t>33</a:t>
            </a:r>
            <a:r>
              <a:rPr lang="en-US" sz="1600" dirty="0" smtClean="0">
                <a:solidFill>
                  <a:srgbClr val="0000FF"/>
                </a:solidFill>
              </a:rPr>
              <a:t>  cm</a:t>
            </a:r>
            <a:r>
              <a:rPr lang="en-US" sz="1600" baseline="30000" dirty="0" smtClean="0">
                <a:solidFill>
                  <a:srgbClr val="0000FF"/>
                </a:solidFill>
              </a:rPr>
              <a:t>-2</a:t>
            </a:r>
            <a:r>
              <a:rPr lang="en-US" sz="1600" dirty="0" smtClean="0">
                <a:solidFill>
                  <a:srgbClr val="0000FF"/>
                </a:solidFill>
              </a:rPr>
              <a:t>s</a:t>
            </a:r>
            <a:r>
              <a:rPr lang="en-US" sz="1600" baseline="30000" dirty="0" smtClean="0">
                <a:solidFill>
                  <a:srgbClr val="0000FF"/>
                </a:solidFill>
              </a:rPr>
              <a:t>-1</a:t>
            </a:r>
            <a:r>
              <a:rPr lang="en-US" sz="1600" dirty="0" smtClean="0">
                <a:solidFill>
                  <a:srgbClr val="0000FF"/>
                </a:solidFill>
              </a:rPr>
              <a:t>. At 50ns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b</a:t>
            </a:r>
            <a:r>
              <a:rPr lang="en-US" sz="1600" dirty="0" smtClean="0">
                <a:solidFill>
                  <a:srgbClr val="0000FF"/>
                </a:solidFill>
              </a:rPr>
              <a:t>unch crossing this causes a mean pileup of 15.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In 2015 we expect 10</a:t>
            </a:r>
            <a:r>
              <a:rPr lang="en-US" sz="1600" baseline="30000" dirty="0" smtClean="0">
                <a:solidFill>
                  <a:srgbClr val="0000FF"/>
                </a:solidFill>
              </a:rPr>
              <a:t>34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(</a:t>
            </a:r>
            <a:r>
              <a:rPr lang="en-US" sz="1400" dirty="0" err="1" smtClean="0">
                <a:solidFill>
                  <a:srgbClr val="0000FF"/>
                </a:solidFill>
              </a:rPr>
              <a:t>S.Myers</a:t>
            </a:r>
            <a:r>
              <a:rPr lang="en-US" sz="1400" dirty="0" smtClean="0">
                <a:solidFill>
                  <a:srgbClr val="0000FF"/>
                </a:solidFill>
              </a:rPr>
              <a:t>, 22.11. at ATLAS),</a:t>
            </a:r>
          </a:p>
          <a:p>
            <a:r>
              <a:rPr lang="en-US" sz="1600" dirty="0">
                <a:solidFill>
                  <a:srgbClr val="0000FF"/>
                </a:solidFill>
              </a:rPr>
              <a:t>f</a:t>
            </a:r>
            <a:r>
              <a:rPr lang="en-US" sz="1600" dirty="0" smtClean="0">
                <a:solidFill>
                  <a:srgbClr val="0000FF"/>
                </a:solidFill>
              </a:rPr>
              <a:t>rom </a:t>
            </a:r>
            <a:r>
              <a:rPr lang="en-US" sz="1600" dirty="0" err="1" smtClean="0">
                <a:solidFill>
                  <a:srgbClr val="0000FF"/>
                </a:solidFill>
              </a:rPr>
              <a:t>β</a:t>
            </a:r>
            <a:r>
              <a:rPr lang="en-US" sz="1600" dirty="0" smtClean="0">
                <a:solidFill>
                  <a:srgbClr val="0000FF"/>
                </a:solidFill>
              </a:rPr>
              <a:t>*=0.5m and </a:t>
            </a:r>
            <a:r>
              <a:rPr lang="en-US" sz="1600" dirty="0" err="1" smtClean="0">
                <a:solidFill>
                  <a:srgbClr val="0000FF"/>
                </a:solidFill>
              </a:rPr>
              <a:t>E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p</a:t>
            </a:r>
            <a:r>
              <a:rPr lang="en-US" sz="1600" dirty="0" smtClean="0">
                <a:solidFill>
                  <a:srgbClr val="0000FF"/>
                </a:solidFill>
              </a:rPr>
              <a:t>=6.5 </a:t>
            </a:r>
            <a:r>
              <a:rPr lang="en-US" sz="1600" dirty="0" err="1" smtClean="0">
                <a:solidFill>
                  <a:srgbClr val="0000FF"/>
                </a:solidFill>
              </a:rPr>
              <a:t>TeV</a:t>
            </a:r>
            <a:r>
              <a:rPr lang="en-US" sz="1600" dirty="0" smtClean="0">
                <a:solidFill>
                  <a:srgbClr val="0000FF"/>
                </a:solidFill>
              </a:rPr>
              <a:t> get ~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30fb</a:t>
            </a:r>
            <a:r>
              <a:rPr lang="en-US" sz="1600" baseline="30000" dirty="0" smtClean="0">
                <a:solidFill>
                  <a:srgbClr val="0000FF"/>
                </a:solidFill>
                <a:sym typeface="Wingdings"/>
              </a:rPr>
              <a:t>-1  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with,</a:t>
            </a:r>
          </a:p>
          <a:p>
            <a:r>
              <a:rPr lang="en-US" sz="1600" dirty="0">
                <a:solidFill>
                  <a:srgbClr val="0000FF"/>
                </a:solidFill>
                <a:sym typeface="Wingdings"/>
              </a:rPr>
              <a:t>a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t 50ns, a mean pileup of 50 </a:t>
            </a:r>
            <a:r>
              <a:rPr lang="en-US" sz="1400" dirty="0" smtClean="0">
                <a:sym typeface="Wingdings"/>
              </a:rPr>
              <a:t>( horizon for Grant..)</a:t>
            </a:r>
            <a:r>
              <a:rPr lang="en-US" sz="1600" dirty="0" smtClean="0">
                <a:solidFill>
                  <a:srgbClr val="0000FF"/>
                </a:solidFill>
              </a:rPr>
              <a:t>.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9479" y="331304"/>
            <a:ext cx="55357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Thanks to all members of the ATLAS group Liverpool.</a:t>
            </a:r>
          </a:p>
          <a:p>
            <a:endParaRPr lang="en-US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Thanks to all floors for supporting our challenging work.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479" y="1590261"/>
            <a:ext cx="5200794" cy="4999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235" y="187739"/>
            <a:ext cx="7772400" cy="77428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backup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0319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Agenda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4622800" y="3775114"/>
            <a:ext cx="3810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13.30-14.00  Higgs                  Andy</a:t>
            </a:r>
          </a:p>
          <a:p>
            <a:r>
              <a:rPr lang="en-US" sz="1600" dirty="0" smtClean="0"/>
              <a:t>14.00-14.30  SUSY                   Monica</a:t>
            </a:r>
          </a:p>
          <a:p>
            <a:r>
              <a:rPr lang="en-US" sz="1600" dirty="0" smtClean="0"/>
              <a:t>14.30-15.00  </a:t>
            </a:r>
            <a:r>
              <a:rPr lang="en-US" sz="1600" dirty="0" err="1" smtClean="0"/>
              <a:t>Z+Bjets</a:t>
            </a:r>
            <a:r>
              <a:rPr lang="en-US" sz="1600" dirty="0" smtClean="0"/>
              <a:t>               Paul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984807"/>
                </a:solidFill>
              </a:rPr>
              <a:t>15.00-15.30  Coffee</a:t>
            </a:r>
          </a:p>
          <a:p>
            <a:endParaRPr lang="en-US" sz="1600" dirty="0" smtClean="0"/>
          </a:p>
          <a:p>
            <a:r>
              <a:rPr lang="en-US" sz="1600" dirty="0" smtClean="0"/>
              <a:t>15.30-16.00  Upgrade            Barry</a:t>
            </a:r>
          </a:p>
          <a:p>
            <a:r>
              <a:rPr lang="en-US" sz="1600" dirty="0" smtClean="0"/>
              <a:t>16.00-16.30  Exotics               Sergey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457200" y="1512957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  9.30- 9.50  Opening Remarks       Max</a:t>
            </a:r>
          </a:p>
          <a:p>
            <a:endParaRPr lang="en-US" sz="1600" dirty="0" smtClean="0"/>
          </a:p>
          <a:p>
            <a:r>
              <a:rPr lang="en-US" sz="1600" dirty="0" smtClean="0"/>
              <a:t>  9.50-10.10  Z' Project                     Yan-</a:t>
            </a:r>
            <a:r>
              <a:rPr lang="en-US" sz="1600" dirty="0" err="1" smtClean="0"/>
              <a:t>Jie</a:t>
            </a:r>
            <a:endParaRPr lang="en-US" sz="1600" dirty="0" smtClean="0"/>
          </a:p>
          <a:p>
            <a:r>
              <a:rPr lang="en-US" sz="1600" dirty="0" smtClean="0"/>
              <a:t>10.10-10.30  SUSY Project               Ben</a:t>
            </a:r>
          </a:p>
          <a:p>
            <a:endParaRPr lang="en-US" sz="1600" dirty="0" smtClean="0"/>
          </a:p>
          <a:p>
            <a:r>
              <a:rPr lang="en-US" sz="1600" dirty="0" smtClean="0"/>
              <a:t>10.30-11.00  DQ                                 Helen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984807"/>
                </a:solidFill>
              </a:rPr>
              <a:t>11.00-11.30  Coffee</a:t>
            </a:r>
          </a:p>
          <a:p>
            <a:endParaRPr lang="en-US" sz="1600" dirty="0" smtClean="0"/>
          </a:p>
          <a:p>
            <a:r>
              <a:rPr lang="en-US" sz="1600" dirty="0" smtClean="0"/>
              <a:t>11.30-12.00  WZ inclusive                 Jan</a:t>
            </a:r>
          </a:p>
          <a:p>
            <a:r>
              <a:rPr lang="en-US" sz="1600" dirty="0" smtClean="0"/>
              <a:t>12.00-12.30  WZ pt and prospects   </a:t>
            </a:r>
            <a:r>
              <a:rPr lang="en-US" sz="1600" dirty="0" err="1" smtClean="0"/>
              <a:t>Uta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984807"/>
                </a:solidFill>
              </a:rPr>
              <a:t>12.30-13.30  Lunch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6348" y="5837217"/>
            <a:ext cx="2628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Wednesday 20.4.2011</a:t>
            </a:r>
          </a:p>
          <a:p>
            <a:r>
              <a:rPr lang="en-US" sz="1400" dirty="0" smtClean="0"/>
              <a:t>Liverpool Group Meeting at CERN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960618" y="1247169"/>
            <a:ext cx="2394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[made two large review 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meetings at CERN]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y Pictures\ATLAS\DisksInCylind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680" y="1"/>
            <a:ext cx="3919680" cy="770481"/>
          </a:xfrm>
        </p:spPr>
        <p:txBody>
          <a:bodyPr/>
          <a:lstStyle/>
          <a:p>
            <a:pPr eaLnBrk="1"/>
            <a:r>
              <a:rPr lang="fr-CH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SCT Status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9680" y="2122783"/>
            <a:ext cx="1872000" cy="134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805045"/>
            <a:ext cx="5290560" cy="1468751"/>
          </a:xfrm>
          <a:prstGeom prst="rect">
            <a:avLst/>
          </a:prstGeom>
          <a:solidFill>
            <a:srgbClr val="FFFFFF">
              <a:alpha val="43922"/>
            </a:srgbClr>
          </a:solidFill>
        </p:spPr>
        <p:txBody>
          <a:bodyPr lIns="82945" tIns="41473" rIns="82945" bIns="41473">
            <a:spAutoFit/>
          </a:bodyPr>
          <a:lstStyle/>
          <a:p>
            <a:pPr marL="391686" indent="-293764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Successful operation 201</a:t>
            </a:r>
          </a:p>
          <a:p>
            <a:pPr marL="391686" indent="-293764">
              <a:buSzPct val="45000"/>
              <a:buFont typeface="Courier New" pitchFamily="49" charset="0"/>
              <a:buChar char="o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99.2% of modules functional</a:t>
            </a:r>
          </a:p>
          <a:p>
            <a:pPr marL="391686" indent="-293764">
              <a:buSzPct val="45000"/>
              <a:buFont typeface="Courier New" pitchFamily="49" charset="0"/>
              <a:buChar char="o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99.8% hit-on-track efficiency </a:t>
            </a:r>
          </a:p>
          <a:p>
            <a:pPr marL="391686" indent="-293764">
              <a:buSzPct val="45000"/>
              <a:buFont typeface="Courier New" pitchFamily="49" charset="0"/>
              <a:buChar char="o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occupancy ~10</a:t>
            </a:r>
            <a:r>
              <a:rPr lang="en-US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-5</a:t>
            </a:r>
          </a:p>
          <a:p>
            <a:pPr marL="391686" indent="-293764">
              <a:buSzPct val="45000"/>
              <a:buFont typeface="Courier New" pitchFamily="49" charset="0"/>
              <a:buChar char="o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Coping well with high occupancies/rates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3626301"/>
            <a:ext cx="6269760" cy="2884523"/>
          </a:xfrm>
          <a:prstGeom prst="rect">
            <a:avLst/>
          </a:prstGeom>
          <a:solidFill>
            <a:srgbClr val="B2B2B2">
              <a:alpha val="47843"/>
            </a:srgbClr>
          </a:solidFill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 marL="391686" indent="-293764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Major Liverpool contributions to SCT in 2011:</a:t>
            </a:r>
          </a:p>
          <a:p>
            <a:pPr marL="391686" indent="-293764">
              <a:buSzPct val="45000"/>
              <a:buFont typeface="Arial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SCT Data Quality:  tool &amp; web-display development, on-call expert shifts and coordination</a:t>
            </a:r>
          </a:p>
          <a:p>
            <a:pPr marL="391686" indent="-293764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(Hayward, </a:t>
            </a:r>
            <a:r>
              <a:rPr lang="en-US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Burdin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Sellars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marL="391686" indent="-293764">
              <a:buSzPct val="45000"/>
              <a:buFont typeface="Arial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SCT DAQ/DCS control room shifts</a:t>
            </a:r>
          </a:p>
          <a:p>
            <a:pPr marL="391686" indent="-293764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(</a:t>
            </a:r>
            <a:r>
              <a:rPr lang="en-US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Dervan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Burdin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Vossebeld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91686" indent="-293764">
              <a:buSzPct val="45000"/>
              <a:buFont typeface="Arial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Module Environmental monitoring 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Dervan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</a:p>
          <a:p>
            <a:pPr marL="391686" indent="-293764">
              <a:buSzPct val="45000"/>
              <a:buFont typeface="Arial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Radiation damage monitoring and </a:t>
            </a:r>
          </a:p>
          <a:p>
            <a:pPr marL="391686" indent="-293764">
              <a:buSzPct val="45000"/>
              <a:buFont typeface="Arial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modelling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module irradiation and tests</a:t>
            </a:r>
          </a:p>
          <a:p>
            <a:pPr marL="391686" indent="-293764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Greenall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Dervan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Vossebeld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Burdin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pic>
        <p:nvPicPr>
          <p:cNvPr id="205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6800" y="293791"/>
            <a:ext cx="4507200" cy="1491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"/>
          <p:cNvPicPr>
            <a:picLocks noChangeAspect="1" noChangeArrowheads="1"/>
          </p:cNvPicPr>
          <p:nvPr/>
        </p:nvPicPr>
        <p:blipFill>
          <a:blip r:embed="rId5"/>
          <a:srcRect r="15468"/>
          <a:stretch>
            <a:fillRect/>
          </a:stretch>
        </p:blipFill>
        <p:spPr bwMode="auto">
          <a:xfrm>
            <a:off x="391681" y="2151586"/>
            <a:ext cx="1968480" cy="127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82240" y="2122784"/>
            <a:ext cx="1959840" cy="138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2" descr="leak_current_20110814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25761" y="4212443"/>
            <a:ext cx="3918240" cy="263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235" y="187739"/>
            <a:ext cx="7772400" cy="77428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Higgs on December 13</a:t>
            </a:r>
            <a:r>
              <a:rPr lang="en-US" sz="3200" baseline="30000" dirty="0" smtClean="0"/>
              <a:t>th</a:t>
            </a:r>
            <a:endParaRPr lang="en-US" sz="3200" baseline="30000" dirty="0"/>
          </a:p>
        </p:txBody>
      </p:sp>
      <p:pic>
        <p:nvPicPr>
          <p:cNvPr id="7" name="Picture 6" descr="cmshima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11" y="3954773"/>
            <a:ext cx="3827041" cy="2585911"/>
          </a:xfrm>
          <a:prstGeom prst="rect">
            <a:avLst/>
          </a:prstGeom>
        </p:spPr>
      </p:pic>
      <p:pic>
        <p:nvPicPr>
          <p:cNvPr id="8" name="Picture 7" descr="combo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11" y="962025"/>
            <a:ext cx="4127928" cy="2992748"/>
          </a:xfrm>
          <a:prstGeom prst="rect">
            <a:avLst/>
          </a:prstGeom>
        </p:spPr>
      </p:pic>
      <p:pic>
        <p:nvPicPr>
          <p:cNvPr id="9" name="Picture 8" descr="combo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326" y="962025"/>
            <a:ext cx="3938251" cy="2855233"/>
          </a:xfrm>
          <a:prstGeom prst="rect">
            <a:avLst/>
          </a:prstGeom>
        </p:spPr>
      </p:pic>
      <p:pic>
        <p:nvPicPr>
          <p:cNvPr id="10" name="Picture 9" descr="cmslomas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325" y="3954773"/>
            <a:ext cx="4089539" cy="2763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609" y="0"/>
            <a:ext cx="6846514" cy="618435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Problem 1 – “There is no Higgs” (</a:t>
            </a:r>
            <a:r>
              <a:rPr lang="en-US" sz="2800" b="1" dirty="0" err="1" smtClean="0"/>
              <a:t>Veltman</a:t>
            </a:r>
            <a:r>
              <a:rPr lang="en-US" sz="2800" b="1" dirty="0" smtClean="0"/>
              <a:t>) 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01" y="785330"/>
            <a:ext cx="1869852" cy="1562599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01" y="2551041"/>
            <a:ext cx="2037414" cy="248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96" y="3390727"/>
            <a:ext cx="4893413" cy="2711247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709" y="1070593"/>
            <a:ext cx="4151291" cy="4157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9740" y="1372167"/>
            <a:ext cx="1614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ρ</a:t>
            </a:r>
            <a:r>
              <a:rPr lang="en-US" sz="1600" b="1" dirty="0" smtClean="0"/>
              <a:t>=1, no ‘light’ H?</a:t>
            </a:r>
          </a:p>
          <a:p>
            <a:r>
              <a:rPr lang="en-US" sz="1600" b="1" dirty="0" smtClean="0"/>
              <a:t>Masses to W,Z</a:t>
            </a:r>
          </a:p>
          <a:p>
            <a:r>
              <a:rPr lang="en-US" sz="1600" b="1" dirty="0" smtClean="0"/>
              <a:t>Rise of σ(WW)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9296" y="6291407"/>
            <a:ext cx="1811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G.Altarelli</a:t>
            </a:r>
            <a:r>
              <a:rPr lang="en-US" sz="1200" dirty="0" smtClean="0"/>
              <a:t> 18.12.10 (Paris)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8017123" y="785330"/>
            <a:ext cx="852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P.Gambino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175283" y="5227843"/>
            <a:ext cx="3593051" cy="1384995"/>
          </a:xfrm>
          <a:prstGeom prst="rect">
            <a:avLst/>
          </a:prstGeom>
          <a:noFill/>
          <a:ln w="25400">
            <a:solidFill>
              <a:srgbClr val="E39E5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Liverpool </a:t>
            </a:r>
          </a:p>
          <a:p>
            <a:r>
              <a:rPr lang="en-US" sz="1200" b="1" dirty="0" smtClean="0">
                <a:solidFill>
                  <a:srgbClr val="0000FF"/>
                </a:solidFill>
              </a:rPr>
              <a:t>(Andy Mehta, </a:t>
            </a:r>
            <a:r>
              <a:rPr lang="en-US" sz="1200" b="1" dirty="0" err="1" smtClean="0">
                <a:solidFill>
                  <a:srgbClr val="0000FF"/>
                </a:solidFill>
              </a:rPr>
              <a:t>Joost</a:t>
            </a:r>
            <a:r>
              <a:rPr lang="en-US" sz="1200" b="1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 smtClean="0">
                <a:solidFill>
                  <a:srgbClr val="0000FF"/>
                </a:solidFill>
              </a:rPr>
              <a:t>Vossebeld</a:t>
            </a:r>
            <a:r>
              <a:rPr lang="en-US" sz="1200" b="1" dirty="0" smtClean="0">
                <a:solidFill>
                  <a:srgbClr val="0000FF"/>
                </a:solidFill>
              </a:rPr>
              <a:t>, Carl </a:t>
            </a:r>
            <a:r>
              <a:rPr lang="en-US" sz="1200" b="1" dirty="0" err="1" smtClean="0">
                <a:solidFill>
                  <a:srgbClr val="0000FF"/>
                </a:solidFill>
              </a:rPr>
              <a:t>Gwilliam</a:t>
            </a:r>
            <a:r>
              <a:rPr lang="en-US" sz="1200" b="1" dirty="0" smtClean="0">
                <a:solidFill>
                  <a:srgbClr val="0000FF"/>
                </a:solidFill>
              </a:rPr>
              <a:t> +)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Search for H also at higher masses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Work on </a:t>
            </a:r>
            <a:r>
              <a:rPr lang="en-US" b="1" dirty="0" err="1" smtClean="0">
                <a:solidFill>
                  <a:srgbClr val="0000FF"/>
                </a:solidFill>
              </a:rPr>
              <a:t>e,μ,τ,γ,ν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Be prepared for a much longer road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235" y="187739"/>
            <a:ext cx="5918200" cy="387765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Higgs on December 13</a:t>
            </a:r>
            <a:r>
              <a:rPr lang="en-US" sz="2800" b="1" baseline="30000" dirty="0" smtClean="0"/>
              <a:t>th</a:t>
            </a:r>
            <a:endParaRPr lang="en-US" sz="2800" b="1" baseline="30000" dirty="0"/>
          </a:p>
        </p:txBody>
      </p:sp>
      <p:pic>
        <p:nvPicPr>
          <p:cNvPr id="9" name="Picture 8" descr="combo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88" y="832822"/>
            <a:ext cx="5023678" cy="2966135"/>
          </a:xfrm>
          <a:prstGeom prst="rect">
            <a:avLst/>
          </a:prstGeom>
        </p:spPr>
      </p:pic>
      <p:pic>
        <p:nvPicPr>
          <p:cNvPr id="10" name="Picture 9" descr="cmslom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96" y="3954773"/>
            <a:ext cx="4980609" cy="264391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rot="5400000">
            <a:off x="54630" y="3715757"/>
            <a:ext cx="5765870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titled 2.png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204014" y="342348"/>
            <a:ext cx="2706549" cy="191215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182057" y="3246783"/>
            <a:ext cx="2728506" cy="2031325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“excesses” are about 2 </a:t>
            </a:r>
            <a:r>
              <a:rPr lang="en-US" sz="1400" dirty="0" err="1" smtClean="0"/>
              <a:t>GeV</a:t>
            </a:r>
            <a:endParaRPr lang="en-US" sz="1400" dirty="0" smtClean="0"/>
          </a:p>
          <a:p>
            <a:r>
              <a:rPr lang="en-US" sz="1400" dirty="0" smtClean="0"/>
              <a:t>apart, probably just compatible</a:t>
            </a:r>
          </a:p>
          <a:p>
            <a:endParaRPr lang="en-US" sz="1400" dirty="0" smtClean="0"/>
          </a:p>
          <a:p>
            <a:r>
              <a:rPr lang="en-US" sz="1400" dirty="0" smtClean="0"/>
              <a:t>The Higgs is NOT god’s particle</a:t>
            </a:r>
          </a:p>
          <a:p>
            <a:r>
              <a:rPr lang="en-US" sz="1400" dirty="0" smtClean="0"/>
              <a:t>and may (not) exist. I don’t think</a:t>
            </a:r>
          </a:p>
          <a:p>
            <a:r>
              <a:rPr lang="en-US" sz="1400" dirty="0"/>
              <a:t>i</a:t>
            </a:r>
            <a:r>
              <a:rPr lang="en-US" sz="1400" dirty="0" smtClean="0"/>
              <a:t>t is more important than the</a:t>
            </a:r>
          </a:p>
          <a:p>
            <a:r>
              <a:rPr lang="en-US" sz="1400" dirty="0"/>
              <a:t>p</a:t>
            </a:r>
            <a:r>
              <a:rPr lang="en-US" sz="1400" dirty="0" smtClean="0"/>
              <a:t>roton, the up/down quark, </a:t>
            </a:r>
          </a:p>
          <a:p>
            <a:r>
              <a:rPr lang="en-US" sz="1400" dirty="0"/>
              <a:t>t</a:t>
            </a:r>
            <a:r>
              <a:rPr lang="en-US" sz="1400" dirty="0" smtClean="0"/>
              <a:t>he gluon, </a:t>
            </a:r>
            <a:r>
              <a:rPr lang="en-US" sz="1400" dirty="0" err="1" smtClean="0"/>
              <a:t>ν</a:t>
            </a:r>
            <a:r>
              <a:rPr lang="en-US" sz="1400" dirty="0" smtClean="0"/>
              <a:t> or the W…    BUT </a:t>
            </a:r>
            <a:r>
              <a:rPr lang="en-US" sz="1400" dirty="0" err="1" smtClean="0"/>
              <a:t>sth</a:t>
            </a:r>
            <a:r>
              <a:rPr lang="en-US" sz="1400" dirty="0" smtClean="0"/>
              <a:t> is</a:t>
            </a:r>
          </a:p>
          <a:p>
            <a:r>
              <a:rPr lang="en-US" sz="1400" dirty="0" smtClean="0"/>
              <a:t>missing and the H exciting for sure.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65601" y="2407675"/>
            <a:ext cx="2685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imulated SM Higgs </a:t>
            </a:r>
            <a:r>
              <a:rPr lang="en-US" sz="1400" dirty="0" err="1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err="1" smtClean="0">
                <a:sym typeface="Wingdings"/>
              </a:rPr>
              <a:t>γγ</a:t>
            </a:r>
            <a:r>
              <a:rPr lang="en-US" sz="1400" dirty="0" smtClean="0">
                <a:sym typeface="Wingdings"/>
              </a:rPr>
              <a:t> in ATLAS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7797"/>
          </a:xfrm>
        </p:spPr>
        <p:txBody>
          <a:bodyPr>
            <a:normAutofit/>
          </a:bodyPr>
          <a:lstStyle/>
          <a:p>
            <a:r>
              <a:rPr lang="en-US" sz="1600" b="1" dirty="0" smtClean="0"/>
              <a:t>To early for despair, enough for depression (</a:t>
            </a:r>
            <a:r>
              <a:rPr lang="en-US" sz="1600" b="1" dirty="0" err="1" smtClean="0"/>
              <a:t>G.Altarelli</a:t>
            </a:r>
            <a:r>
              <a:rPr lang="en-US" sz="1600" b="1" dirty="0" smtClean="0"/>
              <a:t> at EPS11 Grenoble)</a:t>
            </a:r>
            <a:endParaRPr lang="en-US" sz="1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67" y="548243"/>
            <a:ext cx="8581624" cy="6309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235" y="187739"/>
            <a:ext cx="7772400" cy="77428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The Liverpool ATLAS Group Tasks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7826" y="1623392"/>
            <a:ext cx="6388062" cy="5234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SCT</a:t>
            </a:r>
          </a:p>
          <a:p>
            <a:r>
              <a:rPr lang="en-US" dirty="0" smtClean="0"/>
              <a:t>Shifts</a:t>
            </a:r>
          </a:p>
          <a:p>
            <a:r>
              <a:rPr lang="en-US" dirty="0" smtClean="0"/>
              <a:t>Teaching</a:t>
            </a:r>
          </a:p>
          <a:p>
            <a:r>
              <a:rPr lang="en-US" dirty="0" smtClean="0"/>
              <a:t>Operation</a:t>
            </a:r>
          </a:p>
          <a:p>
            <a:r>
              <a:rPr lang="en-US" dirty="0" smtClean="0"/>
              <a:t>Service</a:t>
            </a:r>
          </a:p>
          <a:p>
            <a:r>
              <a:rPr lang="en-US" dirty="0" smtClean="0"/>
              <a:t>Upgrade</a:t>
            </a:r>
          </a:p>
          <a:p>
            <a:r>
              <a:rPr lang="en-US" dirty="0" smtClean="0"/>
              <a:t>Editorial boards</a:t>
            </a:r>
          </a:p>
          <a:p>
            <a:r>
              <a:rPr lang="en-US" dirty="0" smtClean="0"/>
              <a:t>Committees</a:t>
            </a:r>
          </a:p>
          <a:p>
            <a:r>
              <a:rPr lang="en-US" dirty="0" smtClean="0"/>
              <a:t>Discoveries</a:t>
            </a:r>
          </a:p>
          <a:p>
            <a:r>
              <a:rPr lang="en-US" dirty="0" smtClean="0"/>
              <a:t>Calibration</a:t>
            </a:r>
          </a:p>
          <a:p>
            <a:r>
              <a:rPr lang="en-US" dirty="0" smtClean="0"/>
              <a:t>Outreach</a:t>
            </a:r>
          </a:p>
          <a:p>
            <a:r>
              <a:rPr lang="en-US" dirty="0" smtClean="0"/>
              <a:t>Precision Measurements</a:t>
            </a:r>
          </a:p>
          <a:p>
            <a:r>
              <a:rPr lang="en-US" dirty="0" smtClean="0"/>
              <a:t>Computing</a:t>
            </a:r>
          </a:p>
          <a:p>
            <a:r>
              <a:rPr lang="en-US" dirty="0" smtClean="0"/>
              <a:t>Publications</a:t>
            </a:r>
          </a:p>
          <a:p>
            <a:r>
              <a:rPr lang="en-US" dirty="0" smtClean="0"/>
              <a:t>Searches for New Physics</a:t>
            </a:r>
          </a:p>
          <a:p>
            <a:r>
              <a:rPr lang="en-US" dirty="0" smtClean="0"/>
              <a:t>Education of Students</a:t>
            </a:r>
          </a:p>
          <a:p>
            <a:r>
              <a:rPr lang="en-US" dirty="0" smtClean="0"/>
              <a:t>Conferences</a:t>
            </a:r>
          </a:p>
          <a:p>
            <a:r>
              <a:rPr lang="en-US" dirty="0" smtClean="0"/>
              <a:t>Participation in 15.000 EVO meetings in 2011 and 50 daily at CERN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63260" y="1126435"/>
            <a:ext cx="2659702" cy="20313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These tasks can only be</a:t>
            </a:r>
          </a:p>
          <a:p>
            <a:r>
              <a:rPr lang="en-US" b="1" dirty="0">
                <a:solidFill>
                  <a:srgbClr val="008000"/>
                </a:solidFill>
              </a:rPr>
              <a:t>f</a:t>
            </a:r>
            <a:r>
              <a:rPr lang="en-US" b="1" dirty="0" smtClean="0">
                <a:solidFill>
                  <a:srgbClr val="008000"/>
                </a:solidFill>
              </a:rPr>
              <a:t>ulfilled by an intimately</a:t>
            </a:r>
          </a:p>
          <a:p>
            <a:r>
              <a:rPr lang="en-US" b="1" dirty="0">
                <a:solidFill>
                  <a:srgbClr val="008000"/>
                </a:solidFill>
              </a:rPr>
              <a:t>c</a:t>
            </a:r>
            <a:r>
              <a:rPr lang="en-US" b="1" dirty="0" smtClean="0">
                <a:solidFill>
                  <a:srgbClr val="008000"/>
                </a:solidFill>
              </a:rPr>
              <a:t>ooperating group which</a:t>
            </a:r>
          </a:p>
          <a:p>
            <a:r>
              <a:rPr lang="en-US" b="1" dirty="0">
                <a:solidFill>
                  <a:srgbClr val="008000"/>
                </a:solidFill>
              </a:rPr>
              <a:t>i</a:t>
            </a:r>
            <a:r>
              <a:rPr lang="en-US" b="1" dirty="0" smtClean="0">
                <a:solidFill>
                  <a:srgbClr val="008000"/>
                </a:solidFill>
              </a:rPr>
              <a:t>s aware of the sharing</a:t>
            </a:r>
          </a:p>
          <a:p>
            <a:r>
              <a:rPr lang="en-US" b="1" dirty="0">
                <a:solidFill>
                  <a:srgbClr val="008000"/>
                </a:solidFill>
              </a:rPr>
              <a:t>o</a:t>
            </a:r>
            <a:r>
              <a:rPr lang="en-US" b="1" dirty="0" smtClean="0">
                <a:solidFill>
                  <a:srgbClr val="008000"/>
                </a:solidFill>
              </a:rPr>
              <a:t>f its responsibilities </a:t>
            </a:r>
            <a:r>
              <a:rPr lang="en-US" dirty="0" smtClean="0">
                <a:solidFill>
                  <a:srgbClr val="008000"/>
                </a:solidFill>
              </a:rPr>
              <a:t>as of</a:t>
            </a:r>
          </a:p>
          <a:p>
            <a:r>
              <a:rPr lang="en-US" dirty="0">
                <a:solidFill>
                  <a:srgbClr val="008000"/>
                </a:solidFill>
              </a:rPr>
              <a:t>t</a:t>
            </a:r>
            <a:r>
              <a:rPr lang="en-US" dirty="0" smtClean="0">
                <a:solidFill>
                  <a:srgbClr val="008000"/>
                </a:solidFill>
              </a:rPr>
              <a:t>he fun parts too. Cannot</a:t>
            </a:r>
          </a:p>
          <a:p>
            <a:r>
              <a:rPr lang="en-US" dirty="0">
                <a:solidFill>
                  <a:srgbClr val="008000"/>
                </a:solidFill>
              </a:rPr>
              <a:t>d</a:t>
            </a:r>
            <a:r>
              <a:rPr lang="en-US" dirty="0" smtClean="0">
                <a:solidFill>
                  <a:srgbClr val="008000"/>
                </a:solidFill>
              </a:rPr>
              <a:t>o justice in 20 minutes..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3260" y="3346174"/>
            <a:ext cx="278914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Liverpool is 1% of ATLAS &amp;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the largest of 14 groups in 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the kingdom..</a:t>
            </a: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Challenging to bridge between </a:t>
            </a:r>
          </a:p>
          <a:p>
            <a:r>
              <a:rPr lang="en-US" sz="1600" dirty="0">
                <a:solidFill>
                  <a:srgbClr val="008000"/>
                </a:solidFill>
              </a:rPr>
              <a:t>t</a:t>
            </a:r>
            <a:r>
              <a:rPr lang="en-US" sz="1600" dirty="0" smtClean="0">
                <a:solidFill>
                  <a:srgbClr val="008000"/>
                </a:solidFill>
              </a:rPr>
              <a:t>he CERN + Liverpool realities</a:t>
            </a: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Group’s travel budget too small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to </a:t>
            </a:r>
            <a:r>
              <a:rPr lang="en-US" sz="1600" dirty="0" err="1" smtClean="0">
                <a:solidFill>
                  <a:srgbClr val="008000"/>
                </a:solidFill>
              </a:rPr>
              <a:t>realise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 err="1" smtClean="0">
                <a:solidFill>
                  <a:srgbClr val="008000"/>
                </a:solidFill>
              </a:rPr>
              <a:t>LTA’s</a:t>
            </a:r>
            <a:r>
              <a:rPr lang="en-US" sz="1600" dirty="0" smtClean="0">
                <a:solidFill>
                  <a:srgbClr val="008000"/>
                </a:solidFill>
              </a:rPr>
              <a:t> with families. 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Currently 5 + 5 on LTA at 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90653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Liverpool  ATLAS Group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554" y="906532"/>
            <a:ext cx="4367058" cy="327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3440" y="906532"/>
            <a:ext cx="3044760" cy="228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P116017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54" y="4310477"/>
            <a:ext cx="2961016" cy="2220761"/>
          </a:xfrm>
          <a:prstGeom prst="rect">
            <a:avLst/>
          </a:prstGeom>
        </p:spPr>
      </p:pic>
      <p:pic>
        <p:nvPicPr>
          <p:cNvPr id="10" name="Picture 9" descr="IMG_267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341" y="3502597"/>
            <a:ext cx="4128803" cy="3096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235" y="187739"/>
            <a:ext cx="7772400" cy="60175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 Students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2235" y="789492"/>
            <a:ext cx="822157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11 PhD students </a:t>
            </a:r>
            <a:r>
              <a:rPr lang="en-US" dirty="0" smtClean="0"/>
              <a:t>involved in ATLAS data analysis, see yesterday’s summary talks. It is</a:t>
            </a:r>
          </a:p>
          <a:p>
            <a:r>
              <a:rPr lang="en-US" dirty="0" smtClean="0"/>
              <a:t>VERY challenging to them to contribute to ATLAS publications given the first year</a:t>
            </a:r>
          </a:p>
          <a:p>
            <a:r>
              <a:rPr lang="en-US" dirty="0"/>
              <a:t>c</a:t>
            </a:r>
            <a:r>
              <a:rPr lang="en-US" dirty="0" smtClean="0"/>
              <a:t>ourse and project phase, the second year authorship qualification demands and </a:t>
            </a:r>
          </a:p>
          <a:p>
            <a:r>
              <a:rPr lang="en-US" dirty="0" smtClean="0"/>
              <a:t>the strong time pressure of ATLAS and competition of ~800 PhD students + </a:t>
            </a:r>
            <a:r>
              <a:rPr lang="en-US" dirty="0" err="1" smtClean="0"/>
              <a:t>postdocs</a:t>
            </a:r>
            <a:r>
              <a:rPr lang="en-US" dirty="0" smtClean="0"/>
              <a:t>.</a:t>
            </a:r>
          </a:p>
          <a:p>
            <a:r>
              <a:rPr lang="en-US" dirty="0" smtClean="0"/>
              <a:t>High motivation, full dedication and strong collaboration are mandatory for success.</a:t>
            </a:r>
          </a:p>
          <a:p>
            <a:endParaRPr lang="en-US" dirty="0" smtClean="0"/>
          </a:p>
          <a:p>
            <a:r>
              <a:rPr lang="en-US" dirty="0" smtClean="0"/>
              <a:t>At CERN, Paul runs regular PhD student forum for practice and group communication.</a:t>
            </a:r>
          </a:p>
          <a:p>
            <a:endParaRPr lang="en-US" dirty="0" smtClean="0"/>
          </a:p>
          <a:p>
            <a:r>
              <a:rPr lang="en-US" dirty="0" smtClean="0"/>
              <a:t>For the 2</a:t>
            </a:r>
            <a:r>
              <a:rPr lang="en-US" baseline="30000" dirty="0" smtClean="0"/>
              <a:t>nd</a:t>
            </a:r>
            <a:r>
              <a:rPr lang="en-US" dirty="0" smtClean="0"/>
              <a:t> time we have </a:t>
            </a:r>
            <a:r>
              <a:rPr lang="en-US" dirty="0" err="1" smtClean="0"/>
              <a:t>organised</a:t>
            </a:r>
            <a:r>
              <a:rPr lang="en-US" dirty="0" smtClean="0"/>
              <a:t> a </a:t>
            </a:r>
            <a:r>
              <a:rPr lang="en-US" b="1" dirty="0" smtClean="0">
                <a:solidFill>
                  <a:srgbClr val="632523"/>
                </a:solidFill>
              </a:rPr>
              <a:t>summer placement of 3</a:t>
            </a:r>
            <a:r>
              <a:rPr lang="en-US" b="1" baseline="30000" dirty="0" smtClean="0">
                <a:solidFill>
                  <a:srgbClr val="632523"/>
                </a:solidFill>
              </a:rPr>
              <a:t>rd</a:t>
            </a:r>
            <a:r>
              <a:rPr lang="en-US" b="1" dirty="0" smtClean="0">
                <a:solidFill>
                  <a:srgbClr val="632523"/>
                </a:solidFill>
              </a:rPr>
              <a:t> year students </a:t>
            </a:r>
            <a:r>
              <a:rPr lang="en-US" dirty="0" smtClean="0"/>
              <a:t>at CERN.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35" y="3713171"/>
            <a:ext cx="3430651" cy="2824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149" y="3518659"/>
            <a:ext cx="3847276" cy="22385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6147" y="5891298"/>
            <a:ext cx="3734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Electrons arrive earlier than predicted</a:t>
            </a:r>
          </a:p>
          <a:p>
            <a:r>
              <a:rPr lang="en-US" dirty="0"/>
              <a:t>w</a:t>
            </a:r>
            <a:r>
              <a:rPr lang="en-US" dirty="0" smtClean="0"/>
              <a:t>hich lead to 0.5ns timing correction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235" y="187739"/>
            <a:ext cx="7772400" cy="77428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558ED5"/>
                </a:solidFill>
              </a:rPr>
              <a:t>SCT</a:t>
            </a:r>
            <a:endParaRPr lang="en-US" sz="3200" b="1" dirty="0">
              <a:solidFill>
                <a:srgbClr val="558ED5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47912" y="3920435"/>
            <a:ext cx="6493565" cy="2299748"/>
          </a:xfrm>
          <a:prstGeom prst="rect">
            <a:avLst/>
          </a:prstGeom>
          <a:solidFill>
            <a:srgbClr val="B2B2B2">
              <a:alpha val="29000"/>
            </a:srgbClr>
          </a:solidFill>
        </p:spPr>
        <p:txBody>
          <a:bodyPr wrap="square" lIns="82945" tIns="41473" rIns="82945" bIns="41473">
            <a:prstTxWarp prst="textNoShape">
              <a:avLst/>
            </a:prstTxWarp>
            <a:spAutoFit/>
          </a:bodyPr>
          <a:lstStyle/>
          <a:p>
            <a:pPr marL="391686" indent="-293764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Major Liverpool contributions to SCT in 2011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:</a:t>
            </a:r>
          </a:p>
          <a:p>
            <a:pPr marL="391686" indent="-293764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Burdin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, 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Dervan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, 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Greenall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, Hayward, 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Sellars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, </a:t>
            </a:r>
            <a:r>
              <a:rPr lang="en-US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Vossebeld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[UK coordinator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]</a:t>
            </a:r>
          </a:p>
          <a:p>
            <a:pPr marL="391686" indent="-293764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</a:p>
          <a:p>
            <a:pPr marL="391686" indent="-293764">
              <a:buSzPct val="45000"/>
              <a:buFont typeface="Arial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SCT Data Quality:  tool &amp; web-display development, on-call expert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+ control room shifts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and coordination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391686" indent="-293764">
              <a:buSzPct val="45000"/>
              <a:buFont typeface="Arial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Module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Environmental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monitoring</a:t>
            </a:r>
            <a:endParaRPr lang="en-US" b="1" i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391686" indent="-293764">
              <a:buSzPct val="45000"/>
              <a:buFont typeface="Arial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Radiation damage monitoring and </a:t>
            </a:r>
          </a:p>
          <a:p>
            <a:pPr marL="391686" indent="-293764">
              <a:buSzPct val="45000"/>
              <a:buFont typeface="Arial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modelling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, module irradiation and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tests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159" y="1159565"/>
            <a:ext cx="4814957" cy="159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r="15468"/>
          <a:stretch>
            <a:fillRect/>
          </a:stretch>
        </p:blipFill>
        <p:spPr bwMode="auto">
          <a:xfrm>
            <a:off x="127906" y="892286"/>
            <a:ext cx="3888253" cy="252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91043" y="3046176"/>
            <a:ext cx="290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EndCap</a:t>
            </a:r>
            <a:r>
              <a:rPr lang="en-US" dirty="0" smtClean="0"/>
              <a:t> C – built by Liverpool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16609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hifts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2275062"/>
            <a:ext cx="4038600" cy="792163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Cat 1 shifts: control room shifts</a:t>
            </a:r>
            <a:endParaRPr lang="en-US" sz="1800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940299" y="2275062"/>
            <a:ext cx="4038600" cy="463721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Cat 2: on call and remote shifts</a:t>
            </a:r>
            <a:endParaRPr lang="en-US" sz="1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38783"/>
            <a:ext cx="3717235" cy="3480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299" y="2843389"/>
            <a:ext cx="3323018" cy="3790774"/>
          </a:xfrm>
          <a:prstGeom prst="rect">
            <a:avLst/>
          </a:prstGeom>
        </p:spPr>
      </p:pic>
      <p:graphicFrame>
        <p:nvGraphicFramePr>
          <p:cNvPr id="10" name="Content Placeholder 6"/>
          <p:cNvGraphicFramePr>
            <a:graphicFrameLocks/>
          </p:cNvGraphicFramePr>
          <p:nvPr/>
        </p:nvGraphicFramePr>
        <p:xfrm>
          <a:off x="380994" y="220870"/>
          <a:ext cx="8229606" cy="1805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8"/>
                <a:gridCol w="1175658"/>
                <a:gridCol w="1175658"/>
                <a:gridCol w="1175658"/>
                <a:gridCol w="1175658"/>
                <a:gridCol w="1175658"/>
                <a:gridCol w="1175658"/>
              </a:tblGrid>
              <a:tr h="53170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70110" marR="70110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Shifts in 2010</a:t>
                      </a:r>
                      <a:endParaRPr lang="en-US" sz="1800" dirty="0"/>
                    </a:p>
                  </a:txBody>
                  <a:tcPr marL="70110" marR="7011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70110" marR="70110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Shifts in 2011</a:t>
                      </a:r>
                      <a:endParaRPr lang="en-US" sz="1800" dirty="0"/>
                    </a:p>
                  </a:txBody>
                  <a:tcPr marL="70110" marR="7011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70110" marR="70110"/>
                </a:tc>
              </a:tr>
              <a:tr h="53170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70110" marR="7011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Taken</a:t>
                      </a:r>
                      <a:endParaRPr lang="en-US" sz="1800" dirty="0"/>
                    </a:p>
                  </a:txBody>
                  <a:tcPr marL="70110" marR="7011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Quota</a:t>
                      </a:r>
                      <a:endParaRPr lang="en-US" sz="1800" dirty="0"/>
                    </a:p>
                  </a:txBody>
                  <a:tcPr marL="70110" marR="7011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Fraction</a:t>
                      </a:r>
                      <a:endParaRPr lang="en-US" sz="1800" dirty="0"/>
                    </a:p>
                  </a:txBody>
                  <a:tcPr marL="70110" marR="7011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Taken</a:t>
                      </a:r>
                      <a:endParaRPr lang="en-US" sz="1800" dirty="0"/>
                    </a:p>
                  </a:txBody>
                  <a:tcPr marL="70110" marR="7011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Quota</a:t>
                      </a:r>
                      <a:endParaRPr lang="en-US" sz="1800" dirty="0"/>
                    </a:p>
                  </a:txBody>
                  <a:tcPr marL="70110" marR="7011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Fraction</a:t>
                      </a:r>
                      <a:endParaRPr lang="en-US" sz="1800" dirty="0"/>
                    </a:p>
                  </a:txBody>
                  <a:tcPr marL="70110" marR="7011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Cat 1</a:t>
                      </a:r>
                      <a:endParaRPr lang="en-US" sz="1800" dirty="0"/>
                    </a:p>
                  </a:txBody>
                  <a:tcPr marL="70110" marR="7011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72</a:t>
                      </a:r>
                      <a:endParaRPr lang="en-US" sz="1800" dirty="0"/>
                    </a:p>
                  </a:txBody>
                  <a:tcPr marL="70110" marR="7011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184</a:t>
                      </a:r>
                      <a:endParaRPr lang="en-US" sz="1800" dirty="0"/>
                    </a:p>
                  </a:txBody>
                  <a:tcPr marL="70110" marR="7011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39%</a:t>
                      </a:r>
                      <a:endParaRPr lang="en-US" sz="1800" dirty="0"/>
                    </a:p>
                  </a:txBody>
                  <a:tcPr marL="70110" marR="7011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106</a:t>
                      </a:r>
                      <a:endParaRPr lang="en-US" sz="1800" dirty="0"/>
                    </a:p>
                  </a:txBody>
                  <a:tcPr marL="70110" marR="7011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111</a:t>
                      </a:r>
                      <a:endParaRPr lang="en-US" sz="1800" dirty="0"/>
                    </a:p>
                  </a:txBody>
                  <a:tcPr marL="70110" marR="7011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95%</a:t>
                      </a:r>
                      <a:endParaRPr lang="en-US" sz="1800" dirty="0"/>
                    </a:p>
                  </a:txBody>
                  <a:tcPr marL="70110" marR="7011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Cat 2</a:t>
                      </a:r>
                      <a:endParaRPr lang="en-US" sz="1800" dirty="0"/>
                    </a:p>
                  </a:txBody>
                  <a:tcPr marL="70110" marR="701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325</a:t>
                      </a:r>
                      <a:endParaRPr lang="en-US" sz="1800" dirty="0"/>
                    </a:p>
                  </a:txBody>
                  <a:tcPr marL="70110" marR="701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473</a:t>
                      </a:r>
                      <a:endParaRPr lang="en-US" sz="1800" dirty="0"/>
                    </a:p>
                  </a:txBody>
                  <a:tcPr marL="70110" marR="701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69%</a:t>
                      </a:r>
                      <a:endParaRPr lang="en-US" sz="1800" dirty="0"/>
                    </a:p>
                  </a:txBody>
                  <a:tcPr marL="70110" marR="701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468</a:t>
                      </a:r>
                      <a:endParaRPr lang="en-US" sz="1800" dirty="0"/>
                    </a:p>
                  </a:txBody>
                  <a:tcPr marL="70110" marR="701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442</a:t>
                      </a:r>
                      <a:endParaRPr lang="en-US" sz="1800" dirty="0"/>
                    </a:p>
                  </a:txBody>
                  <a:tcPr marL="70110" marR="701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106%</a:t>
                      </a:r>
                      <a:endParaRPr lang="en-US" sz="1800" dirty="0"/>
                    </a:p>
                  </a:txBody>
                  <a:tcPr marL="70110" marR="70110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43564" y="6219251"/>
            <a:ext cx="26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g</a:t>
            </a:r>
            <a:r>
              <a:rPr lang="en-US" b="1" dirty="0" smtClean="0">
                <a:solidFill>
                  <a:srgbClr val="800000"/>
                </a:solidFill>
              </a:rPr>
              <a:t>ently </a:t>
            </a:r>
            <a:r>
              <a:rPr lang="en-US" b="1" dirty="0" err="1" smtClean="0">
                <a:solidFill>
                  <a:srgbClr val="800000"/>
                </a:solidFill>
              </a:rPr>
              <a:t>organised</a:t>
            </a:r>
            <a:r>
              <a:rPr lang="en-US" b="1" dirty="0" smtClean="0">
                <a:solidFill>
                  <a:srgbClr val="800000"/>
                </a:solidFill>
              </a:rPr>
              <a:t> by Helen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1653</Words>
  <Application>Microsoft Macintosh PowerPoint</Application>
  <PresentationFormat>On-screen Show (4:3)</PresentationFormat>
  <Paragraphs>289</Paragraphs>
  <Slides>25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Report on ATLAS 2011</vt:lpstr>
      <vt:lpstr>LHC in 2011</vt:lpstr>
      <vt:lpstr>Higgs on December 13th</vt:lpstr>
      <vt:lpstr>To early for despair, enough for depression (G.Altarelli at EPS11 Grenoble)</vt:lpstr>
      <vt:lpstr>The Liverpool ATLAS Group Tasks</vt:lpstr>
      <vt:lpstr>Liverpool  ATLAS Group</vt:lpstr>
      <vt:lpstr> Students</vt:lpstr>
      <vt:lpstr>SCT</vt:lpstr>
      <vt:lpstr>Shifts</vt:lpstr>
      <vt:lpstr>Data Quality ≥ 99%</vt:lpstr>
      <vt:lpstr>Electromagnetic Energy Calibration</vt:lpstr>
      <vt:lpstr>ATLAS Talks at Annual Conferences </vt:lpstr>
      <vt:lpstr>Data Analysis</vt:lpstr>
      <vt:lpstr>1. W± + Z Inclusive - PDFs</vt:lpstr>
      <vt:lpstr>2. Search for the Higgs </vt:lpstr>
      <vt:lpstr>3. SUSY</vt:lpstr>
      <vt:lpstr>4. GMSB -   Searches -  Highly Ionizing Particles</vt:lpstr>
      <vt:lpstr>PhD Students</vt:lpstr>
      <vt:lpstr>Summary</vt:lpstr>
      <vt:lpstr>Slide 20</vt:lpstr>
      <vt:lpstr>backup</vt:lpstr>
      <vt:lpstr>Agenda</vt:lpstr>
      <vt:lpstr>SCT Status</vt:lpstr>
      <vt:lpstr>Higgs on December 13th</vt:lpstr>
      <vt:lpstr>Problem 1 – “There is no Higgs” (Veltman) </vt:lpstr>
    </vt:vector>
  </TitlesOfParts>
  <Company>Liverpool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max klein</dc:creator>
  <cp:lastModifiedBy>max klein</cp:lastModifiedBy>
  <cp:revision>35</cp:revision>
  <dcterms:created xsi:type="dcterms:W3CDTF">2011-12-15T11:32:15Z</dcterms:created>
  <dcterms:modified xsi:type="dcterms:W3CDTF">2011-12-15T12:18:52Z</dcterms:modified>
</cp:coreProperties>
</file>