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6" r:id="rId3"/>
    <p:sldId id="268" r:id="rId4"/>
    <p:sldId id="269" r:id="rId5"/>
    <p:sldId id="267" r:id="rId6"/>
    <p:sldId id="291" r:id="rId7"/>
    <p:sldId id="292" r:id="rId8"/>
    <p:sldId id="293" r:id="rId9"/>
    <p:sldId id="294" r:id="rId10"/>
    <p:sldId id="277" r:id="rId11"/>
    <p:sldId id="278" r:id="rId12"/>
    <p:sldId id="280" r:id="rId13"/>
    <p:sldId id="270" r:id="rId14"/>
    <p:sldId id="271" r:id="rId15"/>
    <p:sldId id="272" r:id="rId16"/>
    <p:sldId id="265" r:id="rId17"/>
    <p:sldId id="289" r:id="rId18"/>
    <p:sldId id="273" r:id="rId19"/>
    <p:sldId id="257" r:id="rId20"/>
    <p:sldId id="261" r:id="rId21"/>
    <p:sldId id="259" r:id="rId22"/>
    <p:sldId id="262" r:id="rId23"/>
    <p:sldId id="264" r:id="rId24"/>
    <p:sldId id="260" r:id="rId25"/>
    <p:sldId id="263" r:id="rId26"/>
    <p:sldId id="274" r:id="rId27"/>
    <p:sldId id="275" r:id="rId28"/>
    <p:sldId id="276" r:id="rId29"/>
    <p:sldId id="281" r:id="rId30"/>
    <p:sldId id="266" r:id="rId31"/>
    <p:sldId id="297" r:id="rId32"/>
    <p:sldId id="288" r:id="rId33"/>
    <p:sldId id="286" r:id="rId34"/>
    <p:sldId id="283" r:id="rId35"/>
    <p:sldId id="290" r:id="rId36"/>
    <p:sldId id="287" r:id="rId37"/>
    <p:sldId id="285" r:id="rId38"/>
    <p:sldId id="284" r:id="rId39"/>
    <p:sldId id="279" r:id="rId40"/>
    <p:sldId id="258" r:id="rId41"/>
    <p:sldId id="298" r:id="rId42"/>
    <p:sldId id="282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95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LHeC</c:v>
                </c:pt>
              </c:strCache>
            </c:strRef>
          </c:tx>
          <c:spPr>
            <a:solidFill>
              <a:srgbClr val="000090">
                <a:alpha val="50000"/>
              </a:srgbClr>
            </a:solidFill>
          </c:spPr>
          <c:invertIfNegative val="0"/>
          <c:cat>
            <c:strRef>
              <c:f>Sheet1!$A$2:$A$16</c:f>
              <c:strCache>
                <c:ptCount val="15"/>
                <c:pt idx="0">
                  <c:v>bb</c:v>
                </c:pt>
                <c:pt idx="1">
                  <c:v>WW</c:v>
                </c:pt>
                <c:pt idx="2">
                  <c:v>gg</c:v>
                </c:pt>
                <c:pt idx="3">
                  <c:v>ττ</c:v>
                </c:pt>
                <c:pt idx="4">
                  <c:v>cc</c:v>
                </c:pt>
                <c:pt idx="5">
                  <c:v>ZZ</c:v>
                </c:pt>
                <c:pt idx="6">
                  <c:v>γγ</c:v>
                </c:pt>
                <c:pt idx="8">
                  <c:v>bb</c:v>
                </c:pt>
                <c:pt idx="9">
                  <c:v>WW</c:v>
                </c:pt>
                <c:pt idx="10">
                  <c:v>gg</c:v>
                </c:pt>
                <c:pt idx="11">
                  <c:v>ττ</c:v>
                </c:pt>
                <c:pt idx="12">
                  <c:v>cc</c:v>
                </c:pt>
                <c:pt idx="13">
                  <c:v>ZZ</c:v>
                </c:pt>
                <c:pt idx="14">
                  <c:v>γγ</c:v>
                </c:pt>
              </c:strCache>
            </c:strRef>
          </c:cat>
          <c:val>
            <c:numRef>
              <c:f>Sheet1!$B$2:$B$16</c:f>
              <c:numCache>
                <c:formatCode>General</c:formatCode>
                <c:ptCount val="15"/>
                <c:pt idx="0">
                  <c:v>0.8</c:v>
                </c:pt>
                <c:pt idx="1">
                  <c:v>3.6</c:v>
                </c:pt>
                <c:pt idx="2">
                  <c:v>5.4</c:v>
                </c:pt>
                <c:pt idx="3">
                  <c:v>5.0</c:v>
                </c:pt>
                <c:pt idx="4">
                  <c:v>7.2</c:v>
                </c:pt>
                <c:pt idx="5">
                  <c:v>11.8</c:v>
                </c:pt>
                <c:pt idx="6">
                  <c:v>15.0</c:v>
                </c:pt>
                <c:pt idx="8">
                  <c:v>2.4</c:v>
                </c:pt>
                <c:pt idx="9">
                  <c:v>10.5</c:v>
                </c:pt>
                <c:pt idx="10">
                  <c:v>16.1</c:v>
                </c:pt>
                <c:pt idx="11">
                  <c:v>15.0</c:v>
                </c:pt>
                <c:pt idx="12">
                  <c:v>21.5</c:v>
                </c:pt>
                <c:pt idx="13">
                  <c:v>36.4</c:v>
                </c:pt>
                <c:pt idx="14">
                  <c:v>45.0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HE LHeC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strRef>
              <c:f>Sheet1!$A$2:$A$16</c:f>
              <c:strCache>
                <c:ptCount val="15"/>
                <c:pt idx="0">
                  <c:v>bb</c:v>
                </c:pt>
                <c:pt idx="1">
                  <c:v>WW</c:v>
                </c:pt>
                <c:pt idx="2">
                  <c:v>gg</c:v>
                </c:pt>
                <c:pt idx="3">
                  <c:v>ττ</c:v>
                </c:pt>
                <c:pt idx="4">
                  <c:v>cc</c:v>
                </c:pt>
                <c:pt idx="5">
                  <c:v>ZZ</c:v>
                </c:pt>
                <c:pt idx="6">
                  <c:v>γγ</c:v>
                </c:pt>
                <c:pt idx="8">
                  <c:v>bb</c:v>
                </c:pt>
                <c:pt idx="9">
                  <c:v>WW</c:v>
                </c:pt>
                <c:pt idx="10">
                  <c:v>gg</c:v>
                </c:pt>
                <c:pt idx="11">
                  <c:v>ττ</c:v>
                </c:pt>
                <c:pt idx="12">
                  <c:v>cc</c:v>
                </c:pt>
                <c:pt idx="13">
                  <c:v>ZZ</c:v>
                </c:pt>
                <c:pt idx="14">
                  <c:v>γγ</c:v>
                </c:pt>
              </c:strCache>
            </c:strRef>
          </c:cat>
          <c:val>
            <c:numRef>
              <c:f>Sheet1!$C$2:$C$16</c:f>
              <c:numCache>
                <c:formatCode>General</c:formatCode>
                <c:ptCount val="15"/>
                <c:pt idx="0">
                  <c:v>0.4</c:v>
                </c:pt>
                <c:pt idx="1">
                  <c:v>3.0</c:v>
                </c:pt>
                <c:pt idx="2" formatCode="0.00">
                  <c:v>2.7</c:v>
                </c:pt>
                <c:pt idx="3">
                  <c:v>2.5</c:v>
                </c:pt>
                <c:pt idx="4">
                  <c:v>3.6</c:v>
                </c:pt>
                <c:pt idx="5">
                  <c:v>5.9</c:v>
                </c:pt>
                <c:pt idx="6">
                  <c:v>7.5</c:v>
                </c:pt>
                <c:pt idx="8">
                  <c:v>1.2</c:v>
                </c:pt>
                <c:pt idx="9">
                  <c:v>5.2</c:v>
                </c:pt>
                <c:pt idx="10">
                  <c:v>8.0</c:v>
                </c:pt>
                <c:pt idx="11">
                  <c:v>7.5</c:v>
                </c:pt>
                <c:pt idx="12">
                  <c:v>10.8</c:v>
                </c:pt>
                <c:pt idx="13">
                  <c:v>17.7</c:v>
                </c:pt>
                <c:pt idx="14">
                  <c:v>22.0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FCCeh</c:v>
                </c:pt>
              </c:strCache>
            </c:strRef>
          </c:tx>
          <c:spPr>
            <a:solidFill>
              <a:srgbClr val="008000">
                <a:alpha val="51000"/>
              </a:srgbClr>
            </a:solidFill>
          </c:spPr>
          <c:invertIfNegative val="0"/>
          <c:cat>
            <c:strRef>
              <c:f>Sheet1!$A$2:$A$16</c:f>
              <c:strCache>
                <c:ptCount val="15"/>
                <c:pt idx="0">
                  <c:v>bb</c:v>
                </c:pt>
                <c:pt idx="1">
                  <c:v>WW</c:v>
                </c:pt>
                <c:pt idx="2">
                  <c:v>gg</c:v>
                </c:pt>
                <c:pt idx="3">
                  <c:v>ττ</c:v>
                </c:pt>
                <c:pt idx="4">
                  <c:v>cc</c:v>
                </c:pt>
                <c:pt idx="5">
                  <c:v>ZZ</c:v>
                </c:pt>
                <c:pt idx="6">
                  <c:v>γγ</c:v>
                </c:pt>
                <c:pt idx="8">
                  <c:v>bb</c:v>
                </c:pt>
                <c:pt idx="9">
                  <c:v>WW</c:v>
                </c:pt>
                <c:pt idx="10">
                  <c:v>gg</c:v>
                </c:pt>
                <c:pt idx="11">
                  <c:v>ττ</c:v>
                </c:pt>
                <c:pt idx="12">
                  <c:v>cc</c:v>
                </c:pt>
                <c:pt idx="13">
                  <c:v>ZZ</c:v>
                </c:pt>
                <c:pt idx="14">
                  <c:v>γγ</c:v>
                </c:pt>
              </c:strCache>
            </c:strRef>
          </c:cat>
          <c:val>
            <c:numRef>
              <c:f>Sheet1!$D$2:$D$16</c:f>
              <c:numCache>
                <c:formatCode>General</c:formatCode>
                <c:ptCount val="15"/>
                <c:pt idx="0">
                  <c:v>0.27</c:v>
                </c:pt>
                <c:pt idx="1">
                  <c:v>2.45</c:v>
                </c:pt>
                <c:pt idx="2">
                  <c:v>1.78</c:v>
                </c:pt>
                <c:pt idx="3">
                  <c:v>1.65</c:v>
                </c:pt>
                <c:pt idx="4">
                  <c:v>2.36</c:v>
                </c:pt>
                <c:pt idx="5">
                  <c:v>3.94</c:v>
                </c:pt>
                <c:pt idx="6">
                  <c:v>4.7</c:v>
                </c:pt>
                <c:pt idx="8">
                  <c:v>0.83</c:v>
                </c:pt>
                <c:pt idx="9">
                  <c:v>4.29</c:v>
                </c:pt>
                <c:pt idx="10">
                  <c:v>5.619999999999996</c:v>
                </c:pt>
                <c:pt idx="11">
                  <c:v>5.25</c:v>
                </c:pt>
                <c:pt idx="12">
                  <c:v>7.08</c:v>
                </c:pt>
                <c:pt idx="13">
                  <c:v>11.8</c:v>
                </c:pt>
                <c:pt idx="14">
                  <c:v>14.1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6184008"/>
        <c:axId val="2146186920"/>
      </c:barChart>
      <c:catAx>
        <c:axId val="2146184008"/>
        <c:scaling>
          <c:orientation val="minMax"/>
        </c:scaling>
        <c:delete val="0"/>
        <c:axPos val="b"/>
        <c:majorTickMark val="out"/>
        <c:minorTickMark val="none"/>
        <c:tickLblPos val="nextTo"/>
        <c:crossAx val="2146186920"/>
        <c:crosses val="autoZero"/>
        <c:auto val="1"/>
        <c:lblAlgn val="ctr"/>
        <c:lblOffset val="100"/>
        <c:noMultiLvlLbl val="0"/>
      </c:catAx>
      <c:valAx>
        <c:axId val="2146186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61840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LHC</c:v>
                </c:pt>
              </c:strCache>
            </c:strRef>
          </c:tx>
          <c:spPr>
            <a:solidFill>
              <a:srgbClr val="008000">
                <a:alpha val="49000"/>
              </a:srgbClr>
            </a:solidFill>
          </c:spPr>
          <c:invertIfNegative val="0"/>
          <c:cat>
            <c:strRef>
              <c:f>Sheet1!$A$2:$A$11</c:f>
              <c:strCache>
                <c:ptCount val="10"/>
                <c:pt idx="0">
                  <c:v>WW</c:v>
                </c:pt>
                <c:pt idx="1">
                  <c:v>ZZ</c:v>
                </c:pt>
                <c:pt idx="2">
                  <c:v>gg</c:v>
                </c:pt>
                <c:pt idx="3">
                  <c:v>γγ</c:v>
                </c:pt>
                <c:pt idx="4">
                  <c:v>Zγ</c:v>
                </c:pt>
                <c:pt idx="5">
                  <c:v>cc</c:v>
                </c:pt>
                <c:pt idx="6">
                  <c:v>tt</c:v>
                </c:pt>
                <c:pt idx="7">
                  <c:v>bb</c:v>
                </c:pt>
                <c:pt idx="8">
                  <c:v>μμ</c:v>
                </c:pt>
                <c:pt idx="9">
                  <c:v>ττ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5.8</c:v>
                </c:pt>
                <c:pt idx="1">
                  <c:v>4.1</c:v>
                </c:pt>
                <c:pt idx="2">
                  <c:v>7.5</c:v>
                </c:pt>
                <c:pt idx="3">
                  <c:v>5.9</c:v>
                </c:pt>
                <c:pt idx="4">
                  <c:v>15.6</c:v>
                </c:pt>
                <c:pt idx="5">
                  <c:v>0.0</c:v>
                </c:pt>
                <c:pt idx="6">
                  <c:v>9.9</c:v>
                </c:pt>
                <c:pt idx="7">
                  <c:v>11.3</c:v>
                </c:pt>
                <c:pt idx="8">
                  <c:v>9.1</c:v>
                </c:pt>
                <c:pt idx="9">
                  <c:v>11.3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LHeC</c:v>
                </c:pt>
              </c:strCache>
            </c:strRef>
          </c:tx>
          <c:spPr>
            <a:solidFill>
              <a:srgbClr val="000090">
                <a:alpha val="73000"/>
              </a:srgbClr>
            </a:solidFill>
          </c:spPr>
          <c:invertIfNegative val="0"/>
          <c:cat>
            <c:strRef>
              <c:f>Sheet1!$A$2:$A$11</c:f>
              <c:strCache>
                <c:ptCount val="10"/>
                <c:pt idx="0">
                  <c:v>WW</c:v>
                </c:pt>
                <c:pt idx="1">
                  <c:v>ZZ</c:v>
                </c:pt>
                <c:pt idx="2">
                  <c:v>gg</c:v>
                </c:pt>
                <c:pt idx="3">
                  <c:v>γγ</c:v>
                </c:pt>
                <c:pt idx="4">
                  <c:v>Zγ</c:v>
                </c:pt>
                <c:pt idx="5">
                  <c:v>cc</c:v>
                </c:pt>
                <c:pt idx="6">
                  <c:v>tt</c:v>
                </c:pt>
                <c:pt idx="7">
                  <c:v>bb</c:v>
                </c:pt>
                <c:pt idx="8">
                  <c:v>μμ</c:v>
                </c:pt>
                <c:pt idx="9">
                  <c:v>ττ</c:v>
                </c:pt>
              </c:strCache>
            </c:str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0.55</c:v>
                </c:pt>
                <c:pt idx="1">
                  <c:v>1.19</c:v>
                </c:pt>
                <c:pt idx="2">
                  <c:v>3.05</c:v>
                </c:pt>
                <c:pt idx="3">
                  <c:v>7.22</c:v>
                </c:pt>
                <c:pt idx="4">
                  <c:v>0.0</c:v>
                </c:pt>
                <c:pt idx="5">
                  <c:v>3.73</c:v>
                </c:pt>
                <c:pt idx="6">
                  <c:v>0.0</c:v>
                </c:pt>
                <c:pt idx="7">
                  <c:v>1.4</c:v>
                </c:pt>
                <c:pt idx="8">
                  <c:v>0.0</c:v>
                </c:pt>
                <c:pt idx="9">
                  <c:v>2.82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ep+pp</c:v>
                </c:pt>
              </c:strCache>
            </c:strRef>
          </c:tx>
          <c:spPr>
            <a:solidFill>
              <a:schemeClr val="accent6">
                <a:lumMod val="75000"/>
                <a:alpha val="47000"/>
              </a:schemeClr>
            </a:solidFill>
          </c:spPr>
          <c:invertIfNegative val="0"/>
          <c:cat>
            <c:strRef>
              <c:f>Sheet1!$A$2:$A$11</c:f>
              <c:strCache>
                <c:ptCount val="10"/>
                <c:pt idx="0">
                  <c:v>WW</c:v>
                </c:pt>
                <c:pt idx="1">
                  <c:v>ZZ</c:v>
                </c:pt>
                <c:pt idx="2">
                  <c:v>gg</c:v>
                </c:pt>
                <c:pt idx="3">
                  <c:v>γγ</c:v>
                </c:pt>
                <c:pt idx="4">
                  <c:v>Zγ</c:v>
                </c:pt>
                <c:pt idx="5">
                  <c:v>cc</c:v>
                </c:pt>
                <c:pt idx="6">
                  <c:v>tt</c:v>
                </c:pt>
                <c:pt idx="7">
                  <c:v>bb</c:v>
                </c:pt>
                <c:pt idx="8">
                  <c:v>μμ</c:v>
                </c:pt>
                <c:pt idx="9">
                  <c:v>ττ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0.53</c:v>
                </c:pt>
                <c:pt idx="1">
                  <c:v>1.08</c:v>
                </c:pt>
                <c:pt idx="2">
                  <c:v>2.63</c:v>
                </c:pt>
                <c:pt idx="3">
                  <c:v>3.79</c:v>
                </c:pt>
                <c:pt idx="4">
                  <c:v>14.9</c:v>
                </c:pt>
                <c:pt idx="5">
                  <c:v>3.71</c:v>
                </c:pt>
                <c:pt idx="6">
                  <c:v>7.1</c:v>
                </c:pt>
                <c:pt idx="7">
                  <c:v>1.34</c:v>
                </c:pt>
                <c:pt idx="8">
                  <c:v>7.88</c:v>
                </c:pt>
                <c:pt idx="9">
                  <c:v>2.73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ep+pp, no thy unc</c:v>
                </c:pt>
              </c:strCache>
            </c:strRef>
          </c:tx>
          <c:spPr>
            <a:solidFill>
              <a:srgbClr val="800000"/>
            </a:solidFill>
          </c:spPr>
          <c:invertIfNegative val="0"/>
          <c:cat>
            <c:strRef>
              <c:f>Sheet1!$A$2:$A$11</c:f>
              <c:strCache>
                <c:ptCount val="10"/>
                <c:pt idx="0">
                  <c:v>WW</c:v>
                </c:pt>
                <c:pt idx="1">
                  <c:v>ZZ</c:v>
                </c:pt>
                <c:pt idx="2">
                  <c:v>gg</c:v>
                </c:pt>
                <c:pt idx="3">
                  <c:v>γγ</c:v>
                </c:pt>
                <c:pt idx="4">
                  <c:v>Zγ</c:v>
                </c:pt>
                <c:pt idx="5">
                  <c:v>cc</c:v>
                </c:pt>
                <c:pt idx="6">
                  <c:v>tt</c:v>
                </c:pt>
                <c:pt idx="7">
                  <c:v>bb</c:v>
                </c:pt>
                <c:pt idx="8">
                  <c:v>μμ</c:v>
                </c:pt>
                <c:pt idx="9">
                  <c:v>ττ</c:v>
                </c:pt>
              </c:strCache>
            </c:strRef>
          </c:cat>
          <c:val>
            <c:numRef>
              <c:f>Sheet1!$E$2:$E$11</c:f>
              <c:numCache>
                <c:formatCode>General</c:formatCode>
                <c:ptCount val="10"/>
                <c:pt idx="0">
                  <c:v>0.5</c:v>
                </c:pt>
                <c:pt idx="1">
                  <c:v>1.01</c:v>
                </c:pt>
                <c:pt idx="2">
                  <c:v>1.93</c:v>
                </c:pt>
                <c:pt idx="3">
                  <c:v>2.01</c:v>
                </c:pt>
                <c:pt idx="4">
                  <c:v>13.4</c:v>
                </c:pt>
                <c:pt idx="5">
                  <c:v>3.69</c:v>
                </c:pt>
                <c:pt idx="6">
                  <c:v>5.47</c:v>
                </c:pt>
                <c:pt idx="7">
                  <c:v>1.28</c:v>
                </c:pt>
                <c:pt idx="8">
                  <c:v>6.23</c:v>
                </c:pt>
                <c:pt idx="9">
                  <c:v>2.66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38639480"/>
        <c:axId val="-2138636360"/>
      </c:barChart>
      <c:catAx>
        <c:axId val="-2138639480"/>
        <c:scaling>
          <c:orientation val="minMax"/>
        </c:scaling>
        <c:delete val="0"/>
        <c:axPos val="b"/>
        <c:majorTickMark val="out"/>
        <c:minorTickMark val="none"/>
        <c:tickLblPos val="nextTo"/>
        <c:crossAx val="-2138636360"/>
        <c:crosses val="autoZero"/>
        <c:auto val="1"/>
        <c:lblAlgn val="ctr"/>
        <c:lblOffset val="100"/>
        <c:noMultiLvlLbl val="0"/>
      </c:catAx>
      <c:valAx>
        <c:axId val="-213863636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3863948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LHeC</c:v>
                </c:pt>
              </c:strCache>
            </c:strRef>
          </c:tx>
          <c:spPr>
            <a:solidFill>
              <a:srgbClr val="000090">
                <a:alpha val="72000"/>
              </a:srgbClr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bb</c:v>
                </c:pt>
                <c:pt idx="1">
                  <c:v>WW</c:v>
                </c:pt>
                <c:pt idx="2">
                  <c:v>gg</c:v>
                </c:pt>
                <c:pt idx="3">
                  <c:v>ττ</c:v>
                </c:pt>
                <c:pt idx="4">
                  <c:v>cc</c:v>
                </c:pt>
                <c:pt idx="5">
                  <c:v>ZZ</c:v>
                </c:pt>
                <c:pt idx="6">
                  <c:v>γγ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1.4</c:v>
                </c:pt>
                <c:pt idx="1">
                  <c:v>0.54</c:v>
                </c:pt>
                <c:pt idx="2">
                  <c:v>3.0</c:v>
                </c:pt>
                <c:pt idx="3">
                  <c:v>2.8</c:v>
                </c:pt>
                <c:pt idx="4">
                  <c:v>3.7</c:v>
                </c:pt>
                <c:pt idx="5">
                  <c:v>1.2</c:v>
                </c:pt>
                <c:pt idx="6">
                  <c:v>7.2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CLIC350</c:v>
                </c:pt>
              </c:strCache>
            </c:strRef>
          </c:tx>
          <c:spPr>
            <a:solidFill>
              <a:schemeClr val="bg2">
                <a:lumMod val="50000"/>
                <a:alpha val="48000"/>
              </a:schemeClr>
            </a:solidFill>
          </c:spPr>
          <c:invertIfNegative val="0"/>
          <c:cat>
            <c:strRef>
              <c:f>Sheet1!$A$2:$A$8</c:f>
              <c:strCache>
                <c:ptCount val="7"/>
                <c:pt idx="0">
                  <c:v>bb</c:v>
                </c:pt>
                <c:pt idx="1">
                  <c:v>WW</c:v>
                </c:pt>
                <c:pt idx="2">
                  <c:v>gg</c:v>
                </c:pt>
                <c:pt idx="3">
                  <c:v>ττ</c:v>
                </c:pt>
                <c:pt idx="4">
                  <c:v>cc</c:v>
                </c:pt>
                <c:pt idx="5">
                  <c:v>ZZ</c:v>
                </c:pt>
                <c:pt idx="6">
                  <c:v>γγ</c:v>
                </c:pt>
              </c:strCache>
            </c:strRef>
          </c:cat>
          <c:val>
            <c:numRef>
              <c:f>Sheet1!$C$2:$C$8</c:f>
              <c:numCache>
                <c:formatCode>General</c:formatCode>
                <c:ptCount val="7"/>
                <c:pt idx="0">
                  <c:v>1.8</c:v>
                </c:pt>
                <c:pt idx="1">
                  <c:v>1.1</c:v>
                </c:pt>
                <c:pt idx="2">
                  <c:v>3.0</c:v>
                </c:pt>
                <c:pt idx="3">
                  <c:v>3.9</c:v>
                </c:pt>
                <c:pt idx="4">
                  <c:v>5.8</c:v>
                </c:pt>
                <c:pt idx="5">
                  <c:v>0.6</c:v>
                </c:pt>
                <c:pt idx="6">
                  <c:v>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146272120"/>
        <c:axId val="2146274968"/>
      </c:barChart>
      <c:catAx>
        <c:axId val="2146272120"/>
        <c:scaling>
          <c:orientation val="minMax"/>
        </c:scaling>
        <c:delete val="0"/>
        <c:axPos val="b"/>
        <c:majorTickMark val="out"/>
        <c:minorTickMark val="none"/>
        <c:tickLblPos val="nextTo"/>
        <c:crossAx val="2146274968"/>
        <c:crosses val="autoZero"/>
        <c:auto val="1"/>
        <c:lblAlgn val="ctr"/>
        <c:lblOffset val="100"/>
        <c:noMultiLvlLbl val="0"/>
      </c:catAx>
      <c:valAx>
        <c:axId val="21462749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146272120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E70B-75C5-E248-9D54-D55B79E3EFAB}" type="datetimeFigureOut">
              <a:rPr lang="en-US" smtClean="0"/>
              <a:t>03.07.18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95EBF-B076-094B-9AFF-A130E457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51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E70B-75C5-E248-9D54-D55B79E3EFAB}" type="datetimeFigureOut">
              <a:rPr lang="en-US" smtClean="0"/>
              <a:t>03.07.18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95EBF-B076-094B-9AFF-A130E457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612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E70B-75C5-E248-9D54-D55B79E3EFAB}" type="datetimeFigureOut">
              <a:rPr lang="en-US" smtClean="0"/>
              <a:t>03.07.18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95EBF-B076-094B-9AFF-A130E457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79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E70B-75C5-E248-9D54-D55B79E3EFAB}" type="datetimeFigureOut">
              <a:rPr lang="en-US" smtClean="0"/>
              <a:t>03.07.18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95EBF-B076-094B-9AFF-A130E457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277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E70B-75C5-E248-9D54-D55B79E3EFAB}" type="datetimeFigureOut">
              <a:rPr lang="en-US" smtClean="0"/>
              <a:t>03.07.18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95EBF-B076-094B-9AFF-A130E457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275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E70B-75C5-E248-9D54-D55B79E3EFAB}" type="datetimeFigureOut">
              <a:rPr lang="en-US" smtClean="0"/>
              <a:t>03.07.18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95EBF-B076-094B-9AFF-A130E457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551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E70B-75C5-E248-9D54-D55B79E3EFAB}" type="datetimeFigureOut">
              <a:rPr lang="en-US" smtClean="0"/>
              <a:t>03.07.18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95EBF-B076-094B-9AFF-A130E457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504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E70B-75C5-E248-9D54-D55B79E3EFAB}" type="datetimeFigureOut">
              <a:rPr lang="en-US" smtClean="0"/>
              <a:t>03.07.18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95EBF-B076-094B-9AFF-A130E457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313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E70B-75C5-E248-9D54-D55B79E3EFAB}" type="datetimeFigureOut">
              <a:rPr lang="en-US" smtClean="0"/>
              <a:t>03.07.18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95EBF-B076-094B-9AFF-A130E457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08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E70B-75C5-E248-9D54-D55B79E3EFAB}" type="datetimeFigureOut">
              <a:rPr lang="en-US" smtClean="0"/>
              <a:t>03.07.18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95EBF-B076-094B-9AFF-A130E457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5970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AE70B-75C5-E248-9D54-D55B79E3EFAB}" type="datetimeFigureOut">
              <a:rPr lang="en-US" smtClean="0"/>
              <a:t>03.07.18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95EBF-B076-094B-9AFF-A130E457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804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AE70B-75C5-E248-9D54-D55B79E3EFAB}" type="datetimeFigureOut">
              <a:rPr lang="en-US" smtClean="0"/>
              <a:t>03.07.18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F95EBF-B076-094B-9AFF-A130E4570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99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em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oleObject" Target="../embeddings/oleObject1.bin"/><Relationship Id="rId5" Type="http://schemas.openxmlformats.org/officeDocument/2006/relationships/image" Target="../media/image2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2.xml"/><Relationship Id="rId3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698368/" TargetMode="External"/><Relationship Id="rId4" Type="http://schemas.openxmlformats.org/officeDocument/2006/relationships/image" Target="../media/image40.JPG"/><Relationship Id="rId5" Type="http://schemas.openxmlformats.org/officeDocument/2006/relationships/hyperlink" Target="http://lhec.web.cern.ch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emf"/><Relationship Id="rId3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314"/>
            <a:ext cx="7772400" cy="76235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Physics and Prospects with </a:t>
            </a:r>
            <a:r>
              <a:rPr lang="en-US" sz="3200" b="1" dirty="0" err="1" smtClean="0">
                <a:solidFill>
                  <a:srgbClr val="000090"/>
                </a:solidFill>
              </a:rPr>
              <a:t>LHeC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626" y="6334125"/>
            <a:ext cx="7588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Klein, for the </a:t>
            </a:r>
            <a:r>
              <a:rPr lang="en-US" dirty="0" err="1" smtClean="0"/>
              <a:t>LHeC</a:t>
            </a:r>
            <a:r>
              <a:rPr lang="en-US" dirty="0" smtClean="0"/>
              <a:t>/</a:t>
            </a:r>
            <a:r>
              <a:rPr lang="en-US" dirty="0" err="1" smtClean="0"/>
              <a:t>FCCeh</a:t>
            </a:r>
            <a:r>
              <a:rPr lang="en-US" dirty="0" smtClean="0"/>
              <a:t>/PERLE Collaborations.  Shanghai,  TDLI 2.7.2018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00125" y="1479551"/>
            <a:ext cx="6604000" cy="29844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08000" y="973667"/>
            <a:ext cx="80877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Large Hadron Electron Collider: add 60 </a:t>
            </a:r>
            <a:r>
              <a:rPr lang="en-US" dirty="0" err="1" smtClean="0"/>
              <a:t>GeV</a:t>
            </a:r>
            <a:r>
              <a:rPr lang="en-US" dirty="0" smtClean="0"/>
              <a:t> electron accelerator to LHC in the 30ies </a:t>
            </a:r>
          </a:p>
          <a:p>
            <a:r>
              <a:rPr lang="en-US" dirty="0" smtClean="0"/>
              <a:t>Transform the HL and HE LHC to Twin </a:t>
            </a:r>
            <a:r>
              <a:rPr lang="en-US" dirty="0" err="1" smtClean="0"/>
              <a:t>pp+ep</a:t>
            </a:r>
            <a:r>
              <a:rPr lang="en-US" dirty="0" smtClean="0"/>
              <a:t> (</a:t>
            </a:r>
            <a:r>
              <a:rPr lang="en-US" dirty="0" err="1" smtClean="0"/>
              <a:t>AA+eA</a:t>
            </a:r>
            <a:r>
              <a:rPr lang="en-US" dirty="0" smtClean="0"/>
              <a:t>) Colliders, and FCC later as well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2251" y="5810250"/>
            <a:ext cx="888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Note that </a:t>
            </a:r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r>
              <a:rPr lang="en-US" b="1" dirty="0" smtClean="0">
                <a:solidFill>
                  <a:srgbClr val="000090"/>
                </a:solidFill>
              </a:rPr>
              <a:t> has had a 600 pages CDR on physics, accelerator, detector  arXiv:1206.2913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11" name="Picture 10" descr="satkan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2150" y="1619998"/>
            <a:ext cx="5342971" cy="37756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506614" y="5104806"/>
            <a:ext cx="24771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W Kandinsky, Circles in a Circle, </a:t>
            </a:r>
          </a:p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1923, Philadelphia Art Museum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595" y="2010054"/>
            <a:ext cx="2869143" cy="318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004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0159"/>
            <a:ext cx="7772400" cy="849842"/>
          </a:xfr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pic>
        <p:nvPicPr>
          <p:cNvPr id="111" name="Picture 1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724406"/>
            <a:ext cx="7734403" cy="5196898"/>
          </a:xfrm>
          <a:prstGeom prst="rect">
            <a:avLst/>
          </a:prstGeom>
        </p:spPr>
      </p:pic>
      <p:sp>
        <p:nvSpPr>
          <p:cNvPr id="112" name="TextBox 111"/>
          <p:cNvSpPr txBox="1"/>
          <p:nvPr/>
        </p:nvSpPr>
        <p:spPr>
          <a:xfrm>
            <a:off x="1598900" y="221524"/>
            <a:ext cx="57001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LHeC</a:t>
            </a:r>
            <a:r>
              <a:rPr lang="en-US" sz="3200" dirty="0" smtClean="0"/>
              <a:t> Detector for the HL/HE LHC</a:t>
            </a:r>
            <a:endParaRPr lang="en-US" sz="3200" dirty="0"/>
          </a:p>
        </p:txBody>
      </p:sp>
      <p:sp>
        <p:nvSpPr>
          <p:cNvPr id="113" name="TextBox 112"/>
          <p:cNvSpPr txBox="1"/>
          <p:nvPr/>
        </p:nvSpPr>
        <p:spPr>
          <a:xfrm>
            <a:off x="280558" y="3086567"/>
            <a:ext cx="339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486473" y="5109009"/>
            <a:ext cx="13067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P.Kostka</a:t>
            </a:r>
            <a:r>
              <a:rPr lang="en-US" sz="1600" dirty="0" smtClean="0"/>
              <a:t> et al</a:t>
            </a:r>
            <a:endParaRPr lang="en-US" sz="1600" dirty="0"/>
          </a:p>
        </p:txBody>
      </p:sp>
      <p:sp>
        <p:nvSpPr>
          <p:cNvPr id="115" name="TextBox 114"/>
          <p:cNvSpPr txBox="1"/>
          <p:nvPr/>
        </p:nvSpPr>
        <p:spPr>
          <a:xfrm>
            <a:off x="809157" y="5645490"/>
            <a:ext cx="740911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Length x Diameter: </a:t>
            </a:r>
            <a:r>
              <a:rPr lang="en-US" dirty="0" err="1" smtClean="0">
                <a:solidFill>
                  <a:srgbClr val="FF0000"/>
                </a:solidFill>
              </a:rPr>
              <a:t>LHeC</a:t>
            </a:r>
            <a:r>
              <a:rPr lang="en-US" dirty="0" smtClean="0">
                <a:solidFill>
                  <a:srgbClr val="FF0000"/>
                </a:solidFill>
              </a:rPr>
              <a:t> (13.3 x 9 m</a:t>
            </a:r>
            <a:r>
              <a:rPr lang="en-US" baseline="30000" dirty="0" smtClean="0">
                <a:solidFill>
                  <a:srgbClr val="FF0000"/>
                </a:solidFill>
              </a:rPr>
              <a:t>2</a:t>
            </a:r>
            <a:r>
              <a:rPr lang="en-US" dirty="0" smtClean="0">
                <a:solidFill>
                  <a:srgbClr val="FF0000"/>
                </a:solidFill>
              </a:rPr>
              <a:t>)    HE-LHC (15.6 x 10.4)  </a:t>
            </a:r>
            <a:r>
              <a:rPr lang="en-US" dirty="0" err="1" smtClean="0">
                <a:solidFill>
                  <a:srgbClr val="FF0000"/>
                </a:solidFill>
              </a:rPr>
              <a:t>FCCeh</a:t>
            </a:r>
            <a:r>
              <a:rPr lang="en-US" dirty="0" smtClean="0">
                <a:solidFill>
                  <a:srgbClr val="FF0000"/>
                </a:solidFill>
              </a:rPr>
              <a:t> (19 x 12)</a:t>
            </a:r>
          </a:p>
          <a:p>
            <a:r>
              <a:rPr lang="en-US" dirty="0" smtClean="0"/>
              <a:t>ATLAS (45 x 25)  CMS (21 x 15):  [</a:t>
            </a:r>
            <a:r>
              <a:rPr lang="en-US" dirty="0" err="1" smtClean="0"/>
              <a:t>LHeC</a:t>
            </a:r>
            <a:r>
              <a:rPr lang="en-US" dirty="0" smtClean="0"/>
              <a:t> &lt; CMS, FCC-eh </a:t>
            </a:r>
            <a:r>
              <a:rPr lang="en-US" sz="1400" dirty="0" smtClean="0"/>
              <a:t>~</a:t>
            </a:r>
            <a:r>
              <a:rPr lang="en-US" dirty="0" smtClean="0"/>
              <a:t> CMS size]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If CERN decides that the HE LHC comes, the </a:t>
            </a:r>
            <a:r>
              <a:rPr lang="en-US" sz="1600" dirty="0" err="1" smtClean="0">
                <a:solidFill>
                  <a:srgbClr val="000090"/>
                </a:solidFill>
              </a:rPr>
              <a:t>LHeC</a:t>
            </a:r>
            <a:r>
              <a:rPr lang="en-US" sz="1600" dirty="0" smtClean="0">
                <a:solidFill>
                  <a:srgbClr val="000090"/>
                </a:solidFill>
              </a:rPr>
              <a:t> detector should anticipate that</a:t>
            </a:r>
          </a:p>
          <a:p>
            <a:r>
              <a:rPr lang="en-US" sz="1600" dirty="0" smtClean="0"/>
              <a:t>Forward taggers for </a:t>
            </a:r>
            <a:r>
              <a:rPr lang="en-US" sz="1600" dirty="0" err="1" smtClean="0"/>
              <a:t>p,n</a:t>
            </a:r>
            <a:r>
              <a:rPr lang="en-US" sz="1600" dirty="0" smtClean="0"/>
              <a:t>, d?. Backward for photons and electrons (</a:t>
            </a:r>
            <a:r>
              <a:rPr lang="en-US" sz="1600" dirty="0" err="1" smtClean="0"/>
              <a:t>Lumi</a:t>
            </a:r>
            <a:r>
              <a:rPr lang="en-US" sz="1600" dirty="0" smtClean="0"/>
              <a:t> and low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711317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982" y="714671"/>
            <a:ext cx="8376838" cy="531162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160" y="4688471"/>
            <a:ext cx="1442845" cy="1064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3101" y="41047"/>
            <a:ext cx="6015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P</a:t>
            </a:r>
            <a:r>
              <a:rPr lang="en-US" sz="2800" dirty="0" smtClean="0">
                <a:solidFill>
                  <a:srgbClr val="254061"/>
                </a:solidFill>
              </a:rPr>
              <a:t>owerful</a:t>
            </a:r>
            <a:r>
              <a:rPr lang="en-US" sz="2800" b="1" dirty="0" smtClean="0">
                <a:solidFill>
                  <a:srgbClr val="FF0000"/>
                </a:solidFill>
              </a:rPr>
              <a:t> ERL </a:t>
            </a:r>
            <a:r>
              <a:rPr lang="en-US" sz="2800" dirty="0" smtClean="0">
                <a:solidFill>
                  <a:srgbClr val="254061"/>
                </a:solidFill>
              </a:rPr>
              <a:t>for</a:t>
            </a:r>
            <a:r>
              <a:rPr lang="en-US" sz="2800" b="1" dirty="0" smtClean="0">
                <a:solidFill>
                  <a:srgbClr val="254061"/>
                </a:solidFill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</a:rPr>
              <a:t>E</a:t>
            </a:r>
            <a:r>
              <a:rPr lang="en-US" sz="2800" dirty="0" smtClean="0">
                <a:solidFill>
                  <a:srgbClr val="254061"/>
                </a:solidFill>
              </a:rPr>
              <a:t>xperiments</a:t>
            </a:r>
            <a:r>
              <a:rPr lang="en-US" sz="2800" b="1" dirty="0" smtClean="0">
                <a:solidFill>
                  <a:srgbClr val="FF0000"/>
                </a:solidFill>
              </a:rPr>
              <a:t> at </a:t>
            </a:r>
            <a:r>
              <a:rPr lang="en-US" sz="2800" b="1" dirty="0" err="1" smtClean="0">
                <a:solidFill>
                  <a:srgbClr val="FF0000"/>
                </a:solidFill>
              </a:rPr>
              <a:t>Orsay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91947" y="2528950"/>
            <a:ext cx="1216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5.5 x 24m</a:t>
            </a:r>
            <a:r>
              <a:rPr lang="en-US" baseline="30000" dirty="0" smtClean="0">
                <a:solidFill>
                  <a:schemeClr val="tx2">
                    <a:lumMod val="40000"/>
                    <a:lumOff val="60000"/>
                  </a:schemeClr>
                </a:solidFill>
              </a:rPr>
              <a:t>2</a:t>
            </a:r>
            <a:endParaRPr lang="en-US" baseline="300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25599" y="1687864"/>
            <a:ext cx="19960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 20mA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sym typeface="Wingdings"/>
              </a:rPr>
              <a:t> 10 MW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49437" y="6199983"/>
            <a:ext cx="866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New SCRF, High Intensity (100 x ELI) ERL  Development Facility with unique low E Physics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58763" y="5987063"/>
            <a:ext cx="271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/>
              <a:t>cf</a:t>
            </a:r>
            <a:r>
              <a:rPr lang="en-US" sz="1400" dirty="0" smtClean="0"/>
              <a:t> </a:t>
            </a:r>
            <a:r>
              <a:rPr lang="en-US" sz="1400" dirty="0" err="1" smtClean="0"/>
              <a:t>Walid</a:t>
            </a:r>
            <a:r>
              <a:rPr lang="en-US" sz="1400" dirty="0" smtClean="0"/>
              <a:t> </a:t>
            </a:r>
            <a:r>
              <a:rPr lang="en-US" sz="1400" dirty="0" err="1" smtClean="0"/>
              <a:t>Kaabi</a:t>
            </a:r>
            <a:r>
              <a:rPr lang="en-US" sz="1400" dirty="0" smtClean="0"/>
              <a:t> at Amsterdam FCC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5898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7349" y="83679"/>
            <a:ext cx="874405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Towards PERLE</a:t>
            </a:r>
            <a:r>
              <a:rPr lang="en-US" sz="3200" dirty="0" smtClean="0"/>
              <a:t>: </a:t>
            </a:r>
            <a:r>
              <a:rPr lang="en-US" sz="2400" dirty="0" smtClean="0"/>
              <a:t>802 MHz cavity, Source, </a:t>
            </a:r>
            <a:r>
              <a:rPr lang="en-US" sz="2400" dirty="0" err="1" smtClean="0"/>
              <a:t>Cryomodule</a:t>
            </a:r>
            <a:r>
              <a:rPr lang="en-US" sz="2400" dirty="0" smtClean="0"/>
              <a:t>, Magnets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434434" y="752016"/>
            <a:ext cx="4264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First 802 MHz cavity successfully built (</a:t>
            </a:r>
            <a:r>
              <a:rPr lang="en-US" dirty="0" err="1" smtClean="0"/>
              <a:t>Jlab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552" y="884323"/>
            <a:ext cx="2573186" cy="25987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34" y="1171483"/>
            <a:ext cx="4043578" cy="24393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07" y="3795498"/>
            <a:ext cx="4043578" cy="275542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101" y="3610860"/>
            <a:ext cx="3695518" cy="223337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700182" y="6366261"/>
            <a:ext cx="415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CDR 1705.08783 [</a:t>
            </a:r>
            <a:r>
              <a:rPr lang="en-US" dirty="0" err="1" smtClean="0">
                <a:solidFill>
                  <a:srgbClr val="FF0000"/>
                </a:solidFill>
              </a:rPr>
              <a:t>J.Phys</a:t>
            </a:r>
            <a:r>
              <a:rPr lang="en-US" dirty="0" smtClean="0">
                <a:solidFill>
                  <a:srgbClr val="FF0000"/>
                </a:solidFill>
              </a:rPr>
              <a:t> G]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 TDR in 2019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05193" y="5996929"/>
            <a:ext cx="4634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BINP, CERN, </a:t>
            </a:r>
            <a:r>
              <a:rPr lang="en-US" dirty="0" err="1" smtClean="0">
                <a:solidFill>
                  <a:srgbClr val="FF0000"/>
                </a:solidFill>
              </a:rPr>
              <a:t>Daresbury</a:t>
            </a:r>
            <a:r>
              <a:rPr lang="en-US" dirty="0" smtClean="0">
                <a:solidFill>
                  <a:srgbClr val="FF0000"/>
                </a:solidFill>
              </a:rPr>
              <a:t>/Liverpool, </a:t>
            </a:r>
            <a:r>
              <a:rPr lang="en-US" dirty="0" err="1" smtClean="0">
                <a:solidFill>
                  <a:srgbClr val="FF0000"/>
                </a:solidFill>
              </a:rPr>
              <a:t>Jlab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Orsay</a:t>
            </a:r>
            <a:r>
              <a:rPr lang="en-US" dirty="0" smtClean="0">
                <a:solidFill>
                  <a:srgbClr val="FF0000"/>
                </a:solidFill>
              </a:rPr>
              <a:t>, +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5325" y="6518377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2307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305"/>
            <a:ext cx="7772400" cy="816855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Physics with Energy Frontier DIS</a:t>
            </a:r>
            <a:endParaRPr lang="en-US" sz="36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58" y="938160"/>
            <a:ext cx="5952409" cy="5841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23067" y="1175469"/>
            <a:ext cx="2944849" cy="4801315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Raison(s) </a:t>
            </a:r>
            <a:r>
              <a:rPr lang="en-US" b="1" dirty="0" err="1">
                <a:solidFill>
                  <a:srgbClr val="000090"/>
                </a:solidFill>
              </a:rPr>
              <a:t>d</a:t>
            </a:r>
            <a:r>
              <a:rPr lang="en-US" b="1" dirty="0" err="1" smtClean="0">
                <a:solidFill>
                  <a:srgbClr val="000090"/>
                </a:solidFill>
              </a:rPr>
              <a:t>’etre</a:t>
            </a:r>
            <a:r>
              <a:rPr lang="en-US" b="1" dirty="0" smtClean="0">
                <a:solidFill>
                  <a:srgbClr val="000090"/>
                </a:solidFill>
              </a:rPr>
              <a:t> of the </a:t>
            </a:r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endParaRPr lang="en-US" b="1" dirty="0" smtClean="0">
              <a:solidFill>
                <a:srgbClr val="000090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000090"/>
                </a:solidFill>
              </a:rPr>
              <a:t>Cleanest High Resolution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Microscope: QCD Discovery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Empowering the LHC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Search </a:t>
            </a:r>
            <a:r>
              <a:rPr lang="en-US" dirty="0" err="1" smtClean="0">
                <a:solidFill>
                  <a:srgbClr val="000090"/>
                </a:solidFill>
              </a:rPr>
              <a:t>Programme</a:t>
            </a:r>
            <a:endParaRPr lang="en-US" dirty="0" smtClean="0">
              <a:solidFill>
                <a:srgbClr val="000090"/>
              </a:solidFill>
            </a:endParaRP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Transformation of LHC into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high precision Higgs facility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Discovery (top, H, heavy </a:t>
            </a:r>
            <a:r>
              <a:rPr lang="en-US" dirty="0" err="1" smtClean="0">
                <a:solidFill>
                  <a:srgbClr val="000090"/>
                </a:solidFill>
              </a:rPr>
              <a:t>ν’s</a:t>
            </a:r>
            <a:r>
              <a:rPr lang="en-US" dirty="0" smtClean="0">
                <a:solidFill>
                  <a:srgbClr val="000090"/>
                </a:solidFill>
              </a:rPr>
              <a:t>..)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Beyond the Standard Model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A Unique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Nuclear Physics Facility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77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7949" y="267316"/>
            <a:ext cx="8525397" cy="890039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153591"/>
                </a:solidFill>
              </a:rPr>
              <a:t>Huge increase in energy and luminosity</a:t>
            </a:r>
            <a:br>
              <a:rPr lang="en-US" sz="3200" b="1" dirty="0" smtClean="0">
                <a:solidFill>
                  <a:srgbClr val="153591"/>
                </a:solidFill>
              </a:rPr>
            </a:br>
            <a:r>
              <a:rPr lang="en-US" sz="3200" dirty="0" smtClean="0">
                <a:solidFill>
                  <a:srgbClr val="153591"/>
                </a:solidFill>
              </a:rPr>
              <a:t>enables unique development of particle + DIS physics</a:t>
            </a:r>
            <a:endParaRPr lang="en-US" sz="3200" dirty="0">
              <a:solidFill>
                <a:srgbClr val="15359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6173" y="2766274"/>
            <a:ext cx="7341110" cy="2585323"/>
          </a:xfrm>
          <a:prstGeom prst="rect">
            <a:avLst/>
          </a:prstGeom>
          <a:noFill/>
          <a:ln>
            <a:solidFill>
              <a:srgbClr val="15359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Generalised</a:t>
            </a:r>
            <a:r>
              <a:rPr lang="en-US" b="1" dirty="0" smtClean="0"/>
              <a:t> Parton Distributions  </a:t>
            </a:r>
            <a:r>
              <a:rPr lang="en-US" dirty="0" smtClean="0"/>
              <a:t>[DVCS] – “proton in 3D - tomography”</a:t>
            </a:r>
          </a:p>
          <a:p>
            <a:endParaRPr lang="en-US" dirty="0"/>
          </a:p>
          <a:p>
            <a:r>
              <a:rPr lang="en-US" b="1" dirty="0" err="1" smtClean="0"/>
              <a:t>Unintegrated</a:t>
            </a:r>
            <a:r>
              <a:rPr lang="en-US" b="1" dirty="0" smtClean="0"/>
              <a:t> Parton Distributions  </a:t>
            </a:r>
            <a:r>
              <a:rPr lang="en-US" dirty="0" smtClean="0"/>
              <a:t>[Final State] – DGLAP/BFKL?</a:t>
            </a:r>
          </a:p>
          <a:p>
            <a:endParaRPr lang="en-US" dirty="0"/>
          </a:p>
          <a:p>
            <a:r>
              <a:rPr lang="en-US" b="1" dirty="0" smtClean="0"/>
              <a:t>Diffractive Parton Distributions  </a:t>
            </a:r>
            <a:r>
              <a:rPr lang="en-US" dirty="0" smtClean="0"/>
              <a:t>[Diffraction] – </a:t>
            </a:r>
            <a:r>
              <a:rPr lang="en-US" dirty="0" err="1" smtClean="0"/>
              <a:t>pomeron</a:t>
            </a:r>
            <a:r>
              <a:rPr lang="en-US" dirty="0" smtClean="0"/>
              <a:t>, confinement??</a:t>
            </a:r>
          </a:p>
          <a:p>
            <a:endParaRPr lang="en-US" b="1" dirty="0"/>
          </a:p>
          <a:p>
            <a:r>
              <a:rPr lang="en-US" b="1" dirty="0" smtClean="0"/>
              <a:t>Photon Parton Distribution  </a:t>
            </a:r>
            <a:r>
              <a:rPr lang="en-US" dirty="0" smtClean="0"/>
              <a:t>[</a:t>
            </a:r>
            <a:r>
              <a:rPr lang="en-US" dirty="0" err="1" smtClean="0"/>
              <a:t>Photoproduction</a:t>
            </a:r>
            <a:r>
              <a:rPr lang="en-US" dirty="0" smtClean="0"/>
              <a:t> </a:t>
            </a:r>
            <a:r>
              <a:rPr lang="en-US" dirty="0" err="1" smtClean="0"/>
              <a:t>Dijets,QQ</a:t>
            </a:r>
            <a:r>
              <a:rPr lang="en-US" dirty="0" smtClean="0"/>
              <a:t>; F</a:t>
            </a:r>
            <a:r>
              <a:rPr lang="en-US" baseline="-25000" dirty="0" smtClean="0"/>
              <a:t>2,L</a:t>
            </a:r>
            <a:r>
              <a:rPr lang="en-US" dirty="0" smtClean="0"/>
              <a:t>]  - fashionable..</a:t>
            </a:r>
          </a:p>
          <a:p>
            <a:endParaRPr lang="en-US" dirty="0"/>
          </a:p>
          <a:p>
            <a:r>
              <a:rPr lang="en-US" b="1" dirty="0" smtClean="0"/>
              <a:t>Neutron Parton Distributions </a:t>
            </a:r>
            <a:r>
              <a:rPr lang="en-US" dirty="0" smtClean="0"/>
              <a:t>[Tagged en (</a:t>
            </a:r>
            <a:r>
              <a:rPr lang="en-US" dirty="0" err="1" smtClean="0"/>
              <a:t>eD</a:t>
            </a:r>
            <a:r>
              <a:rPr lang="en-US" dirty="0" smtClean="0"/>
              <a:t>) Scattering] – ignored at HERA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841254" y="5702838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 see the CDR 1206.2913 + updates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6131" y="1687468"/>
            <a:ext cx="773199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sz="2400" b="1" dirty="0" smtClean="0">
                <a:solidFill>
                  <a:srgbClr val="000090"/>
                </a:solidFill>
              </a:rPr>
              <a:t>Classic DIS </a:t>
            </a:r>
            <a:r>
              <a:rPr lang="en-US" sz="2400" b="1" dirty="0" err="1" smtClean="0">
                <a:solidFill>
                  <a:srgbClr val="000090"/>
                </a:solidFill>
              </a:rPr>
              <a:t>Programme</a:t>
            </a:r>
            <a:r>
              <a:rPr lang="en-US" sz="2400" b="1" dirty="0" smtClean="0">
                <a:solidFill>
                  <a:srgbClr val="000090"/>
                </a:solidFill>
              </a:rPr>
              <a:t> </a:t>
            </a:r>
            <a:r>
              <a:rPr lang="en-US" dirty="0" smtClean="0"/>
              <a:t>with the </a:t>
            </a:r>
            <a:r>
              <a:rPr lang="en-US" dirty="0" err="1" smtClean="0"/>
              <a:t>LHeC</a:t>
            </a:r>
            <a:r>
              <a:rPr lang="en-US" dirty="0" smtClean="0"/>
              <a:t>: 0 &lt; Q</a:t>
            </a:r>
            <a:r>
              <a:rPr lang="en-US" baseline="30000" dirty="0" smtClean="0"/>
              <a:t>2</a:t>
            </a:r>
            <a:r>
              <a:rPr lang="en-US" dirty="0" smtClean="0"/>
              <a:t> &lt; 10</a:t>
            </a:r>
            <a:r>
              <a:rPr lang="en-US" baseline="30000" dirty="0" smtClean="0"/>
              <a:t>6</a:t>
            </a:r>
            <a:r>
              <a:rPr lang="en-US" dirty="0" smtClean="0"/>
              <a:t> GeV</a:t>
            </a:r>
            <a:r>
              <a:rPr lang="en-US" baseline="30000" dirty="0" smtClean="0"/>
              <a:t>2</a:t>
            </a:r>
            <a:r>
              <a:rPr lang="en-US" dirty="0" smtClean="0"/>
              <a:t>, 1 &gt; x &gt; 10</a:t>
            </a:r>
            <a:r>
              <a:rPr lang="en-US" baseline="30000" dirty="0" smtClean="0"/>
              <a:t>-6 </a:t>
            </a:r>
            <a:endParaRPr lang="en-US" dirty="0" smtClean="0"/>
          </a:p>
          <a:p>
            <a:r>
              <a:rPr lang="en-US" dirty="0" smtClean="0"/>
              <a:t>besides collinear PDFs and strong coupling </a:t>
            </a:r>
            <a:r>
              <a:rPr lang="en-US" baseline="30000" dirty="0" smtClean="0"/>
              <a:t>   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1460747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4614"/>
            <a:ext cx="7772400" cy="703592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</a:rPr>
              <a:t>The </a:t>
            </a:r>
            <a:r>
              <a:rPr lang="en-US" sz="3200" b="1" dirty="0" err="1" smtClean="0">
                <a:solidFill>
                  <a:srgbClr val="008000"/>
                </a:solidFill>
              </a:rPr>
              <a:t>LHeC</a:t>
            </a:r>
            <a:r>
              <a:rPr lang="en-US" sz="3200" b="1" dirty="0" smtClean="0">
                <a:solidFill>
                  <a:srgbClr val="008000"/>
                </a:solidFill>
              </a:rPr>
              <a:t> </a:t>
            </a:r>
            <a:r>
              <a:rPr lang="en-US" sz="2000" dirty="0" smtClean="0">
                <a:solidFill>
                  <a:srgbClr val="008000"/>
                </a:solidFill>
              </a:rPr>
              <a:t>collinear proton (and nuclear)</a:t>
            </a:r>
            <a:r>
              <a:rPr lang="en-US" sz="3200" b="1" dirty="0" smtClean="0">
                <a:solidFill>
                  <a:srgbClr val="008000"/>
                </a:solidFill>
              </a:rPr>
              <a:t> PDF </a:t>
            </a:r>
            <a:r>
              <a:rPr lang="en-US" sz="3200" b="1" dirty="0" err="1" smtClean="0">
                <a:solidFill>
                  <a:srgbClr val="008000"/>
                </a:solidFill>
              </a:rPr>
              <a:t>Programme</a:t>
            </a:r>
            <a:endParaRPr lang="en-US" sz="3200" b="1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2869" y="809975"/>
            <a:ext cx="84274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Resolve </a:t>
            </a:r>
            <a:r>
              <a:rPr lang="en-US" sz="2000" dirty="0" err="1" smtClean="0"/>
              <a:t>parton</a:t>
            </a:r>
            <a:r>
              <a:rPr lang="en-US" sz="2000" dirty="0" smtClean="0"/>
              <a:t> structure of the proton completely: u</a:t>
            </a:r>
            <a:r>
              <a:rPr lang="en-US" sz="2000" baseline="-25000" dirty="0" smtClean="0"/>
              <a:t>v</a:t>
            </a:r>
            <a:r>
              <a:rPr lang="en-US" sz="2000" dirty="0" smtClean="0"/>
              <a:t>,d</a:t>
            </a:r>
            <a:r>
              <a:rPr lang="en-US" sz="2000" baseline="-25000" dirty="0" smtClean="0"/>
              <a:t>v</a:t>
            </a:r>
            <a:r>
              <a:rPr lang="en-US" sz="2000" dirty="0" smtClean="0"/>
              <a:t>,</a:t>
            </a:r>
            <a:r>
              <a:rPr lang="en-US" sz="2000" dirty="0" err="1" smtClean="0"/>
              <a:t>s</a:t>
            </a:r>
            <a:r>
              <a:rPr lang="en-US" sz="2000" baseline="-25000" dirty="0" err="1" smtClean="0"/>
              <a:t>v</a:t>
            </a:r>
            <a:r>
              <a:rPr lang="en-US" sz="2000" dirty="0" smtClean="0"/>
              <a:t>?,</a:t>
            </a:r>
            <a:r>
              <a:rPr lang="en-US" sz="2000" dirty="0" err="1" smtClean="0"/>
              <a:t>u,d,s,c,b,t</a:t>
            </a:r>
            <a:r>
              <a:rPr lang="en-US" sz="2000" dirty="0" smtClean="0"/>
              <a:t> and </a:t>
            </a:r>
            <a:r>
              <a:rPr lang="en-US" sz="2000" dirty="0" err="1" smtClean="0"/>
              <a:t>xg</a:t>
            </a:r>
            <a:endParaRPr lang="en-US" sz="2000" dirty="0" smtClean="0"/>
          </a:p>
          <a:p>
            <a:r>
              <a:rPr lang="en-US" sz="2000" dirty="0" smtClean="0"/>
              <a:t>Unprecedented range, sub% precision, free of </a:t>
            </a:r>
            <a:r>
              <a:rPr lang="en-US" sz="2000" dirty="0" err="1" smtClean="0"/>
              <a:t>parameterisation</a:t>
            </a:r>
            <a:r>
              <a:rPr lang="en-US" sz="2000" dirty="0" smtClean="0"/>
              <a:t> assumptions,</a:t>
            </a:r>
          </a:p>
          <a:p>
            <a:r>
              <a:rPr lang="en-US" sz="2000" dirty="0" smtClean="0"/>
              <a:t>Resolve p structure, solve non-linear and saturation issues, test QCD, N</a:t>
            </a:r>
            <a:r>
              <a:rPr lang="en-US" sz="2000" baseline="30000" dirty="0" smtClean="0"/>
              <a:t>3</a:t>
            </a:r>
            <a:r>
              <a:rPr lang="en-US" sz="2000" dirty="0" smtClean="0"/>
              <a:t>LO</a:t>
            </a:r>
            <a:r>
              <a:rPr lang="mr-IN" sz="2000" dirty="0" smtClean="0"/>
              <a:t>…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314" y="2037109"/>
            <a:ext cx="6658970" cy="47649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553123" y="2226952"/>
            <a:ext cx="901975" cy="368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318515" y="2226952"/>
            <a:ext cx="901975" cy="368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553123" y="4403854"/>
            <a:ext cx="901975" cy="368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281702" y="4348639"/>
            <a:ext cx="901975" cy="36809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429810" y="6478406"/>
            <a:ext cx="4491466" cy="3059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19605" y="6478406"/>
            <a:ext cx="483171" cy="305978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417559" y="6146060"/>
            <a:ext cx="7745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40 </a:t>
            </a:r>
            <a:r>
              <a:rPr lang="en-US" sz="1600" dirty="0" err="1" smtClean="0"/>
              <a:t>TeV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1808985" y="6267711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2</a:t>
            </a:r>
            <a:r>
              <a:rPr lang="en-US" sz="1600" dirty="0" smtClean="0"/>
              <a:t>0 </a:t>
            </a:r>
            <a:r>
              <a:rPr lang="en-US" sz="1600" dirty="0" err="1"/>
              <a:t>G</a:t>
            </a:r>
            <a:r>
              <a:rPr lang="en-US" sz="1600" dirty="0" err="1" smtClean="0"/>
              <a:t>eV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57969" y="4543503"/>
            <a:ext cx="1300356" cy="1477328"/>
          </a:xfrm>
          <a:prstGeom prst="rect">
            <a:avLst/>
          </a:prstGeom>
          <a:solidFill>
            <a:schemeClr val="bg1">
              <a:lumMod val="75000"/>
              <a:alpha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Alpha_s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o 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0.1-0.2%</a:t>
            </a:r>
          </a:p>
          <a:p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b="1" dirty="0" smtClean="0">
                <a:solidFill>
                  <a:srgbClr val="FF0000"/>
                </a:solidFill>
              </a:rPr>
              <a:t>otal </a:t>
            </a:r>
          </a:p>
          <a:p>
            <a:r>
              <a:rPr lang="en-US" b="1" dirty="0">
                <a:solidFill>
                  <a:srgbClr val="FF0000"/>
                </a:solidFill>
              </a:rPr>
              <a:t>u</a:t>
            </a:r>
            <a:r>
              <a:rPr lang="en-US" b="1" dirty="0" smtClean="0">
                <a:solidFill>
                  <a:srgbClr val="FF0000"/>
                </a:solidFill>
              </a:rPr>
              <a:t>ncertainty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127994" y="5464248"/>
            <a:ext cx="1" cy="605498"/>
          </a:xfrm>
          <a:prstGeom prst="straightConnector1">
            <a:avLst/>
          </a:prstGeom>
          <a:ln>
            <a:solidFill>
              <a:srgbClr val="00009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5847435" y="5641466"/>
            <a:ext cx="328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H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55098" y="5419946"/>
            <a:ext cx="7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SUSY?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43694" y="3411463"/>
            <a:ext cx="5598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NP?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23674" y="6432693"/>
            <a:ext cx="4063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Empowers the LHC H,  BSM + SM Physics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14175" y="1986579"/>
            <a:ext cx="147148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</a:t>
            </a:r>
          </a:p>
          <a:p>
            <a:r>
              <a:rPr lang="en-US" dirty="0" smtClean="0"/>
              <a:t>higher twist</a:t>
            </a:r>
          </a:p>
          <a:p>
            <a:r>
              <a:rPr lang="en-US" dirty="0" smtClean="0"/>
              <a:t>No </a:t>
            </a:r>
          </a:p>
          <a:p>
            <a:r>
              <a:rPr lang="en-US" dirty="0" smtClean="0"/>
              <a:t>Nuclear</a:t>
            </a:r>
          </a:p>
          <a:p>
            <a:r>
              <a:rPr lang="en-US" dirty="0" smtClean="0"/>
              <a:t>Corrections</a:t>
            </a:r>
          </a:p>
          <a:p>
            <a:r>
              <a:rPr lang="en-US" dirty="0" smtClean="0"/>
              <a:t>No </a:t>
            </a:r>
          </a:p>
          <a:p>
            <a:r>
              <a:rPr lang="en-US" dirty="0" smtClean="0"/>
              <a:t>Jet or </a:t>
            </a:r>
            <a:r>
              <a:rPr lang="en-US" dirty="0" err="1" smtClean="0"/>
              <a:t>pp</a:t>
            </a:r>
            <a:r>
              <a:rPr lang="en-US" dirty="0" smtClean="0"/>
              <a:t> data</a:t>
            </a:r>
          </a:p>
          <a:p>
            <a:r>
              <a:rPr lang="en-US" dirty="0" smtClean="0">
                <a:sym typeface="Wingdings"/>
              </a:rPr>
              <a:t> Test QCD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07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0190"/>
            <a:ext cx="7772400" cy="61418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Parton Distributions from </a:t>
            </a:r>
            <a:r>
              <a:rPr lang="en-US" sz="3200" dirty="0" err="1" smtClean="0"/>
              <a:t>pp</a:t>
            </a:r>
            <a:r>
              <a:rPr lang="en-US" sz="3200" dirty="0" smtClean="0"/>
              <a:t> and </a:t>
            </a:r>
            <a:r>
              <a:rPr lang="en-US" sz="3200" dirty="0" err="1" smtClean="0"/>
              <a:t>ep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9500" y="878417"/>
            <a:ext cx="6972299" cy="27425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1" y="3865364"/>
            <a:ext cx="7127874" cy="27916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375" y="3620961"/>
            <a:ext cx="9470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New/First Analysis of Full HL LHC Potential                New, Consistent Study of </a:t>
            </a:r>
            <a:r>
              <a:rPr lang="en-US" dirty="0" err="1" smtClean="0"/>
              <a:t>LHeC</a:t>
            </a:r>
            <a:r>
              <a:rPr lang="en-US" dirty="0" smtClean="0"/>
              <a:t> PDFs (NC,CC)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9500" y="6550223"/>
            <a:ext cx="34897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</a:rPr>
              <a:t>L </a:t>
            </a:r>
            <a:r>
              <a:rPr lang="en-US" sz="1400" dirty="0" err="1" smtClean="0">
                <a:solidFill>
                  <a:srgbClr val="7F7F7F"/>
                </a:solidFill>
              </a:rPr>
              <a:t>Harlang</a:t>
            </a:r>
            <a:r>
              <a:rPr lang="en-US" sz="1400" dirty="0" smtClean="0">
                <a:solidFill>
                  <a:srgbClr val="7F7F7F"/>
                </a:solidFill>
              </a:rPr>
              <a:t>, presented at HL LHC WS, last week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3000" y="6525820"/>
            <a:ext cx="42085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</a:rPr>
              <a:t>Gavin </a:t>
            </a:r>
            <a:r>
              <a:rPr lang="en-US" sz="1400" dirty="0" err="1" smtClean="0">
                <a:solidFill>
                  <a:srgbClr val="7F7F7F"/>
                </a:solidFill>
              </a:rPr>
              <a:t>Pownall</a:t>
            </a:r>
            <a:r>
              <a:rPr lang="en-US" sz="1400" dirty="0" smtClean="0">
                <a:solidFill>
                  <a:srgbClr val="7F7F7F"/>
                </a:solidFill>
              </a:rPr>
              <a:t>, Claire </a:t>
            </a:r>
            <a:r>
              <a:rPr lang="en-US" sz="1400" dirty="0" err="1" smtClean="0">
                <a:solidFill>
                  <a:srgbClr val="7F7F7F"/>
                </a:solidFill>
              </a:rPr>
              <a:t>Gwenlan</a:t>
            </a:r>
            <a:r>
              <a:rPr lang="en-US" sz="1400" dirty="0" smtClean="0">
                <a:solidFill>
                  <a:srgbClr val="7F7F7F"/>
                </a:solidFill>
              </a:rPr>
              <a:t>, MK, </a:t>
            </a:r>
            <a:r>
              <a:rPr lang="en-US" sz="1400" dirty="0" err="1" smtClean="0">
                <a:solidFill>
                  <a:srgbClr val="7F7F7F"/>
                </a:solidFill>
              </a:rPr>
              <a:t>LHeC</a:t>
            </a:r>
            <a:r>
              <a:rPr lang="en-US" sz="1400" dirty="0" smtClean="0">
                <a:solidFill>
                  <a:srgbClr val="7F7F7F"/>
                </a:solidFill>
              </a:rPr>
              <a:t> WS last week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8431" y="1254125"/>
            <a:ext cx="6147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L</a:t>
            </a:r>
            <a:r>
              <a:rPr lang="en-US" sz="3200" baseline="-25000" dirty="0" err="1" smtClean="0"/>
              <a:t>gg</a:t>
            </a:r>
            <a:endParaRPr lang="en-US" sz="3200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339725" y="4375150"/>
            <a:ext cx="78839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L</a:t>
            </a:r>
            <a:r>
              <a:rPr lang="en-US" sz="3200" baseline="-25000" dirty="0" err="1" smtClean="0"/>
              <a:t>qqb</a:t>
            </a:r>
            <a:endParaRPr lang="en-US" sz="3200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7655318" y="724528"/>
            <a:ext cx="1274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90"/>
                </a:solidFill>
              </a:rPr>
              <a:t>a</a:t>
            </a:r>
            <a:r>
              <a:rPr lang="en-US" sz="1400" b="1" dirty="0" smtClean="0">
                <a:solidFill>
                  <a:srgbClr val="000090"/>
                </a:solidFill>
              </a:rPr>
              <a:t>ll preliminary</a:t>
            </a:r>
            <a:endParaRPr lang="en-US" sz="1400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012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099" y="1301232"/>
            <a:ext cx="2739602" cy="5355313"/>
          </a:xfrm>
          <a:prstGeom prst="rect">
            <a:avLst/>
          </a:prstGeom>
          <a:solidFill>
            <a:schemeClr val="tx1">
              <a:lumMod val="65000"/>
              <a:alpha val="1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AdS</a:t>
            </a:r>
            <a:r>
              <a:rPr lang="en-US" dirty="0" smtClean="0"/>
              <a:t>/CFT</a:t>
            </a:r>
          </a:p>
          <a:p>
            <a:r>
              <a:rPr lang="en-US" dirty="0" err="1" smtClean="0"/>
              <a:t>Instantons</a:t>
            </a:r>
            <a:endParaRPr lang="en-US" dirty="0" smtClean="0"/>
          </a:p>
          <a:p>
            <a:r>
              <a:rPr lang="en-US" dirty="0" err="1" smtClean="0"/>
              <a:t>Odderons</a:t>
            </a:r>
            <a:endParaRPr lang="en-US" dirty="0" smtClean="0"/>
          </a:p>
          <a:p>
            <a:r>
              <a:rPr lang="en-US" dirty="0" smtClean="0"/>
              <a:t>TOTEM ? </a:t>
            </a:r>
            <a:r>
              <a:rPr lang="en-US" sz="1400" dirty="0" smtClean="0"/>
              <a:t>CERN EP 2017-335</a:t>
            </a:r>
          </a:p>
          <a:p>
            <a:endParaRPr lang="en-US" dirty="0"/>
          </a:p>
          <a:p>
            <a:r>
              <a:rPr lang="en-US" dirty="0" smtClean="0"/>
              <a:t>Non </a:t>
            </a:r>
            <a:r>
              <a:rPr lang="en-US" dirty="0" err="1" smtClean="0"/>
              <a:t>pQCD</a:t>
            </a:r>
            <a:r>
              <a:rPr lang="en-US" dirty="0" smtClean="0"/>
              <a:t>, Spin</a:t>
            </a:r>
          </a:p>
          <a:p>
            <a:r>
              <a:rPr lang="en-US" dirty="0" smtClean="0"/>
              <a:t>Quark Gluon Plasma</a:t>
            </a:r>
          </a:p>
          <a:p>
            <a:endParaRPr lang="en-US" dirty="0" smtClean="0"/>
          </a:p>
          <a:p>
            <a:r>
              <a:rPr lang="en-US" dirty="0" smtClean="0"/>
              <a:t>QCD of Higgs boson</a:t>
            </a:r>
          </a:p>
          <a:p>
            <a:endParaRPr lang="en-US" dirty="0"/>
          </a:p>
          <a:p>
            <a:r>
              <a:rPr lang="en-US" dirty="0" err="1" smtClean="0"/>
              <a:t>N</a:t>
            </a:r>
            <a:r>
              <a:rPr lang="en-US" baseline="30000" dirty="0" err="1" smtClean="0"/>
              <a:t>k</a:t>
            </a:r>
            <a:r>
              <a:rPr lang="en-US" dirty="0" err="1" smtClean="0"/>
              <a:t>LO</a:t>
            </a:r>
            <a:r>
              <a:rPr lang="en-US" dirty="0" smtClean="0"/>
              <a:t>, Monte Carlos..</a:t>
            </a:r>
          </a:p>
          <a:p>
            <a:r>
              <a:rPr lang="en-US" dirty="0" err="1" smtClean="0"/>
              <a:t>Resummation</a:t>
            </a:r>
            <a:endParaRPr lang="en-US" dirty="0" smtClean="0"/>
          </a:p>
          <a:p>
            <a:r>
              <a:rPr lang="en-US" dirty="0" smtClean="0"/>
              <a:t>Saturation and BFKL</a:t>
            </a:r>
          </a:p>
          <a:p>
            <a:endParaRPr lang="en-US" dirty="0"/>
          </a:p>
          <a:p>
            <a:r>
              <a:rPr lang="en-US" dirty="0" smtClean="0"/>
              <a:t>Photon, </a:t>
            </a:r>
            <a:r>
              <a:rPr lang="en-US" dirty="0" err="1" smtClean="0"/>
              <a:t>Pomeron</a:t>
            </a:r>
            <a:r>
              <a:rPr lang="en-US" dirty="0" smtClean="0"/>
              <a:t>, n PDFs</a:t>
            </a:r>
          </a:p>
          <a:p>
            <a:r>
              <a:rPr lang="en-US" dirty="0" smtClean="0"/>
              <a:t>Non-conventional </a:t>
            </a:r>
            <a:r>
              <a:rPr lang="en-US" dirty="0" err="1" smtClean="0"/>
              <a:t>partons</a:t>
            </a:r>
            <a:endParaRPr lang="en-US" dirty="0" smtClean="0"/>
          </a:p>
          <a:p>
            <a:r>
              <a:rPr lang="en-US" dirty="0" smtClean="0"/>
              <a:t>(</a:t>
            </a:r>
            <a:r>
              <a:rPr lang="en-US" dirty="0" err="1" smtClean="0"/>
              <a:t>unintegrated</a:t>
            </a:r>
            <a:r>
              <a:rPr lang="en-US" dirty="0" smtClean="0"/>
              <a:t>, </a:t>
            </a:r>
            <a:r>
              <a:rPr lang="en-US" dirty="0" err="1" smtClean="0"/>
              <a:t>generalised</a:t>
            </a:r>
            <a:r>
              <a:rPr lang="en-US" dirty="0" smtClean="0"/>
              <a:t>)</a:t>
            </a:r>
          </a:p>
          <a:p>
            <a:r>
              <a:rPr lang="en-US" dirty="0" smtClean="0"/>
              <a:t>Vector Mesons</a:t>
            </a:r>
            <a:endParaRPr lang="en-US" dirty="0"/>
          </a:p>
          <a:p>
            <a:r>
              <a:rPr lang="en-US" dirty="0" smtClean="0"/>
              <a:t>The 3 D view on hadrons..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8404" y="2847174"/>
            <a:ext cx="3264498" cy="3139321"/>
          </a:xfrm>
          <a:prstGeom prst="rect">
            <a:avLst/>
          </a:prstGeom>
          <a:solidFill>
            <a:srgbClr val="DDC98E">
              <a:alpha val="34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Breaking of </a:t>
            </a:r>
            <a:r>
              <a:rPr lang="en-US" dirty="0" err="1" smtClean="0"/>
              <a:t>Factorisation</a:t>
            </a:r>
            <a:r>
              <a:rPr lang="en-US" dirty="0" smtClean="0"/>
              <a:t> [</a:t>
            </a:r>
            <a:r>
              <a:rPr lang="en-US" dirty="0" err="1" smtClean="0"/>
              <a:t>ep-pp</a:t>
            </a:r>
            <a:r>
              <a:rPr lang="en-US" dirty="0" smtClean="0"/>
              <a:t>]</a:t>
            </a:r>
          </a:p>
          <a:p>
            <a:endParaRPr lang="en-US" dirty="0"/>
          </a:p>
          <a:p>
            <a:r>
              <a:rPr lang="en-US" dirty="0" smtClean="0"/>
              <a:t>Free Quarks</a:t>
            </a:r>
          </a:p>
          <a:p>
            <a:endParaRPr lang="en-US" dirty="0"/>
          </a:p>
          <a:p>
            <a:r>
              <a:rPr lang="en-US" dirty="0" smtClean="0"/>
              <a:t>Unconfined Color</a:t>
            </a:r>
          </a:p>
          <a:p>
            <a:endParaRPr lang="en-US" dirty="0"/>
          </a:p>
          <a:p>
            <a:r>
              <a:rPr lang="en-US" dirty="0" smtClean="0"/>
              <a:t>New kind of </a:t>
            </a:r>
            <a:r>
              <a:rPr lang="en-US" dirty="0" err="1" smtClean="0"/>
              <a:t>coloured</a:t>
            </a:r>
            <a:r>
              <a:rPr lang="en-US" dirty="0" smtClean="0"/>
              <a:t> matter</a:t>
            </a:r>
          </a:p>
          <a:p>
            <a:endParaRPr lang="en-US" dirty="0"/>
          </a:p>
          <a:p>
            <a:r>
              <a:rPr lang="en-US" dirty="0" smtClean="0"/>
              <a:t>Quark substructure</a:t>
            </a:r>
          </a:p>
          <a:p>
            <a:endParaRPr lang="en-US" dirty="0"/>
          </a:p>
          <a:p>
            <a:r>
              <a:rPr lang="en-US" dirty="0" smtClean="0"/>
              <a:t>New symmetry embedding QCD</a:t>
            </a:r>
          </a:p>
        </p:txBody>
      </p:sp>
      <p:sp>
        <p:nvSpPr>
          <p:cNvPr id="6" name="TextBox 5"/>
          <p:cNvSpPr txBox="1"/>
          <p:nvPr/>
        </p:nvSpPr>
        <p:spPr>
          <a:xfrm rot="16200000">
            <a:off x="6864727" y="4624103"/>
            <a:ext cx="22757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C. </a:t>
            </a:r>
            <a:r>
              <a:rPr lang="en-US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Quigg</a:t>
            </a:r>
            <a:r>
              <a:rPr lang="en-US" sz="1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, arXiv1308.6637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75574" y="1448671"/>
            <a:ext cx="3891961" cy="1200329"/>
          </a:xfrm>
          <a:prstGeom prst="rect">
            <a:avLst/>
          </a:prstGeom>
          <a:solidFill>
            <a:schemeClr val="bg2">
              <a:lumMod val="90000"/>
              <a:alpha val="78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CP violation in QCD?</a:t>
            </a:r>
          </a:p>
          <a:p>
            <a:r>
              <a:rPr lang="en-US" dirty="0" smtClean="0"/>
              <a:t>Massless quarks?? Would solve it.. </a:t>
            </a:r>
          </a:p>
          <a:p>
            <a:r>
              <a:rPr lang="en-US" dirty="0" smtClean="0"/>
              <a:t>Electric dipole moment of the neutron? </a:t>
            </a:r>
          </a:p>
          <a:p>
            <a:r>
              <a:rPr lang="en-US" dirty="0" err="1" smtClean="0"/>
              <a:t>Axions</a:t>
            </a:r>
            <a:r>
              <a:rPr lang="en-US" dirty="0" smtClean="0"/>
              <a:t>, candidates for Dark Matter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399093" y="904288"/>
            <a:ext cx="533695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b="1" dirty="0" smtClean="0">
                <a:solidFill>
                  <a:schemeClr val="bg1">
                    <a:lumMod val="50000"/>
                  </a:schemeClr>
                </a:solidFill>
                <a:latin typeface="Apple Chancery"/>
                <a:cs typeface="Apple Chancery"/>
              </a:rPr>
              <a:t>Developments                                  Discoveries </a:t>
            </a:r>
            <a:endParaRPr lang="en-US" sz="2000" b="1" dirty="0">
              <a:latin typeface="Apple Chancery"/>
              <a:cs typeface="Apple Chancery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8525" y="236718"/>
            <a:ext cx="8270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2">
                    <a:lumMod val="25000"/>
                  </a:schemeClr>
                </a:solidFill>
              </a:rPr>
              <a:t>QCD is far from fully developed and it will evolve and may break: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7552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7369" y="37197"/>
            <a:ext cx="8277857" cy="854575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FF0000"/>
                </a:solidFill>
              </a:rPr>
              <a:t>Empowering </a:t>
            </a:r>
            <a:r>
              <a:rPr lang="en-GB" sz="3200" dirty="0" err="1" smtClean="0">
                <a:solidFill>
                  <a:srgbClr val="FF0000"/>
                </a:solidFill>
              </a:rPr>
              <a:t>pp</a:t>
            </a:r>
            <a:r>
              <a:rPr lang="en-GB" sz="3200" dirty="0" smtClean="0">
                <a:solidFill>
                  <a:srgbClr val="FF0000"/>
                </a:solidFill>
              </a:rPr>
              <a:t> Discoveries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9" y="2238344"/>
            <a:ext cx="3566367" cy="38828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4017" y="1167840"/>
            <a:ext cx="1464699" cy="110731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1500786"/>
            <a:ext cx="2204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SUSY, RPC, RPV, LQS..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336" y="724888"/>
            <a:ext cx="9096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90"/>
                </a:solidFill>
              </a:rPr>
              <a:t>E</a:t>
            </a:r>
            <a:r>
              <a:rPr lang="en-US" b="1" dirty="0" smtClean="0">
                <a:solidFill>
                  <a:srgbClr val="000090"/>
                </a:solidFill>
              </a:rPr>
              <a:t>xternal, reliable input (PDFs, </a:t>
            </a:r>
            <a:r>
              <a:rPr lang="en-US" b="1" dirty="0" err="1" smtClean="0">
                <a:solidFill>
                  <a:srgbClr val="000090"/>
                </a:solidFill>
              </a:rPr>
              <a:t>factorisation</a:t>
            </a:r>
            <a:r>
              <a:rPr lang="en-US" b="1" dirty="0" smtClean="0">
                <a:solidFill>
                  <a:srgbClr val="000090"/>
                </a:solidFill>
              </a:rPr>
              <a:t>..) is crucial for range extension + CI interpretation 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56688" y="1167840"/>
            <a:ext cx="877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GLUON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13828" y="1214699"/>
            <a:ext cx="972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QUARKS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32" y="2183128"/>
            <a:ext cx="4259772" cy="41084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96435" y="1758581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Exotic+ Extra boson searches at high mass</a:t>
            </a:r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6511916" y="2451527"/>
            <a:ext cx="29533" cy="3426231"/>
          </a:xfrm>
          <a:prstGeom prst="line">
            <a:avLst/>
          </a:prstGeom>
          <a:effectLst>
            <a:outerShdw blurRad="40000" dist="20000" dir="60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862197" y="2629585"/>
            <a:ext cx="6378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ATLAS</a:t>
            </a:r>
          </a:p>
          <a:p>
            <a:r>
              <a:rPr lang="en-US" sz="1400" dirty="0" smtClean="0"/>
              <a:t>today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96667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6400" y="785235"/>
            <a:ext cx="3071709" cy="170002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6425" y="116064"/>
            <a:ext cx="7772400" cy="669171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Higgs - Signal Strengths and Couplings in </a:t>
            </a:r>
            <a:r>
              <a:rPr lang="en-US" sz="3200" dirty="0" err="1" smtClean="0">
                <a:solidFill>
                  <a:srgbClr val="000090"/>
                </a:solidFill>
              </a:rPr>
              <a:t>ep</a:t>
            </a:r>
            <a:endParaRPr lang="en-US" sz="3200" dirty="0">
              <a:solidFill>
                <a:srgbClr val="000090"/>
              </a:solidFill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949104"/>
              </p:ext>
            </p:extLst>
          </p:nvPr>
        </p:nvGraphicFramePr>
        <p:xfrm>
          <a:off x="685800" y="1142998"/>
          <a:ext cx="3606800" cy="43718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8" name="Equation" r:id="rId4" imgW="2095500" imgH="2540000" progId="Equation.3">
                  <p:embed/>
                </p:oleObj>
              </mc:Choice>
              <mc:Fallback>
                <p:oleObj name="Equation" r:id="rId4" imgW="2095500" imgH="2540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5800" y="1142998"/>
                        <a:ext cx="3606800" cy="437187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084026" y="2559876"/>
            <a:ext cx="291531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</a:t>
            </a:r>
            <a:r>
              <a:rPr lang="en-US" dirty="0" smtClean="0"/>
              <a:t>=1: CC: WW, </a:t>
            </a:r>
            <a:r>
              <a:rPr lang="en-US" dirty="0" err="1" smtClean="0"/>
              <a:t>σ</a:t>
            </a:r>
            <a:r>
              <a:rPr lang="en-US" baseline="-25000" dirty="0" err="1" smtClean="0"/>
              <a:t>tot</a:t>
            </a:r>
            <a:r>
              <a:rPr lang="en-US" baseline="30000" dirty="0" err="1" smtClean="0"/>
              <a:t>SM</a:t>
            </a:r>
            <a:r>
              <a:rPr lang="en-US" baseline="30000" dirty="0" smtClean="0"/>
              <a:t> </a:t>
            </a:r>
            <a:r>
              <a:rPr lang="en-US" dirty="0" smtClean="0"/>
              <a:t> ≈ 200 </a:t>
            </a:r>
            <a:r>
              <a:rPr lang="en-US" dirty="0" err="1" smtClean="0"/>
              <a:t>fb</a:t>
            </a:r>
            <a:endParaRPr lang="en-US" dirty="0" smtClean="0"/>
          </a:p>
          <a:p>
            <a:r>
              <a:rPr lang="en-US" dirty="0"/>
              <a:t>k</a:t>
            </a:r>
            <a:r>
              <a:rPr lang="en-US" dirty="0" smtClean="0"/>
              <a:t>=2: </a:t>
            </a:r>
            <a:r>
              <a:rPr lang="en-US" dirty="0"/>
              <a:t>N</a:t>
            </a:r>
            <a:r>
              <a:rPr lang="en-US" dirty="0" smtClean="0"/>
              <a:t>C: ZZ,    </a:t>
            </a:r>
            <a:r>
              <a:rPr lang="en-US" dirty="0" err="1" smtClean="0"/>
              <a:t>σ</a:t>
            </a:r>
            <a:r>
              <a:rPr lang="en-US" baseline="-25000" dirty="0" err="1" smtClean="0"/>
              <a:t>tot</a:t>
            </a:r>
            <a:r>
              <a:rPr lang="en-US" baseline="30000" dirty="0" err="1" smtClean="0"/>
              <a:t>SM</a:t>
            </a:r>
            <a:r>
              <a:rPr lang="en-US" baseline="30000" dirty="0" smtClean="0"/>
              <a:t> </a:t>
            </a:r>
            <a:r>
              <a:rPr lang="en-US" dirty="0" smtClean="0"/>
              <a:t> ≈   25 </a:t>
            </a:r>
            <a:r>
              <a:rPr lang="en-US" dirty="0" err="1" smtClean="0"/>
              <a:t>fb</a:t>
            </a:r>
            <a:r>
              <a:rPr lang="en-US" dirty="0" smtClean="0"/>
              <a:t> 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36400" y="3435581"/>
            <a:ext cx="380104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 far we considered 7 most abundant</a:t>
            </a:r>
          </a:p>
          <a:p>
            <a:r>
              <a:rPr lang="en-US" dirty="0" smtClean="0"/>
              <a:t>SM Higgs decay channels, </a:t>
            </a:r>
            <a:r>
              <a:rPr lang="en-US" dirty="0" err="1" smtClean="0"/>
              <a:t>i</a:t>
            </a:r>
            <a:r>
              <a:rPr lang="en-US" dirty="0" smtClean="0"/>
              <a:t>=1..7 </a:t>
            </a:r>
          </a:p>
          <a:p>
            <a:endParaRPr lang="en-US" dirty="0"/>
          </a:p>
          <a:p>
            <a:r>
              <a:rPr lang="en-US" dirty="0" smtClean="0"/>
              <a:t>bb, WW, </a:t>
            </a:r>
            <a:r>
              <a:rPr lang="en-US" dirty="0" err="1" smtClean="0"/>
              <a:t>gg</a:t>
            </a:r>
            <a:r>
              <a:rPr lang="en-US" dirty="0" smtClean="0"/>
              <a:t>, </a:t>
            </a:r>
            <a:r>
              <a:rPr lang="en-US" dirty="0" err="1" smtClean="0"/>
              <a:t>ττ</a:t>
            </a:r>
            <a:r>
              <a:rPr lang="en-US" dirty="0" smtClean="0"/>
              <a:t>, cc, ZZ, </a:t>
            </a:r>
            <a:r>
              <a:rPr lang="en-US" dirty="0" err="1" smtClean="0"/>
              <a:t>γγ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ttH</a:t>
            </a:r>
            <a:r>
              <a:rPr lang="en-US" dirty="0" smtClean="0"/>
              <a:t> will be added. (</a:t>
            </a:r>
            <a:r>
              <a:rPr lang="en-US" dirty="0" err="1" smtClean="0"/>
              <a:t>ep</a:t>
            </a:r>
            <a:r>
              <a:rPr lang="en-US" dirty="0"/>
              <a:t>:</a:t>
            </a:r>
            <a:r>
              <a:rPr lang="en-US" dirty="0" smtClean="0"/>
              <a:t> 1.3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cms</a:t>
            </a:r>
            <a:r>
              <a:rPr lang="en-US" dirty="0" smtClean="0"/>
              <a:t>!)</a:t>
            </a:r>
          </a:p>
          <a:p>
            <a:r>
              <a:rPr lang="en-US" dirty="0" smtClean="0"/>
              <a:t> </a:t>
            </a:r>
          </a:p>
          <a:p>
            <a:r>
              <a:rPr lang="en-US" dirty="0" smtClean="0">
                <a:solidFill>
                  <a:srgbClr val="000090"/>
                </a:solidFill>
                <a:sym typeface="Wingdings"/>
              </a:rPr>
              <a:t> </a:t>
            </a:r>
            <a:r>
              <a:rPr lang="en-US" dirty="0" smtClean="0">
                <a:solidFill>
                  <a:srgbClr val="000090"/>
                </a:solidFill>
              </a:rPr>
              <a:t>Nine measurements of </a:t>
            </a:r>
            <a:r>
              <a:rPr lang="en-US" dirty="0" err="1" smtClean="0">
                <a:solidFill>
                  <a:srgbClr val="000090"/>
                </a:solidFill>
              </a:rPr>
              <a:t>κ</a:t>
            </a:r>
            <a:r>
              <a:rPr lang="en-US" baseline="-25000" dirty="0" err="1" smtClean="0">
                <a:solidFill>
                  <a:srgbClr val="000090"/>
                </a:solidFill>
              </a:rPr>
              <a:t>W</a:t>
            </a:r>
            <a:r>
              <a:rPr lang="en-US" baseline="-25000" dirty="0" smtClean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and </a:t>
            </a:r>
            <a:r>
              <a:rPr lang="en-US" dirty="0" err="1" smtClean="0">
                <a:solidFill>
                  <a:srgbClr val="000090"/>
                </a:solidFill>
              </a:rPr>
              <a:t>κ</a:t>
            </a:r>
            <a:r>
              <a:rPr lang="en-US" baseline="-25000" dirty="0" err="1" smtClean="0">
                <a:solidFill>
                  <a:srgbClr val="000090"/>
                </a:solidFill>
              </a:rPr>
              <a:t>Z</a:t>
            </a:r>
            <a:endParaRPr lang="en-US" dirty="0" smtClean="0">
              <a:solidFill>
                <a:srgbClr val="000090"/>
              </a:solidFill>
            </a:endParaRP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olidFill>
                  <a:srgbClr val="000090"/>
                </a:solidFill>
              </a:rPr>
              <a:t>Two simultaneous measurements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  of the other couplings (in CC and NC) 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Note: </a:t>
            </a:r>
            <a:r>
              <a:rPr lang="en-US" dirty="0" err="1" smtClean="0">
                <a:solidFill>
                  <a:srgbClr val="FF0000"/>
                </a:solidFill>
              </a:rPr>
              <a:t>FCCeh</a:t>
            </a:r>
            <a:r>
              <a:rPr lang="en-US" dirty="0" smtClean="0">
                <a:solidFill>
                  <a:srgbClr val="FF0000"/>
                </a:solidFill>
              </a:rPr>
              <a:t>: CC: </a:t>
            </a:r>
            <a:r>
              <a:rPr lang="en-US" dirty="0" err="1" smtClean="0">
                <a:solidFill>
                  <a:srgbClr val="FF0000"/>
                </a:solidFill>
              </a:rPr>
              <a:t>σ</a:t>
            </a:r>
            <a:r>
              <a:rPr lang="en-US" baseline="-25000" dirty="0" err="1" smtClean="0">
                <a:solidFill>
                  <a:srgbClr val="FF0000"/>
                </a:solidFill>
              </a:rPr>
              <a:t>tot</a:t>
            </a:r>
            <a:r>
              <a:rPr lang="en-US" baseline="30000" dirty="0" err="1" smtClean="0">
                <a:solidFill>
                  <a:srgbClr val="FF0000"/>
                </a:solidFill>
              </a:rPr>
              <a:t>SM</a:t>
            </a:r>
            <a:r>
              <a:rPr lang="en-US" baseline="30000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 ≈ 1 </a:t>
            </a:r>
            <a:r>
              <a:rPr lang="en-US" dirty="0" err="1" smtClean="0">
                <a:solidFill>
                  <a:srgbClr val="FF0000"/>
                </a:solidFill>
              </a:rPr>
              <a:t>pb</a:t>
            </a:r>
            <a:r>
              <a:rPr lang="en-US" dirty="0" smtClean="0">
                <a:solidFill>
                  <a:srgbClr val="FF0000"/>
                </a:solidFill>
              </a:rPr>
              <a:t>. L=2ab</a:t>
            </a:r>
            <a:r>
              <a:rPr lang="en-US" baseline="30000" dirty="0" smtClean="0">
                <a:solidFill>
                  <a:srgbClr val="FF0000"/>
                </a:solidFill>
              </a:rPr>
              <a:t>-1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 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327" y="5681885"/>
            <a:ext cx="333954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Reconstruct the full cross section as </a:t>
            </a:r>
            <a:r>
              <a:rPr lang="en-US" sz="1600" dirty="0" err="1" smtClean="0"/>
              <a:t>Σ</a:t>
            </a:r>
            <a:r>
              <a:rPr lang="en-US" sz="1600" baseline="-25000" dirty="0" err="1" smtClean="0"/>
              <a:t>j</a:t>
            </a:r>
            <a:endParaRPr lang="en-US" sz="1600" dirty="0" smtClean="0"/>
          </a:p>
          <a:p>
            <a:r>
              <a:rPr lang="en-US" sz="1600" dirty="0" smtClean="0"/>
              <a:t>In </a:t>
            </a:r>
            <a:r>
              <a:rPr lang="en-US" sz="1600" dirty="0" err="1" smtClean="0"/>
              <a:t>e</a:t>
            </a:r>
            <a:r>
              <a:rPr lang="en-US" sz="1600" baseline="30000" dirty="0" err="1" smtClean="0"/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use Z recoil for the total width.</a:t>
            </a:r>
          </a:p>
          <a:p>
            <a:r>
              <a:rPr lang="en-US" sz="1600" dirty="0" smtClean="0"/>
              <a:t>In </a:t>
            </a:r>
            <a:r>
              <a:rPr lang="en-US" sz="1600" dirty="0" err="1" smtClean="0"/>
              <a:t>ep</a:t>
            </a:r>
            <a:r>
              <a:rPr lang="en-US" sz="1600" dirty="0" smtClean="0"/>
              <a:t>, the kinematics constrained also </a:t>
            </a:r>
          </a:p>
          <a:p>
            <a:r>
              <a:rPr lang="en-US" sz="1600" dirty="0" smtClean="0"/>
              <a:t>(under study, needs x..)</a:t>
            </a:r>
            <a:endParaRPr lang="en-US" sz="1600" dirty="0"/>
          </a:p>
        </p:txBody>
      </p:sp>
      <p:sp>
        <p:nvSpPr>
          <p:cNvPr id="8" name="Rectangle 7"/>
          <p:cNvSpPr/>
          <p:nvPr/>
        </p:nvSpPr>
        <p:spPr>
          <a:xfrm>
            <a:off x="590550" y="4460875"/>
            <a:ext cx="2949575" cy="1054002"/>
          </a:xfrm>
          <a:prstGeom prst="rect">
            <a:avLst/>
          </a:prstGeom>
          <a:solidFill>
            <a:schemeClr val="bg1">
              <a:lumMod val="85000"/>
              <a:alpha val="18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580568" y="5015845"/>
            <a:ext cx="13303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Jorge de Blas,</a:t>
            </a:r>
          </a:p>
          <a:p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M+U.Klein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4/18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818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Text Box 2"/>
          <p:cNvSpPr txBox="1">
            <a:spLocks noChangeArrowheads="1"/>
          </p:cNvSpPr>
          <p:nvPr/>
        </p:nvSpPr>
        <p:spPr bwMode="auto">
          <a:xfrm>
            <a:off x="4572000" y="5229225"/>
            <a:ext cx="4176713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buFontTx/>
              <a:buNone/>
            </a:pPr>
            <a:r>
              <a:rPr lang="de-DE">
                <a:solidFill>
                  <a:srgbClr val="008000"/>
                </a:solidFill>
              </a:rPr>
              <a:t> </a:t>
            </a:r>
          </a:p>
          <a:p>
            <a:pPr algn="ctr"/>
            <a:endParaRPr lang="de-DE">
              <a:solidFill>
                <a:srgbClr val="008000"/>
              </a:solidFill>
            </a:endParaRPr>
          </a:p>
          <a:p>
            <a:pPr algn="ctr"/>
            <a:endParaRPr lang="de-DE">
              <a:solidFill>
                <a:srgbClr val="008000"/>
              </a:solidFill>
            </a:endParaRPr>
          </a:p>
          <a:p>
            <a:pPr algn="ctr"/>
            <a:endParaRPr lang="de-DE">
              <a:solidFill>
                <a:srgbClr val="008000"/>
              </a:solidFill>
            </a:endParaRPr>
          </a:p>
        </p:txBody>
      </p:sp>
      <p:pic>
        <p:nvPicPr>
          <p:cNvPr id="270339" name="Picture 3" descr="georgheraacc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04669" y="2238375"/>
            <a:ext cx="5573713" cy="393353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49375" y="119390"/>
            <a:ext cx="6770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Electron-Hadron, or Deep Inelastic Scattering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3176648" y="974209"/>
            <a:ext cx="558585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HERA: first </a:t>
            </a:r>
            <a:r>
              <a:rPr lang="en-US" dirty="0" err="1" smtClean="0"/>
              <a:t>ep</a:t>
            </a:r>
            <a:r>
              <a:rPr lang="en-US" dirty="0" smtClean="0"/>
              <a:t> collider: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=27.6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</a:t>
            </a:r>
            <a:r>
              <a:rPr lang="en-US" dirty="0" smtClean="0"/>
              <a:t>=920 </a:t>
            </a:r>
            <a:r>
              <a:rPr lang="en-US" dirty="0" err="1" smtClean="0"/>
              <a:t>GeV</a:t>
            </a:r>
            <a:r>
              <a:rPr lang="en-US" dirty="0" smtClean="0"/>
              <a:t>, L=3 10</a:t>
            </a:r>
            <a:r>
              <a:rPr lang="en-US" baseline="30000" dirty="0" smtClean="0"/>
              <a:t>31</a:t>
            </a:r>
            <a:endParaRPr lang="en-US" dirty="0" smtClean="0"/>
          </a:p>
          <a:p>
            <a:endParaRPr lang="en-US" baseline="30000" dirty="0"/>
          </a:p>
          <a:p>
            <a:r>
              <a:rPr lang="en-US" dirty="0" smtClean="0"/>
              <a:t>Parton Structure, Electroweak Unification, Diffractive DIS</a:t>
            </a:r>
          </a:p>
          <a:p>
            <a:r>
              <a:rPr lang="en-US" dirty="0" smtClean="0"/>
              <a:t>No </a:t>
            </a:r>
            <a:r>
              <a:rPr lang="en-US" dirty="0" err="1" smtClean="0"/>
              <a:t>Leptoquarks</a:t>
            </a:r>
            <a:r>
              <a:rPr lang="en-US" dirty="0" smtClean="0"/>
              <a:t>, no SUSY up to 300 </a:t>
            </a:r>
            <a:r>
              <a:rPr lang="en-US" dirty="0" err="1" smtClean="0"/>
              <a:t>GeV</a:t>
            </a:r>
            <a:r>
              <a:rPr lang="en-US" dirty="0" smtClean="0"/>
              <a:t>. Crucial for </a:t>
            </a:r>
            <a:r>
              <a:rPr lang="en-US" dirty="0"/>
              <a:t>L</a:t>
            </a:r>
            <a:r>
              <a:rPr lang="en-US" dirty="0" smtClean="0"/>
              <a:t>HC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1307585"/>
            <a:ext cx="2823215" cy="4883666"/>
          </a:xfrm>
          <a:prstGeom prst="rect">
            <a:avLst/>
          </a:prstGeom>
          <a:ln>
            <a:solidFill>
              <a:srgbClr val="800000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667000" y="1143000"/>
            <a:ext cx="251465" cy="166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2250" y="6429375"/>
            <a:ext cx="2674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ee</a:t>
            </a:r>
            <a:r>
              <a:rPr lang="en-US" dirty="0" smtClean="0"/>
              <a:t>, </a:t>
            </a:r>
            <a:r>
              <a:rPr lang="en-US" dirty="0" err="1" smtClean="0"/>
              <a:t>pp</a:t>
            </a:r>
            <a:r>
              <a:rPr lang="en-US" dirty="0" smtClean="0"/>
              <a:t>, </a:t>
            </a:r>
            <a:r>
              <a:rPr lang="en-US" dirty="0" err="1" smtClean="0"/>
              <a:t>ep</a:t>
            </a:r>
            <a:r>
              <a:rPr lang="en-US" dirty="0" smtClean="0"/>
              <a:t> belong together 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384402" y="6223927"/>
            <a:ext cx="50597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HERA operated in parallel with </a:t>
            </a:r>
            <a:r>
              <a:rPr lang="en-US" dirty="0" err="1" smtClean="0"/>
              <a:t>Tevatron</a:t>
            </a:r>
            <a:r>
              <a:rPr lang="en-US" dirty="0" smtClean="0"/>
              <a:t> and LEP</a:t>
            </a:r>
          </a:p>
          <a:p>
            <a:r>
              <a:rPr lang="en-US" dirty="0" smtClean="0"/>
              <a:t>Unification of </a:t>
            </a:r>
            <a:r>
              <a:rPr lang="en-US" dirty="0" err="1" smtClean="0"/>
              <a:t>ee-ep-pp</a:t>
            </a:r>
            <a:r>
              <a:rPr lang="en-US" dirty="0" smtClean="0"/>
              <a:t> also </a:t>
            </a:r>
            <a:r>
              <a:rPr lang="en-US" dirty="0" err="1" smtClean="0"/>
              <a:t>recognised</a:t>
            </a:r>
            <a:r>
              <a:rPr lang="en-US" dirty="0" smtClean="0"/>
              <a:t> in FCC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916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732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840" y="98227"/>
            <a:ext cx="8914680" cy="6680979"/>
          </a:xfrm>
          <a:prstGeom prst="rect">
            <a:avLst/>
          </a:prstGeom>
          <a:ln>
            <a:solidFill>
              <a:srgbClr val="E6B26C"/>
            </a:solidFill>
          </a:ln>
        </p:spPr>
      </p:pic>
    </p:spTree>
    <p:extLst>
      <p:ext uri="{BB962C8B-B14F-4D97-AF65-F5344CB8AC3E}">
        <p14:creationId xmlns:p14="http://schemas.microsoft.com/office/powerpoint/2010/main" val="13474189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865268919"/>
              </p:ext>
            </p:extLst>
          </p:nvPr>
        </p:nvGraphicFramePr>
        <p:xfrm>
          <a:off x="712469" y="1397000"/>
          <a:ext cx="7899115" cy="3175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2469" y="137976"/>
            <a:ext cx="7536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</a:rPr>
              <a:t>Signal Strength of SM Higgs Decays in </a:t>
            </a:r>
            <a:r>
              <a:rPr lang="en-US" sz="2400" dirty="0" err="1" smtClean="0">
                <a:solidFill>
                  <a:srgbClr val="000090"/>
                </a:solidFill>
              </a:rPr>
              <a:t>ep</a:t>
            </a:r>
            <a:r>
              <a:rPr lang="en-US" sz="2400" dirty="0" smtClean="0">
                <a:solidFill>
                  <a:srgbClr val="000090"/>
                </a:solidFill>
              </a:rPr>
              <a:t> [</a:t>
            </a:r>
            <a:r>
              <a:rPr lang="en-US" sz="2400" dirty="0" err="1" smtClean="0">
                <a:solidFill>
                  <a:srgbClr val="000090"/>
                </a:solidFill>
              </a:rPr>
              <a:t>LHeC</a:t>
            </a:r>
            <a:r>
              <a:rPr lang="en-US" sz="2400" dirty="0" smtClean="0">
                <a:solidFill>
                  <a:srgbClr val="000090"/>
                </a:solidFill>
              </a:rPr>
              <a:t> and </a:t>
            </a:r>
            <a:r>
              <a:rPr lang="en-US" sz="2400" dirty="0" err="1" smtClean="0">
                <a:solidFill>
                  <a:srgbClr val="000090"/>
                </a:solidFill>
              </a:rPr>
              <a:t>FCCeh</a:t>
            </a:r>
            <a:r>
              <a:rPr lang="en-US" sz="2400" dirty="0" smtClean="0">
                <a:solidFill>
                  <a:srgbClr val="000090"/>
                </a:solidFill>
              </a:rPr>
              <a:t>]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39068" y="4933819"/>
            <a:ext cx="3172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Charged Currents: </a:t>
            </a:r>
            <a:r>
              <a:rPr lang="en-US" sz="2000" dirty="0" err="1" smtClean="0"/>
              <a:t>ep</a:t>
            </a:r>
            <a:r>
              <a:rPr lang="en-US" sz="2000" dirty="0" smtClean="0"/>
              <a:t> </a:t>
            </a:r>
            <a:r>
              <a:rPr lang="en-US" sz="1600" dirty="0" smtClean="0">
                <a:sym typeface="Wingdings"/>
              </a:rPr>
              <a:t></a:t>
            </a:r>
            <a:r>
              <a:rPr lang="en-US" sz="2000" dirty="0" smtClean="0">
                <a:sym typeface="Wingdings"/>
              </a:rPr>
              <a:t> </a:t>
            </a:r>
            <a:r>
              <a:rPr lang="en-US" sz="2000" dirty="0" err="1" smtClean="0">
                <a:sym typeface="Wingdings"/>
              </a:rPr>
              <a:t>νHX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411731" y="4921555"/>
            <a:ext cx="31032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Neutral Currents: </a:t>
            </a:r>
            <a:r>
              <a:rPr lang="en-US" sz="2000" dirty="0" err="1" smtClean="0"/>
              <a:t>ep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 </a:t>
            </a:r>
            <a:r>
              <a:rPr lang="en-US" sz="2000" dirty="0" err="1">
                <a:sym typeface="Wingdings"/>
              </a:rPr>
              <a:t>e</a:t>
            </a:r>
            <a:r>
              <a:rPr lang="en-US" sz="2000" dirty="0" err="1" smtClean="0">
                <a:sym typeface="Wingdings"/>
              </a:rPr>
              <a:t>HX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812781" y="4610220"/>
            <a:ext cx="13013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bg1">
                    <a:lumMod val="50000"/>
                  </a:schemeClr>
                </a:solidFill>
              </a:rPr>
              <a:t>M+U.Klein</a:t>
            </a:r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, 6.3.18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12957" y="1757977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preliminary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7694" y="6201991"/>
            <a:ext cx="82965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Used: </a:t>
            </a:r>
            <a:r>
              <a:rPr lang="en-US" sz="1600" b="1" dirty="0" err="1" smtClean="0"/>
              <a:t>E</a:t>
            </a:r>
            <a:r>
              <a:rPr lang="en-US" sz="1600" b="1" baseline="-25000" dirty="0" err="1" smtClean="0"/>
              <a:t>e</a:t>
            </a:r>
            <a:r>
              <a:rPr lang="en-US" sz="1600" b="1" baseline="-25000" dirty="0" smtClean="0"/>
              <a:t> </a:t>
            </a:r>
            <a:r>
              <a:rPr lang="en-US" sz="1600" b="1" dirty="0" smtClean="0"/>
              <a:t>= 60 </a:t>
            </a:r>
            <a:r>
              <a:rPr lang="en-US" sz="1600" b="1" dirty="0" err="1" smtClean="0"/>
              <a:t>GeV</a:t>
            </a:r>
            <a:r>
              <a:rPr lang="en-US" sz="1600" b="1" dirty="0"/>
              <a:t> </a:t>
            </a:r>
            <a:r>
              <a:rPr lang="en-US" sz="1600" b="1" dirty="0" smtClean="0"/>
              <a:t> </a:t>
            </a:r>
            <a:r>
              <a:rPr lang="en-US" sz="1600" b="1" dirty="0" err="1" smtClean="0">
                <a:solidFill>
                  <a:srgbClr val="000090"/>
                </a:solidFill>
              </a:rPr>
              <a:t>LHeC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  <a:r>
              <a:rPr lang="en-US" sz="1600" b="1" dirty="0" err="1" smtClean="0">
                <a:solidFill>
                  <a:srgbClr val="000090"/>
                </a:solidFill>
              </a:rPr>
              <a:t>E</a:t>
            </a:r>
            <a:r>
              <a:rPr lang="en-US" sz="1600" b="1" baseline="-25000" dirty="0" err="1" smtClean="0">
                <a:solidFill>
                  <a:srgbClr val="000090"/>
                </a:solidFill>
              </a:rPr>
              <a:t>p</a:t>
            </a:r>
            <a:r>
              <a:rPr lang="en-US" sz="1600" b="1" dirty="0" smtClean="0">
                <a:solidFill>
                  <a:srgbClr val="000090"/>
                </a:solidFill>
              </a:rPr>
              <a:t> = 7 </a:t>
            </a:r>
            <a:r>
              <a:rPr lang="en-US" sz="1600" b="1" dirty="0" err="1" smtClean="0">
                <a:solidFill>
                  <a:srgbClr val="000090"/>
                </a:solidFill>
              </a:rPr>
              <a:t>TeV</a:t>
            </a:r>
            <a:r>
              <a:rPr lang="en-US" sz="1600" b="1" dirty="0" smtClean="0">
                <a:solidFill>
                  <a:srgbClr val="000090"/>
                </a:solidFill>
              </a:rPr>
              <a:t> </a:t>
            </a:r>
            <a:r>
              <a:rPr lang="en-US" sz="1600" b="1" dirty="0">
                <a:solidFill>
                  <a:srgbClr val="000090"/>
                </a:solidFill>
              </a:rPr>
              <a:t>L=1ab</a:t>
            </a:r>
            <a:r>
              <a:rPr lang="en-US" sz="1600" b="1" baseline="30000" dirty="0">
                <a:solidFill>
                  <a:srgbClr val="000090"/>
                </a:solidFill>
              </a:rPr>
              <a:t>-1</a:t>
            </a:r>
            <a:r>
              <a:rPr lang="en-US" sz="1600" b="1" dirty="0">
                <a:solidFill>
                  <a:srgbClr val="000090"/>
                </a:solidFill>
              </a:rPr>
              <a:t> </a:t>
            </a:r>
            <a:r>
              <a:rPr lang="en-US" sz="1600" b="1" dirty="0" smtClean="0">
                <a:solidFill>
                  <a:srgbClr val="000090"/>
                </a:solidFill>
              </a:rPr>
              <a:t>  </a:t>
            </a:r>
            <a:r>
              <a:rPr lang="en-US" sz="1600" b="1" dirty="0" smtClean="0">
                <a:solidFill>
                  <a:srgbClr val="E46C0A"/>
                </a:solidFill>
              </a:rPr>
              <a:t>HE-LHC  </a:t>
            </a:r>
            <a:r>
              <a:rPr lang="en-US" sz="1600" b="1" dirty="0" err="1" smtClean="0">
                <a:solidFill>
                  <a:srgbClr val="E46C0A"/>
                </a:solidFill>
              </a:rPr>
              <a:t>E</a:t>
            </a:r>
            <a:r>
              <a:rPr lang="en-US" sz="1600" b="1" baseline="-25000" dirty="0" err="1" smtClean="0">
                <a:solidFill>
                  <a:srgbClr val="E46C0A"/>
                </a:solidFill>
              </a:rPr>
              <a:t>p</a:t>
            </a:r>
            <a:r>
              <a:rPr lang="en-US" sz="1600" b="1" baseline="-25000" dirty="0" smtClean="0">
                <a:solidFill>
                  <a:srgbClr val="E46C0A"/>
                </a:solidFill>
              </a:rPr>
              <a:t> </a:t>
            </a:r>
            <a:r>
              <a:rPr lang="en-US" sz="1600" b="1" dirty="0" smtClean="0">
                <a:solidFill>
                  <a:srgbClr val="E46C0A"/>
                </a:solidFill>
              </a:rPr>
              <a:t>= 14 </a:t>
            </a:r>
            <a:r>
              <a:rPr lang="en-US" sz="1600" b="1" dirty="0" err="1" smtClean="0">
                <a:solidFill>
                  <a:srgbClr val="E46C0A"/>
                </a:solidFill>
              </a:rPr>
              <a:t>TeV</a:t>
            </a:r>
            <a:r>
              <a:rPr lang="en-US" sz="1600" b="1" dirty="0" smtClean="0">
                <a:solidFill>
                  <a:srgbClr val="E46C0A"/>
                </a:solidFill>
              </a:rPr>
              <a:t> 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L=2ab</a:t>
            </a:r>
            <a:r>
              <a:rPr lang="en-US" sz="1600" b="1" baseline="30000" dirty="0">
                <a:solidFill>
                  <a:schemeClr val="accent6">
                    <a:lumMod val="75000"/>
                  </a:schemeClr>
                </a:solidFill>
              </a:rPr>
              <a:t>-1</a:t>
            </a:r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1600" b="1" dirty="0" smtClean="0">
                <a:solidFill>
                  <a:srgbClr val="E46C0A"/>
                </a:solidFill>
              </a:rPr>
              <a:t>  </a:t>
            </a:r>
            <a:r>
              <a:rPr lang="en-US" sz="1600" b="1" dirty="0" smtClean="0">
                <a:solidFill>
                  <a:srgbClr val="008000"/>
                </a:solidFill>
              </a:rPr>
              <a:t>FCC: </a:t>
            </a:r>
            <a:r>
              <a:rPr lang="en-US" sz="1600" b="1" dirty="0" err="1" smtClean="0">
                <a:solidFill>
                  <a:srgbClr val="008000"/>
                </a:solidFill>
              </a:rPr>
              <a:t>E</a:t>
            </a:r>
            <a:r>
              <a:rPr lang="en-US" sz="1600" b="1" baseline="-25000" dirty="0" err="1" smtClean="0">
                <a:solidFill>
                  <a:srgbClr val="008000"/>
                </a:solidFill>
              </a:rPr>
              <a:t>p</a:t>
            </a:r>
            <a:r>
              <a:rPr lang="en-US" sz="1600" b="1" baseline="-25000" dirty="0" smtClean="0">
                <a:solidFill>
                  <a:srgbClr val="008000"/>
                </a:solidFill>
              </a:rPr>
              <a:t> </a:t>
            </a:r>
            <a:r>
              <a:rPr lang="en-US" sz="1600" b="1" dirty="0" smtClean="0">
                <a:solidFill>
                  <a:srgbClr val="008000"/>
                </a:solidFill>
              </a:rPr>
              <a:t>= 50 </a:t>
            </a:r>
            <a:r>
              <a:rPr lang="en-US" sz="1600" b="1" dirty="0" err="1" smtClean="0">
                <a:solidFill>
                  <a:srgbClr val="008000"/>
                </a:solidFill>
              </a:rPr>
              <a:t>TeV</a:t>
            </a:r>
            <a:r>
              <a:rPr lang="en-US" sz="1600" b="1" dirty="0" smtClean="0">
                <a:solidFill>
                  <a:srgbClr val="008000"/>
                </a:solidFill>
              </a:rPr>
              <a:t> </a:t>
            </a:r>
            <a:r>
              <a:rPr lang="en-US" sz="1600" b="1" dirty="0">
                <a:solidFill>
                  <a:srgbClr val="008000"/>
                </a:solidFill>
              </a:rPr>
              <a:t>L=2ab</a:t>
            </a:r>
            <a:r>
              <a:rPr lang="en-US" sz="1600" b="1" baseline="30000" dirty="0">
                <a:solidFill>
                  <a:srgbClr val="008000"/>
                </a:solidFill>
              </a:rPr>
              <a:t>-1</a:t>
            </a:r>
            <a:r>
              <a:rPr lang="en-US" sz="1600" b="1" dirty="0">
                <a:solidFill>
                  <a:srgbClr val="008000"/>
                </a:solidFill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385" y="1061307"/>
            <a:ext cx="1007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δμ</a:t>
            </a:r>
            <a:r>
              <a:rPr lang="en-US" dirty="0" smtClean="0"/>
              <a:t>/μ [%]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32615" y="5378587"/>
            <a:ext cx="7981672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008000"/>
                </a:solidFill>
              </a:rPr>
              <a:t>Σ</a:t>
            </a:r>
            <a:r>
              <a:rPr lang="en-US" sz="2000" b="1" dirty="0" smtClean="0">
                <a:solidFill>
                  <a:srgbClr val="008000"/>
                </a:solidFill>
              </a:rPr>
              <a:t> </a:t>
            </a:r>
            <a:r>
              <a:rPr lang="en-US" sz="2000" b="1" dirty="0" err="1" smtClean="0">
                <a:solidFill>
                  <a:srgbClr val="008000"/>
                </a:solidFill>
              </a:rPr>
              <a:t>br</a:t>
            </a:r>
            <a:r>
              <a:rPr lang="en-US" sz="2000" b="1" baseline="-25000" dirty="0" err="1" smtClean="0">
                <a:solidFill>
                  <a:srgbClr val="008000"/>
                </a:solidFill>
              </a:rPr>
              <a:t>i</a:t>
            </a:r>
            <a:r>
              <a:rPr lang="en-US" sz="2000" b="1" dirty="0" smtClean="0">
                <a:solidFill>
                  <a:srgbClr val="008000"/>
                </a:solidFill>
              </a:rPr>
              <a:t>=0.99±0.01  </a:t>
            </a:r>
            <a:r>
              <a:rPr lang="en-US" dirty="0" smtClean="0">
                <a:solidFill>
                  <a:srgbClr val="008000"/>
                </a:solidFill>
              </a:rPr>
              <a:t>precise reconstruction of full width from 7 most frequent decays</a:t>
            </a:r>
          </a:p>
          <a:p>
            <a:r>
              <a:rPr lang="en-US" dirty="0" smtClean="0"/>
              <a:t>(2% at </a:t>
            </a:r>
            <a:r>
              <a:rPr lang="en-US" dirty="0" err="1" smtClean="0"/>
              <a:t>LHeC</a:t>
            </a:r>
            <a:r>
              <a:rPr lang="en-US" dirty="0" smtClean="0"/>
              <a:t>, and 1% at </a:t>
            </a:r>
            <a:r>
              <a:rPr lang="en-US" dirty="0" err="1" smtClean="0"/>
              <a:t>LHeC+LHC</a:t>
            </a:r>
            <a:r>
              <a:rPr lang="en-US" dirty="0" smtClean="0"/>
              <a:t>). Charged currents only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300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027051570"/>
              </p:ext>
            </p:extLst>
          </p:nvPr>
        </p:nvGraphicFramePr>
        <p:xfrm>
          <a:off x="623258" y="1373448"/>
          <a:ext cx="8147893" cy="3674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3258" y="269860"/>
            <a:ext cx="7969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800000"/>
                </a:solidFill>
              </a:rPr>
              <a:t>Transformation of the LHC into a High Precision Higgs Facility </a:t>
            </a:r>
            <a:endParaRPr lang="en-US" sz="2400" b="1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9806" y="5044530"/>
            <a:ext cx="26103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J. De Blas, M.+U. Klein, 16.4.2018</a:t>
            </a:r>
            <a:endParaRPr lang="en-US" sz="1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10431" y="153589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F7F7F"/>
                </a:solidFill>
              </a:rPr>
              <a:t>preliminary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4194" y="1067162"/>
            <a:ext cx="96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δκ</a:t>
            </a:r>
            <a:r>
              <a:rPr lang="en-US" dirty="0" smtClean="0"/>
              <a:t>/</a:t>
            </a:r>
            <a:r>
              <a:rPr lang="en-US" dirty="0" err="1" smtClean="0"/>
              <a:t>κ</a:t>
            </a:r>
            <a:r>
              <a:rPr lang="en-US" dirty="0" smtClean="0"/>
              <a:t> [%]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64194" y="5636865"/>
            <a:ext cx="83739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800000"/>
                </a:solidFill>
              </a:rPr>
              <a:t>The addition of </a:t>
            </a:r>
            <a:r>
              <a:rPr lang="en-US" b="1" dirty="0" err="1" smtClean="0">
                <a:solidFill>
                  <a:srgbClr val="800000"/>
                </a:solidFill>
              </a:rPr>
              <a:t>ep</a:t>
            </a:r>
            <a:r>
              <a:rPr lang="en-US" b="1" dirty="0" smtClean="0">
                <a:solidFill>
                  <a:srgbClr val="800000"/>
                </a:solidFill>
              </a:rPr>
              <a:t> to </a:t>
            </a:r>
            <a:r>
              <a:rPr lang="en-US" b="1" dirty="0" err="1" smtClean="0">
                <a:solidFill>
                  <a:srgbClr val="800000"/>
                </a:solidFill>
              </a:rPr>
              <a:t>pp</a:t>
            </a:r>
            <a:r>
              <a:rPr lang="en-US" b="1" dirty="0" smtClean="0">
                <a:solidFill>
                  <a:srgbClr val="800000"/>
                </a:solidFill>
              </a:rPr>
              <a:t> (</a:t>
            </a:r>
            <a:r>
              <a:rPr lang="en-US" b="1" dirty="0" err="1" smtClean="0">
                <a:solidFill>
                  <a:srgbClr val="800000"/>
                </a:solidFill>
              </a:rPr>
              <a:t>LHeC</a:t>
            </a:r>
            <a:r>
              <a:rPr lang="en-US" b="1" dirty="0" smtClean="0">
                <a:solidFill>
                  <a:srgbClr val="800000"/>
                </a:solidFill>
              </a:rPr>
              <a:t> to LHC (HL,HE) </a:t>
            </a:r>
            <a:r>
              <a:rPr lang="en-US" dirty="0" smtClean="0">
                <a:solidFill>
                  <a:srgbClr val="800000"/>
                </a:solidFill>
              </a:rPr>
              <a:t>and FCC-eh to FCC-</a:t>
            </a:r>
            <a:r>
              <a:rPr lang="en-US" dirty="0" err="1" smtClean="0">
                <a:solidFill>
                  <a:srgbClr val="800000"/>
                </a:solidFill>
              </a:rPr>
              <a:t>pp</a:t>
            </a:r>
            <a:r>
              <a:rPr lang="en-US" dirty="0" smtClean="0">
                <a:solidFill>
                  <a:srgbClr val="800000"/>
                </a:solidFill>
              </a:rPr>
              <a:t>) </a:t>
            </a:r>
            <a:r>
              <a:rPr lang="en-US" b="1" dirty="0" smtClean="0">
                <a:solidFill>
                  <a:srgbClr val="800000"/>
                </a:solidFill>
              </a:rPr>
              <a:t>transforms these</a:t>
            </a:r>
          </a:p>
          <a:p>
            <a:r>
              <a:rPr lang="en-US" b="1" dirty="0" smtClean="0">
                <a:solidFill>
                  <a:srgbClr val="800000"/>
                </a:solidFill>
              </a:rPr>
              <a:t>machines into precision Higgs facilities. Vital complementarity with </a:t>
            </a:r>
            <a:r>
              <a:rPr lang="en-US" b="1" dirty="0" err="1" smtClean="0">
                <a:solidFill>
                  <a:srgbClr val="800000"/>
                </a:solidFill>
              </a:rPr>
              <a:t>e</a:t>
            </a:r>
            <a:r>
              <a:rPr lang="en-US" b="1" baseline="30000" dirty="0" err="1" smtClean="0">
                <a:solidFill>
                  <a:srgbClr val="800000"/>
                </a:solidFill>
              </a:rPr>
              <a:t>+</a:t>
            </a:r>
            <a:r>
              <a:rPr lang="en-US" b="1" dirty="0" err="1" smtClean="0">
                <a:solidFill>
                  <a:srgbClr val="800000"/>
                </a:solidFill>
              </a:rPr>
              <a:t>e</a:t>
            </a:r>
            <a:r>
              <a:rPr lang="en-US" b="1" baseline="30000" dirty="0" smtClean="0">
                <a:solidFill>
                  <a:srgbClr val="800000"/>
                </a:solidFill>
              </a:rPr>
              <a:t>-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sz="1400" dirty="0" smtClean="0">
                <a:solidFill>
                  <a:srgbClr val="800000"/>
                </a:solidFill>
              </a:rPr>
              <a:t>(</a:t>
            </a:r>
            <a:r>
              <a:rPr lang="en-US" sz="1400" dirty="0" err="1" smtClean="0">
                <a:solidFill>
                  <a:srgbClr val="800000"/>
                </a:solidFill>
              </a:rPr>
              <a:t>JdB</a:t>
            </a:r>
            <a:r>
              <a:rPr lang="en-US" sz="1400" dirty="0" smtClean="0">
                <a:solidFill>
                  <a:srgbClr val="800000"/>
                </a:solidFill>
              </a:rPr>
              <a:t> Amsterdam)</a:t>
            </a:r>
          </a:p>
          <a:p>
            <a:r>
              <a:rPr lang="en-US" dirty="0" smtClean="0"/>
              <a:t>Note that the HL LHC prospects are being updated (HL/HE LHC Physics workshop).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534" y="886776"/>
            <a:ext cx="1790874" cy="1298239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623258" y="5300625"/>
            <a:ext cx="32412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008000"/>
                </a:solidFill>
              </a:rPr>
              <a:t>LHC: ATLAS prospects PUB Note 2014-016</a:t>
            </a:r>
            <a:endParaRPr lang="en-US" sz="1400" dirty="0">
              <a:solidFill>
                <a:srgbClr val="008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716534" y="5115959"/>
            <a:ext cx="19810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0090"/>
                </a:solidFill>
              </a:rPr>
              <a:t>ttH</a:t>
            </a:r>
            <a:r>
              <a:rPr lang="en-US" dirty="0" smtClean="0">
                <a:solidFill>
                  <a:srgbClr val="000090"/>
                </a:solidFill>
              </a:rPr>
              <a:t> at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to 15%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3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800176235"/>
              </p:ext>
            </p:extLst>
          </p:nvPr>
        </p:nvGraphicFramePr>
        <p:xfrm>
          <a:off x="683846" y="1349375"/>
          <a:ext cx="7773957" cy="366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45206" y="134257"/>
            <a:ext cx="69036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Comparison of </a:t>
            </a:r>
            <a:r>
              <a:rPr lang="en-US" sz="3200" dirty="0" err="1" smtClean="0">
                <a:solidFill>
                  <a:srgbClr val="000090"/>
                </a:solidFill>
              </a:rPr>
              <a:t>LHeC</a:t>
            </a:r>
            <a:r>
              <a:rPr lang="en-US" sz="3200" dirty="0" smtClean="0">
                <a:solidFill>
                  <a:srgbClr val="000090"/>
                </a:solidFill>
              </a:rPr>
              <a:t> and  CLIC Prospects</a:t>
            </a:r>
            <a:endParaRPr lang="en-US" sz="32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6437" y="951209"/>
            <a:ext cx="1049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δκ</a:t>
            </a:r>
            <a:r>
              <a:rPr lang="en-US" sz="2000" dirty="0" smtClean="0"/>
              <a:t>/</a:t>
            </a:r>
            <a:r>
              <a:rPr lang="en-US" sz="2000" dirty="0" err="1" smtClean="0"/>
              <a:t>κ</a:t>
            </a:r>
            <a:r>
              <a:rPr lang="en-US" sz="2000" dirty="0"/>
              <a:t> </a:t>
            </a:r>
            <a:r>
              <a:rPr lang="en-US" sz="2000" dirty="0" smtClean="0"/>
              <a:t>[%]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758901" y="4966340"/>
            <a:ext cx="1258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M+U Klein 3.4.18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3428" y="5428555"/>
            <a:ext cx="8643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r>
              <a:rPr lang="en-US" b="1" dirty="0" smtClean="0">
                <a:solidFill>
                  <a:srgbClr val="000090"/>
                </a:solidFill>
              </a:rPr>
              <a:t>: 60 </a:t>
            </a:r>
            <a:r>
              <a:rPr lang="en-US" b="1" dirty="0" err="1" smtClean="0">
                <a:solidFill>
                  <a:srgbClr val="000090"/>
                </a:solidFill>
              </a:rPr>
              <a:t>GeV</a:t>
            </a:r>
            <a:r>
              <a:rPr lang="en-US" b="1" dirty="0" smtClean="0">
                <a:solidFill>
                  <a:srgbClr val="000090"/>
                </a:solidFill>
              </a:rPr>
              <a:t> x 7 </a:t>
            </a:r>
            <a:r>
              <a:rPr lang="en-US" b="1" dirty="0" err="1" smtClean="0">
                <a:solidFill>
                  <a:srgbClr val="000090"/>
                </a:solidFill>
              </a:rPr>
              <a:t>TeV</a:t>
            </a:r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.   CLIC: 350 </a:t>
            </a:r>
            <a:r>
              <a:rPr lang="en-US" b="1" dirty="0" err="1" smtClean="0">
                <a:solidFill>
                  <a:schemeClr val="bg2">
                    <a:lumMod val="50000"/>
                  </a:schemeClr>
                </a:solidFill>
              </a:rPr>
              <a:t>GeV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dirty="0" smtClean="0"/>
              <a:t>[arXiv:1608.07538, “model dependent fit”, 0.5ab</a:t>
            </a:r>
            <a:r>
              <a:rPr lang="en-US" baseline="30000" dirty="0" smtClean="0"/>
              <a:t>-1</a:t>
            </a:r>
            <a:r>
              <a:rPr lang="en-US" dirty="0" smtClean="0"/>
              <a:t>]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16148" y="1911135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preliminary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2044" y="5996543"/>
            <a:ext cx="8657726" cy="646331"/>
          </a:xfrm>
          <a:prstGeom prst="rect">
            <a:avLst/>
          </a:prstGeom>
          <a:solidFill>
            <a:srgbClr val="000090">
              <a:alpha val="5000"/>
            </a:srgb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Ultimate: Combine </a:t>
            </a:r>
            <a:r>
              <a:rPr lang="en-US" dirty="0" err="1" smtClean="0"/>
              <a:t>pp-ee-ee</a:t>
            </a:r>
            <a:r>
              <a:rPr lang="en-US" dirty="0" smtClean="0"/>
              <a:t> to test the Higgs Sector as stringent as possible, SM, HH, BSM</a:t>
            </a:r>
          </a:p>
          <a:p>
            <a:r>
              <a:rPr lang="en-US" dirty="0" smtClean="0"/>
              <a:t>Note: Demanding level of precision, width from Z recoil, rare channels in </a:t>
            </a:r>
            <a:r>
              <a:rPr lang="en-US" dirty="0" err="1" smtClean="0"/>
              <a:t>pp</a:t>
            </a:r>
            <a:r>
              <a:rPr lang="en-US" dirty="0" smtClean="0"/>
              <a:t>, low cost </a:t>
            </a:r>
            <a:r>
              <a:rPr lang="en-US" dirty="0" err="1" smtClean="0"/>
              <a:t>ep</a:t>
            </a:r>
            <a:r>
              <a:rPr lang="en-US" dirty="0" smtClean="0"/>
              <a:t>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84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314"/>
            <a:ext cx="7772400" cy="76235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Comparison of </a:t>
            </a:r>
            <a:r>
              <a:rPr lang="en-US" sz="3200" dirty="0" err="1" smtClean="0"/>
              <a:t>κ</a:t>
            </a:r>
            <a:r>
              <a:rPr lang="en-US" sz="3200" dirty="0" smtClean="0"/>
              <a:t> Results with CLIC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02444"/>
            <a:ext cx="8805582" cy="6628556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2571750" y="6423223"/>
            <a:ext cx="57424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Jorge de Blas, FCC Amsterdam 4/18 +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Uta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 Klein,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LHeC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/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FCCeh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/PERLE WS 28.6.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0570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314"/>
            <a:ext cx="7772400" cy="76235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shanghai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73025"/>
            <a:ext cx="9017000" cy="6703773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26662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667" y="58621"/>
            <a:ext cx="7983197" cy="823221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New Physics through High Precision (LHC: </a:t>
            </a:r>
            <a:r>
              <a:rPr lang="en-US" sz="3200" b="1" dirty="0" err="1" smtClean="0">
                <a:solidFill>
                  <a:srgbClr val="000090"/>
                </a:solidFill>
              </a:rPr>
              <a:t>ep</a:t>
            </a:r>
            <a:r>
              <a:rPr lang="en-US" sz="3200" b="1" dirty="0" smtClean="0">
                <a:solidFill>
                  <a:srgbClr val="000090"/>
                </a:solidFill>
              </a:rPr>
              <a:t>&amp; </a:t>
            </a:r>
            <a:r>
              <a:rPr lang="en-US" sz="3200" b="1" dirty="0" err="1" smtClean="0">
                <a:solidFill>
                  <a:srgbClr val="000090"/>
                </a:solidFill>
              </a:rPr>
              <a:t>pp</a:t>
            </a:r>
            <a:r>
              <a:rPr lang="en-US" sz="3200" b="1" dirty="0" smtClean="0">
                <a:solidFill>
                  <a:srgbClr val="000090"/>
                </a:solidFill>
              </a:rPr>
              <a:t>)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5667" y="740732"/>
            <a:ext cx="367826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Masses:</a:t>
            </a:r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Charm</a:t>
            </a:r>
            <a:r>
              <a:rPr lang="en-US" dirty="0" smtClean="0"/>
              <a:t> HERA 40 MeV </a:t>
            </a:r>
            <a:r>
              <a:rPr lang="en-US" dirty="0" err="1" smtClean="0"/>
              <a:t>LHeC</a:t>
            </a:r>
            <a:r>
              <a:rPr lang="en-US" dirty="0" smtClean="0"/>
              <a:t> 3 MeV</a:t>
            </a:r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W</a:t>
            </a:r>
            <a:r>
              <a:rPr lang="en-US" dirty="0" smtClean="0"/>
              <a:t> LHC 19</a:t>
            </a:r>
            <a:r>
              <a:rPr lang="en-US" sz="14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10 MeV </a:t>
            </a:r>
            <a:r>
              <a:rPr lang="en-US" dirty="0" err="1" smtClean="0">
                <a:sym typeface="Wingdings"/>
              </a:rPr>
              <a:t>LHeC</a:t>
            </a:r>
            <a:r>
              <a:rPr lang="en-US" dirty="0" smtClean="0">
                <a:sym typeface="Wingdings"/>
              </a:rPr>
              <a:t> 15 MeV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and prediction to ±2.8 MeV for </a:t>
            </a:r>
            <a:r>
              <a:rPr lang="en-US" dirty="0" err="1" smtClean="0">
                <a:sym typeface="Wingdings"/>
              </a:rPr>
              <a:t>pp</a:t>
            </a:r>
            <a:endParaRPr lang="en-US" dirty="0" smtClean="0">
              <a:sym typeface="Wingdings"/>
            </a:endParaRPr>
          </a:p>
          <a:p>
            <a:r>
              <a:rPr lang="en-US" b="1" dirty="0" smtClean="0">
                <a:solidFill>
                  <a:srgbClr val="000090"/>
                </a:solidFill>
                <a:sym typeface="Wingdings"/>
              </a:rPr>
              <a:t>Top</a:t>
            </a:r>
            <a:r>
              <a:rPr lang="en-US" dirty="0" smtClean="0">
                <a:sym typeface="Wingdings"/>
              </a:rPr>
              <a:t>: to be studied</a:t>
            </a:r>
          </a:p>
          <a:p>
            <a:r>
              <a:rPr lang="en-US" b="1" dirty="0" smtClean="0">
                <a:solidFill>
                  <a:srgbClr val="000090"/>
                </a:solidFill>
                <a:sym typeface="Wingdings"/>
              </a:rPr>
              <a:t>Proton</a:t>
            </a:r>
            <a:r>
              <a:rPr lang="en-US" dirty="0" smtClean="0">
                <a:sym typeface="Wingdings"/>
              </a:rPr>
              <a:t>: gluon we are made of</a:t>
            </a:r>
            <a:r>
              <a:rPr lang="mr-IN" dirty="0" smtClean="0">
                <a:sym typeface="Wingdings"/>
              </a:rPr>
              <a:t>…</a:t>
            </a:r>
            <a:endParaRPr lang="en-US" dirty="0" smtClean="0">
              <a:sym typeface="Wingdings"/>
            </a:endParaRPr>
          </a:p>
          <a:p>
            <a:r>
              <a:rPr lang="en-US" b="1" dirty="0" smtClean="0">
                <a:solidFill>
                  <a:srgbClr val="000090"/>
                </a:solidFill>
                <a:sym typeface="Wingdings"/>
              </a:rPr>
              <a:t>Higgs</a:t>
            </a:r>
            <a:r>
              <a:rPr lang="en-US" dirty="0" smtClean="0">
                <a:sym typeface="Wingdings"/>
              </a:rPr>
              <a:t>: Cross section to 0.3%: Mass</a:t>
            </a:r>
          </a:p>
          <a:p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   dependent. </a:t>
            </a:r>
            <a:r>
              <a:rPr lang="en-US" sz="1400" dirty="0" smtClean="0">
                <a:sym typeface="Wingdings"/>
              </a:rPr>
              <a:t>OB, MK 1305.2090</a:t>
            </a:r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Neutrinos: </a:t>
            </a:r>
            <a:r>
              <a:rPr lang="en-US" b="1" dirty="0">
                <a:solidFill>
                  <a:srgbClr val="000090"/>
                </a:solidFill>
                <a:sym typeface="Wingdings"/>
              </a:rPr>
              <a:t>H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eavy “sterile” Neutrinos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57" y="3429002"/>
            <a:ext cx="4116211" cy="2878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00" y="6424764"/>
            <a:ext cx="2781300" cy="20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667" y="6183675"/>
            <a:ext cx="32111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Antusch</a:t>
            </a:r>
            <a:r>
              <a:rPr lang="en-US" sz="1200" dirty="0" smtClean="0"/>
              <a:t>, </a:t>
            </a:r>
            <a:r>
              <a:rPr lang="en-US" sz="1200" dirty="0" err="1" smtClean="0"/>
              <a:t>Cazzato</a:t>
            </a:r>
            <a:r>
              <a:rPr lang="en-US" sz="1200" dirty="0" smtClean="0"/>
              <a:t>, Fischer </a:t>
            </a:r>
            <a:r>
              <a:rPr lang="mr-IN" sz="1200" dirty="0" smtClean="0"/>
              <a:t>–</a:t>
            </a:r>
            <a:r>
              <a:rPr lang="en-US" sz="1200" dirty="0" smtClean="0"/>
              <a:t> work still in progress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5362222" y="881842"/>
            <a:ext cx="308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CKM, electroweak, </a:t>
            </a:r>
            <a:r>
              <a:rPr lang="en-US" b="1" dirty="0" err="1" smtClean="0">
                <a:solidFill>
                  <a:srgbClr val="FF0000"/>
                </a:solidFill>
              </a:rPr>
              <a:t>alpha_s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mr-IN" b="1" dirty="0" smtClean="0">
                <a:solidFill>
                  <a:srgbClr val="FF0000"/>
                </a:solidFill>
              </a:rPr>
              <a:t>…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07001" y="1284113"/>
            <a:ext cx="3708492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V</a:t>
            </a:r>
            <a:r>
              <a:rPr lang="en-US" b="1" baseline="-25000" dirty="0" err="1" smtClean="0">
                <a:solidFill>
                  <a:srgbClr val="000090"/>
                </a:solidFill>
              </a:rPr>
              <a:t>tb</a:t>
            </a:r>
            <a:r>
              <a:rPr lang="en-US" dirty="0" smtClean="0"/>
              <a:t>: to 0.01</a:t>
            </a:r>
          </a:p>
          <a:p>
            <a:r>
              <a:rPr lang="en-US" b="1" dirty="0" err="1" smtClean="0">
                <a:solidFill>
                  <a:srgbClr val="000090"/>
                </a:solidFill>
              </a:rPr>
              <a:t>V</a:t>
            </a:r>
            <a:r>
              <a:rPr lang="en-US" b="1" baseline="-25000" dirty="0" err="1" smtClean="0">
                <a:solidFill>
                  <a:srgbClr val="000090"/>
                </a:solidFill>
              </a:rPr>
              <a:t>cs</a:t>
            </a:r>
            <a:r>
              <a:rPr lang="en-US" dirty="0" smtClean="0"/>
              <a:t>: to 0.02 [</a:t>
            </a:r>
            <a:r>
              <a:rPr lang="en-US" dirty="0" err="1" smtClean="0"/>
              <a:t>LHC+LHeC</a:t>
            </a:r>
            <a:r>
              <a:rPr lang="en-US" dirty="0" smtClean="0"/>
              <a:t>,</a:t>
            </a:r>
            <a:r>
              <a:rPr lang="en-US" sz="1400" dirty="0" smtClean="0"/>
              <a:t> like ATLAS+HERA</a:t>
            </a:r>
            <a:r>
              <a:rPr lang="en-US" dirty="0" smtClean="0"/>
              <a:t>]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α</a:t>
            </a:r>
            <a:r>
              <a:rPr lang="en-US" b="1" baseline="-25000" dirty="0" smtClean="0">
                <a:solidFill>
                  <a:srgbClr val="000090"/>
                </a:solidFill>
              </a:rPr>
              <a:t>s</a:t>
            </a:r>
            <a:r>
              <a:rPr lang="en-US" dirty="0" smtClean="0"/>
              <a:t> to 0.2% [0.1% with HERA] </a:t>
            </a:r>
            <a:r>
              <a:rPr lang="mr-IN" dirty="0" smtClean="0"/>
              <a:t>–</a:t>
            </a:r>
            <a:r>
              <a:rPr lang="en-US" dirty="0" smtClean="0"/>
              <a:t> GUT?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sin</a:t>
            </a:r>
            <a:r>
              <a:rPr lang="en-US" b="1" baseline="30000" dirty="0" smtClean="0">
                <a:solidFill>
                  <a:srgbClr val="000090"/>
                </a:solidFill>
              </a:rPr>
              <a:t>2</a:t>
            </a:r>
            <a:r>
              <a:rPr lang="en-US" b="1" dirty="0" smtClean="0">
                <a:solidFill>
                  <a:srgbClr val="000090"/>
                </a:solidFill>
              </a:rPr>
              <a:t>θ</a:t>
            </a:r>
            <a:r>
              <a:rPr lang="en-US" b="1" baseline="-25000" dirty="0" smtClean="0">
                <a:solidFill>
                  <a:srgbClr val="000090"/>
                </a:solidFill>
              </a:rPr>
              <a:t>W</a:t>
            </a:r>
            <a:r>
              <a:rPr lang="en-US" b="1" dirty="0" smtClean="0">
                <a:solidFill>
                  <a:srgbClr val="000090"/>
                </a:solidFill>
              </a:rPr>
              <a:t> (μ)</a:t>
            </a:r>
          </a:p>
          <a:p>
            <a:r>
              <a:rPr lang="en-US" dirty="0" smtClean="0"/>
              <a:t>LHC: better than LEP with </a:t>
            </a:r>
            <a:r>
              <a:rPr lang="en-US" dirty="0" err="1" smtClean="0"/>
              <a:t>LHeC</a:t>
            </a:r>
            <a:r>
              <a:rPr lang="en-US" dirty="0" smtClean="0"/>
              <a:t> PDFs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: scale dependence from </a:t>
            </a:r>
          </a:p>
          <a:p>
            <a:r>
              <a:rPr lang="en-US" dirty="0" smtClean="0"/>
              <a:t>0.4 </a:t>
            </a:r>
            <a:r>
              <a:rPr lang="en-US" dirty="0" err="1" smtClean="0"/>
              <a:t>GeV</a:t>
            </a:r>
            <a:r>
              <a:rPr lang="en-US" dirty="0" smtClean="0"/>
              <a:t> (PERLE) to 1 </a:t>
            </a:r>
            <a:r>
              <a:rPr lang="en-US" dirty="0" err="1" smtClean="0"/>
              <a:t>TeV</a:t>
            </a:r>
            <a:r>
              <a:rPr lang="en-US" dirty="0" smtClean="0"/>
              <a:t> (</a:t>
            </a:r>
            <a:r>
              <a:rPr lang="en-US" dirty="0" err="1" smtClean="0"/>
              <a:t>LHeC</a:t>
            </a:r>
            <a:r>
              <a:rPr lang="en-US" dirty="0" smtClean="0"/>
              <a:t>)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NC couplings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332" y="4205113"/>
            <a:ext cx="3394473" cy="23971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78670" y="6519334"/>
            <a:ext cx="37240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/>
              <a:t>Britzger</a:t>
            </a:r>
            <a:r>
              <a:rPr lang="en-US" sz="1200" dirty="0" smtClean="0"/>
              <a:t>, MK, </a:t>
            </a:r>
            <a:r>
              <a:rPr lang="en-US" sz="1200" dirty="0" err="1" smtClean="0"/>
              <a:t>Spiessberger</a:t>
            </a:r>
            <a:r>
              <a:rPr lang="en-US" sz="1200" dirty="0" smtClean="0"/>
              <a:t>, Zhang </a:t>
            </a:r>
            <a:r>
              <a:rPr lang="mr-IN" sz="1200" dirty="0" smtClean="0"/>
              <a:t>–</a:t>
            </a:r>
            <a:r>
              <a:rPr lang="en-US" sz="1200" dirty="0" smtClean="0"/>
              <a:t> work still in progress</a:t>
            </a:r>
            <a:endParaRPr lang="en-US" sz="1200" dirty="0"/>
          </a:p>
        </p:txBody>
      </p:sp>
      <p:sp>
        <p:nvSpPr>
          <p:cNvPr id="11" name="Rectangle 10"/>
          <p:cNvSpPr/>
          <p:nvPr/>
        </p:nvSpPr>
        <p:spPr>
          <a:xfrm>
            <a:off x="4826000" y="4118214"/>
            <a:ext cx="914400" cy="21389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0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6773" y="86843"/>
            <a:ext cx="4695117" cy="823221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Beyond the Standard Model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4575" y="993624"/>
            <a:ext cx="3352075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Higgs into Dark Matter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Higgs into </a:t>
            </a:r>
            <a:r>
              <a:rPr lang="en-US" dirty="0" err="1" smtClean="0">
                <a:solidFill>
                  <a:srgbClr val="000090"/>
                </a:solidFill>
              </a:rPr>
              <a:t>Neutralinos</a:t>
            </a:r>
            <a:r>
              <a:rPr lang="en-US" dirty="0" smtClean="0">
                <a:solidFill>
                  <a:srgbClr val="000090"/>
                </a:solidFill>
              </a:rPr>
              <a:t> (RPV SUSY)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Higgs into Scalars </a:t>
            </a:r>
            <a:r>
              <a:rPr lang="en-US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dirty="0" smtClean="0">
                <a:solidFill>
                  <a:srgbClr val="000090"/>
                </a:solidFill>
              </a:rPr>
              <a:t> 4b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H</a:t>
            </a:r>
            <a:r>
              <a:rPr lang="en-US" baseline="30000" dirty="0" smtClean="0">
                <a:solidFill>
                  <a:srgbClr val="000090"/>
                </a:solidFill>
              </a:rPr>
              <a:t>±± </a:t>
            </a:r>
            <a:r>
              <a:rPr lang="en-US" dirty="0" smtClean="0">
                <a:solidFill>
                  <a:srgbClr val="000090"/>
                </a:solidFill>
              </a:rPr>
              <a:t>in Vector Boson Scattering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</a:t>
            </a:r>
            <a:r>
              <a:rPr lang="en-US" baseline="30000" dirty="0" smtClean="0">
                <a:solidFill>
                  <a:srgbClr val="000090"/>
                </a:solidFill>
              </a:rPr>
              <a:t>±</a:t>
            </a:r>
            <a:r>
              <a:rPr lang="en-US" dirty="0" smtClean="0">
                <a:solidFill>
                  <a:srgbClr val="000090"/>
                </a:solidFill>
              </a:rPr>
              <a:t> in Vector Boson Scattering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</a:t>
            </a:r>
            <a:r>
              <a:rPr lang="en-US" baseline="30000" dirty="0" smtClean="0">
                <a:solidFill>
                  <a:srgbClr val="000090"/>
                </a:solidFill>
              </a:rPr>
              <a:t>+</a:t>
            </a:r>
            <a:r>
              <a:rPr lang="en-US" dirty="0" smtClean="0">
                <a:solidFill>
                  <a:srgbClr val="000090"/>
                </a:solidFill>
              </a:rPr>
              <a:t> in 2HDM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Triple Gauge Couplings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Top FCNC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Contact Interactions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Empower LHC Discoveries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273" y="5063851"/>
            <a:ext cx="5029553" cy="1357671"/>
          </a:xfrm>
          <a:prstGeom prst="rect">
            <a:avLst/>
          </a:prstGeom>
          <a:ln w="19050">
            <a:solidFill>
              <a:srgbClr val="00009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553340" y="4624424"/>
            <a:ext cx="14610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arXiv:1712.07135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411468" y="4663026"/>
            <a:ext cx="11418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D Curtin et al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6035" y="364065"/>
            <a:ext cx="4269913" cy="36717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58556" y="3960259"/>
            <a:ext cx="3278336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Higgsinos</a:t>
            </a:r>
            <a:r>
              <a:rPr lang="en-US" dirty="0" smtClean="0"/>
              <a:t>: mass degenerate</a:t>
            </a:r>
          </a:p>
          <a:p>
            <a:r>
              <a:rPr lang="en-US" dirty="0" smtClean="0"/>
              <a:t>Wino/</a:t>
            </a:r>
            <a:r>
              <a:rPr lang="en-US" dirty="0" err="1" smtClean="0"/>
              <a:t>bino</a:t>
            </a:r>
            <a:r>
              <a:rPr lang="en-US" dirty="0" smtClean="0"/>
              <a:t> compressed</a:t>
            </a:r>
          </a:p>
          <a:p>
            <a:r>
              <a:rPr lang="en-US" dirty="0" smtClean="0"/>
              <a:t>Prompt decays or long lifetimes</a:t>
            </a:r>
          </a:p>
          <a:p>
            <a:endParaRPr lang="en-US" dirty="0"/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SUSY </a:t>
            </a:r>
            <a:r>
              <a:rPr lang="en-US" dirty="0" err="1" smtClean="0">
                <a:sym typeface="Wingdings"/>
              </a:rPr>
              <a:t>ewk</a:t>
            </a:r>
            <a:r>
              <a:rPr lang="en-US" dirty="0" smtClean="0">
                <a:sym typeface="Wingdings"/>
              </a:rPr>
              <a:t> sector most </a:t>
            </a:r>
          </a:p>
          <a:p>
            <a:r>
              <a:rPr lang="en-US" dirty="0">
                <a:sym typeface="Wingdings"/>
              </a:rPr>
              <a:t>c</a:t>
            </a:r>
            <a:r>
              <a:rPr lang="en-US" dirty="0" smtClean="0">
                <a:sym typeface="Wingdings"/>
              </a:rPr>
              <a:t>hallenging for </a:t>
            </a:r>
            <a:r>
              <a:rPr lang="en-US" dirty="0" err="1" smtClean="0">
                <a:sym typeface="Wingdings"/>
              </a:rPr>
              <a:t>pp</a:t>
            </a:r>
            <a:r>
              <a:rPr lang="en-US" dirty="0" smtClean="0">
                <a:sym typeface="Wingdings"/>
              </a:rPr>
              <a:t> colliders</a:t>
            </a:r>
          </a:p>
          <a:p>
            <a:endParaRPr lang="en-US" dirty="0" smtClean="0">
              <a:sym typeface="Wingdings"/>
            </a:endParaRPr>
          </a:p>
          <a:p>
            <a:r>
              <a:rPr lang="en-US" sz="1400" dirty="0" err="1" smtClean="0">
                <a:solidFill>
                  <a:srgbClr val="000090"/>
                </a:solidFill>
                <a:sym typeface="Wingdings"/>
              </a:rPr>
              <a:t>cf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 U Klein + M </a:t>
            </a:r>
            <a:r>
              <a:rPr lang="en-US" sz="1400" dirty="0" err="1" smtClean="0">
                <a:solidFill>
                  <a:srgbClr val="000090"/>
                </a:solidFill>
                <a:sym typeface="Wingdings"/>
              </a:rPr>
              <a:t>Donofrio</a:t>
            </a:r>
            <a:r>
              <a:rPr lang="en-US" sz="1400" dirty="0" smtClean="0">
                <a:solidFill>
                  <a:srgbClr val="000090"/>
                </a:solidFill>
                <a:sym typeface="Wingdings"/>
              </a:rPr>
              <a:t> at Amsterdam FCC</a:t>
            </a:r>
            <a:endParaRPr lang="en-US" sz="1400" dirty="0" smtClean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519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9918"/>
            <a:ext cx="7772400" cy="680508"/>
          </a:xfrm>
        </p:spPr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0090"/>
                </a:solidFill>
              </a:rPr>
              <a:t>LHeC</a:t>
            </a:r>
            <a:r>
              <a:rPr lang="en-US" sz="3200" b="1" dirty="0" smtClean="0">
                <a:solidFill>
                  <a:srgbClr val="000090"/>
                </a:solidFill>
              </a:rPr>
              <a:t> as Electron</a:t>
            </a:r>
            <a:r>
              <a:rPr lang="en-US" sz="3200" b="1" dirty="0">
                <a:solidFill>
                  <a:srgbClr val="000090"/>
                </a:solidFill>
              </a:rPr>
              <a:t> </a:t>
            </a:r>
            <a:r>
              <a:rPr lang="en-US" sz="3200" b="1" dirty="0" smtClean="0">
                <a:solidFill>
                  <a:srgbClr val="000090"/>
                </a:solidFill>
              </a:rPr>
              <a:t>Ion Collider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337" y="5376690"/>
            <a:ext cx="5006499" cy="1477328"/>
          </a:xfrm>
          <a:prstGeom prst="rect">
            <a:avLst/>
          </a:prstGeom>
          <a:noFill/>
          <a:ln>
            <a:solidFill>
              <a:srgbClr val="D9C07A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Precision QCD study of </a:t>
            </a:r>
            <a:r>
              <a:rPr lang="en-US" dirty="0" err="1" smtClean="0">
                <a:solidFill>
                  <a:srgbClr val="000090"/>
                </a:solidFill>
              </a:rPr>
              <a:t>parton</a:t>
            </a:r>
            <a:r>
              <a:rPr lang="en-US" dirty="0" smtClean="0">
                <a:solidFill>
                  <a:srgbClr val="000090"/>
                </a:solidFill>
              </a:rPr>
              <a:t> dynamics in nuclei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Investigation of high density matter and QGP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DGLAP to BFKL </a:t>
            </a:r>
            <a:r>
              <a:rPr lang="mr-IN" dirty="0" smtClean="0">
                <a:solidFill>
                  <a:srgbClr val="000090"/>
                </a:solidFill>
              </a:rPr>
              <a:t>–</a:t>
            </a:r>
            <a:r>
              <a:rPr lang="en-US" dirty="0" smtClean="0">
                <a:solidFill>
                  <a:srgbClr val="000090"/>
                </a:solidFill>
              </a:rPr>
              <a:t> vital for LHC and </a:t>
            </a:r>
            <a:r>
              <a:rPr lang="en-US" dirty="0" err="1" smtClean="0">
                <a:solidFill>
                  <a:srgbClr val="000090"/>
                </a:solidFill>
              </a:rPr>
              <a:t>FCCpp</a:t>
            </a:r>
            <a:r>
              <a:rPr lang="en-US" dirty="0" smtClean="0">
                <a:solidFill>
                  <a:srgbClr val="000090"/>
                </a:solidFill>
              </a:rPr>
              <a:t> physics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Note Change of  Paradigm: </a:t>
            </a:r>
            <a:r>
              <a:rPr lang="en-US" dirty="0" err="1" smtClean="0">
                <a:solidFill>
                  <a:srgbClr val="000090"/>
                </a:solidFill>
              </a:rPr>
              <a:t>pPb</a:t>
            </a:r>
            <a:r>
              <a:rPr lang="en-US" dirty="0" smtClean="0">
                <a:solidFill>
                  <a:srgbClr val="000090"/>
                </a:solidFill>
              </a:rPr>
              <a:t> shows collective</a:t>
            </a:r>
          </a:p>
          <a:p>
            <a:r>
              <a:rPr lang="en-US" dirty="0" err="1">
                <a:solidFill>
                  <a:srgbClr val="000090"/>
                </a:solidFill>
              </a:rPr>
              <a:t>b</a:t>
            </a:r>
            <a:r>
              <a:rPr lang="en-US" dirty="0" err="1" smtClean="0">
                <a:solidFill>
                  <a:srgbClr val="000090"/>
                </a:solidFill>
              </a:rPr>
              <a:t>ehaviour</a:t>
            </a:r>
            <a:r>
              <a:rPr lang="en-US" dirty="0" smtClean="0">
                <a:solidFill>
                  <a:srgbClr val="000090"/>
                </a:solidFill>
              </a:rPr>
              <a:t>. Ridge </a:t>
            </a:r>
            <a:r>
              <a:rPr lang="mr-IN" dirty="0" smtClean="0">
                <a:solidFill>
                  <a:srgbClr val="000090"/>
                </a:solidFill>
              </a:rPr>
              <a:t>–</a:t>
            </a:r>
            <a:r>
              <a:rPr lang="en-US" dirty="0" smtClean="0">
                <a:solidFill>
                  <a:srgbClr val="000090"/>
                </a:solidFill>
              </a:rPr>
              <a:t> correlations.. </a:t>
            </a:r>
            <a:r>
              <a:rPr lang="en-US" b="1" dirty="0" smtClean="0">
                <a:solidFill>
                  <a:srgbClr val="000090"/>
                </a:solidFill>
              </a:rPr>
              <a:t>Discovery with </a:t>
            </a:r>
            <a:r>
              <a:rPr lang="en-US" b="1" dirty="0" err="1" smtClean="0">
                <a:solidFill>
                  <a:srgbClr val="000090"/>
                </a:solidFill>
              </a:rPr>
              <a:t>eA</a:t>
            </a:r>
            <a:endParaRPr lang="en-US" b="1" dirty="0">
              <a:solidFill>
                <a:srgbClr val="000090"/>
              </a:solidFill>
            </a:endParaRPr>
          </a:p>
        </p:txBody>
      </p:sp>
      <p:pic>
        <p:nvPicPr>
          <p:cNvPr id="8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4812" y="1075977"/>
            <a:ext cx="4231884" cy="4509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335366" y="1031501"/>
            <a:ext cx="3967753" cy="50475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Extension of kinematic range in </a:t>
            </a:r>
            <a:r>
              <a:rPr lang="en-US" b="1" dirty="0" err="1" smtClean="0">
                <a:solidFill>
                  <a:srgbClr val="000090"/>
                </a:solidFill>
              </a:rPr>
              <a:t>lA</a:t>
            </a:r>
            <a:endParaRPr lang="en-US" b="1" dirty="0" smtClean="0">
              <a:solidFill>
                <a:srgbClr val="000090"/>
              </a:solidFill>
            </a:endParaRPr>
          </a:p>
          <a:p>
            <a:r>
              <a:rPr lang="en-US" b="1" dirty="0">
                <a:solidFill>
                  <a:srgbClr val="000090"/>
                </a:solidFill>
              </a:rPr>
              <a:t>b</a:t>
            </a:r>
            <a:r>
              <a:rPr lang="en-US" b="1" dirty="0" smtClean="0">
                <a:solidFill>
                  <a:srgbClr val="000090"/>
                </a:solidFill>
              </a:rPr>
              <a:t>y 4-5 orders of magnitude will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change QCD view on nuclear </a:t>
            </a:r>
          </a:p>
          <a:p>
            <a:r>
              <a:rPr lang="en-US" b="1" dirty="0">
                <a:solidFill>
                  <a:srgbClr val="000090"/>
                </a:solidFill>
              </a:rPr>
              <a:t>s</a:t>
            </a:r>
            <a:r>
              <a:rPr lang="en-US" b="1" dirty="0" smtClean="0">
                <a:solidFill>
                  <a:srgbClr val="000090"/>
                </a:solidFill>
              </a:rPr>
              <a:t>tructure and </a:t>
            </a:r>
            <a:r>
              <a:rPr lang="en-US" b="1" dirty="0" err="1" smtClean="0">
                <a:solidFill>
                  <a:srgbClr val="000090"/>
                </a:solidFill>
              </a:rPr>
              <a:t>parton</a:t>
            </a:r>
            <a:r>
              <a:rPr lang="en-US" b="1" dirty="0" smtClean="0">
                <a:solidFill>
                  <a:srgbClr val="000090"/>
                </a:solidFill>
              </a:rPr>
              <a:t> dynamics </a:t>
            </a:r>
          </a:p>
          <a:p>
            <a:endParaRPr lang="en-US" dirty="0" smtClean="0"/>
          </a:p>
          <a:p>
            <a:r>
              <a:rPr lang="en-US" dirty="0"/>
              <a:t>M</a:t>
            </a:r>
            <a:r>
              <a:rPr lang="en-US" dirty="0" smtClean="0"/>
              <a:t>ay lead to genuine surprises…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No saturation of </a:t>
            </a:r>
            <a:r>
              <a:rPr lang="en-US" dirty="0" err="1" smtClean="0"/>
              <a:t>xg</a:t>
            </a:r>
            <a:r>
              <a:rPr lang="en-US" dirty="0" smtClean="0"/>
              <a:t> (x,Q</a:t>
            </a:r>
            <a:r>
              <a:rPr lang="en-US" baseline="30000" dirty="0" smtClean="0"/>
              <a:t>2</a:t>
            </a:r>
            <a:r>
              <a:rPr lang="en-US" dirty="0" smtClean="0"/>
              <a:t>) ?</a:t>
            </a:r>
          </a:p>
          <a:p>
            <a:r>
              <a:rPr lang="en-US" dirty="0" smtClean="0"/>
              <a:t>     [</a:t>
            </a:r>
            <a:r>
              <a:rPr lang="en-US" sz="1600" dirty="0" smtClean="0"/>
              <a:t>discover saturation in </a:t>
            </a:r>
            <a:r>
              <a:rPr lang="en-US" sz="1600" dirty="0" err="1" smtClean="0"/>
              <a:t>ep</a:t>
            </a:r>
            <a:endParaRPr lang="en-US" sz="1600" dirty="0"/>
          </a:p>
          <a:p>
            <a:r>
              <a:rPr lang="en-US" sz="1600" dirty="0" smtClean="0"/>
              <a:t>       THEN </a:t>
            </a:r>
            <a:r>
              <a:rPr lang="en-US" sz="1600" dirty="0" err="1" smtClean="0"/>
              <a:t>analyse</a:t>
            </a:r>
            <a:r>
              <a:rPr lang="en-US" sz="1600" dirty="0" smtClean="0"/>
              <a:t> </a:t>
            </a:r>
            <a:r>
              <a:rPr lang="en-US" sz="1600" dirty="0" err="1" smtClean="0"/>
              <a:t>eA</a:t>
            </a:r>
            <a:r>
              <a:rPr lang="en-US" sz="1600" dirty="0" smtClean="0"/>
              <a:t> </a:t>
            </a:r>
            <a:r>
              <a:rPr lang="mr-IN" sz="1600" dirty="0" smtClean="0"/>
              <a:t>–</a:t>
            </a:r>
            <a:r>
              <a:rPr lang="en-US" sz="1600" dirty="0" smtClean="0"/>
              <a:t>separate</a:t>
            </a:r>
          </a:p>
          <a:p>
            <a:r>
              <a:rPr lang="en-US" sz="1600" dirty="0" smtClean="0"/>
              <a:t>      nonlinear g from nuclear effects</a:t>
            </a:r>
            <a:r>
              <a:rPr lang="en-US" dirty="0" smtClean="0"/>
              <a:t>]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Small fraction of diffraction ?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Broken </a:t>
            </a:r>
            <a:r>
              <a:rPr lang="en-US" dirty="0" err="1" smtClean="0"/>
              <a:t>isospin</a:t>
            </a:r>
            <a:r>
              <a:rPr lang="en-US" dirty="0" smtClean="0"/>
              <a:t> invariance ?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Flavour</a:t>
            </a:r>
            <a:r>
              <a:rPr lang="en-US" dirty="0" smtClean="0"/>
              <a:t> dependent (anti)shadowing ?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Safely can expect </a:t>
            </a:r>
          </a:p>
          <a:p>
            <a:r>
              <a:rPr lang="en-US" dirty="0" smtClean="0"/>
              <a:t>nuclear PDFs like at HERA</a:t>
            </a:r>
          </a:p>
          <a:p>
            <a:r>
              <a:rPr lang="en-US" sz="1600" dirty="0" smtClean="0">
                <a:sym typeface="Wingdings"/>
              </a:rPr>
              <a:t>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/>
              <a:t>R(x,Q</a:t>
            </a:r>
            <a:r>
              <a:rPr lang="en-US" baseline="30000" dirty="0" smtClean="0"/>
              <a:t>2</a:t>
            </a:r>
            <a:r>
              <a:rPr lang="en-US" dirty="0" smtClean="0"/>
              <a:t>) </a:t>
            </a:r>
            <a:r>
              <a:rPr lang="en-US" dirty="0" err="1" smtClean="0"/>
              <a:t>flavour</a:t>
            </a:r>
            <a:r>
              <a:rPr lang="en-US" dirty="0" smtClean="0"/>
              <a:t> dependent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046748" y="6134094"/>
            <a:ext cx="19200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0090"/>
                </a:solidFill>
              </a:rPr>
              <a:t>L</a:t>
            </a:r>
            <a:r>
              <a:rPr lang="en-US" b="1" baseline="-25000" dirty="0" err="1" smtClean="0">
                <a:solidFill>
                  <a:srgbClr val="000090"/>
                </a:solidFill>
              </a:rPr>
              <a:t>eN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sz="1400" b="1" dirty="0">
                <a:solidFill>
                  <a:srgbClr val="000090"/>
                </a:solidFill>
              </a:rPr>
              <a:t>=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>
                <a:solidFill>
                  <a:srgbClr val="000090"/>
                </a:solidFill>
              </a:rPr>
              <a:t>6</a:t>
            </a:r>
            <a:r>
              <a:rPr lang="en-US" b="1" dirty="0" smtClean="0">
                <a:solidFill>
                  <a:srgbClr val="000090"/>
                </a:solidFill>
              </a:rPr>
              <a:t> 10</a:t>
            </a:r>
            <a:r>
              <a:rPr lang="en-US" b="1" baseline="30000" dirty="0" smtClean="0">
                <a:solidFill>
                  <a:srgbClr val="000090"/>
                </a:solidFill>
              </a:rPr>
              <a:t>32</a:t>
            </a:r>
            <a:r>
              <a:rPr lang="en-US" b="1" dirty="0" smtClean="0">
                <a:solidFill>
                  <a:srgbClr val="000090"/>
                </a:solidFill>
              </a:rPr>
              <a:t> cm</a:t>
            </a:r>
            <a:r>
              <a:rPr lang="en-US" b="1" baseline="30000" dirty="0" smtClean="0">
                <a:solidFill>
                  <a:srgbClr val="000090"/>
                </a:solidFill>
              </a:rPr>
              <a:t>-2 </a:t>
            </a:r>
            <a:r>
              <a:rPr lang="en-US" b="1" dirty="0" smtClean="0">
                <a:solidFill>
                  <a:srgbClr val="000090"/>
                </a:solidFill>
              </a:rPr>
              <a:t>s</a:t>
            </a:r>
            <a:r>
              <a:rPr lang="en-US" b="1" baseline="30000" dirty="0" smtClean="0">
                <a:solidFill>
                  <a:srgbClr val="000090"/>
                </a:solidFill>
              </a:rPr>
              <a:t>-1  </a:t>
            </a:r>
            <a:endParaRPr lang="en-US" b="1" dirty="0">
              <a:solidFill>
                <a:srgbClr val="000090"/>
              </a:solidFill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1226656" y="1327588"/>
            <a:ext cx="3232600" cy="2741757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4156200" y="1031501"/>
            <a:ext cx="84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FCC-he</a:t>
            </a:r>
            <a:endParaRPr lang="en-US" dirty="0">
              <a:solidFill>
                <a:srgbClr val="00800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3063245" y="2525059"/>
            <a:ext cx="2087641" cy="1755558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610253" y="4257167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  EIC 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342709" y="1947335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081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6963" y="639690"/>
            <a:ext cx="8889188" cy="6155533"/>
          </a:xfrm>
          <a:prstGeom prst="rect">
            <a:avLst/>
          </a:prstGeom>
          <a:solidFill>
            <a:srgbClr val="000090">
              <a:alpha val="2000"/>
            </a:srgbClr>
          </a:solidFill>
          <a:ln>
            <a:solidFill>
              <a:srgbClr val="D5C177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r>
              <a:rPr lang="en-US" dirty="0" smtClean="0"/>
              <a:t> = 10-60 </a:t>
            </a:r>
            <a:r>
              <a:rPr lang="en-US" dirty="0" err="1" smtClean="0"/>
              <a:t>GeV</a:t>
            </a:r>
            <a:r>
              <a:rPr lang="en-US" dirty="0" smtClean="0"/>
              <a:t>,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p</a:t>
            </a:r>
            <a:r>
              <a:rPr lang="en-US" dirty="0" smtClean="0"/>
              <a:t> =1-7  </a:t>
            </a:r>
            <a:r>
              <a:rPr lang="en-US" dirty="0" err="1" smtClean="0"/>
              <a:t>TeV</a:t>
            </a:r>
            <a:r>
              <a:rPr lang="en-US" dirty="0" smtClean="0"/>
              <a:t>: √s = 200 </a:t>
            </a:r>
            <a:r>
              <a:rPr lang="mr-IN" dirty="0" smtClean="0"/>
              <a:t>–</a:t>
            </a:r>
            <a:r>
              <a:rPr lang="en-US" dirty="0" smtClean="0"/>
              <a:t> 1300 </a:t>
            </a:r>
            <a:r>
              <a:rPr lang="en-US" dirty="0" err="1" smtClean="0"/>
              <a:t>GeV</a:t>
            </a:r>
            <a:r>
              <a:rPr lang="en-US" dirty="0" smtClean="0"/>
              <a:t>. </a:t>
            </a:r>
            <a:r>
              <a:rPr lang="en-US" b="1" dirty="0" smtClean="0">
                <a:solidFill>
                  <a:srgbClr val="000090"/>
                </a:solidFill>
              </a:rPr>
              <a:t>Kinematics</a:t>
            </a:r>
            <a:r>
              <a:rPr lang="en-US" dirty="0" smtClean="0"/>
              <a:t>: 0 &lt; Q</a:t>
            </a:r>
            <a:r>
              <a:rPr lang="en-US" baseline="30000" dirty="0" smtClean="0"/>
              <a:t>2 </a:t>
            </a:r>
            <a:r>
              <a:rPr lang="en-US" dirty="0" smtClean="0"/>
              <a:t>&lt; s, 1 &gt; x ≥ 10</a:t>
            </a:r>
            <a:r>
              <a:rPr lang="en-US" baseline="30000" dirty="0" smtClean="0"/>
              <a:t>-6  </a:t>
            </a:r>
            <a:r>
              <a:rPr lang="en-US" dirty="0" smtClean="0"/>
              <a:t>(DIS)</a:t>
            </a:r>
            <a:endParaRPr lang="en-US" baseline="30000" dirty="0" smtClean="0"/>
          </a:p>
          <a:p>
            <a:r>
              <a:rPr lang="en-US" dirty="0" smtClean="0"/>
              <a:t>Electron </a:t>
            </a:r>
            <a:r>
              <a:rPr lang="en-US" dirty="0" err="1" smtClean="0"/>
              <a:t>Polarisation</a:t>
            </a:r>
            <a:r>
              <a:rPr lang="en-US" dirty="0"/>
              <a:t> </a:t>
            </a:r>
            <a:r>
              <a:rPr lang="en-US" dirty="0" smtClean="0"/>
              <a:t>P=±80%. Positrons: significantly lower intensity, </a:t>
            </a:r>
            <a:r>
              <a:rPr lang="en-US" dirty="0" err="1" smtClean="0"/>
              <a:t>unpolarised</a:t>
            </a:r>
            <a:r>
              <a:rPr lang="en-US" dirty="0" smtClean="0"/>
              <a:t> </a:t>
            </a:r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Luminosity</a:t>
            </a:r>
            <a:r>
              <a:rPr lang="en-US" dirty="0" smtClean="0"/>
              <a:t>: O(10</a:t>
            </a:r>
            <a:r>
              <a:rPr lang="en-US" baseline="30000" dirty="0" smtClean="0"/>
              <a:t>34</a:t>
            </a:r>
            <a:r>
              <a:rPr lang="en-US" dirty="0" smtClean="0"/>
              <a:t>) 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.  integrated O(1) ab</a:t>
            </a:r>
            <a:r>
              <a:rPr lang="en-US" baseline="30000" dirty="0" smtClean="0"/>
              <a:t>-1 </a:t>
            </a:r>
            <a:r>
              <a:rPr lang="en-US" dirty="0" smtClean="0"/>
              <a:t>for HL </a:t>
            </a:r>
            <a:r>
              <a:rPr lang="en-US" dirty="0"/>
              <a:t>L</a:t>
            </a:r>
            <a:r>
              <a:rPr lang="en-US" dirty="0" smtClean="0"/>
              <a:t>HC and 2 ab</a:t>
            </a:r>
            <a:r>
              <a:rPr lang="en-US" baseline="30000" dirty="0" smtClean="0"/>
              <a:t>-1 </a:t>
            </a:r>
            <a:r>
              <a:rPr lang="en-US" dirty="0" smtClean="0"/>
              <a:t>for HE LHC/</a:t>
            </a:r>
            <a:r>
              <a:rPr lang="en-US" dirty="0" err="1" smtClean="0"/>
              <a:t>FCCeh</a:t>
            </a:r>
            <a:endParaRPr lang="en-US" dirty="0" smtClean="0"/>
          </a:p>
          <a:p>
            <a:r>
              <a:rPr lang="en-US" dirty="0" smtClean="0"/>
              <a:t>e-ions 6 10</a:t>
            </a:r>
            <a:r>
              <a:rPr lang="en-US" baseline="30000" dirty="0" smtClean="0"/>
              <a:t>32</a:t>
            </a:r>
            <a:r>
              <a:rPr lang="en-US" dirty="0" smtClean="0"/>
              <a:t> 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  </a:t>
            </a:r>
            <a:r>
              <a:rPr lang="en-US" dirty="0" smtClean="0"/>
              <a:t>O(10)fb</a:t>
            </a:r>
            <a:r>
              <a:rPr lang="en-US" baseline="30000" dirty="0" smtClean="0"/>
              <a:t>-1</a:t>
            </a:r>
            <a:r>
              <a:rPr lang="en-US" dirty="0" smtClean="0"/>
              <a:t> in </a:t>
            </a:r>
            <a:r>
              <a:rPr lang="en-US" dirty="0" err="1" smtClean="0"/>
              <a:t>ePb</a:t>
            </a:r>
            <a:r>
              <a:rPr lang="en-US" dirty="0" smtClean="0"/>
              <a:t> .   O(1)fb</a:t>
            </a:r>
            <a:r>
              <a:rPr lang="en-US" baseline="30000" dirty="0" smtClean="0"/>
              <a:t>-1</a:t>
            </a:r>
            <a:r>
              <a:rPr lang="en-US" dirty="0" smtClean="0"/>
              <a:t> for </a:t>
            </a:r>
            <a:r>
              <a:rPr lang="en-US" dirty="0" err="1" smtClean="0"/>
              <a:t>ep</a:t>
            </a:r>
            <a:r>
              <a:rPr lang="en-US" dirty="0" smtClean="0"/>
              <a:t> F</a:t>
            </a:r>
            <a:r>
              <a:rPr lang="en-US" baseline="-25000" dirty="0" smtClean="0"/>
              <a:t>L</a:t>
            </a:r>
            <a:r>
              <a:rPr lang="en-US" dirty="0" smtClean="0"/>
              <a:t> measurements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Physics</a:t>
            </a:r>
            <a:r>
              <a:rPr lang="en-US" dirty="0" smtClean="0"/>
              <a:t>: QCD: </a:t>
            </a:r>
            <a:r>
              <a:rPr lang="en-US" dirty="0" err="1" smtClean="0"/>
              <a:t>develop+break</a:t>
            </a:r>
            <a:r>
              <a:rPr lang="en-US" dirty="0" smtClean="0"/>
              <a:t>? The worlds best microscope.  BSM (H, top, </a:t>
            </a:r>
            <a:r>
              <a:rPr lang="en-US" dirty="0" err="1" smtClean="0"/>
              <a:t>ν</a:t>
            </a:r>
            <a:r>
              <a:rPr lang="en-US" dirty="0" smtClean="0"/>
              <a:t>, SUSY..)</a:t>
            </a:r>
          </a:p>
          <a:p>
            <a:r>
              <a:rPr lang="en-US" dirty="0" smtClean="0"/>
              <a:t>Transformations: Searches at LHC, LHC as Higgs Precision Facility, QCD of Nuclear Dynamics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The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has a deep, unique QCD, H and BSM precision and discovery physics </a:t>
            </a:r>
            <a:r>
              <a:rPr lang="en-US" dirty="0" err="1" smtClean="0">
                <a:solidFill>
                  <a:srgbClr val="000090"/>
                </a:solidFill>
              </a:rPr>
              <a:t>programme</a:t>
            </a:r>
            <a:r>
              <a:rPr lang="en-US" dirty="0" smtClean="0">
                <a:solidFill>
                  <a:srgbClr val="000090"/>
                </a:solidFill>
              </a:rPr>
              <a:t>.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Time</a:t>
            </a:r>
            <a:r>
              <a:rPr lang="en-US" dirty="0" smtClean="0"/>
              <a:t>: Determined by the Large Hadron Collider </a:t>
            </a:r>
            <a:r>
              <a:rPr lang="en-US" sz="1600" dirty="0" smtClean="0"/>
              <a:t>(HL LHC needs till ~2040 for 3 ab</a:t>
            </a:r>
            <a:r>
              <a:rPr lang="en-US" sz="1600" baseline="30000" dirty="0" smtClean="0"/>
              <a:t>-1 </a:t>
            </a:r>
            <a:r>
              <a:rPr lang="en-US" sz="1600" dirty="0" smtClean="0"/>
              <a:t>)</a:t>
            </a:r>
            <a:endParaRPr lang="en-US" sz="1600" baseline="30000" dirty="0" smtClean="0"/>
          </a:p>
          <a:p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dirty="0" err="1" smtClean="0"/>
              <a:t>LHeC</a:t>
            </a:r>
            <a:r>
              <a:rPr lang="en-US" dirty="0" smtClean="0"/>
              <a:t>: Detector Installation in 2 years, earliest in LS4 (2030/31). </a:t>
            </a:r>
          </a:p>
          <a:p>
            <a:r>
              <a:rPr lang="en-US" dirty="0"/>
              <a:t> </a:t>
            </a:r>
            <a:r>
              <a:rPr lang="en-US" dirty="0" smtClean="0"/>
              <a:t>          HE LHC: re-use ERL. In between HL-HE,  10 years time of ERL Physics (laser, </a:t>
            </a:r>
            <a:r>
              <a:rPr lang="en-US" dirty="0" err="1" smtClean="0"/>
              <a:t>γγ</a:t>
            </a:r>
            <a:r>
              <a:rPr lang="en-US" dirty="0" smtClean="0"/>
              <a:t>..)</a:t>
            </a:r>
          </a:p>
          <a:p>
            <a:r>
              <a:rPr lang="en-US" dirty="0"/>
              <a:t> </a:t>
            </a:r>
            <a:r>
              <a:rPr lang="en-US" dirty="0" smtClean="0"/>
              <a:t>          Very long term: FCC-eh  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Challenges</a:t>
            </a:r>
            <a:r>
              <a:rPr lang="en-US" smtClean="0"/>
              <a:t>: Demonstration </a:t>
            </a:r>
            <a:r>
              <a:rPr lang="en-US" dirty="0" smtClean="0"/>
              <a:t>of ERL Technology (high electron current, multi-turn)</a:t>
            </a:r>
          </a:p>
          <a:p>
            <a:r>
              <a:rPr lang="en-US" dirty="0" smtClean="0"/>
              <a:t>Design 3-beam IR for concurrent </a:t>
            </a:r>
            <a:r>
              <a:rPr lang="en-US" dirty="0" err="1" smtClean="0"/>
              <a:t>ep+pp</a:t>
            </a:r>
            <a:r>
              <a:rPr lang="en-US" dirty="0" smtClean="0"/>
              <a:t> operation, New Detector with Taggers - in 10 years.</a:t>
            </a:r>
          </a:p>
          <a:p>
            <a:endParaRPr lang="en-US" dirty="0"/>
          </a:p>
          <a:p>
            <a:r>
              <a:rPr lang="en-US" b="1" dirty="0" smtClean="0">
                <a:solidFill>
                  <a:srgbClr val="000090"/>
                </a:solidFill>
              </a:rPr>
              <a:t>The </a:t>
            </a:r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r>
              <a:rPr lang="en-US" b="1" dirty="0" smtClean="0">
                <a:solidFill>
                  <a:srgbClr val="000090"/>
                </a:solidFill>
              </a:rPr>
              <a:t> is a great opportunity to sustain deep inelastic physics within future HEP.</a:t>
            </a:r>
          </a:p>
          <a:p>
            <a:r>
              <a:rPr lang="en-US" sz="1600" dirty="0" smtClean="0"/>
              <a:t>The cost of an </a:t>
            </a:r>
            <a:r>
              <a:rPr lang="en-US" sz="1600" dirty="0" err="1" smtClean="0"/>
              <a:t>ep</a:t>
            </a:r>
            <a:r>
              <a:rPr lang="en-US" sz="1600" dirty="0" smtClean="0"/>
              <a:t> Higgs event is O(1/10) of that at any of the 4 </a:t>
            </a:r>
            <a:r>
              <a:rPr lang="en-US" sz="1600" dirty="0" err="1" smtClean="0"/>
              <a:t>e</a:t>
            </a:r>
            <a:r>
              <a:rPr lang="en-US" sz="1600" baseline="30000" dirty="0" err="1" smtClean="0"/>
              <a:t>+</a:t>
            </a:r>
            <a:r>
              <a:rPr lang="en-US" sz="1600" dirty="0" err="1" smtClean="0"/>
              <a:t>e</a:t>
            </a:r>
            <a:r>
              <a:rPr lang="en-US" sz="1600" baseline="30000" dirty="0" smtClean="0"/>
              <a:t>-</a:t>
            </a:r>
            <a:r>
              <a:rPr lang="en-US" sz="1600" dirty="0" smtClean="0"/>
              <a:t> machines under consideration  </a:t>
            </a:r>
            <a:endParaRPr lang="en-US" sz="1600" b="1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It can be done: the </a:t>
            </a:r>
            <a:r>
              <a:rPr lang="en-US" dirty="0" err="1" smtClean="0">
                <a:solidFill>
                  <a:srgbClr val="000090"/>
                </a:solidFill>
              </a:rPr>
              <a:t>Linac</a:t>
            </a:r>
            <a:r>
              <a:rPr lang="en-US" dirty="0" smtClean="0">
                <a:solidFill>
                  <a:srgbClr val="000090"/>
                </a:solidFill>
              </a:rPr>
              <a:t> is shorter than 2 miles and the time we have longer than HERA had.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b="1" dirty="0" smtClean="0">
                <a:solidFill>
                  <a:srgbClr val="000090"/>
                </a:solidFill>
              </a:rPr>
              <a:t>CERN and world HEP:</a:t>
            </a:r>
            <a:r>
              <a:rPr lang="en-US" dirty="0" smtClean="0"/>
              <a:t> </a:t>
            </a:r>
            <a:r>
              <a:rPr lang="en-US" dirty="0"/>
              <a:t>V</a:t>
            </a:r>
            <a:r>
              <a:rPr lang="en-US" dirty="0" smtClean="0"/>
              <a:t>ital to make the High Luminosity LHC </a:t>
            </a:r>
            <a:r>
              <a:rPr lang="en-US" dirty="0" err="1" smtClean="0"/>
              <a:t>programme</a:t>
            </a:r>
            <a:r>
              <a:rPr lang="en-US" dirty="0" smtClean="0"/>
              <a:t> a success.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436" y="33718"/>
            <a:ext cx="7772400" cy="567892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Large Hadron Electron Collider </a:t>
            </a:r>
            <a:r>
              <a:rPr lang="en-US" sz="3200" dirty="0" smtClean="0">
                <a:solidFill>
                  <a:srgbClr val="000090"/>
                </a:solidFill>
              </a:rPr>
              <a:t>on one page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668" y="1563435"/>
            <a:ext cx="963862" cy="5944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50980" y="6549001"/>
            <a:ext cx="16551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50000"/>
                  </a:schemeClr>
                </a:solidFill>
              </a:rPr>
              <a:t>Max Klein Kobe 17.4.18 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706878" y="3003176"/>
            <a:ext cx="11724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D5C177"/>
                </a:solidFill>
              </a:rPr>
              <a:t>1802.04317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42130" y="4058413"/>
            <a:ext cx="24176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5C177"/>
                </a:solidFill>
              </a:rPr>
              <a:t>http</a:t>
            </a:r>
            <a:r>
              <a:rPr lang="en-US" dirty="0">
                <a:solidFill>
                  <a:srgbClr val="D5C177"/>
                </a:solidFill>
              </a:rPr>
              <a:t>://</a:t>
            </a:r>
            <a:r>
              <a:rPr lang="en-US" dirty="0" err="1">
                <a:solidFill>
                  <a:srgbClr val="D5C177"/>
                </a:solidFill>
              </a:rPr>
              <a:t>lhec.web.cern.ch</a:t>
            </a:r>
            <a:endParaRPr lang="en-US" dirty="0">
              <a:solidFill>
                <a:srgbClr val="D5C17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963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436" y="283710"/>
            <a:ext cx="7772400" cy="962917"/>
          </a:xfrm>
        </p:spPr>
        <p:txBody>
          <a:bodyPr>
            <a:normAutofit fontScale="90000"/>
          </a:bodyPr>
          <a:lstStyle/>
          <a:p>
            <a:r>
              <a:rPr lang="en-US" sz="3100" dirty="0" smtClean="0">
                <a:solidFill>
                  <a:srgbClr val="FF0000"/>
                </a:solidFill>
              </a:rPr>
              <a:t>   Towards a strategy for European Particle Physics</a:t>
            </a:r>
            <a:r>
              <a:rPr lang="en-US" sz="2700" dirty="0" smtClean="0">
                <a:solidFill>
                  <a:srgbClr val="FF0000"/>
                </a:solidFill>
              </a:rPr>
              <a:t/>
            </a:r>
            <a:br>
              <a:rPr lang="en-US" sz="2700" dirty="0" smtClean="0">
                <a:solidFill>
                  <a:srgbClr val="FF0000"/>
                </a:solidFill>
              </a:rPr>
            </a:br>
            <a:r>
              <a:rPr lang="en-US" sz="2700" dirty="0" smtClean="0">
                <a:solidFill>
                  <a:srgbClr val="FF0000"/>
                </a:solidFill>
              </a:rPr>
              <a:t/>
            </a:r>
            <a:br>
              <a:rPr lang="en-US" sz="2700" dirty="0" smtClean="0">
                <a:solidFill>
                  <a:srgbClr val="FF0000"/>
                </a:solidFill>
              </a:rPr>
            </a:br>
            <a:r>
              <a:rPr lang="en-US" sz="2800" dirty="0" smtClean="0"/>
              <a:t>“Two Problems” of HEP</a:t>
            </a:r>
            <a:r>
              <a:rPr lang="en-US" sz="2800" b="1" dirty="0" smtClean="0">
                <a:solidFill>
                  <a:srgbClr val="000090"/>
                </a:solidFill>
              </a:rPr>
              <a:t/>
            </a:r>
            <a:br>
              <a:rPr lang="en-US" sz="2800" b="1" dirty="0" smtClean="0">
                <a:solidFill>
                  <a:srgbClr val="000090"/>
                </a:solidFill>
              </a:rPr>
            </a:b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33804" y="1403771"/>
            <a:ext cx="8554207" cy="1692771"/>
          </a:xfrm>
          <a:prstGeom prst="rect">
            <a:avLst/>
          </a:prstGeom>
          <a:solidFill>
            <a:schemeClr val="bg1">
              <a:lumMod val="50000"/>
              <a:alpha val="1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1980: Leon Lederman at ICHEP in Madison: </a:t>
            </a:r>
          </a:p>
          <a:p>
            <a:r>
              <a:rPr lang="en-US" sz="2000" b="1" dirty="0" smtClean="0"/>
              <a:t>“Shortage of Money and Overconfidence of Theorists” </a:t>
            </a:r>
            <a:r>
              <a:rPr lang="en-US" dirty="0" smtClean="0"/>
              <a:t>[SU(5)/SUSY ahead times..]</a:t>
            </a:r>
          </a:p>
          <a:p>
            <a:endParaRPr lang="en-US" sz="2400" dirty="0" smtClean="0"/>
          </a:p>
          <a:p>
            <a:r>
              <a:rPr lang="en-US" sz="2000" dirty="0" smtClean="0"/>
              <a:t>Today: </a:t>
            </a:r>
          </a:p>
          <a:p>
            <a:r>
              <a:rPr lang="en-US" sz="2000" b="1" dirty="0" smtClean="0"/>
              <a:t>Shortage of Money and Missing  Confidence of Theory </a:t>
            </a:r>
            <a:r>
              <a:rPr lang="en-US" dirty="0" smtClean="0"/>
              <a:t>[EFT/</a:t>
            </a:r>
            <a:r>
              <a:rPr lang="en-US" dirty="0"/>
              <a:t> </a:t>
            </a:r>
            <a:r>
              <a:rPr lang="en-US" dirty="0" smtClean="0"/>
              <a:t>SUSY passed times?] 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0091" y="4327349"/>
            <a:ext cx="2393804" cy="1477328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Time for high precision,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 energy,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high luminosity</a:t>
            </a:r>
          </a:p>
          <a:p>
            <a:r>
              <a:rPr lang="en-US" dirty="0">
                <a:solidFill>
                  <a:srgbClr val="FF0000"/>
                </a:solidFill>
              </a:rPr>
              <a:t>c</a:t>
            </a:r>
            <a:r>
              <a:rPr lang="en-US" dirty="0" smtClean="0">
                <a:solidFill>
                  <a:srgbClr val="FF0000"/>
                </a:solidFill>
              </a:rPr>
              <a:t>ollider experiments</a:t>
            </a:r>
          </a:p>
          <a:p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dirty="0" err="1" smtClean="0">
                <a:solidFill>
                  <a:srgbClr val="FF0000"/>
                </a:solidFill>
              </a:rPr>
              <a:t>e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pp</a:t>
            </a:r>
            <a:r>
              <a:rPr lang="en-US" dirty="0" smtClean="0">
                <a:solidFill>
                  <a:srgbClr val="FF0000"/>
                </a:solidFill>
              </a:rPr>
              <a:t> and </a:t>
            </a:r>
            <a:r>
              <a:rPr lang="en-US" dirty="0" err="1" smtClean="0">
                <a:solidFill>
                  <a:srgbClr val="FF0000"/>
                </a:solidFill>
              </a:rPr>
              <a:t>ep</a:t>
            </a:r>
            <a:r>
              <a:rPr lang="en-US" dirty="0" smtClean="0">
                <a:solidFill>
                  <a:srgbClr val="FF0000"/>
                </a:solidFill>
              </a:rPr>
              <a:t>: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789" y="4343594"/>
            <a:ext cx="3047182" cy="150577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006813" y="5893157"/>
            <a:ext cx="29167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7F7F7F"/>
                </a:solidFill>
              </a:rPr>
              <a:t>Guido </a:t>
            </a:r>
            <a:r>
              <a:rPr lang="en-US" sz="1600" dirty="0" err="1" smtClean="0">
                <a:solidFill>
                  <a:srgbClr val="7F7F7F"/>
                </a:solidFill>
              </a:rPr>
              <a:t>Altarelli</a:t>
            </a:r>
            <a:r>
              <a:rPr lang="en-US" sz="1600" dirty="0" smtClean="0">
                <a:solidFill>
                  <a:srgbClr val="7F7F7F"/>
                </a:solidFill>
              </a:rPr>
              <a:t>, DIS 2009, Madrid</a:t>
            </a:r>
            <a:endParaRPr lang="en-US" sz="1600" dirty="0">
              <a:solidFill>
                <a:srgbClr val="7F7F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4155" y="3334438"/>
            <a:ext cx="61927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Reminiscent of the situation as experienced 50 years ago:</a:t>
            </a:r>
          </a:p>
          <a:p>
            <a:r>
              <a:rPr lang="en-US" sz="2000" dirty="0" smtClean="0"/>
              <a:t>before the SM and </a:t>
            </a:r>
            <a:r>
              <a:rPr lang="en-US" sz="2000" b="1" dirty="0" smtClean="0"/>
              <a:t>discovery of </a:t>
            </a:r>
            <a:r>
              <a:rPr lang="en-US" sz="2000" b="1" dirty="0" err="1" smtClean="0"/>
              <a:t>partons</a:t>
            </a:r>
            <a:r>
              <a:rPr lang="en-US" sz="2000" b="1" dirty="0" smtClean="0"/>
              <a:t> in </a:t>
            </a:r>
            <a:r>
              <a:rPr lang="en-US" sz="2000" b="1" dirty="0" err="1" smtClean="0"/>
              <a:t>ep</a:t>
            </a:r>
            <a:r>
              <a:rPr lang="en-US" sz="2000" b="1" dirty="0" smtClean="0"/>
              <a:t> at Stanford</a:t>
            </a:r>
            <a:r>
              <a:rPr lang="en-US" sz="2000" dirty="0" smtClean="0"/>
              <a:t> 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20120" y="4123384"/>
            <a:ext cx="2557110" cy="2585323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 2014 CERN decided</a:t>
            </a:r>
          </a:p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o set up a new </a:t>
            </a:r>
            <a:r>
              <a:rPr lang="en-US" dirty="0" err="1" smtClean="0">
                <a:solidFill>
                  <a:srgbClr val="FF0000"/>
                </a:solidFill>
              </a:rPr>
              <a:t>LHeC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dirty="0" err="1">
                <a:solidFill>
                  <a:srgbClr val="FF0000"/>
                </a:solidFill>
              </a:rPr>
              <a:t>o</a:t>
            </a:r>
            <a:r>
              <a:rPr lang="en-US" dirty="0" err="1" smtClean="0">
                <a:solidFill>
                  <a:srgbClr val="FF0000"/>
                </a:solidFill>
              </a:rPr>
              <a:t>rganisation</a:t>
            </a:r>
            <a:r>
              <a:rPr lang="en-US" dirty="0" smtClean="0">
                <a:solidFill>
                  <a:srgbClr val="FF0000"/>
                </a:solidFill>
              </a:rPr>
              <a:t> and an IAC</a:t>
            </a:r>
          </a:p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o “assist building the </a:t>
            </a:r>
          </a:p>
          <a:p>
            <a:r>
              <a:rPr lang="en-US" dirty="0">
                <a:solidFill>
                  <a:srgbClr val="FF0000"/>
                </a:solidFill>
              </a:rPr>
              <a:t>i</a:t>
            </a:r>
            <a:r>
              <a:rPr lang="en-US" dirty="0" smtClean="0">
                <a:solidFill>
                  <a:srgbClr val="FF0000"/>
                </a:solidFill>
              </a:rPr>
              <a:t>nternational case  of an</a:t>
            </a:r>
          </a:p>
          <a:p>
            <a:r>
              <a:rPr lang="en-US" dirty="0" err="1">
                <a:solidFill>
                  <a:srgbClr val="FF0000"/>
                </a:solidFill>
              </a:rPr>
              <a:t>e</a:t>
            </a:r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/A collider” at CERN</a:t>
            </a:r>
          </a:p>
          <a:p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IAC: Two main tasks: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Update CDR + </a:t>
            </a:r>
            <a:r>
              <a:rPr lang="en-US" dirty="0" err="1" smtClean="0">
                <a:solidFill>
                  <a:srgbClr val="FF0000"/>
                </a:solidFill>
              </a:rPr>
              <a:t>Testfacility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26187" y="4904120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 rot="5400000">
            <a:off x="1152258" y="3958017"/>
            <a:ext cx="4107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sym typeface="Wingdings"/>
              </a:rPr>
              <a:t>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4963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815"/>
            <a:ext cx="7772400" cy="487186"/>
          </a:xfrm>
        </p:spPr>
        <p:txBody>
          <a:bodyPr>
            <a:normAutofit fontScale="90000"/>
          </a:bodyPr>
          <a:lstStyle/>
          <a:p>
            <a:r>
              <a:rPr lang="en-US" sz="3200" dirty="0" err="1" smtClean="0"/>
              <a:t>LHeC</a:t>
            </a:r>
            <a:r>
              <a:rPr lang="en-US" sz="3200" dirty="0" smtClean="0"/>
              <a:t> Prospects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85800" y="563845"/>
            <a:ext cx="8063288" cy="61863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The </a:t>
            </a:r>
            <a:r>
              <a:rPr lang="en-US" dirty="0" err="1" smtClean="0"/>
              <a:t>ep</a:t>
            </a:r>
            <a:r>
              <a:rPr lang="en-US" dirty="0" smtClean="0"/>
              <a:t> interaction does not disturb </a:t>
            </a:r>
            <a:r>
              <a:rPr lang="en-US" dirty="0" err="1" smtClean="0"/>
              <a:t>pp</a:t>
            </a:r>
            <a:r>
              <a:rPr lang="en-US" dirty="0" smtClean="0"/>
              <a:t>, i.e. the LHC may become a twin collider,</a:t>
            </a:r>
          </a:p>
          <a:p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ep</a:t>
            </a:r>
            <a:r>
              <a:rPr lang="en-US" dirty="0" smtClean="0"/>
              <a:t> and </a:t>
            </a:r>
            <a:r>
              <a:rPr lang="en-US" dirty="0" err="1" smtClean="0"/>
              <a:t>pp</a:t>
            </a:r>
            <a:r>
              <a:rPr lang="en-US" dirty="0" smtClean="0"/>
              <a:t> operate concurrently and no luminosity loss is planned for pp. This</a:t>
            </a:r>
          </a:p>
          <a:p>
            <a:r>
              <a:rPr lang="en-US" dirty="0"/>
              <a:t> </a:t>
            </a:r>
            <a:r>
              <a:rPr lang="en-US" dirty="0" smtClean="0"/>
              <a:t>  requires a </a:t>
            </a:r>
            <a:r>
              <a:rPr lang="en-US" dirty="0" err="1" smtClean="0"/>
              <a:t>premounted</a:t>
            </a:r>
            <a:r>
              <a:rPr lang="en-US" dirty="0" smtClean="0"/>
              <a:t> eh detector which may then be inserted in 2 years.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At LS4 (~2030) the heavy ion LHC operation ends and one may propose a </a:t>
            </a:r>
          </a:p>
          <a:p>
            <a:r>
              <a:rPr lang="en-US" dirty="0"/>
              <a:t> </a:t>
            </a:r>
            <a:r>
              <a:rPr lang="en-US" dirty="0" smtClean="0"/>
              <a:t>  different use of IP2 which currently houses ALICE.   </a:t>
            </a:r>
          </a:p>
          <a:p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The electron beam energy (&gt; 50 </a:t>
            </a:r>
            <a:r>
              <a:rPr lang="en-US" dirty="0" err="1" smtClean="0"/>
              <a:t>GeV</a:t>
            </a:r>
            <a:r>
              <a:rPr lang="en-US" dirty="0" smtClean="0"/>
              <a:t>) and luminosity (O(10</a:t>
            </a:r>
            <a:r>
              <a:rPr lang="en-US" baseline="30000" dirty="0" smtClean="0"/>
              <a:t>34</a:t>
            </a:r>
            <a:r>
              <a:rPr lang="en-US" dirty="0" smtClean="0"/>
              <a:t>) cm</a:t>
            </a:r>
            <a:r>
              <a:rPr lang="en-US" baseline="30000" dirty="0" smtClean="0"/>
              <a:t>-2 </a:t>
            </a:r>
            <a:r>
              <a:rPr lang="en-US" dirty="0" smtClean="0"/>
              <a:t>s</a:t>
            </a:r>
            <a:r>
              <a:rPr lang="en-US" baseline="30000" dirty="0" smtClean="0"/>
              <a:t>-1</a:t>
            </a:r>
            <a:r>
              <a:rPr lang="en-US" dirty="0" smtClean="0"/>
              <a:t>) goals are</a:t>
            </a:r>
          </a:p>
          <a:p>
            <a:r>
              <a:rPr lang="en-US" dirty="0"/>
              <a:t> </a:t>
            </a:r>
            <a:r>
              <a:rPr lang="en-US" dirty="0" smtClean="0"/>
              <a:t>   derived from Higgs, top and BSM physics, also DIS itself (F</a:t>
            </a:r>
            <a:r>
              <a:rPr lang="en-US" baseline="-25000" dirty="0" smtClean="0"/>
              <a:t>L</a:t>
            </a:r>
            <a:r>
              <a:rPr lang="en-US" dirty="0" smtClean="0"/>
              <a:t>, low x</a:t>
            </a:r>
            <a:r>
              <a:rPr lang="en-US" sz="1400" dirty="0" smtClean="0"/>
              <a:t>~</a:t>
            </a:r>
            <a:r>
              <a:rPr lang="en-US" dirty="0" smtClean="0"/>
              <a:t>1/s).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The cost of the O(1) </a:t>
            </a:r>
            <a:r>
              <a:rPr lang="en-US" dirty="0" err="1" smtClean="0"/>
              <a:t>TeV</a:t>
            </a:r>
            <a:r>
              <a:rPr lang="en-US" dirty="0" smtClean="0"/>
              <a:t> </a:t>
            </a:r>
            <a:r>
              <a:rPr lang="en-US" dirty="0" err="1" smtClean="0"/>
              <a:t>ep</a:t>
            </a:r>
            <a:r>
              <a:rPr lang="en-US" dirty="0" smtClean="0"/>
              <a:t> collider is a small fraction of any other big project</a:t>
            </a:r>
          </a:p>
          <a:p>
            <a:r>
              <a:rPr lang="en-US" dirty="0"/>
              <a:t> </a:t>
            </a:r>
            <a:r>
              <a:rPr lang="en-US" dirty="0" smtClean="0"/>
              <a:t>   currently under discussion. The LHC determines the time frame. This may extend</a:t>
            </a:r>
          </a:p>
          <a:p>
            <a:r>
              <a:rPr lang="en-US" dirty="0"/>
              <a:t> </a:t>
            </a:r>
            <a:r>
              <a:rPr lang="en-US" dirty="0" smtClean="0"/>
              <a:t>   considerably if CERN moves to HE LHC in the </a:t>
            </a:r>
            <a:r>
              <a:rPr lang="en-US" dirty="0" err="1" smtClean="0"/>
              <a:t>fourties</a:t>
            </a:r>
            <a:r>
              <a:rPr lang="en-US" dirty="0" smtClean="0"/>
              <a:t>. 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The ERL technology is being developed worldwide (Darmstadt, Cornell, Berlin,</a:t>
            </a:r>
          </a:p>
          <a:p>
            <a:r>
              <a:rPr lang="en-US" dirty="0"/>
              <a:t> </a:t>
            </a:r>
            <a:r>
              <a:rPr lang="en-US" dirty="0" smtClean="0"/>
              <a:t>   Novosibirsk, Jefferson Lab). PERLE would be a multi-turn 802 MHZ ERL technology</a:t>
            </a:r>
          </a:p>
          <a:p>
            <a:r>
              <a:rPr lang="en-US" dirty="0" smtClean="0"/>
              <a:t>    development and test facility which would timely accompany the </a:t>
            </a:r>
            <a:r>
              <a:rPr lang="en-US" dirty="0" err="1" smtClean="0"/>
              <a:t>LHeC</a:t>
            </a:r>
            <a:r>
              <a:rPr lang="en-US" dirty="0" smtClean="0"/>
              <a:t> progress.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We celebrate this year the 50</a:t>
            </a:r>
            <a:r>
              <a:rPr lang="en-US" baseline="30000" dirty="0" smtClean="0"/>
              <a:t>th</a:t>
            </a:r>
            <a:r>
              <a:rPr lang="en-US" dirty="0" smtClean="0"/>
              <a:t> anniversary of the discovery of quarks. This was</a:t>
            </a:r>
          </a:p>
          <a:p>
            <a:r>
              <a:rPr lang="en-US" dirty="0"/>
              <a:t> </a:t>
            </a:r>
            <a:r>
              <a:rPr lang="en-US" dirty="0" smtClean="0"/>
              <a:t>   not planned and achieved by a step in energy with a </a:t>
            </a:r>
            <a:r>
              <a:rPr lang="en-US" dirty="0" err="1" smtClean="0"/>
              <a:t>linac</a:t>
            </a:r>
            <a:r>
              <a:rPr lang="en-US" dirty="0" smtClean="0"/>
              <a:t> SHORTER than </a:t>
            </a:r>
            <a:r>
              <a:rPr lang="en-US" dirty="0" err="1" smtClean="0"/>
              <a:t>LHeC’s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-   There is a very long term future for eh as part of </a:t>
            </a:r>
            <a:r>
              <a:rPr lang="en-US" dirty="0" err="1" smtClean="0"/>
              <a:t>hh</a:t>
            </a:r>
            <a:r>
              <a:rPr lang="en-US" dirty="0" smtClean="0"/>
              <a:t> in the FCC vision</a:t>
            </a:r>
          </a:p>
        </p:txBody>
      </p:sp>
    </p:spTree>
    <p:extLst>
      <p:ext uri="{BB962C8B-B14F-4D97-AF65-F5344CB8AC3E}">
        <p14:creationId xmlns:p14="http://schemas.microsoft.com/office/powerpoint/2010/main" val="239066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stere4lh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41" y="1379216"/>
            <a:ext cx="3365499" cy="476489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7318" y="118603"/>
            <a:ext cx="799449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Most up-to-date </a:t>
            </a:r>
            <a:r>
              <a:rPr lang="en-US" sz="2400" dirty="0"/>
              <a:t>Information</a:t>
            </a:r>
            <a:r>
              <a:rPr lang="en-US" dirty="0" smtClean="0"/>
              <a:t>:       </a:t>
            </a:r>
            <a:r>
              <a:rPr lang="en-US" dirty="0">
                <a:hlinkClick r:id="rId3"/>
              </a:rPr>
              <a:t>https://indico.cern.ch/event/698368</a:t>
            </a:r>
            <a:r>
              <a:rPr lang="en-US" dirty="0" smtClean="0">
                <a:hlinkClick r:id="rId3"/>
              </a:rPr>
              <a:t>/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5" descr="orsay18fot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908" y="839973"/>
            <a:ext cx="5275378" cy="36565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99908" y="4642570"/>
            <a:ext cx="5275378" cy="203132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                 </a:t>
            </a:r>
            <a:r>
              <a:rPr lang="en-US" b="1" dirty="0" smtClean="0">
                <a:solidFill>
                  <a:srgbClr val="000090"/>
                </a:solidFill>
              </a:rPr>
              <a:t>           New and Updates on</a:t>
            </a:r>
          </a:p>
          <a:p>
            <a:r>
              <a:rPr lang="en-US" b="1" dirty="0" smtClean="0"/>
              <a:t>Physics: </a:t>
            </a:r>
            <a:r>
              <a:rPr lang="en-US" dirty="0" smtClean="0"/>
              <a:t>PDFs</a:t>
            </a:r>
            <a:r>
              <a:rPr lang="en-US" dirty="0" smtClean="0"/>
              <a:t>, QCD, H, t, BSM, </a:t>
            </a:r>
            <a:r>
              <a:rPr lang="en-US" dirty="0" err="1" smtClean="0"/>
              <a:t>eA</a:t>
            </a:r>
            <a:r>
              <a:rPr lang="en-US" dirty="0"/>
              <a:t> </a:t>
            </a:r>
            <a:r>
              <a:rPr lang="en-US" dirty="0" smtClean="0"/>
              <a:t>+  Relation eh-</a:t>
            </a:r>
            <a:r>
              <a:rPr lang="en-US" dirty="0" err="1" smtClean="0"/>
              <a:t>hh</a:t>
            </a:r>
            <a:r>
              <a:rPr lang="en-US" smtClean="0"/>
              <a:t>.</a:t>
            </a:r>
            <a:r>
              <a:rPr lang="en-US" smtClean="0"/>
              <a:t>.</a:t>
            </a:r>
            <a:endParaRPr lang="en-US" dirty="0" smtClean="0"/>
          </a:p>
          <a:p>
            <a:r>
              <a:rPr lang="en-US" b="1" dirty="0" smtClean="0"/>
              <a:t>Accelerator</a:t>
            </a:r>
            <a:r>
              <a:rPr lang="en-US" dirty="0" smtClean="0"/>
              <a:t>: IR, Optics, Lattice, Cost-Energy, CE.. </a:t>
            </a:r>
          </a:p>
          <a:p>
            <a:r>
              <a:rPr lang="en-US" b="1" dirty="0" smtClean="0"/>
              <a:t>Detector</a:t>
            </a:r>
            <a:r>
              <a:rPr lang="en-US" dirty="0" smtClean="0"/>
              <a:t>: the GPD and its </a:t>
            </a:r>
            <a:r>
              <a:rPr lang="en-US" dirty="0" err="1" smtClean="0"/>
              <a:t>fwd</a:t>
            </a:r>
            <a:r>
              <a:rPr lang="en-US" dirty="0" smtClean="0"/>
              <a:t> and </a:t>
            </a:r>
            <a:r>
              <a:rPr lang="en-US" dirty="0" err="1" smtClean="0"/>
              <a:t>bwd</a:t>
            </a:r>
            <a:r>
              <a:rPr lang="en-US" dirty="0" smtClean="0"/>
              <a:t> detectors</a:t>
            </a:r>
          </a:p>
          <a:p>
            <a:r>
              <a:rPr lang="en-US" b="1" dirty="0" smtClean="0"/>
              <a:t>PERLE</a:t>
            </a:r>
            <a:r>
              <a:rPr lang="en-US" dirty="0" smtClean="0"/>
              <a:t>: Source, Injector, Cavity, </a:t>
            </a:r>
            <a:r>
              <a:rPr lang="en-US" dirty="0" err="1" smtClean="0"/>
              <a:t>Cryomodule</a:t>
            </a:r>
            <a:r>
              <a:rPr lang="en-US" dirty="0" smtClean="0"/>
              <a:t>,.. Physics</a:t>
            </a:r>
          </a:p>
          <a:p>
            <a:r>
              <a:rPr lang="en-US" b="1" dirty="0" smtClean="0"/>
              <a:t>Project</a:t>
            </a:r>
            <a:r>
              <a:rPr lang="en-US" dirty="0" smtClean="0"/>
              <a:t> Development towards the ES2020:</a:t>
            </a:r>
          </a:p>
          <a:p>
            <a:r>
              <a:rPr lang="en-US" dirty="0" err="1" smtClean="0"/>
              <a:t>LHeC</a:t>
            </a:r>
            <a:r>
              <a:rPr lang="en-US" dirty="0" smtClean="0"/>
              <a:t> + </a:t>
            </a:r>
            <a:r>
              <a:rPr lang="en-US" dirty="0" err="1" smtClean="0"/>
              <a:t>FCCeh</a:t>
            </a:r>
            <a:r>
              <a:rPr lang="en-US" dirty="0" smtClean="0"/>
              <a:t>+ PERLE input 12/18. PERLE TDR in 2019.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48341" y="667216"/>
            <a:ext cx="34465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Workshop: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/</a:t>
            </a:r>
            <a:r>
              <a:rPr lang="en-US" dirty="0" err="1" smtClean="0">
                <a:solidFill>
                  <a:srgbClr val="000090"/>
                </a:solidFill>
              </a:rPr>
              <a:t>FCCeh</a:t>
            </a:r>
            <a:r>
              <a:rPr lang="en-US" dirty="0" smtClean="0">
                <a:solidFill>
                  <a:srgbClr val="000090"/>
                </a:solidFill>
              </a:rPr>
              <a:t> and PERLE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Last week at </a:t>
            </a:r>
            <a:r>
              <a:rPr lang="en-US" dirty="0" err="1" smtClean="0">
                <a:solidFill>
                  <a:srgbClr val="000090"/>
                </a:solidFill>
              </a:rPr>
              <a:t>Orsay</a:t>
            </a:r>
            <a:r>
              <a:rPr lang="en-US" dirty="0">
                <a:solidFill>
                  <a:srgbClr val="000090"/>
                </a:solidFill>
              </a:rPr>
              <a:t> </a:t>
            </a:r>
            <a:r>
              <a:rPr lang="en-US" dirty="0" smtClean="0">
                <a:solidFill>
                  <a:srgbClr val="000090"/>
                </a:solidFill>
              </a:rPr>
              <a:t>near Paris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2467" y="6307862"/>
            <a:ext cx="24176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lhec.web.cern.ch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280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25" y="224556"/>
            <a:ext cx="5016500" cy="652536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5889625" y="1430724"/>
            <a:ext cx="3005951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sym typeface="Wingdings"/>
              </a:rPr>
              <a:t> “</a:t>
            </a:r>
            <a:r>
              <a:rPr lang="en-US" dirty="0" smtClean="0">
                <a:solidFill>
                  <a:srgbClr val="000090"/>
                </a:solidFill>
              </a:rPr>
              <a:t>Implementation Plan” or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“Expression of Interest” </a:t>
            </a:r>
            <a:r>
              <a:rPr lang="mr-IN" dirty="0" smtClean="0">
                <a:solidFill>
                  <a:srgbClr val="000090"/>
                </a:solidFill>
              </a:rPr>
              <a:t>…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</a:p>
          <a:p>
            <a:r>
              <a:rPr lang="en-US" dirty="0">
                <a:solidFill>
                  <a:srgbClr val="000090"/>
                </a:solidFill>
              </a:rPr>
              <a:t>w</a:t>
            </a:r>
            <a:r>
              <a:rPr lang="en-US" dirty="0" smtClean="0">
                <a:solidFill>
                  <a:srgbClr val="000090"/>
                </a:solidFill>
              </a:rPr>
              <a:t>ill be written in early 2019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Submissions of Papers to the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European Strategy 12/18: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- PERLE </a:t>
            </a:r>
            <a:r>
              <a:rPr lang="en-US" dirty="0" err="1" smtClean="0">
                <a:solidFill>
                  <a:srgbClr val="000090"/>
                </a:solidFill>
              </a:rPr>
              <a:t>Acc</a:t>
            </a:r>
            <a:r>
              <a:rPr lang="en-US" dirty="0" smtClean="0">
                <a:solidFill>
                  <a:srgbClr val="000090"/>
                </a:solidFill>
              </a:rPr>
              <a:t>/ERL Development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- </a:t>
            </a:r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for HL and HE LHC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- </a:t>
            </a:r>
            <a:r>
              <a:rPr lang="en-US" dirty="0" err="1" smtClean="0">
                <a:solidFill>
                  <a:srgbClr val="000090"/>
                </a:solidFill>
              </a:rPr>
              <a:t>FCCeh</a:t>
            </a:r>
            <a:r>
              <a:rPr lang="en-US" dirty="0" smtClean="0">
                <a:solidFill>
                  <a:srgbClr val="000090"/>
                </a:solidFill>
              </a:rPr>
              <a:t> as part of FCC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-  Generic DIS 10 page Paper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09797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9388"/>
            <a:ext cx="8229600" cy="852337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Time comes to unite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pp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with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ep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and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ee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at </a:t>
            </a:r>
            <a:r>
              <a:rPr lang="en-US" sz="2800" dirty="0" err="1" smtClean="0">
                <a:solidFill>
                  <a:schemeClr val="accent1">
                    <a:lumMod val="50000"/>
                  </a:schemeClr>
                </a:solidFill>
              </a:rPr>
              <a:t>TeV</a:t>
            </a: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</a:rPr>
              <a:t> scale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248" y="1250329"/>
            <a:ext cx="8825435" cy="4402432"/>
          </a:xfrm>
          <a:prstGeom prst="rect">
            <a:avLst/>
          </a:prstGeom>
        </p:spPr>
      </p:pic>
      <p:sp>
        <p:nvSpPr>
          <p:cNvPr id="6" name="Rectangle 5"/>
          <p:cNvSpPr>
            <a:spLocks noChangeAspect="1"/>
          </p:cNvSpPr>
          <p:nvPr/>
        </p:nvSpPr>
        <p:spPr>
          <a:xfrm rot="18484859">
            <a:off x="2823136" y="4202165"/>
            <a:ext cx="398597" cy="30485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 rot="18484859">
            <a:off x="4805218" y="3849627"/>
            <a:ext cx="398597" cy="304859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855580" y="4143820"/>
            <a:ext cx="327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?</a:t>
            </a:r>
            <a:endParaRPr lang="en-US" sz="2400" b="1" dirty="0">
              <a:solidFill>
                <a:srgbClr val="00009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9496" y="3763398"/>
            <a:ext cx="590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LHC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5920593"/>
            <a:ext cx="8440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C2F81"/>
                </a:solidFill>
              </a:rPr>
              <a:t>By adding </a:t>
            </a:r>
            <a:r>
              <a:rPr lang="en-US" b="1" dirty="0" err="1" smtClean="0">
                <a:solidFill>
                  <a:srgbClr val="7C2F81"/>
                </a:solidFill>
              </a:rPr>
              <a:t>ep</a:t>
            </a:r>
            <a:r>
              <a:rPr lang="en-US" b="1" dirty="0" smtClean="0">
                <a:solidFill>
                  <a:srgbClr val="7C2F81"/>
                </a:solidFill>
              </a:rPr>
              <a:t> to HL and </a:t>
            </a:r>
            <a:r>
              <a:rPr lang="en-US" b="1" dirty="0">
                <a:solidFill>
                  <a:srgbClr val="7C2F81"/>
                </a:solidFill>
              </a:rPr>
              <a:t>H</a:t>
            </a:r>
            <a:r>
              <a:rPr lang="en-US" b="1" dirty="0" smtClean="0">
                <a:solidFill>
                  <a:srgbClr val="7C2F81"/>
                </a:solidFill>
              </a:rPr>
              <a:t>E LHC and building one new </a:t>
            </a:r>
            <a:r>
              <a:rPr lang="en-US" b="1" dirty="0" err="1" smtClean="0">
                <a:solidFill>
                  <a:srgbClr val="7C2F81"/>
                </a:solidFill>
              </a:rPr>
              <a:t>e</a:t>
            </a:r>
            <a:r>
              <a:rPr lang="en-US" b="1" baseline="30000" dirty="0" err="1" smtClean="0">
                <a:solidFill>
                  <a:srgbClr val="7C2F81"/>
                </a:solidFill>
              </a:rPr>
              <a:t>+</a:t>
            </a:r>
            <a:r>
              <a:rPr lang="en-US" b="1" dirty="0" err="1" smtClean="0">
                <a:solidFill>
                  <a:srgbClr val="7C2F81"/>
                </a:solidFill>
              </a:rPr>
              <a:t>e</a:t>
            </a:r>
            <a:r>
              <a:rPr lang="en-US" b="1" baseline="30000" dirty="0" smtClean="0">
                <a:solidFill>
                  <a:srgbClr val="7C2F81"/>
                </a:solidFill>
              </a:rPr>
              <a:t>-</a:t>
            </a:r>
            <a:r>
              <a:rPr lang="en-US" b="1" dirty="0" smtClean="0">
                <a:solidFill>
                  <a:srgbClr val="7C2F81"/>
                </a:solidFill>
              </a:rPr>
              <a:t> collider, a realistic program</a:t>
            </a:r>
          </a:p>
          <a:p>
            <a:r>
              <a:rPr lang="en-US" b="1" dirty="0">
                <a:solidFill>
                  <a:srgbClr val="7C2F81"/>
                </a:solidFill>
              </a:rPr>
              <a:t>e</a:t>
            </a:r>
            <a:r>
              <a:rPr lang="en-US" b="1" dirty="0" smtClean="0">
                <a:solidFill>
                  <a:srgbClr val="7C2F81"/>
                </a:solidFill>
              </a:rPr>
              <a:t>merges for exploring the SM deeper and leading beyond, for the next 40 years ahead.</a:t>
            </a:r>
            <a:endParaRPr lang="en-US" b="1" dirty="0">
              <a:solidFill>
                <a:srgbClr val="7C2F8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09163" y="5565191"/>
            <a:ext cx="1877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Jo </a:t>
            </a:r>
            <a:r>
              <a:rPr lang="en-US" sz="1400" dirty="0" err="1" smtClean="0">
                <a:solidFill>
                  <a:schemeClr val="bg1">
                    <a:lumMod val="50000"/>
                  </a:schemeClr>
                </a:solidFill>
              </a:rPr>
              <a:t>Ruderman</a:t>
            </a:r>
            <a:r>
              <a:rPr lang="en-US" sz="1400" dirty="0" smtClean="0">
                <a:solidFill>
                  <a:schemeClr val="bg1">
                    <a:lumMod val="50000"/>
                  </a:schemeClr>
                </a:solidFill>
              </a:rPr>
              <a:t>, modified</a:t>
            </a:r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925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314"/>
            <a:ext cx="7772400" cy="76235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Shanghai backup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160921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1314"/>
            <a:ext cx="7772400" cy="762353"/>
          </a:xfrm>
        </p:spPr>
        <p:txBody>
          <a:bodyPr>
            <a:normAutofit/>
          </a:bodyPr>
          <a:lstStyle/>
          <a:p>
            <a:r>
              <a:rPr lang="en-US" sz="3200" b="1" dirty="0" smtClean="0">
                <a:solidFill>
                  <a:srgbClr val="000090"/>
                </a:solidFill>
              </a:rPr>
              <a:t>Physics and Prospects with </a:t>
            </a:r>
            <a:r>
              <a:rPr lang="en-US" sz="3200" b="1" dirty="0" err="1" smtClean="0">
                <a:solidFill>
                  <a:srgbClr val="000090"/>
                </a:solidFill>
              </a:rPr>
              <a:t>LHeC</a:t>
            </a:r>
            <a:endParaRPr lang="en-US" sz="3200" b="1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9626" y="1254844"/>
            <a:ext cx="3460749" cy="4247317"/>
          </a:xfrm>
          <a:prstGeom prst="rect">
            <a:avLst/>
          </a:prstGeom>
          <a:noFill/>
          <a:ln w="158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Raison(s) </a:t>
            </a:r>
            <a:r>
              <a:rPr lang="en-US" b="1" dirty="0" err="1">
                <a:solidFill>
                  <a:srgbClr val="000090"/>
                </a:solidFill>
              </a:rPr>
              <a:t>d</a:t>
            </a:r>
            <a:r>
              <a:rPr lang="en-US" b="1" dirty="0" err="1" smtClean="0">
                <a:solidFill>
                  <a:srgbClr val="000090"/>
                </a:solidFill>
              </a:rPr>
              <a:t>’etre</a:t>
            </a:r>
            <a:r>
              <a:rPr lang="en-US" b="1" dirty="0" smtClean="0">
                <a:solidFill>
                  <a:srgbClr val="000090"/>
                </a:solidFill>
              </a:rPr>
              <a:t> of the </a:t>
            </a:r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000090"/>
                </a:solidFill>
              </a:rPr>
              <a:t>Cleanest High Resolution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Microscope: QCD Discovery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Empowering the LHC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Search </a:t>
            </a:r>
            <a:r>
              <a:rPr lang="en-US" dirty="0" err="1" smtClean="0">
                <a:solidFill>
                  <a:srgbClr val="000090"/>
                </a:solidFill>
              </a:rPr>
              <a:t>Programme</a:t>
            </a:r>
            <a:endParaRPr lang="en-US" dirty="0" smtClean="0">
              <a:solidFill>
                <a:srgbClr val="000090"/>
              </a:solidFill>
            </a:endParaRPr>
          </a:p>
          <a:p>
            <a:endParaRPr lang="en-US" dirty="0" smtClean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Transformation of LHC into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high precision Higgs facility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Discovery (top, H, heavy </a:t>
            </a:r>
            <a:r>
              <a:rPr lang="en-US" dirty="0" err="1" smtClean="0">
                <a:solidFill>
                  <a:srgbClr val="000090"/>
                </a:solidFill>
              </a:rPr>
              <a:t>ν’s</a:t>
            </a:r>
            <a:r>
              <a:rPr lang="en-US" dirty="0" smtClean="0">
                <a:solidFill>
                  <a:srgbClr val="000090"/>
                </a:solidFill>
              </a:rPr>
              <a:t>..)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Beyond the Standard Model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A Unique Nuclear Physics Facility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6201" y="1271438"/>
            <a:ext cx="3941328" cy="4247317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Project Design and Developments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Accelerator: ERL: 10-60 </a:t>
            </a:r>
            <a:r>
              <a:rPr lang="en-US" dirty="0" err="1" smtClean="0">
                <a:solidFill>
                  <a:srgbClr val="000090"/>
                </a:solidFill>
              </a:rPr>
              <a:t>GeV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Ee</a:t>
            </a:r>
            <a:endParaRPr lang="en-US" dirty="0" smtClean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Luminosity O(1000) HERA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ERL Technology Development: PERLE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Detector and its Installation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Project Features + Prospects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Outlook to HE LHC and </a:t>
            </a:r>
            <a:r>
              <a:rPr lang="en-US" dirty="0" err="1" smtClean="0">
                <a:solidFill>
                  <a:srgbClr val="000090"/>
                </a:solidFill>
              </a:rPr>
              <a:t>FCCeh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r>
              <a:rPr lang="en-US" dirty="0" err="1" smtClean="0">
                <a:solidFill>
                  <a:srgbClr val="000090"/>
                </a:solidFill>
              </a:rPr>
              <a:t>pp</a:t>
            </a:r>
            <a:r>
              <a:rPr lang="en-US" dirty="0" smtClean="0">
                <a:solidFill>
                  <a:srgbClr val="000090"/>
                </a:solidFill>
              </a:rPr>
              <a:t> and </a:t>
            </a:r>
            <a:r>
              <a:rPr lang="en-US" dirty="0" err="1" smtClean="0">
                <a:solidFill>
                  <a:srgbClr val="000090"/>
                </a:solidFill>
              </a:rPr>
              <a:t>ee</a:t>
            </a:r>
            <a:endParaRPr lang="en-US" dirty="0" smtClean="0">
              <a:solidFill>
                <a:srgbClr val="000090"/>
              </a:solidFill>
            </a:endParaRP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dirty="0" smtClean="0">
                <a:solidFill>
                  <a:srgbClr val="000090"/>
                </a:solidFill>
              </a:rPr>
              <a:t>Towards the European Strategy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9626" y="6334125"/>
            <a:ext cx="7468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Max Klein, for the </a:t>
            </a:r>
            <a:r>
              <a:rPr lang="en-US" dirty="0" err="1" smtClean="0"/>
              <a:t>LHeC</a:t>
            </a:r>
            <a:r>
              <a:rPr lang="en-US" dirty="0" smtClean="0"/>
              <a:t>/</a:t>
            </a:r>
            <a:r>
              <a:rPr lang="en-US" dirty="0" err="1" smtClean="0"/>
              <a:t>FCCeh</a:t>
            </a:r>
            <a:r>
              <a:rPr lang="en-US" dirty="0" smtClean="0"/>
              <a:t>/PERLE </a:t>
            </a:r>
            <a:r>
              <a:rPr lang="en-US" dirty="0" err="1" smtClean="0"/>
              <a:t>Collabrations</a:t>
            </a:r>
            <a:r>
              <a:rPr lang="en-US" dirty="0" smtClean="0"/>
              <a:t>.  Shanghai,  TDLI 2.7.2018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2251" y="5810250"/>
            <a:ext cx="8886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Note that </a:t>
            </a:r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r>
              <a:rPr lang="en-US" b="1" dirty="0" smtClean="0">
                <a:solidFill>
                  <a:srgbClr val="000090"/>
                </a:solidFill>
              </a:rPr>
              <a:t> has had a 600 pages CDR on physics, accelerator, detector  arXiv:1206.2913</a:t>
            </a:r>
            <a:endParaRPr lang="en-US" b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515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5530"/>
            <a:ext cx="7772400" cy="666445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Nuclear QCD through </a:t>
            </a:r>
            <a:r>
              <a:rPr lang="en-US" sz="3200" dirty="0" err="1" smtClean="0">
                <a:solidFill>
                  <a:srgbClr val="000090"/>
                </a:solidFill>
              </a:rPr>
              <a:t>eA</a:t>
            </a:r>
            <a:r>
              <a:rPr lang="en-US" sz="3200" dirty="0" smtClean="0">
                <a:solidFill>
                  <a:srgbClr val="000090"/>
                </a:solidFill>
              </a:rPr>
              <a:t> at </a:t>
            </a:r>
            <a:r>
              <a:rPr lang="en-US" sz="3200" dirty="0" err="1" smtClean="0">
                <a:solidFill>
                  <a:srgbClr val="000090"/>
                </a:solidFill>
              </a:rPr>
              <a:t>FCCeh</a:t>
            </a:r>
            <a:r>
              <a:rPr lang="en-US" sz="3200" dirty="0" smtClean="0">
                <a:solidFill>
                  <a:srgbClr val="000090"/>
                </a:solidFill>
              </a:rPr>
              <a:t>/</a:t>
            </a:r>
            <a:r>
              <a:rPr lang="en-US" sz="3200" dirty="0" err="1" smtClean="0">
                <a:solidFill>
                  <a:srgbClr val="000090"/>
                </a:solidFill>
              </a:rPr>
              <a:t>LHeC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 descr="f2b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58588" y="777710"/>
            <a:ext cx="3652024" cy="49496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748" y="5088124"/>
            <a:ext cx="9098540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eA</a:t>
            </a:r>
            <a:r>
              <a:rPr lang="en-US" dirty="0" smtClean="0"/>
              <a:t>: extends kinematic range in Q</a:t>
            </a:r>
            <a:r>
              <a:rPr lang="en-US" baseline="30000" dirty="0" smtClean="0"/>
              <a:t>2</a:t>
            </a:r>
            <a:r>
              <a:rPr lang="en-US" dirty="0" smtClean="0"/>
              <a:t>, 1/x by 3-4 orders of magnitude. </a:t>
            </a:r>
            <a:r>
              <a:rPr lang="en-US" dirty="0" err="1" smtClean="0"/>
              <a:t>Lumi</a:t>
            </a:r>
            <a:r>
              <a:rPr lang="en-US" dirty="0" smtClean="0"/>
              <a:t> 6 10</a:t>
            </a:r>
            <a:r>
              <a:rPr lang="en-US" baseline="30000" dirty="0" smtClean="0"/>
              <a:t>32</a:t>
            </a:r>
            <a:r>
              <a:rPr lang="en-US" dirty="0" smtClean="0"/>
              <a:t> </a:t>
            </a:r>
            <a:r>
              <a:rPr lang="en-US" sz="1400" dirty="0" smtClean="0"/>
              <a:t>(</a:t>
            </a:r>
            <a:r>
              <a:rPr lang="en-US" sz="1400" dirty="0" err="1" smtClean="0"/>
              <a:t>J.Jowett</a:t>
            </a:r>
            <a:r>
              <a:rPr lang="en-US" sz="1400" dirty="0" smtClean="0"/>
              <a:t>)</a:t>
            </a:r>
          </a:p>
          <a:p>
            <a:r>
              <a:rPr lang="en-US" dirty="0" smtClean="0"/>
              <a:t>Measure </a:t>
            </a:r>
            <a:r>
              <a:rPr lang="en-US" dirty="0" err="1" smtClean="0"/>
              <a:t>nPDFs</a:t>
            </a:r>
            <a:r>
              <a:rPr lang="en-US" dirty="0" smtClean="0"/>
              <a:t> as in </a:t>
            </a:r>
            <a:r>
              <a:rPr lang="en-US" dirty="0" err="1" smtClean="0"/>
              <a:t>ep</a:t>
            </a:r>
            <a:r>
              <a:rPr lang="en-US" dirty="0" smtClean="0"/>
              <a:t> scattering and determine then the ratio R(x,Q</a:t>
            </a:r>
            <a:r>
              <a:rPr lang="en-US" baseline="30000" dirty="0" smtClean="0"/>
              <a:t>2</a:t>
            </a:r>
            <a:r>
              <a:rPr lang="en-US" dirty="0" smtClean="0"/>
              <a:t>)=</a:t>
            </a:r>
            <a:r>
              <a:rPr lang="en-US" dirty="0" err="1" smtClean="0"/>
              <a:t>nPDF</a:t>
            </a:r>
            <a:r>
              <a:rPr lang="en-US" dirty="0" smtClean="0"/>
              <a:t>/PDF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Shadowing? A1/3 amplification? Saturation? </a:t>
            </a:r>
            <a:r>
              <a:rPr lang="en-US" b="1" dirty="0" err="1" smtClean="0">
                <a:solidFill>
                  <a:srgbClr val="FF0000"/>
                </a:solidFill>
              </a:rPr>
              <a:t>Colour</a:t>
            </a:r>
            <a:r>
              <a:rPr lang="en-US" b="1" dirty="0" smtClean="0">
                <a:solidFill>
                  <a:srgbClr val="FF0000"/>
                </a:solidFill>
              </a:rPr>
              <a:t> Flow? QGP initial state, collective effects</a:t>
            </a:r>
          </a:p>
          <a:p>
            <a:r>
              <a:rPr lang="en-US" dirty="0" err="1" smtClean="0">
                <a:solidFill>
                  <a:srgbClr val="000090"/>
                </a:solidFill>
              </a:rPr>
              <a:t>LHeC</a:t>
            </a:r>
            <a:r>
              <a:rPr lang="en-US" dirty="0" smtClean="0">
                <a:solidFill>
                  <a:srgbClr val="000090"/>
                </a:solidFill>
              </a:rPr>
              <a:t> has been co-initiated and supported by </a:t>
            </a:r>
            <a:r>
              <a:rPr lang="en-US" dirty="0" err="1" smtClean="0">
                <a:solidFill>
                  <a:srgbClr val="000090"/>
                </a:solidFill>
              </a:rPr>
              <a:t>NuPECC</a:t>
            </a:r>
            <a:r>
              <a:rPr lang="en-US" dirty="0" smtClean="0">
                <a:solidFill>
                  <a:srgbClr val="000090"/>
                </a:solidFill>
              </a:rPr>
              <a:t> 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331" y="1595420"/>
            <a:ext cx="3501899" cy="309549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4796" y="6428167"/>
            <a:ext cx="7584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 see: Nestor </a:t>
            </a:r>
            <a:r>
              <a:rPr lang="en-US" dirty="0" err="1" smtClean="0"/>
              <a:t>Armesto</a:t>
            </a:r>
            <a:r>
              <a:rPr lang="en-US" dirty="0" smtClean="0"/>
              <a:t> </a:t>
            </a:r>
            <a:r>
              <a:rPr lang="en-US" sz="1400" dirty="0" smtClean="0"/>
              <a:t>FCC week 1/2018, CDR (</a:t>
            </a:r>
            <a:r>
              <a:rPr lang="en-US" sz="1400" dirty="0" err="1" smtClean="0"/>
              <a:t>LHeC</a:t>
            </a:r>
            <a:r>
              <a:rPr lang="en-US" sz="1400" dirty="0" smtClean="0"/>
              <a:t>)  M.K. </a:t>
            </a:r>
            <a:r>
              <a:rPr lang="hr-HR" sz="1400" dirty="0"/>
              <a:t>DOI: 10.1051/epjconf/</a:t>
            </a:r>
            <a:r>
              <a:rPr lang="hr-HR" sz="1400" dirty="0" smtClean="0"/>
              <a:t>201611203002</a:t>
            </a:r>
            <a:endParaRPr lang="hr-HR" dirty="0"/>
          </a:p>
        </p:txBody>
      </p:sp>
      <p:sp>
        <p:nvSpPr>
          <p:cNvPr id="9" name="TextBox 8"/>
          <p:cNvSpPr txBox="1"/>
          <p:nvPr/>
        </p:nvSpPr>
        <p:spPr>
          <a:xfrm>
            <a:off x="2276381" y="1084269"/>
            <a:ext cx="1561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Beauty in Lead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932080" y="1084269"/>
            <a:ext cx="1590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δ</a:t>
            </a:r>
            <a:r>
              <a:rPr lang="en-US" dirty="0" err="1" smtClean="0"/>
              <a:t>Gluon</a:t>
            </a:r>
            <a:r>
              <a:rPr lang="en-US" dirty="0" smtClean="0"/>
              <a:t> in Lead 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7522817" y="2215006"/>
            <a:ext cx="0" cy="247591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288322" y="2245983"/>
            <a:ext cx="1339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u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nknown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sym typeface="Wingdings"/>
              </a:rPr>
              <a:t>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66600" y="2092902"/>
            <a:ext cx="818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76092"/>
                </a:solidFill>
              </a:rPr>
              <a:t>b</a:t>
            </a:r>
            <a:r>
              <a:rPr lang="en-US" dirty="0" smtClean="0">
                <a:solidFill>
                  <a:srgbClr val="376092"/>
                </a:solidFill>
              </a:rPr>
              <a:t>adly</a:t>
            </a:r>
          </a:p>
          <a:p>
            <a:r>
              <a:rPr lang="en-US" dirty="0" smtClean="0">
                <a:solidFill>
                  <a:srgbClr val="376092"/>
                </a:solidFill>
              </a:rPr>
              <a:t>known</a:t>
            </a:r>
            <a:endParaRPr lang="en-US" dirty="0">
              <a:solidFill>
                <a:srgbClr val="376092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35954" y="1908236"/>
            <a:ext cx="1061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unknown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32080" y="3841409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preliminary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3161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508"/>
            <a:ext cx="8229600" cy="730908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LHC Folklore: PDFs come from </a:t>
            </a:r>
            <a:r>
              <a:rPr lang="en-US" sz="3200" dirty="0" err="1" smtClean="0"/>
              <a:t>pp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242" y="1194738"/>
            <a:ext cx="3881996" cy="36742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2702" y="1212380"/>
            <a:ext cx="4948089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LHC data constrain PDFs, BUT do not determine them:</a:t>
            </a:r>
          </a:p>
          <a:p>
            <a:endParaRPr lang="en-US" sz="1600" dirty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complete </a:t>
            </a:r>
            <a:r>
              <a:rPr lang="en-US" sz="1600" dirty="0" err="1" smtClean="0"/>
              <a:t>q</a:t>
            </a:r>
            <a:r>
              <a:rPr lang="en-US" sz="1600" baseline="-25000" dirty="0" err="1" smtClean="0"/>
              <a:t>i</a:t>
            </a:r>
            <a:r>
              <a:rPr lang="en-US" sz="1600" dirty="0" err="1" smtClean="0"/>
              <a:t>,g</a:t>
            </a:r>
            <a:r>
              <a:rPr lang="en-US" sz="1600" dirty="0" smtClean="0"/>
              <a:t> unfolding (miss variety)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at all x, as there are sum-rules</a:t>
            </a:r>
          </a:p>
          <a:p>
            <a:r>
              <a:rPr lang="en-US" sz="1600" dirty="0" smtClean="0"/>
              <a:t>-     Needs strong coupling to per mille precision, not in </a:t>
            </a:r>
            <a:r>
              <a:rPr lang="en-US" sz="1600" dirty="0" err="1" smtClean="0"/>
              <a:t>pp</a:t>
            </a:r>
            <a:endParaRPr lang="en-US" sz="1600" dirty="0" smtClean="0"/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stronger effects  (miss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variation)</a:t>
            </a:r>
          </a:p>
          <a:p>
            <a:r>
              <a:rPr lang="en-US" sz="1600" dirty="0"/>
              <a:t> </a:t>
            </a:r>
            <a:r>
              <a:rPr lang="en-US" sz="1600" dirty="0" smtClean="0"/>
              <a:t>      cannot come from W,Z at Q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=10</a:t>
            </a:r>
            <a:r>
              <a:rPr lang="en-US" sz="1600" baseline="30000" dirty="0" smtClean="0"/>
              <a:t>4</a:t>
            </a:r>
            <a:r>
              <a:rPr lang="en-US" sz="1600" dirty="0" smtClean="0"/>
              <a:t> GeV</a:t>
            </a:r>
            <a:r>
              <a:rPr lang="en-US" sz="1600" baseline="30000" dirty="0" smtClean="0"/>
              <a:t>2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clear theory (</a:t>
            </a:r>
            <a:r>
              <a:rPr lang="en-US" sz="1600" dirty="0" err="1" smtClean="0"/>
              <a:t>hadronisation</a:t>
            </a:r>
            <a:r>
              <a:rPr lang="en-US" sz="1600" dirty="0" smtClean="0"/>
              <a:t>, one scale)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heavy </a:t>
            </a:r>
            <a:r>
              <a:rPr lang="en-US" sz="1600" dirty="0" err="1" smtClean="0"/>
              <a:t>flavour</a:t>
            </a:r>
            <a:r>
              <a:rPr lang="en-US" sz="1600" dirty="0" smtClean="0"/>
              <a:t> </a:t>
            </a:r>
            <a:r>
              <a:rPr lang="en-US" sz="1600" dirty="0" err="1" smtClean="0"/>
              <a:t>s,c,b,t</a:t>
            </a:r>
            <a:r>
              <a:rPr lang="en-US" sz="1600" dirty="0" smtClean="0"/>
              <a:t> measured and VFNS fixed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verification of BFKL at low x (only F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-F</a:t>
            </a:r>
            <a:r>
              <a:rPr lang="en-US" sz="1600" baseline="-25000" dirty="0" smtClean="0"/>
              <a:t>L</a:t>
            </a:r>
            <a:r>
              <a:rPr lang="en-US" sz="1600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N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LO (as for Higgs)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external input to find QCD subtleties</a:t>
            </a:r>
          </a:p>
          <a:p>
            <a:r>
              <a:rPr lang="en-US" sz="1600" dirty="0" smtClean="0"/>
              <a:t>      such as </a:t>
            </a:r>
            <a:r>
              <a:rPr lang="en-US" sz="1600" dirty="0" err="1" smtClean="0"/>
              <a:t>factorisation</a:t>
            </a:r>
            <a:r>
              <a:rPr lang="en-US" sz="1600" dirty="0" smtClean="0"/>
              <a:t>, </a:t>
            </a:r>
            <a:r>
              <a:rPr lang="en-US" sz="1600" dirty="0" err="1" smtClean="0"/>
              <a:t>resummation</a:t>
            </a:r>
            <a:r>
              <a:rPr lang="mr-IN" sz="1600" dirty="0" smtClean="0"/>
              <a:t>…</a:t>
            </a:r>
            <a:r>
              <a:rPr lang="en-US" sz="1600" dirty="0" smtClean="0"/>
              <a:t>to not go wrong</a:t>
            </a:r>
            <a:endParaRPr lang="en-US" sz="1600" dirty="0"/>
          </a:p>
          <a:p>
            <a:r>
              <a:rPr lang="en-US" sz="1600" dirty="0" smtClean="0"/>
              <a:t>-     Needs external precise input for subtle discoveries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data which yet (W,Z) will hardly be better </a:t>
            </a:r>
          </a:p>
          <a:p>
            <a:pPr marL="285750" indent="-285750">
              <a:buFontTx/>
              <a:buChar char="-"/>
            </a:pPr>
            <a:r>
              <a:rPr lang="en-US" sz="1600" dirty="0" smtClean="0"/>
              <a:t>Needs agreement between the </a:t>
            </a:r>
            <a:r>
              <a:rPr lang="en-US" sz="1600" dirty="0" err="1" smtClean="0"/>
              <a:t>PDfs</a:t>
            </a:r>
            <a:r>
              <a:rPr lang="en-US" sz="1600" dirty="0" smtClean="0"/>
              <a:t> and χ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+1 ..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158760" y="5288423"/>
            <a:ext cx="889058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PDFs are not derived from </a:t>
            </a:r>
            <a:r>
              <a:rPr lang="en-US" dirty="0" err="1" smtClean="0"/>
              <a:t>pp</a:t>
            </a:r>
            <a:r>
              <a:rPr lang="en-US" dirty="0" smtClean="0"/>
              <a:t> scattering. And yet we try, as there is nothing else.., sometimes</a:t>
            </a:r>
          </a:p>
          <a:p>
            <a:r>
              <a:rPr lang="en-US" dirty="0"/>
              <a:t>w</a:t>
            </a:r>
            <a:r>
              <a:rPr lang="en-US" dirty="0" smtClean="0"/>
              <a:t>ith interesting results as on the light </a:t>
            </a:r>
            <a:r>
              <a:rPr lang="en-US" dirty="0" err="1" smtClean="0"/>
              <a:t>flavour</a:t>
            </a:r>
            <a:r>
              <a:rPr lang="en-US" dirty="0" smtClean="0"/>
              <a:t> democracy at x ~ 0.01 (</a:t>
            </a:r>
            <a:r>
              <a:rPr lang="en-US" dirty="0" err="1" smtClean="0"/>
              <a:t>nonsuppressed</a:t>
            </a:r>
            <a:r>
              <a:rPr lang="en-US" dirty="0" smtClean="0"/>
              <a:t> s/</a:t>
            </a:r>
            <a:r>
              <a:rPr lang="en-US" dirty="0" err="1" smtClean="0"/>
              <a:t>dbar</a:t>
            </a:r>
            <a:r>
              <a:rPr lang="en-US" dirty="0" smtClean="0"/>
              <a:t>).</a:t>
            </a:r>
          </a:p>
          <a:p>
            <a:r>
              <a:rPr lang="en-US" dirty="0" smtClean="0"/>
              <a:t>Can take low pileup runs, mitigate PDF influence</a:t>
            </a:r>
            <a:r>
              <a:rPr lang="en-US" dirty="0"/>
              <a:t> </a:t>
            </a:r>
            <a:r>
              <a:rPr lang="en-US" dirty="0" smtClean="0"/>
              <a:t>.. </a:t>
            </a:r>
            <a:r>
              <a:rPr lang="mr-IN" dirty="0" smtClean="0"/>
              <a:t>–</a:t>
            </a:r>
            <a:r>
              <a:rPr lang="en-US" dirty="0" smtClean="0"/>
              <a:t> but can’t do what is sometimes stated.</a:t>
            </a:r>
          </a:p>
          <a:p>
            <a:endParaRPr lang="en-US" dirty="0"/>
          </a:p>
          <a:p>
            <a:r>
              <a:rPr lang="en-US" b="1" dirty="0" err="1" smtClean="0">
                <a:solidFill>
                  <a:srgbClr val="000090"/>
                </a:solidFill>
              </a:rPr>
              <a:t>LHeC</a:t>
            </a:r>
            <a:r>
              <a:rPr lang="en-US" b="1" dirty="0" smtClean="0">
                <a:solidFill>
                  <a:srgbClr val="000090"/>
                </a:solidFill>
              </a:rPr>
              <a:t> </a:t>
            </a:r>
            <a:r>
              <a:rPr lang="en-US" b="1" dirty="0" err="1" smtClean="0">
                <a:solidFill>
                  <a:srgbClr val="000090"/>
                </a:solidFill>
              </a:rPr>
              <a:t>vs</a:t>
            </a:r>
            <a:r>
              <a:rPr lang="en-US" b="1" dirty="0" smtClean="0">
                <a:solidFill>
                  <a:srgbClr val="000090"/>
                </a:solidFill>
              </a:rPr>
              <a:t> HERA: Higher Q</a:t>
            </a:r>
            <a:r>
              <a:rPr lang="en-US" b="1" baseline="30000" dirty="0" smtClean="0">
                <a:solidFill>
                  <a:srgbClr val="000090"/>
                </a:solidFill>
              </a:rPr>
              <a:t>2</a:t>
            </a:r>
            <a:r>
              <a:rPr lang="en-US" b="1" dirty="0" smtClean="0">
                <a:solidFill>
                  <a:srgbClr val="000090"/>
                </a:solidFill>
              </a:rPr>
              <a:t>: CC; higher s: small x/g saturation?; high </a:t>
            </a:r>
            <a:r>
              <a:rPr lang="en-US" b="1" dirty="0" err="1" smtClean="0">
                <a:solidFill>
                  <a:srgbClr val="000090"/>
                </a:solidFill>
              </a:rPr>
              <a:t>lumi</a:t>
            </a:r>
            <a:r>
              <a:rPr lang="en-US" b="1" dirty="0" smtClean="0">
                <a:solidFill>
                  <a:srgbClr val="000090"/>
                </a:solidFill>
              </a:rPr>
              <a:t>:  x</a:t>
            </a:r>
            <a:r>
              <a:rPr lang="en-US" sz="1400" b="1" dirty="0" smtClean="0">
                <a:solidFill>
                  <a:srgbClr val="000090"/>
                </a:solidFill>
                <a:sym typeface="Wingdings"/>
              </a:rPr>
              <a:t></a:t>
            </a:r>
            <a:r>
              <a:rPr lang="en-US" b="1" dirty="0" smtClean="0">
                <a:solidFill>
                  <a:srgbClr val="000090"/>
                </a:solidFill>
                <a:sym typeface="Wingdings"/>
              </a:rPr>
              <a:t> 1</a:t>
            </a:r>
            <a:r>
              <a:rPr lang="en-US" b="1" dirty="0" smtClean="0">
                <a:solidFill>
                  <a:srgbClr val="000090"/>
                </a:solidFill>
              </a:rPr>
              <a:t>; s, </a:t>
            </a:r>
            <a:r>
              <a:rPr lang="en-US" b="1" dirty="0" err="1" smtClean="0">
                <a:solidFill>
                  <a:srgbClr val="000090"/>
                </a:solidFill>
              </a:rPr>
              <a:t>c,b,t</a:t>
            </a:r>
            <a:r>
              <a:rPr lang="en-US" b="1" dirty="0" smtClean="0">
                <a:solidFill>
                  <a:srgbClr val="000090"/>
                </a:solidFill>
              </a:rPr>
              <a:t>. </a:t>
            </a:r>
            <a:r>
              <a:rPr lang="mr-IN" b="1" dirty="0" smtClean="0">
                <a:solidFill>
                  <a:srgbClr val="000090"/>
                </a:solidFill>
              </a:rPr>
              <a:t>…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58385" y="4868960"/>
            <a:ext cx="26340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NNPDF3.1   arXiv:1706.00428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03546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3869"/>
            <a:ext cx="7772400" cy="1002855"/>
          </a:xfrm>
        </p:spPr>
        <p:txBody>
          <a:bodyPr>
            <a:normAutofit/>
          </a:bodyPr>
          <a:lstStyle/>
          <a:p>
            <a:r>
              <a:rPr lang="en-GB" sz="3200" dirty="0" smtClean="0">
                <a:solidFill>
                  <a:srgbClr val="000090"/>
                </a:solidFill>
              </a:rPr>
              <a:t>Luminosity for </a:t>
            </a:r>
            <a:r>
              <a:rPr lang="en-GB" sz="3200" dirty="0" err="1" smtClean="0">
                <a:solidFill>
                  <a:srgbClr val="000090"/>
                </a:solidFill>
              </a:rPr>
              <a:t>LHeC</a:t>
            </a:r>
            <a:r>
              <a:rPr lang="en-GB" sz="3200" dirty="0" smtClean="0">
                <a:solidFill>
                  <a:srgbClr val="000090"/>
                </a:solidFill>
              </a:rPr>
              <a:t>, HE-</a:t>
            </a:r>
            <a:r>
              <a:rPr lang="en-GB" sz="3200" dirty="0" err="1" smtClean="0">
                <a:solidFill>
                  <a:srgbClr val="000090"/>
                </a:solidFill>
              </a:rPr>
              <a:t>LHeC</a:t>
            </a:r>
            <a:r>
              <a:rPr lang="en-GB" sz="3200" dirty="0" smtClean="0">
                <a:solidFill>
                  <a:srgbClr val="000090"/>
                </a:solidFill>
              </a:rPr>
              <a:t> and FCC-</a:t>
            </a:r>
            <a:r>
              <a:rPr lang="en-GB" sz="3200" dirty="0" err="1" smtClean="0">
                <a:solidFill>
                  <a:srgbClr val="000090"/>
                </a:solidFill>
              </a:rPr>
              <a:t>ep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408" y="1270000"/>
            <a:ext cx="9144000" cy="429943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47262" y="5153277"/>
            <a:ext cx="8798856" cy="360945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5670" y="1679978"/>
            <a:ext cx="8798856" cy="565378"/>
          </a:xfrm>
          <a:prstGeom prst="rect">
            <a:avLst/>
          </a:prstGeom>
          <a:noFill/>
          <a:ln>
            <a:solidFill>
              <a:srgbClr val="00009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123525" y="6021885"/>
            <a:ext cx="2695995" cy="7078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</a:rPr>
              <a:t>Contains  update on </a:t>
            </a:r>
            <a:r>
              <a:rPr lang="en-US" sz="2000" dirty="0" err="1" smtClean="0">
                <a:solidFill>
                  <a:srgbClr val="000090"/>
                </a:solidFill>
              </a:rPr>
              <a:t>eA</a:t>
            </a:r>
            <a:r>
              <a:rPr lang="en-US" sz="2000" dirty="0" smtClean="0">
                <a:solidFill>
                  <a:srgbClr val="000090"/>
                </a:solidFill>
              </a:rPr>
              <a:t>:</a:t>
            </a:r>
          </a:p>
          <a:p>
            <a:r>
              <a:rPr lang="en-US" sz="2000" dirty="0" smtClean="0">
                <a:solidFill>
                  <a:srgbClr val="000090"/>
                </a:solidFill>
              </a:rPr>
              <a:t>6 10</a:t>
            </a:r>
            <a:r>
              <a:rPr lang="en-US" sz="2000" baseline="30000" dirty="0" smtClean="0">
                <a:solidFill>
                  <a:srgbClr val="000090"/>
                </a:solidFill>
              </a:rPr>
              <a:t>32</a:t>
            </a:r>
            <a:r>
              <a:rPr lang="en-US" sz="2000" dirty="0" smtClean="0">
                <a:solidFill>
                  <a:srgbClr val="000090"/>
                </a:solidFill>
              </a:rPr>
              <a:t> in e-</a:t>
            </a:r>
            <a:r>
              <a:rPr lang="en-US" sz="2000" dirty="0" err="1" smtClean="0">
                <a:solidFill>
                  <a:srgbClr val="000090"/>
                </a:solidFill>
              </a:rPr>
              <a:t>Pb</a:t>
            </a:r>
            <a:r>
              <a:rPr lang="en-US" sz="2000" dirty="0" smtClean="0">
                <a:solidFill>
                  <a:srgbClr val="000090"/>
                </a:solidFill>
              </a:rPr>
              <a:t> for </a:t>
            </a:r>
            <a:r>
              <a:rPr lang="en-US" sz="2000" dirty="0" err="1" smtClean="0">
                <a:solidFill>
                  <a:srgbClr val="000090"/>
                </a:solidFill>
              </a:rPr>
              <a:t>LHeC</a:t>
            </a:r>
            <a:r>
              <a:rPr lang="en-US" sz="2000" dirty="0">
                <a:solidFill>
                  <a:srgbClr val="000090"/>
                </a:solidFill>
              </a:rPr>
              <a:t>.</a:t>
            </a:r>
            <a:endParaRPr lang="en-US" sz="2000" dirty="0" smtClean="0">
              <a:solidFill>
                <a:srgbClr val="00009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905" y="6375828"/>
            <a:ext cx="4562362" cy="4516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753220"/>
            <a:ext cx="5259644" cy="6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214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07320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P</a:t>
            </a:r>
            <a:r>
              <a:rPr lang="en-US" sz="3200" dirty="0" smtClean="0"/>
              <a:t>owerful </a:t>
            </a:r>
            <a:r>
              <a:rPr lang="en-US" sz="3200" dirty="0" smtClean="0">
                <a:solidFill>
                  <a:srgbClr val="FF0000"/>
                </a:solidFill>
              </a:rPr>
              <a:t>E</a:t>
            </a:r>
            <a:r>
              <a:rPr lang="en-US" sz="3200" dirty="0" smtClean="0"/>
              <a:t>nergy </a:t>
            </a:r>
            <a:r>
              <a:rPr lang="en-US" sz="3200" dirty="0" smtClean="0">
                <a:solidFill>
                  <a:srgbClr val="FF0000"/>
                </a:solidFill>
              </a:rPr>
              <a:t>R</a:t>
            </a:r>
            <a:r>
              <a:rPr lang="en-US" sz="3200" dirty="0" smtClean="0"/>
              <a:t>ecovery </a:t>
            </a:r>
            <a:r>
              <a:rPr lang="en-US" sz="3200" dirty="0" err="1" smtClean="0">
                <a:solidFill>
                  <a:srgbClr val="FF0000"/>
                </a:solidFill>
              </a:rPr>
              <a:t>L</a:t>
            </a:r>
            <a:r>
              <a:rPr lang="en-US" sz="3200" dirty="0" err="1" smtClean="0"/>
              <a:t>inac</a:t>
            </a:r>
            <a:r>
              <a:rPr lang="en-US" sz="3200" dirty="0" smtClean="0"/>
              <a:t> for </a:t>
            </a:r>
            <a:r>
              <a:rPr lang="en-US" sz="3200" dirty="0" smtClean="0">
                <a:solidFill>
                  <a:srgbClr val="FF0000"/>
                </a:solidFill>
              </a:rPr>
              <a:t>E</a:t>
            </a:r>
            <a:r>
              <a:rPr lang="en-US" sz="3200" dirty="0" smtClean="0"/>
              <a:t>xperiments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7828" y="2682109"/>
            <a:ext cx="1546727" cy="10415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8440" y="5600501"/>
            <a:ext cx="87485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BINP, CERN, </a:t>
            </a:r>
            <a:r>
              <a:rPr lang="en-US" dirty="0" err="1" smtClean="0"/>
              <a:t>Daresbury</a:t>
            </a:r>
            <a:r>
              <a:rPr lang="en-US" dirty="0" smtClean="0"/>
              <a:t>, Jefferson Laboratory, U Liverpool, </a:t>
            </a:r>
            <a:r>
              <a:rPr lang="en-US" dirty="0" err="1" smtClean="0"/>
              <a:t>Orsay</a:t>
            </a:r>
            <a:r>
              <a:rPr lang="en-US" dirty="0" smtClean="0"/>
              <a:t> (LAL+INP), </a:t>
            </a:r>
            <a:r>
              <a:rPr lang="en-US" sz="2400" b="1" dirty="0" smtClean="0">
                <a:solidFill>
                  <a:srgbClr val="008000"/>
                </a:solidFill>
              </a:rPr>
              <a:t>+</a:t>
            </a:r>
            <a:r>
              <a:rPr lang="en-US" dirty="0" smtClean="0"/>
              <a:t> Collaboration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468" y="4339642"/>
            <a:ext cx="1752600" cy="736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714662" y="4322084"/>
            <a:ext cx="48734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15mA and 60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GeV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correspond to 900 MW power</a:t>
            </a:r>
          </a:p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This can only be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realised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using energy recovery.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New: high current, high energy, multi-pass: study!</a:t>
            </a:r>
          </a:p>
        </p:txBody>
      </p:sp>
    </p:spTree>
    <p:extLst>
      <p:ext uri="{BB962C8B-B14F-4D97-AF65-F5344CB8AC3E}">
        <p14:creationId xmlns:p14="http://schemas.microsoft.com/office/powerpoint/2010/main" val="273762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4300"/>
            <a:ext cx="6195272" cy="515338"/>
          </a:xfrm>
        </p:spPr>
        <p:txBody>
          <a:bodyPr>
            <a:normAutofit fontScale="90000"/>
          </a:bodyPr>
          <a:lstStyle/>
          <a:p>
            <a:r>
              <a:rPr lang="en-US" sz="3600" b="1" dirty="0" err="1" smtClean="0">
                <a:solidFill>
                  <a:srgbClr val="000090"/>
                </a:solidFill>
              </a:rPr>
              <a:t>Organisation</a:t>
            </a:r>
            <a:r>
              <a:rPr lang="en-US" sz="2200" b="1" baseline="30000" dirty="0" smtClean="0">
                <a:solidFill>
                  <a:srgbClr val="000090"/>
                </a:solidFill>
              </a:rPr>
              <a:t>*)</a:t>
            </a:r>
            <a:endParaRPr lang="en-US" sz="2200" b="1" baseline="30000" dirty="0">
              <a:solidFill>
                <a:srgbClr val="00009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4347" y="1591633"/>
            <a:ext cx="3317923" cy="4801315"/>
          </a:xfrm>
          <a:prstGeom prst="rect">
            <a:avLst/>
          </a:prstGeom>
          <a:solidFill>
            <a:schemeClr val="bg1">
              <a:lumMod val="85000"/>
              <a:alpha val="57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Sergio </a:t>
            </a:r>
            <a:r>
              <a:rPr lang="en-US" dirty="0" err="1" smtClean="0"/>
              <a:t>Bertolucci</a:t>
            </a:r>
            <a:r>
              <a:rPr lang="en-US" dirty="0" smtClean="0"/>
              <a:t> (CERN/Bologna)</a:t>
            </a:r>
          </a:p>
          <a:p>
            <a:r>
              <a:rPr lang="en-US" dirty="0" err="1" smtClean="0"/>
              <a:t>Nichola</a:t>
            </a:r>
            <a:r>
              <a:rPr lang="en-US" dirty="0" smtClean="0"/>
              <a:t> Bianchi (</a:t>
            </a:r>
            <a:r>
              <a:rPr lang="en-US" dirty="0" err="1" smtClean="0"/>
              <a:t>Frascati</a:t>
            </a:r>
            <a:r>
              <a:rPr lang="en-US" dirty="0" smtClean="0"/>
              <a:t>)</a:t>
            </a:r>
          </a:p>
          <a:p>
            <a:r>
              <a:rPr lang="en-US" dirty="0" smtClean="0"/>
              <a:t>Frederick </a:t>
            </a:r>
            <a:r>
              <a:rPr lang="en-US" dirty="0" err="1" smtClean="0"/>
              <a:t>Bordry</a:t>
            </a:r>
            <a:r>
              <a:rPr lang="en-US" dirty="0" smtClean="0"/>
              <a:t> (CERN)</a:t>
            </a:r>
          </a:p>
          <a:p>
            <a:r>
              <a:rPr lang="en-US" dirty="0" smtClean="0"/>
              <a:t>Stan Brodsky (SLAC)</a:t>
            </a:r>
          </a:p>
          <a:p>
            <a:r>
              <a:rPr lang="en-US" dirty="0" err="1" smtClean="0"/>
              <a:t>Hesheng</a:t>
            </a:r>
            <a:r>
              <a:rPr lang="en-US" dirty="0" smtClean="0"/>
              <a:t> Chen (IHEP Beijing)</a:t>
            </a:r>
          </a:p>
          <a:p>
            <a:r>
              <a:rPr lang="en-US" dirty="0" err="1" smtClean="0"/>
              <a:t>Eckhard</a:t>
            </a:r>
            <a:r>
              <a:rPr lang="en-US" dirty="0" smtClean="0"/>
              <a:t> </a:t>
            </a:r>
            <a:r>
              <a:rPr lang="en-US" dirty="0" err="1" smtClean="0"/>
              <a:t>Elsen</a:t>
            </a:r>
            <a:r>
              <a:rPr lang="en-US" dirty="0" smtClean="0"/>
              <a:t> (CERN)</a:t>
            </a:r>
          </a:p>
          <a:p>
            <a:r>
              <a:rPr lang="en-US" dirty="0" smtClean="0"/>
              <a:t>Stefano Forte (Milano)</a:t>
            </a:r>
          </a:p>
          <a:p>
            <a:r>
              <a:rPr lang="en-US" dirty="0" smtClean="0"/>
              <a:t>Andrew Hutton (Jefferson Lab)</a:t>
            </a:r>
          </a:p>
          <a:p>
            <a:r>
              <a:rPr lang="en-US" dirty="0" smtClean="0"/>
              <a:t>Young-</a:t>
            </a:r>
            <a:r>
              <a:rPr lang="en-US" dirty="0" err="1" smtClean="0"/>
              <a:t>Kee</a:t>
            </a:r>
            <a:r>
              <a:rPr lang="en-US" dirty="0" smtClean="0"/>
              <a:t> Kim (Chicago)</a:t>
            </a:r>
          </a:p>
          <a:p>
            <a:r>
              <a:rPr lang="en-US" dirty="0" smtClean="0"/>
              <a:t>Victor A </a:t>
            </a:r>
            <a:r>
              <a:rPr lang="en-US" dirty="0" err="1" smtClean="0"/>
              <a:t>Matveev</a:t>
            </a:r>
            <a:r>
              <a:rPr lang="en-US" dirty="0" smtClean="0"/>
              <a:t> (JINR </a:t>
            </a:r>
            <a:r>
              <a:rPr lang="en-US" dirty="0" err="1" smtClean="0"/>
              <a:t>Dubna</a:t>
            </a:r>
            <a:r>
              <a:rPr lang="en-US" dirty="0" smtClean="0"/>
              <a:t>)</a:t>
            </a:r>
          </a:p>
          <a:p>
            <a:r>
              <a:rPr lang="en-US" dirty="0" smtClean="0"/>
              <a:t>Shin-</a:t>
            </a:r>
            <a:r>
              <a:rPr lang="en-US" dirty="0" err="1" smtClean="0"/>
              <a:t>Ichi</a:t>
            </a:r>
            <a:r>
              <a:rPr lang="en-US" dirty="0" smtClean="0"/>
              <a:t> </a:t>
            </a:r>
            <a:r>
              <a:rPr lang="en-US" dirty="0" err="1" smtClean="0"/>
              <a:t>Kurokawa</a:t>
            </a:r>
            <a:r>
              <a:rPr lang="en-US" dirty="0" smtClean="0"/>
              <a:t> (Tsukuba)</a:t>
            </a:r>
          </a:p>
          <a:p>
            <a:r>
              <a:rPr lang="en-US" dirty="0" smtClean="0"/>
              <a:t>Leandro </a:t>
            </a:r>
            <a:r>
              <a:rPr lang="en-US" dirty="0" err="1" smtClean="0"/>
              <a:t>Nisati</a:t>
            </a:r>
            <a:r>
              <a:rPr lang="en-US" dirty="0" smtClean="0"/>
              <a:t> (Rome)</a:t>
            </a:r>
          </a:p>
          <a:p>
            <a:r>
              <a:rPr lang="en-US" dirty="0" smtClean="0"/>
              <a:t>Leonid </a:t>
            </a:r>
            <a:r>
              <a:rPr lang="en-US" dirty="0" err="1" smtClean="0"/>
              <a:t>Rivkin</a:t>
            </a:r>
            <a:r>
              <a:rPr lang="en-US" dirty="0" smtClean="0"/>
              <a:t> (Lausanne)</a:t>
            </a:r>
          </a:p>
          <a:p>
            <a:r>
              <a:rPr lang="en-US" b="1" dirty="0" err="1" smtClean="0"/>
              <a:t>Herwig</a:t>
            </a:r>
            <a:r>
              <a:rPr lang="en-US" b="1" dirty="0" smtClean="0"/>
              <a:t> </a:t>
            </a:r>
            <a:r>
              <a:rPr lang="en-US" b="1" dirty="0" err="1" smtClean="0"/>
              <a:t>Schopper</a:t>
            </a:r>
            <a:r>
              <a:rPr lang="en-US" b="1" dirty="0" smtClean="0"/>
              <a:t> (CERN) – Chair</a:t>
            </a:r>
          </a:p>
          <a:p>
            <a:r>
              <a:rPr lang="en-US" dirty="0" err="1" smtClean="0"/>
              <a:t>Jurgen</a:t>
            </a:r>
            <a:r>
              <a:rPr lang="en-US" dirty="0" smtClean="0"/>
              <a:t> </a:t>
            </a:r>
            <a:r>
              <a:rPr lang="en-US" dirty="0" err="1" smtClean="0"/>
              <a:t>Schukraft</a:t>
            </a:r>
            <a:r>
              <a:rPr lang="en-US" dirty="0" smtClean="0"/>
              <a:t> (CERN)</a:t>
            </a:r>
          </a:p>
          <a:p>
            <a:r>
              <a:rPr lang="en-US" dirty="0" err="1" smtClean="0"/>
              <a:t>Achille</a:t>
            </a:r>
            <a:r>
              <a:rPr lang="en-US" dirty="0" smtClean="0"/>
              <a:t> </a:t>
            </a:r>
            <a:r>
              <a:rPr lang="en-US" dirty="0" err="1" smtClean="0"/>
              <a:t>Stocchi</a:t>
            </a:r>
            <a:r>
              <a:rPr lang="en-US" dirty="0" smtClean="0"/>
              <a:t> (LAL </a:t>
            </a:r>
            <a:r>
              <a:rPr lang="en-US" dirty="0" err="1" smtClean="0"/>
              <a:t>Orsay</a:t>
            </a:r>
            <a:r>
              <a:rPr lang="en-US" dirty="0" smtClean="0"/>
              <a:t>)</a:t>
            </a:r>
          </a:p>
          <a:p>
            <a:r>
              <a:rPr lang="en-US" dirty="0" smtClean="0"/>
              <a:t>John </a:t>
            </a:r>
            <a:r>
              <a:rPr lang="en-US" dirty="0" err="1" smtClean="0"/>
              <a:t>Womersley</a:t>
            </a:r>
            <a:r>
              <a:rPr lang="en-US" dirty="0" smtClean="0"/>
              <a:t> (ESS)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2419" y="663440"/>
            <a:ext cx="344393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International Advisory Committee</a:t>
            </a:r>
          </a:p>
          <a:p>
            <a:r>
              <a:rPr lang="en-US" sz="1600" dirty="0" smtClean="0">
                <a:solidFill>
                  <a:srgbClr val="000090"/>
                </a:solidFill>
              </a:rPr>
              <a:t>Mandate by CERN to define</a:t>
            </a:r>
            <a:endParaRPr lang="en-US" sz="1600" dirty="0">
              <a:solidFill>
                <a:srgbClr val="000090"/>
              </a:solidFill>
            </a:endParaRPr>
          </a:p>
          <a:p>
            <a:r>
              <a:rPr lang="en-US" sz="1600" dirty="0" smtClean="0">
                <a:solidFill>
                  <a:srgbClr val="000090"/>
                </a:solidFill>
              </a:rPr>
              <a:t>“..Direction for </a:t>
            </a:r>
            <a:r>
              <a:rPr lang="en-US" sz="1600" dirty="0" err="1" smtClean="0">
                <a:solidFill>
                  <a:srgbClr val="000090"/>
                </a:solidFill>
              </a:rPr>
              <a:t>ep</a:t>
            </a:r>
            <a:r>
              <a:rPr lang="en-US" sz="1600" dirty="0" smtClean="0">
                <a:solidFill>
                  <a:srgbClr val="000090"/>
                </a:solidFill>
              </a:rPr>
              <a:t>/A both at LHC+FCC”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671410" y="1818159"/>
            <a:ext cx="2538061" cy="3416320"/>
          </a:xfrm>
          <a:prstGeom prst="rect">
            <a:avLst/>
          </a:prstGeom>
          <a:solidFill>
            <a:schemeClr val="bg1">
              <a:lumMod val="75000"/>
              <a:alpha val="38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 smtClean="0"/>
              <a:t>Gianluigi</a:t>
            </a:r>
            <a:r>
              <a:rPr lang="en-US" dirty="0" smtClean="0"/>
              <a:t> </a:t>
            </a:r>
            <a:r>
              <a:rPr lang="en-US" dirty="0" err="1" smtClean="0"/>
              <a:t>Arduini</a:t>
            </a:r>
            <a:endParaRPr lang="en-US" dirty="0" smtClean="0"/>
          </a:p>
          <a:p>
            <a:r>
              <a:rPr lang="en-US" dirty="0" smtClean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dirty="0"/>
              <a:t>Oliver </a:t>
            </a:r>
            <a:r>
              <a:rPr lang="en-US" dirty="0" err="1" smtClean="0"/>
              <a:t>Brüning</a:t>
            </a:r>
            <a:r>
              <a:rPr lang="en-US" dirty="0" smtClean="0"/>
              <a:t> – Co-Chair</a:t>
            </a:r>
            <a:endParaRPr lang="en-US" dirty="0"/>
          </a:p>
          <a:p>
            <a:r>
              <a:rPr lang="en-US" dirty="0"/>
              <a:t>Andrea </a:t>
            </a:r>
            <a:r>
              <a:rPr lang="en-US" dirty="0" err="1"/>
              <a:t>Gaddi</a:t>
            </a:r>
            <a:endParaRPr lang="en-US" dirty="0"/>
          </a:p>
          <a:p>
            <a:r>
              <a:rPr lang="en-US" dirty="0" err="1"/>
              <a:t>Erk</a:t>
            </a:r>
            <a:r>
              <a:rPr lang="en-US" dirty="0"/>
              <a:t> </a:t>
            </a:r>
            <a:r>
              <a:rPr lang="en-US" dirty="0" smtClean="0"/>
              <a:t>Jensen</a:t>
            </a:r>
          </a:p>
          <a:p>
            <a:r>
              <a:rPr lang="en-US" dirty="0" err="1" smtClean="0"/>
              <a:t>Walid</a:t>
            </a:r>
            <a:r>
              <a:rPr lang="en-US" dirty="0" smtClean="0"/>
              <a:t> </a:t>
            </a:r>
            <a:r>
              <a:rPr lang="en-US" dirty="0" err="1" smtClean="0"/>
              <a:t>Kaabi</a:t>
            </a:r>
            <a:endParaRPr lang="en-US" dirty="0"/>
          </a:p>
          <a:p>
            <a:r>
              <a:rPr lang="en-US" dirty="0"/>
              <a:t>Max </a:t>
            </a:r>
            <a:r>
              <a:rPr lang="en-US" dirty="0" smtClean="0"/>
              <a:t>Klein – Co-Chair</a:t>
            </a:r>
            <a:endParaRPr lang="en-US" dirty="0"/>
          </a:p>
          <a:p>
            <a:r>
              <a:rPr lang="en-US" dirty="0"/>
              <a:t>Peter </a:t>
            </a:r>
            <a:r>
              <a:rPr lang="en-US" dirty="0" err="1"/>
              <a:t>Kostka</a:t>
            </a:r>
            <a:endParaRPr lang="en-US" dirty="0"/>
          </a:p>
          <a:p>
            <a:r>
              <a:rPr lang="en-US" dirty="0"/>
              <a:t>Bruce </a:t>
            </a:r>
            <a:r>
              <a:rPr lang="en-US" dirty="0" err="1"/>
              <a:t>Mellado</a:t>
            </a:r>
            <a:endParaRPr lang="en-US" dirty="0"/>
          </a:p>
          <a:p>
            <a:r>
              <a:rPr lang="en-US" dirty="0"/>
              <a:t>Paul Newman</a:t>
            </a:r>
          </a:p>
          <a:p>
            <a:r>
              <a:rPr lang="en-US" dirty="0"/>
              <a:t>Daniel Schulte</a:t>
            </a:r>
          </a:p>
          <a:p>
            <a:r>
              <a:rPr lang="en-US" dirty="0"/>
              <a:t>Frank Zimmermann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0048" y="814810"/>
            <a:ext cx="268625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Coordination Group</a:t>
            </a:r>
          </a:p>
          <a:p>
            <a:endParaRPr lang="en-US" dirty="0">
              <a:solidFill>
                <a:srgbClr val="000090"/>
              </a:solidFill>
            </a:endParaRPr>
          </a:p>
          <a:p>
            <a:r>
              <a:rPr lang="en-US" sz="1600" dirty="0" err="1" smtClean="0">
                <a:solidFill>
                  <a:srgbClr val="000090"/>
                </a:solidFill>
              </a:rPr>
              <a:t>Accelerator+Detector+Physics</a:t>
            </a:r>
            <a:endParaRPr lang="en-US" sz="1600" dirty="0">
              <a:solidFill>
                <a:srgbClr val="00009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86733" y="5226574"/>
            <a:ext cx="265128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5(12) are members of the</a:t>
            </a:r>
          </a:p>
          <a:p>
            <a:r>
              <a:rPr lang="en-US" b="1" dirty="0" smtClean="0"/>
              <a:t>FCC coordination team</a:t>
            </a:r>
          </a:p>
          <a:p>
            <a:endParaRPr lang="en-US" dirty="0"/>
          </a:p>
          <a:p>
            <a:r>
              <a:rPr lang="en-US" sz="1600" dirty="0" smtClean="0"/>
              <a:t>OB+MK: co-coordinate </a:t>
            </a:r>
            <a:r>
              <a:rPr lang="en-US" sz="1600" dirty="0" err="1" smtClean="0"/>
              <a:t>FCCeh</a:t>
            </a:r>
            <a:endParaRPr lang="en-US" sz="1600" dirty="0" smtClean="0"/>
          </a:p>
        </p:txBody>
      </p:sp>
      <p:sp>
        <p:nvSpPr>
          <p:cNvPr id="8" name="Rectangle 7"/>
          <p:cNvSpPr/>
          <p:nvPr/>
        </p:nvSpPr>
        <p:spPr>
          <a:xfrm>
            <a:off x="6583229" y="657138"/>
            <a:ext cx="2241247" cy="6186310"/>
          </a:xfrm>
          <a:prstGeom prst="rect">
            <a:avLst/>
          </a:prstGeom>
          <a:solidFill>
            <a:schemeClr val="bg1">
              <a:lumMod val="65000"/>
              <a:alpha val="18000"/>
            </a:schemeClr>
          </a:solidFill>
        </p:spPr>
        <p:txBody>
          <a:bodyPr wrap="square">
            <a:spAutoFit/>
          </a:bodyPr>
          <a:lstStyle/>
          <a:p>
            <a:r>
              <a:rPr lang="en-US" b="1" dirty="0"/>
              <a:t>PDFs, QCD       </a:t>
            </a:r>
            <a:endParaRPr lang="en-US" b="1" dirty="0" smtClean="0"/>
          </a:p>
          <a:p>
            <a:r>
              <a:rPr lang="en-US" dirty="0" smtClean="0"/>
              <a:t>Fred </a:t>
            </a:r>
            <a:r>
              <a:rPr lang="en-US" dirty="0" err="1"/>
              <a:t>Olness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Claire </a:t>
            </a:r>
            <a:r>
              <a:rPr lang="en-US" dirty="0" err="1" smtClean="0"/>
              <a:t>Gwenlan</a:t>
            </a:r>
            <a:endParaRPr lang="en-US" dirty="0"/>
          </a:p>
          <a:p>
            <a:r>
              <a:rPr lang="en-US" b="1" dirty="0"/>
              <a:t>Higgs</a:t>
            </a:r>
            <a:r>
              <a:rPr lang="en-US" dirty="0"/>
              <a:t>               </a:t>
            </a:r>
            <a:endParaRPr lang="en-US" dirty="0" smtClean="0"/>
          </a:p>
          <a:p>
            <a:r>
              <a:rPr lang="en-US" dirty="0" err="1" smtClean="0"/>
              <a:t>Uta</a:t>
            </a:r>
            <a:r>
              <a:rPr lang="en-US" dirty="0" smtClean="0"/>
              <a:t> </a:t>
            </a:r>
            <a:r>
              <a:rPr lang="en-US" dirty="0"/>
              <a:t>Klein, </a:t>
            </a:r>
            <a:endParaRPr lang="en-US" dirty="0" smtClean="0"/>
          </a:p>
          <a:p>
            <a:r>
              <a:rPr lang="en-US" dirty="0" smtClean="0"/>
              <a:t>Masahiro </a:t>
            </a:r>
            <a:r>
              <a:rPr lang="en-US" dirty="0" err="1" smtClean="0"/>
              <a:t>Kuze</a:t>
            </a:r>
            <a:endParaRPr lang="en-US" dirty="0"/>
          </a:p>
          <a:p>
            <a:r>
              <a:rPr lang="en-US" b="1" dirty="0" smtClean="0"/>
              <a:t>BSM</a:t>
            </a:r>
          </a:p>
          <a:p>
            <a:r>
              <a:rPr lang="en-US" dirty="0" smtClean="0"/>
              <a:t>Georges </a:t>
            </a:r>
            <a:r>
              <a:rPr lang="en-US" dirty="0" err="1"/>
              <a:t>Azuelos</a:t>
            </a:r>
            <a:r>
              <a:rPr lang="en-US" dirty="0"/>
              <a:t>, </a:t>
            </a:r>
            <a:endParaRPr lang="en-US" dirty="0" smtClean="0"/>
          </a:p>
          <a:p>
            <a:r>
              <a:rPr lang="en-US" dirty="0" smtClean="0"/>
              <a:t>Monica </a:t>
            </a:r>
            <a:r>
              <a:rPr lang="en-US" dirty="0" err="1" smtClean="0"/>
              <a:t>D’Onofrio</a:t>
            </a:r>
            <a:endParaRPr lang="en-US" dirty="0" smtClean="0"/>
          </a:p>
          <a:p>
            <a:r>
              <a:rPr lang="en-US" dirty="0" smtClean="0"/>
              <a:t>Oliver Fischer</a:t>
            </a:r>
            <a:endParaRPr lang="en-US" dirty="0"/>
          </a:p>
          <a:p>
            <a:r>
              <a:rPr lang="en-US" b="1" dirty="0"/>
              <a:t>Top</a:t>
            </a:r>
            <a:r>
              <a:rPr lang="en-US" dirty="0"/>
              <a:t>              </a:t>
            </a:r>
            <a:endParaRPr lang="en-US" dirty="0" smtClean="0"/>
          </a:p>
          <a:p>
            <a:r>
              <a:rPr lang="en-US" dirty="0" smtClean="0"/>
              <a:t>Olaf </a:t>
            </a:r>
            <a:r>
              <a:rPr lang="en-US" dirty="0" err="1"/>
              <a:t>Behnke</a:t>
            </a:r>
            <a:r>
              <a:rPr lang="en-US" dirty="0" smtClean="0"/>
              <a:t>,</a:t>
            </a:r>
          </a:p>
          <a:p>
            <a:r>
              <a:rPr lang="en-US" dirty="0" smtClean="0"/>
              <a:t>Christian </a:t>
            </a:r>
            <a:r>
              <a:rPr lang="en-US" dirty="0" err="1"/>
              <a:t>Schwanenberger</a:t>
            </a:r>
            <a:endParaRPr lang="en-US" dirty="0"/>
          </a:p>
          <a:p>
            <a:r>
              <a:rPr lang="en-US" b="1" dirty="0" err="1" smtClean="0"/>
              <a:t>eA</a:t>
            </a:r>
            <a:r>
              <a:rPr lang="en-US" b="1" dirty="0" smtClean="0"/>
              <a:t> Physics </a:t>
            </a:r>
            <a:r>
              <a:rPr lang="en-US" dirty="0" smtClean="0"/>
              <a:t>             </a:t>
            </a:r>
          </a:p>
          <a:p>
            <a:r>
              <a:rPr lang="en-US" dirty="0" smtClean="0"/>
              <a:t>Nestor </a:t>
            </a:r>
            <a:r>
              <a:rPr lang="en-US" dirty="0" err="1"/>
              <a:t>Armesto</a:t>
            </a:r>
            <a:endParaRPr lang="en-US" dirty="0"/>
          </a:p>
          <a:p>
            <a:r>
              <a:rPr lang="en-US" b="1" dirty="0"/>
              <a:t>Small x            </a:t>
            </a:r>
          </a:p>
          <a:p>
            <a:r>
              <a:rPr lang="en-US" dirty="0" smtClean="0"/>
              <a:t>Paul </a:t>
            </a:r>
            <a:r>
              <a:rPr lang="en-US" dirty="0"/>
              <a:t>Newman, </a:t>
            </a:r>
            <a:endParaRPr lang="en-US" dirty="0" smtClean="0"/>
          </a:p>
          <a:p>
            <a:r>
              <a:rPr lang="en-US" dirty="0" smtClean="0"/>
              <a:t>Anna </a:t>
            </a:r>
            <a:r>
              <a:rPr lang="en-US" dirty="0" err="1" smtClean="0"/>
              <a:t>Stasto</a:t>
            </a:r>
            <a:endParaRPr lang="en-US" dirty="0" smtClean="0"/>
          </a:p>
          <a:p>
            <a:r>
              <a:rPr lang="en-US" b="1" dirty="0" smtClean="0"/>
              <a:t>Detector</a:t>
            </a:r>
          </a:p>
          <a:p>
            <a:r>
              <a:rPr lang="en-US" dirty="0" smtClean="0"/>
              <a:t>Alessandro </a:t>
            </a:r>
            <a:r>
              <a:rPr lang="en-US" dirty="0" err="1" smtClean="0"/>
              <a:t>Polini</a:t>
            </a:r>
            <a:endParaRPr lang="en-US" dirty="0" smtClean="0"/>
          </a:p>
          <a:p>
            <a:r>
              <a:rPr lang="en-US" dirty="0" smtClean="0"/>
              <a:t>Peter </a:t>
            </a:r>
            <a:r>
              <a:rPr lang="en-US" dirty="0" err="1" smtClean="0"/>
              <a:t>Kostka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50667" y="178769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Working Groups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53890" y="6481817"/>
            <a:ext cx="1120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*)</a:t>
            </a:r>
            <a:r>
              <a:rPr lang="en-US" sz="1400" dirty="0"/>
              <a:t> </a:t>
            </a:r>
            <a:r>
              <a:rPr lang="en-US" sz="1400" dirty="0" smtClean="0"/>
              <a:t>April 2018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145740" y="6006400"/>
            <a:ext cx="24914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 smtClean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b="1" dirty="0" smtClean="0"/>
              <a:t>We miss Guido </a:t>
            </a:r>
            <a:r>
              <a:rPr lang="en-US" b="1" dirty="0" err="1" smtClean="0"/>
              <a:t>Altarelli</a:t>
            </a:r>
            <a:r>
              <a:rPr lang="en-US" b="1" dirty="0" smtClean="0"/>
              <a:t>.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71887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0189"/>
            <a:ext cx="7772400" cy="762353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Extended H Decay Channel Prospect Study</a:t>
            </a:r>
            <a:endParaRPr lang="en-US" sz="32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99" y="1173692"/>
            <a:ext cx="8262945" cy="5430308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92143" y="799095"/>
            <a:ext cx="60708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Presented by </a:t>
            </a:r>
            <a:r>
              <a:rPr lang="en-US" sz="1600" dirty="0" err="1" smtClean="0">
                <a:solidFill>
                  <a:schemeClr val="bg1">
                    <a:lumMod val="50000"/>
                  </a:schemeClr>
                </a:solidFill>
              </a:rPr>
              <a:t>Uta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 Klein to FCC and DIS workshops in 2018 - preliminary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64002" y="60655"/>
            <a:ext cx="4675144" cy="674654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000090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</a:rPr>
              <a:t>Strong Coupling Constant</a:t>
            </a:r>
            <a:endParaRPr lang="en-US" sz="3200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81" y="312729"/>
            <a:ext cx="2642034" cy="23824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3159" y="2801459"/>
            <a:ext cx="283028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000090"/>
                </a:solidFill>
              </a:rPr>
              <a:t>Uncertainty on Higgs cross section</a:t>
            </a:r>
            <a:endParaRPr lang="en-US" sz="1400" dirty="0" smtClean="0"/>
          </a:p>
          <a:p>
            <a:r>
              <a:rPr lang="en-US" sz="1400" dirty="0" smtClean="0"/>
              <a:t>Giulia </a:t>
            </a:r>
            <a:r>
              <a:rPr lang="en-US" sz="1400" dirty="0" err="1" smtClean="0"/>
              <a:t>Zanderighi</a:t>
            </a:r>
            <a:r>
              <a:rPr lang="en-US" sz="1400" dirty="0" smtClean="0"/>
              <a:t>, Vietnam 9/16,</a:t>
            </a:r>
          </a:p>
          <a:p>
            <a:r>
              <a:rPr lang="en-US" sz="1400" dirty="0"/>
              <a:t>f</a:t>
            </a:r>
            <a:r>
              <a:rPr lang="en-US" sz="1400" dirty="0" smtClean="0"/>
              <a:t>rom </a:t>
            </a:r>
            <a:r>
              <a:rPr lang="en-US" sz="1400" dirty="0" err="1" smtClean="0"/>
              <a:t>C.Anastasiou</a:t>
            </a:r>
            <a:r>
              <a:rPr lang="en-US" sz="1400" dirty="0" smtClean="0"/>
              <a:t> et al, 1602.00695</a:t>
            </a:r>
          </a:p>
          <a:p>
            <a:r>
              <a:rPr lang="en-US" sz="1400" dirty="0"/>
              <a:t>w</a:t>
            </a:r>
            <a:r>
              <a:rPr lang="en-US" sz="1400" dirty="0" smtClean="0"/>
              <a:t>ho also discuss the ABM </a:t>
            </a:r>
            <a:r>
              <a:rPr lang="en-US" sz="1400" dirty="0" err="1" smtClean="0"/>
              <a:t>alpha_s</a:t>
            </a:r>
            <a:r>
              <a:rPr lang="en-US" sz="1400" dirty="0" smtClean="0"/>
              <a:t>.. </a:t>
            </a:r>
            <a:endParaRPr lang="en-US" sz="1400" dirty="0"/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143059" y="859064"/>
            <a:ext cx="468608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  <a:sym typeface="Symbol" charset="2"/>
              </a:rPr>
              <a:t>- </a:t>
            </a:r>
            <a:r>
              <a:rPr lang="en-US" b="1" baseline="-25000" dirty="0">
                <a:solidFill>
                  <a:srgbClr val="000090"/>
                </a:solidFill>
                <a:latin typeface="+mj-lt"/>
                <a:cs typeface="Baskerville"/>
                <a:sym typeface="Symbol" charset="2"/>
              </a:rPr>
              <a:t>s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  <a:sym typeface="Symbol" charset="2"/>
              </a:rPr>
              <a:t> 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</a:rPr>
              <a:t>least known of coupling constants </a:t>
            </a:r>
          </a:p>
          <a:p>
            <a:r>
              <a:rPr lang="en-US" sz="1600" b="1" dirty="0">
                <a:solidFill>
                  <a:srgbClr val="FF0000"/>
                </a:solidFill>
                <a:latin typeface="+mj-lt"/>
                <a:cs typeface="Baskerville"/>
              </a:rPr>
              <a:t>Grand Unification predictions </a:t>
            </a:r>
            <a:r>
              <a:rPr lang="en-US" sz="1600" b="1" dirty="0" smtClean="0">
                <a:solidFill>
                  <a:srgbClr val="FF0000"/>
                </a:solidFill>
                <a:latin typeface="+mj-lt"/>
                <a:cs typeface="Baskerville"/>
              </a:rPr>
              <a:t>need smaller </a:t>
            </a:r>
            <a:r>
              <a:rPr lang="en-US" sz="1600" b="1" dirty="0">
                <a:solidFill>
                  <a:srgbClr val="FF0000"/>
                </a:solidFill>
                <a:latin typeface="+mj-lt"/>
                <a:cs typeface="Baskerville"/>
                <a:sym typeface="Symbol" charset="2"/>
              </a:rPr>
              <a:t></a:t>
            </a:r>
            <a:r>
              <a:rPr lang="en-US" sz="1600" b="1" baseline="-25000" dirty="0">
                <a:solidFill>
                  <a:srgbClr val="FF0000"/>
                </a:solidFill>
                <a:latin typeface="+mj-lt"/>
                <a:cs typeface="Baskerville"/>
                <a:sym typeface="Symbol" charset="2"/>
              </a:rPr>
              <a:t>s</a:t>
            </a:r>
            <a:r>
              <a:rPr lang="en-US" sz="1600" b="1" dirty="0">
                <a:solidFill>
                  <a:srgbClr val="FF0000"/>
                </a:solidFill>
                <a:latin typeface="+mj-lt"/>
                <a:cs typeface="Baskerville"/>
              </a:rPr>
              <a:t> </a:t>
            </a:r>
          </a:p>
          <a:p>
            <a:endParaRPr lang="en-US" sz="1600" b="1" dirty="0">
              <a:solidFill>
                <a:srgbClr val="000090"/>
              </a:solidFill>
              <a:latin typeface="+mj-lt"/>
              <a:cs typeface="Baskerville"/>
            </a:endParaRPr>
          </a:p>
          <a:p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- Is </a:t>
            </a:r>
            <a:r>
              <a:rPr lang="en-US" b="1" dirty="0">
                <a:solidFill>
                  <a:srgbClr val="000090"/>
                </a:solidFill>
                <a:cs typeface="Baskerville"/>
                <a:sym typeface="Symbol" charset="2"/>
              </a:rPr>
              <a:t></a:t>
            </a:r>
            <a:r>
              <a:rPr lang="en-US" b="1" baseline="-25000" dirty="0" smtClean="0">
                <a:solidFill>
                  <a:srgbClr val="000090"/>
                </a:solidFill>
                <a:cs typeface="Baskerville"/>
                <a:sym typeface="Symbol" charset="2"/>
              </a:rPr>
              <a:t>s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(DIS) lower 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</a:rPr>
              <a:t>than world 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average (?)</a:t>
            </a:r>
          </a:p>
          <a:p>
            <a:endParaRPr lang="en-US" sz="1400" b="1" dirty="0">
              <a:latin typeface="+mj-lt"/>
              <a:cs typeface="Baskerville"/>
            </a:endParaRPr>
          </a:p>
          <a:p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- </a:t>
            </a:r>
            <a:r>
              <a:rPr lang="en-US" b="1" dirty="0" err="1" smtClean="0">
                <a:solidFill>
                  <a:srgbClr val="000090"/>
                </a:solidFill>
                <a:latin typeface="+mj-lt"/>
                <a:cs typeface="Baskerville"/>
              </a:rPr>
              <a:t>LHeC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</a:rPr>
              <a:t>: per mille 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 - independent 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</a:rPr>
              <a:t>of 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BCDMS</a:t>
            </a:r>
            <a:r>
              <a:rPr lang="en-US" b="1" dirty="0">
                <a:solidFill>
                  <a:srgbClr val="000090"/>
                </a:solidFill>
                <a:latin typeface="+mj-lt"/>
                <a:cs typeface="Baskerville"/>
              </a:rPr>
              <a:t>!</a:t>
            </a:r>
            <a:endParaRPr lang="en-US" b="1" dirty="0" smtClean="0">
              <a:solidFill>
                <a:srgbClr val="000090"/>
              </a:solidFill>
              <a:latin typeface="+mj-lt"/>
              <a:cs typeface="Baskerville"/>
            </a:endParaRPr>
          </a:p>
          <a:p>
            <a:endParaRPr lang="en-US" b="1" dirty="0">
              <a:solidFill>
                <a:srgbClr val="000090"/>
              </a:solidFill>
              <a:latin typeface="+mj-lt"/>
              <a:cs typeface="Baskerville"/>
            </a:endParaRPr>
          </a:p>
          <a:p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- High precision from inclusive data – </a:t>
            </a:r>
            <a:r>
              <a:rPr lang="en-US" b="1" dirty="0">
                <a:solidFill>
                  <a:srgbClr val="000090"/>
                </a:solidFill>
                <a:cs typeface="Baskerville"/>
                <a:sym typeface="Symbol" charset="2"/>
              </a:rPr>
              <a:t></a:t>
            </a:r>
            <a:r>
              <a:rPr lang="en-US" b="1" baseline="-25000" dirty="0" smtClean="0">
                <a:solidFill>
                  <a:srgbClr val="000090"/>
                </a:solidFill>
                <a:cs typeface="Baskerville"/>
                <a:sym typeface="Symbol" charset="2"/>
              </a:rPr>
              <a:t>s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  <a:sym typeface="Symbol" charset="2"/>
              </a:rPr>
              <a:t>(j</a:t>
            </a:r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</a:rPr>
              <a:t>ets)??</a:t>
            </a:r>
            <a:endParaRPr lang="en-US" b="1" dirty="0">
              <a:solidFill>
                <a:srgbClr val="000090"/>
              </a:solidFill>
              <a:latin typeface="+mj-lt"/>
              <a:cs typeface="Baskerville"/>
            </a:endParaRPr>
          </a:p>
          <a:p>
            <a:endParaRPr lang="en-US" sz="1400" b="1" dirty="0">
              <a:solidFill>
                <a:srgbClr val="FF0000"/>
              </a:solidFill>
              <a:latin typeface="+mj-lt"/>
              <a:cs typeface="Baskerville"/>
              <a:sym typeface="Wingdings"/>
            </a:endParaRPr>
          </a:p>
          <a:p>
            <a:r>
              <a:rPr lang="en-US" b="1" dirty="0" smtClean="0">
                <a:solidFill>
                  <a:srgbClr val="000090"/>
                </a:solidFill>
                <a:latin typeface="+mj-lt"/>
                <a:cs typeface="Baskerville"/>
                <a:sym typeface="Wingdings"/>
              </a:rPr>
              <a:t>- Challenge lattice QCD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Baskerville"/>
              <a:sym typeface="Wingding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592" y="4110439"/>
            <a:ext cx="5298841" cy="24794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48668" y="3810000"/>
            <a:ext cx="4771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LHeC</a:t>
            </a:r>
            <a:r>
              <a:rPr lang="en-US" dirty="0" smtClean="0"/>
              <a:t> simulation, NC+CC inclusive, total </a:t>
            </a:r>
            <a:r>
              <a:rPr lang="en-US" dirty="0" err="1" smtClean="0"/>
              <a:t>exp</a:t>
            </a:r>
            <a:r>
              <a:rPr lang="en-US" dirty="0" smtClean="0"/>
              <a:t> error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643" y="3711223"/>
            <a:ext cx="2902940" cy="30066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7" y="4110439"/>
            <a:ext cx="285263" cy="56033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2551316" y="5590822"/>
            <a:ext cx="1473200" cy="2921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32557" y="5602110"/>
            <a:ext cx="5693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PDG</a:t>
            </a:r>
          </a:p>
          <a:p>
            <a:r>
              <a:rPr lang="en-US" sz="1400" b="1" dirty="0" err="1" smtClean="0"/>
              <a:t>LHeC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1145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17059" y="214149"/>
            <a:ext cx="4064000" cy="2255613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Installation </a:t>
            </a:r>
            <a:br>
              <a:rPr lang="en-US" sz="3200" dirty="0" smtClean="0"/>
            </a:br>
            <a:r>
              <a:rPr lang="en-US" sz="3200" dirty="0" smtClean="0"/>
              <a:t>Study</a:t>
            </a:r>
            <a:br>
              <a:rPr lang="en-US" sz="3200" dirty="0" smtClean="0"/>
            </a:br>
            <a:r>
              <a:rPr lang="en-US" sz="2200" dirty="0" smtClean="0"/>
              <a:t>to fit into LHC </a:t>
            </a:r>
            <a:br>
              <a:rPr lang="en-US" sz="2200" dirty="0" smtClean="0"/>
            </a:br>
            <a:r>
              <a:rPr lang="en-US" sz="2200" dirty="0" smtClean="0"/>
              <a:t>shutdown needs,</a:t>
            </a:r>
            <a:br>
              <a:rPr lang="en-US" sz="2200" dirty="0" smtClean="0"/>
            </a:br>
            <a:r>
              <a:rPr lang="en-US" sz="2200" dirty="0" smtClean="0"/>
              <a:t>directed to IP2</a:t>
            </a:r>
            <a:br>
              <a:rPr lang="en-US" sz="2200" dirty="0" smtClean="0"/>
            </a:br>
            <a:r>
              <a:rPr lang="en-US" sz="1800" dirty="0" smtClean="0"/>
              <a:t>Andrea </a:t>
            </a:r>
            <a:r>
              <a:rPr lang="en-US" sz="1800" dirty="0" err="1" smtClean="0"/>
              <a:t>Gaddi</a:t>
            </a:r>
            <a:r>
              <a:rPr lang="en-US" sz="1800" dirty="0" smtClean="0"/>
              <a:t> et al</a:t>
            </a:r>
            <a:endParaRPr lang="en-US" sz="1800" dirty="0"/>
          </a:p>
        </p:txBody>
      </p:sp>
      <p:pic>
        <p:nvPicPr>
          <p:cNvPr id="3" name="Image 3" descr="1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43" y="2804363"/>
            <a:ext cx="8878765" cy="3934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 12" descr="3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93" y="514634"/>
            <a:ext cx="2286934" cy="2364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3" descr="LHeC-3D-Xsection-II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054" y="200873"/>
            <a:ext cx="3388212" cy="2603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2393" y="2894010"/>
            <a:ext cx="2328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Detector fits in L3 magnet support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470588" y="2923892"/>
            <a:ext cx="1330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Modular structure 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042147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319"/>
            <a:ext cx="7772400" cy="722889"/>
          </a:xfrm>
        </p:spPr>
        <p:txBody>
          <a:bodyPr>
            <a:normAutofit/>
          </a:bodyPr>
          <a:lstStyle/>
          <a:p>
            <a:r>
              <a:rPr lang="en-GB" sz="3600" dirty="0" smtClean="0">
                <a:solidFill>
                  <a:srgbClr val="000090"/>
                </a:solidFill>
              </a:rPr>
              <a:t> 60 </a:t>
            </a:r>
            <a:r>
              <a:rPr lang="en-GB" sz="3600" dirty="0" err="1" smtClean="0">
                <a:solidFill>
                  <a:srgbClr val="000090"/>
                </a:solidFill>
              </a:rPr>
              <a:t>GeV</a:t>
            </a:r>
            <a:r>
              <a:rPr lang="en-GB" sz="3600" dirty="0" smtClean="0">
                <a:solidFill>
                  <a:srgbClr val="000090"/>
                </a:solidFill>
              </a:rPr>
              <a:t> Electron ERL added to LHC </a:t>
            </a:r>
            <a:endParaRPr lang="en-US" sz="3600" dirty="0">
              <a:solidFill>
                <a:srgbClr val="000090"/>
              </a:solidFill>
              <a:latin typeface="Apple Chancery"/>
              <a:cs typeface="Apple Chancery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06" y="1121328"/>
            <a:ext cx="8268658" cy="37963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783" y="5127855"/>
            <a:ext cx="8327921" cy="120032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Concurrent operation to </a:t>
            </a:r>
            <a:r>
              <a:rPr lang="en-US" b="1" dirty="0" err="1" smtClean="0">
                <a:solidFill>
                  <a:srgbClr val="000090"/>
                </a:solidFill>
              </a:rPr>
              <a:t>pp</a:t>
            </a:r>
            <a:r>
              <a:rPr lang="en-US" b="1" dirty="0" smtClean="0">
                <a:solidFill>
                  <a:srgbClr val="000090"/>
                </a:solidFill>
              </a:rPr>
              <a:t>, LHC/FCC become 3 beam facilities. Power limit: 100 MW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10</a:t>
            </a:r>
            <a:r>
              <a:rPr lang="en-US" b="1" baseline="30000" dirty="0" smtClean="0">
                <a:solidFill>
                  <a:srgbClr val="000090"/>
                </a:solidFill>
              </a:rPr>
              <a:t>34 </a:t>
            </a:r>
            <a:r>
              <a:rPr lang="en-US" b="1" dirty="0" smtClean="0">
                <a:solidFill>
                  <a:srgbClr val="000090"/>
                </a:solidFill>
              </a:rPr>
              <a:t>cm</a:t>
            </a:r>
            <a:r>
              <a:rPr lang="en-US" b="1" baseline="30000" dirty="0" smtClean="0">
                <a:solidFill>
                  <a:srgbClr val="000090"/>
                </a:solidFill>
              </a:rPr>
              <a:t>-2 </a:t>
            </a:r>
            <a:r>
              <a:rPr lang="en-US" b="1" dirty="0" smtClean="0">
                <a:solidFill>
                  <a:srgbClr val="000090"/>
                </a:solidFill>
              </a:rPr>
              <a:t>s</a:t>
            </a:r>
            <a:r>
              <a:rPr lang="en-US" b="1" baseline="30000" dirty="0" smtClean="0">
                <a:solidFill>
                  <a:srgbClr val="000090"/>
                </a:solidFill>
              </a:rPr>
              <a:t>-1 </a:t>
            </a:r>
            <a:r>
              <a:rPr lang="en-US" b="1" dirty="0" smtClean="0">
                <a:solidFill>
                  <a:srgbClr val="000090"/>
                </a:solidFill>
              </a:rPr>
              <a:t>luminosity and factor of 15/120 (LHC/</a:t>
            </a:r>
            <a:r>
              <a:rPr lang="en-US" b="1" dirty="0" err="1" smtClean="0">
                <a:solidFill>
                  <a:srgbClr val="000090"/>
                </a:solidFill>
              </a:rPr>
              <a:t>FCCeh</a:t>
            </a:r>
            <a:r>
              <a:rPr lang="en-US" b="1" dirty="0" smtClean="0">
                <a:solidFill>
                  <a:srgbClr val="000090"/>
                </a:solidFill>
              </a:rPr>
              <a:t>) extension of Q</a:t>
            </a:r>
            <a:r>
              <a:rPr lang="en-US" b="1" baseline="30000" dirty="0" smtClean="0">
                <a:solidFill>
                  <a:srgbClr val="000090"/>
                </a:solidFill>
              </a:rPr>
              <a:t>2</a:t>
            </a:r>
            <a:r>
              <a:rPr lang="en-US" b="1" dirty="0" smtClean="0">
                <a:solidFill>
                  <a:srgbClr val="000090"/>
                </a:solidFill>
              </a:rPr>
              <a:t>, 1/x reach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                1000 times HERA luminosity. It therefore extends up to  x</a:t>
            </a:r>
            <a:r>
              <a:rPr lang="en-US" sz="1400" dirty="0" smtClean="0">
                <a:solidFill>
                  <a:srgbClr val="000090"/>
                </a:solidFill>
              </a:rPr>
              <a:t>~</a:t>
            </a:r>
            <a:r>
              <a:rPr lang="en-US" dirty="0" smtClean="0">
                <a:solidFill>
                  <a:srgbClr val="000090"/>
                </a:solidFill>
              </a:rPr>
              <a:t>1. 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Four orders of magnitude extension in deep inelastic lepton-nucleus (ion) scattering.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8980" y="2823584"/>
            <a:ext cx="20545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</a:rPr>
              <a:t>U(ERL) = 1/3 U(LHC)</a:t>
            </a:r>
            <a:endParaRPr lang="en-US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068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3958"/>
            <a:ext cx="7772400" cy="80577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title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106" y="115465"/>
            <a:ext cx="8931664" cy="656520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827133" y="1454976"/>
            <a:ext cx="1708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arXiv:1206.2913</a:t>
            </a:r>
          </a:p>
        </p:txBody>
      </p:sp>
    </p:spTree>
    <p:extLst>
      <p:ext uri="{BB962C8B-B14F-4D97-AF65-F5344CB8AC3E}">
        <p14:creationId xmlns:p14="http://schemas.microsoft.com/office/powerpoint/2010/main" val="1284224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6466" y="168981"/>
            <a:ext cx="7244645" cy="59301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Collider Luminosities </a:t>
            </a:r>
            <a:r>
              <a:rPr lang="en-US" sz="3200" dirty="0" err="1" smtClean="0"/>
              <a:t>vs</a:t>
            </a:r>
            <a:r>
              <a:rPr lang="en-US" sz="3200" dirty="0" smtClean="0"/>
              <a:t> Year (</a:t>
            </a:r>
            <a:r>
              <a:rPr lang="en-US" sz="3200" dirty="0" err="1" smtClean="0">
                <a:solidFill>
                  <a:srgbClr val="FF0000"/>
                </a:solidFill>
              </a:rPr>
              <a:t>pp</a:t>
            </a:r>
            <a:r>
              <a:rPr lang="en-US" sz="3200" dirty="0" smtClean="0"/>
              <a:t> and </a:t>
            </a:r>
            <a:r>
              <a:rPr lang="en-US" sz="3200" b="1" dirty="0" err="1" smtClean="0">
                <a:solidFill>
                  <a:srgbClr val="FFFF00"/>
                </a:solidFill>
              </a:rPr>
              <a:t>ep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11" y="860778"/>
            <a:ext cx="8509000" cy="5778428"/>
          </a:xfrm>
          <a:prstGeom prst="rect">
            <a:avLst/>
          </a:prstGeom>
          <a:ln>
            <a:solidFill>
              <a:srgbClr val="008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7210774" y="6321779"/>
            <a:ext cx="12526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4F6228"/>
                </a:solidFill>
              </a:rPr>
              <a:t>O. </a:t>
            </a:r>
            <a:r>
              <a:rPr lang="en-US" sz="1200" dirty="0" err="1" smtClean="0">
                <a:solidFill>
                  <a:srgbClr val="4F6228"/>
                </a:solidFill>
              </a:rPr>
              <a:t>Bruening</a:t>
            </a:r>
            <a:r>
              <a:rPr lang="en-US" sz="1200" dirty="0" smtClean="0">
                <a:solidFill>
                  <a:srgbClr val="4F6228"/>
                </a:solidFill>
              </a:rPr>
              <a:t> 2/17</a:t>
            </a:r>
            <a:endParaRPr lang="en-US" sz="1200" dirty="0">
              <a:solidFill>
                <a:srgbClr val="4F622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27012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4610"/>
            <a:ext cx="7772400" cy="818189"/>
          </a:xfrm>
        </p:spPr>
        <p:txBody>
          <a:bodyPr>
            <a:normAutofit fontScale="90000"/>
          </a:bodyPr>
          <a:lstStyle/>
          <a:p>
            <a:r>
              <a:rPr lang="en-GB" sz="3200" dirty="0" smtClean="0"/>
              <a:t>Location, Footprint, Use of the </a:t>
            </a:r>
            <a:r>
              <a:rPr lang="en-GB" sz="3200" dirty="0"/>
              <a:t>E</a:t>
            </a:r>
            <a:r>
              <a:rPr lang="en-GB" sz="3200" dirty="0" smtClean="0"/>
              <a:t>lectron </a:t>
            </a:r>
            <a:r>
              <a:rPr lang="en-GB" sz="3200" dirty="0"/>
              <a:t>R</a:t>
            </a:r>
            <a:r>
              <a:rPr lang="en-GB" sz="3200" dirty="0" smtClean="0"/>
              <a:t>acetrack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958854" y="826355"/>
            <a:ext cx="6648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90"/>
                </a:solidFill>
              </a:rPr>
              <a:t>e  beam external to LHC. Location suitable for both HL and HE LHC. </a:t>
            </a:r>
            <a:endParaRPr lang="en-US" b="1" dirty="0">
              <a:solidFill>
                <a:srgbClr val="00009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5806" y="6316057"/>
            <a:ext cx="79047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</a:rPr>
              <a:t>Energy </a:t>
            </a:r>
            <a:r>
              <a:rPr lang="mr-IN" sz="2000" b="1" dirty="0" smtClean="0">
                <a:solidFill>
                  <a:srgbClr val="000090"/>
                </a:solidFill>
              </a:rPr>
              <a:t>–</a:t>
            </a:r>
            <a:r>
              <a:rPr lang="en-US" sz="2000" b="1" dirty="0" smtClean="0">
                <a:solidFill>
                  <a:srgbClr val="000090"/>
                </a:solidFill>
              </a:rPr>
              <a:t> Cost </a:t>
            </a:r>
            <a:r>
              <a:rPr lang="mr-IN" sz="2000" b="1" dirty="0" smtClean="0">
                <a:solidFill>
                  <a:srgbClr val="000090"/>
                </a:solidFill>
              </a:rPr>
              <a:t>–</a:t>
            </a:r>
            <a:r>
              <a:rPr lang="en-US" sz="2000" b="1" dirty="0" smtClean="0">
                <a:solidFill>
                  <a:srgbClr val="000090"/>
                </a:solidFill>
              </a:rPr>
              <a:t> Physics </a:t>
            </a:r>
            <a:r>
              <a:rPr lang="mr-IN" sz="2000" b="1" dirty="0" smtClean="0">
                <a:solidFill>
                  <a:srgbClr val="000090"/>
                </a:solidFill>
              </a:rPr>
              <a:t>–</a:t>
            </a:r>
            <a:r>
              <a:rPr lang="en-US" sz="2000" b="1" dirty="0" smtClean="0">
                <a:solidFill>
                  <a:srgbClr val="000090"/>
                </a:solidFill>
              </a:rPr>
              <a:t> Footprint   </a:t>
            </a:r>
            <a:r>
              <a:rPr lang="en-US" dirty="0" smtClean="0">
                <a:solidFill>
                  <a:srgbClr val="000090"/>
                </a:solidFill>
              </a:rPr>
              <a:t>are being reinvestigated for EU strategy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73" y="1433608"/>
            <a:ext cx="4521385" cy="380581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31089" y="5309990"/>
            <a:ext cx="46217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- U(ERL) = 1/n U(LHC): 60 </a:t>
            </a:r>
            <a:r>
              <a:rPr lang="en-US" dirty="0" err="1" smtClean="0"/>
              <a:t>GeV</a:t>
            </a:r>
            <a:r>
              <a:rPr lang="en-US" dirty="0" smtClean="0"/>
              <a:t>: 1/3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BSM, top, Higgs, Low x all want maximum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endParaRPr lang="en-US" baseline="-25000" dirty="0" smtClean="0"/>
          </a:p>
          <a:p>
            <a:r>
              <a:rPr lang="en-US" dirty="0" smtClean="0"/>
              <a:t>-  Cost goes almost linearly down with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e</a:t>
            </a:r>
            <a:endParaRPr lang="en-US" baseline="-250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780" y="1611257"/>
            <a:ext cx="3876348" cy="36281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87183" y="5357615"/>
            <a:ext cx="36286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FCC can </a:t>
            </a:r>
            <a:r>
              <a:rPr lang="en-US" dirty="0" err="1" smtClean="0"/>
              <a:t>realise</a:t>
            </a:r>
            <a:r>
              <a:rPr lang="en-US" dirty="0" smtClean="0"/>
              <a:t> </a:t>
            </a:r>
            <a:r>
              <a:rPr lang="en-US" dirty="0" err="1" smtClean="0"/>
              <a:t>ep</a:t>
            </a:r>
            <a:r>
              <a:rPr lang="en-US" dirty="0" smtClean="0"/>
              <a:t>/A collisions</a:t>
            </a:r>
          </a:p>
          <a:p>
            <a:r>
              <a:rPr lang="en-US" dirty="0" smtClean="0"/>
              <a:t>With IR at point L, not far from CERN</a:t>
            </a:r>
          </a:p>
          <a:p>
            <a:r>
              <a:rPr lang="en-US" dirty="0" smtClean="0"/>
              <a:t>U(ERL) = 1/11 U(FCC)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267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5362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Civil Engineering for ERL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944" y="1317626"/>
            <a:ext cx="8781055" cy="4127500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492250" y="5778500"/>
            <a:ext cx="58974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 LHC: re-use IP2.  For FCC: deeper shafts, new IP cavern</a:t>
            </a:r>
          </a:p>
          <a:p>
            <a:r>
              <a:rPr lang="en-US" dirty="0" smtClean="0"/>
              <a:t>Refinement of CE study, see J </a:t>
            </a:r>
            <a:r>
              <a:rPr lang="en-US" smtClean="0"/>
              <a:t>Osborne Amsterdam </a:t>
            </a:r>
            <a:r>
              <a:rPr lang="en-US" dirty="0" smtClean="0"/>
              <a:t>FCC week</a:t>
            </a:r>
          </a:p>
          <a:p>
            <a:r>
              <a:rPr lang="en-US" dirty="0"/>
              <a:t>a</a:t>
            </a:r>
            <a:r>
              <a:rPr lang="en-US" dirty="0" smtClean="0"/>
              <a:t>nd see Matt Stuart at </a:t>
            </a:r>
            <a:r>
              <a:rPr lang="en-US" dirty="0" err="1" smtClean="0"/>
              <a:t>LHeC</a:t>
            </a:r>
            <a:r>
              <a:rPr lang="en-US" dirty="0" smtClean="0"/>
              <a:t> Workshop, last week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959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411</TotalTime>
  <Words>4019</Words>
  <Application>Microsoft Macintosh PowerPoint</Application>
  <PresentationFormat>On-screen Show (4:3)</PresentationFormat>
  <Paragraphs>564</Paragraphs>
  <Slides>42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Equation</vt:lpstr>
      <vt:lpstr>Physics and Prospects with LHeC</vt:lpstr>
      <vt:lpstr>PowerPoint Presentation</vt:lpstr>
      <vt:lpstr>   Towards a strategy for European Particle Physics  “Two Problems” of HEP </vt:lpstr>
      <vt:lpstr>Organisation*)</vt:lpstr>
      <vt:lpstr> 60 GeV Electron ERL added to LHC </vt:lpstr>
      <vt:lpstr>title</vt:lpstr>
      <vt:lpstr>Collider Luminosities vs Year (pp and ep)</vt:lpstr>
      <vt:lpstr>Location, Footprint, Use of the Electron Racetrack</vt:lpstr>
      <vt:lpstr>Civil Engineering for ERL</vt:lpstr>
      <vt:lpstr>title</vt:lpstr>
      <vt:lpstr>PowerPoint Presentation</vt:lpstr>
      <vt:lpstr>PowerPoint Presentation</vt:lpstr>
      <vt:lpstr>Physics with Energy Frontier DIS</vt:lpstr>
      <vt:lpstr>Huge increase in energy and luminosity enables unique development of particle + DIS physics</vt:lpstr>
      <vt:lpstr>The LHeC collinear proton (and nuclear) PDF Programme</vt:lpstr>
      <vt:lpstr>Parton Distributions from pp and ep</vt:lpstr>
      <vt:lpstr>PowerPoint Presentation</vt:lpstr>
      <vt:lpstr>Empowering pp Discoveries</vt:lpstr>
      <vt:lpstr>Higgs - Signal Strengths and Couplings in ep</vt:lpstr>
      <vt:lpstr>title</vt:lpstr>
      <vt:lpstr>PowerPoint Presentation</vt:lpstr>
      <vt:lpstr>PowerPoint Presentation</vt:lpstr>
      <vt:lpstr>PowerPoint Presentation</vt:lpstr>
      <vt:lpstr>Comparison of κ Results with CLIC</vt:lpstr>
      <vt:lpstr>shanghai</vt:lpstr>
      <vt:lpstr>New Physics through High Precision (LHC: ep&amp; pp)</vt:lpstr>
      <vt:lpstr>Beyond the Standard Model</vt:lpstr>
      <vt:lpstr>LHeC as Electron Ion Collider</vt:lpstr>
      <vt:lpstr>Large Hadron Electron Collider on one page</vt:lpstr>
      <vt:lpstr>LHeC Prospects</vt:lpstr>
      <vt:lpstr>PowerPoint Presentation</vt:lpstr>
      <vt:lpstr>PowerPoint Presentation</vt:lpstr>
      <vt:lpstr>Time comes to unite pp with ep and ee at TeV scale</vt:lpstr>
      <vt:lpstr>Shanghai backup</vt:lpstr>
      <vt:lpstr>Physics and Prospects with LHeC</vt:lpstr>
      <vt:lpstr>Nuclear QCD through eA at FCCeh/LHeC</vt:lpstr>
      <vt:lpstr>LHC Folklore: PDFs come from pp</vt:lpstr>
      <vt:lpstr>Luminosity for LHeC, HE-LHeC and FCC-ep</vt:lpstr>
      <vt:lpstr>Powerful Energy Recovery Linac for Experiments</vt:lpstr>
      <vt:lpstr>Extended H Decay Channel Prospect Study</vt:lpstr>
      <vt:lpstr> Strong Coupling Constant</vt:lpstr>
      <vt:lpstr>Installation  Study to fit into LHC  shutdown needs, directed to IP2 Andrea Gaddi et al</vt:lpstr>
    </vt:vector>
  </TitlesOfParts>
  <Company>liverpool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shanghai</dc:title>
  <dc:creator>max klein</dc:creator>
  <cp:lastModifiedBy>max klein</cp:lastModifiedBy>
  <cp:revision>38</cp:revision>
  <dcterms:created xsi:type="dcterms:W3CDTF">2018-07-01T11:14:17Z</dcterms:created>
  <dcterms:modified xsi:type="dcterms:W3CDTF">2018-07-03T11:37:37Z</dcterms:modified>
</cp:coreProperties>
</file>